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1" r:id="rId4"/>
    <p:sldId id="268" r:id="rId5"/>
    <p:sldId id="456" r:id="rId6"/>
    <p:sldId id="457" r:id="rId7"/>
    <p:sldId id="458" r:id="rId8"/>
    <p:sldId id="459" r:id="rId9"/>
    <p:sldId id="461" r:id="rId10"/>
    <p:sldId id="263" r:id="rId11"/>
    <p:sldId id="260" r:id="rId12"/>
    <p:sldId id="262" r:id="rId13"/>
    <p:sldId id="269" r:id="rId14"/>
    <p:sldId id="451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9" autoAdjust="0"/>
    <p:restoredTop sz="91398" autoAdjust="0"/>
  </p:normalViewPr>
  <p:slideViewPr>
    <p:cSldViewPr>
      <p:cViewPr varScale="1">
        <p:scale>
          <a:sx n="104" d="100"/>
          <a:sy n="104" d="100"/>
        </p:scale>
        <p:origin x="1977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3E04-27D9-46D0-8E5E-574105FE926A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AE38-4FE2-476F-AA29-FD0042468091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6061-B959-4725-AE30-AE21542BD07F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76CA-E5D3-415A-B499-5EA633AA3DAB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29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05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87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498"/>
            <a:ext cx="7886700" cy="6998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791"/>
            <a:ext cx="7886700" cy="4633171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6656"/>
            <a:ext cx="7886700" cy="7040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8650" y="6306846"/>
            <a:ext cx="7886700" cy="528349"/>
          </a:xfrm>
        </p:spPr>
        <p:txBody>
          <a:bodyPr tIns="0" bIns="0"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4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70703-D0DB-4A3D-ABC1-9E0431DA8AAE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B630-68D3-414D-A4F1-D52DC56D80A2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3B9F0-29CA-4A58-A3D9-1C052DF9BA45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482E9-8412-4C19-8503-641E651FD71E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580A-C8C9-4E4B-B69B-76B8547A83E7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B5B7-A1B6-4CB9-A312-C2E879147BB1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B7FF-81EC-4713-8ACA-86CB1D8B9296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D87C-1DEC-40A5-9AB9-4C611B4D13B1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5742-DAB5-4053-860F-1717404AFD38}" type="datetime1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7" descr="PPTbackground_Red.jpg"/>
          <p:cNvPicPr>
            <a:picLocks noChangeAspect="1"/>
          </p:cNvPicPr>
          <p:nvPr userDrawn="1"/>
        </p:nvPicPr>
        <p:blipFill>
          <a:blip r:embed="rId21" cstate="print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4" descr="SBU horz_2clr_cmyk.eps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8137"/>
            <a:ext cx="2311425" cy="3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868144" y="116632"/>
            <a:ext cx="32758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B602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CSE502: Computer Architecture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8" r:id="rId1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B60225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Welcome to CSE 502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686800" cy="4896544"/>
          </a:xfrm>
        </p:spPr>
        <p:txBody>
          <a:bodyPr>
            <a:normAutofit/>
          </a:bodyPr>
          <a:lstStyle/>
          <a:p>
            <a:r>
              <a:rPr lang="en-US" dirty="0"/>
              <a:t>Intro/Review</a:t>
            </a:r>
          </a:p>
          <a:p>
            <a:r>
              <a:rPr lang="en-US" dirty="0"/>
              <a:t>Instruction Decode</a:t>
            </a:r>
          </a:p>
          <a:p>
            <a:r>
              <a:rPr lang="en-US" dirty="0"/>
              <a:t>Pipelining</a:t>
            </a:r>
          </a:p>
          <a:p>
            <a:r>
              <a:rPr lang="en-US" b="1" i="1" dirty="0"/>
              <a:t>Memory Hierarchy</a:t>
            </a:r>
          </a:p>
          <a:p>
            <a:r>
              <a:rPr lang="en-US" b="1" i="1" dirty="0"/>
              <a:t>Processor Front-end</a:t>
            </a:r>
          </a:p>
          <a:p>
            <a:r>
              <a:rPr lang="en-US" b="1" i="1" dirty="0"/>
              <a:t>Execution Core</a:t>
            </a:r>
          </a:p>
          <a:p>
            <a:r>
              <a:rPr lang="en-US" dirty="0"/>
              <a:t>Multi-[socket(SMP,DSM)|thread(SMT,CMT)|core(CMP)]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Vector Processing and GPUs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Will devote most attention to items in </a:t>
            </a:r>
            <a:r>
              <a:rPr lang="en-US" sz="3200" b="1" i="1" dirty="0">
                <a:solidFill>
                  <a:schemeClr val="bg1"/>
                </a:solidFill>
              </a:rPr>
              <a:t>bold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943547"/>
              </p:ext>
            </p:extLst>
          </p:nvPr>
        </p:nvGraphicFramePr>
        <p:xfrm>
          <a:off x="457200" y="1553384"/>
          <a:ext cx="8229600" cy="173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831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Due Date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Points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Grading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Required?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en-US" sz="1800" b="1" dirty="0"/>
                        <a:t>2 Warm-up</a:t>
                      </a:r>
                      <a:r>
                        <a:rPr lang="en-US" sz="1800" b="1" baseline="0" dirty="0"/>
                        <a:t> Projects</a:t>
                      </a:r>
                      <a:endParaRPr lang="en-US" sz="1800" b="1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Feb 15/Mar 7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Absolute Value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en-US" sz="1800" b="1" dirty="0"/>
                        <a:t>1 Course</a:t>
                      </a:r>
                      <a:r>
                        <a:rPr lang="en-US" sz="1800" b="1" baseline="0" dirty="0"/>
                        <a:t> Project</a:t>
                      </a:r>
                      <a:endParaRPr lang="en-US" sz="1800" b="1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Last class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See below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en-US" sz="1800" b="1" dirty="0"/>
                        <a:t>1 Final Exam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40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Absolute value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r>
                        <a:rPr lang="en-US" sz="1800" b="1" dirty="0"/>
                        <a:t>Participation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Curve 0 to 100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124081"/>
              </p:ext>
            </p:extLst>
          </p:nvPr>
        </p:nvGraphicFramePr>
        <p:xfrm>
          <a:off x="467544" y="3501008"/>
          <a:ext cx="8208912" cy="242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458">
                <a:tc>
                  <a:txBody>
                    <a:bodyPr/>
                    <a:lstStyle/>
                    <a:p>
                      <a:r>
                        <a:rPr lang="en-US" sz="1800" dirty="0"/>
                        <a:t>Course Project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Points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r>
                        <a:rPr lang="en-US" sz="1800" dirty="0"/>
                        <a:t>5+ stage, Direct-mapped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Caches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5+ stage</a:t>
                      </a:r>
                      <a:r>
                        <a:rPr lang="en-US" sz="1800" baseline="0" dirty="0"/>
                        <a:t>, Set-Associative Caches</a:t>
                      </a:r>
                      <a:endParaRPr lang="en-US" sz="18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60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Super-Scalar, </a:t>
                      </a:r>
                      <a:r>
                        <a:rPr lang="en-US" sz="1800" baseline="0" dirty="0"/>
                        <a:t>Set-Associative Caches</a:t>
                      </a:r>
                      <a:endParaRPr lang="en-US" sz="18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r>
                        <a:rPr lang="en-US" sz="1800" dirty="0"/>
                        <a:t>Super-Scalar,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Out-of-order, Set-Associative Caches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80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r>
                        <a:rPr lang="en-US" sz="1800" dirty="0"/>
                        <a:t>Any of the above +TLBs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+10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r>
                        <a:rPr lang="en-US" sz="1800" dirty="0"/>
                        <a:t>Any</a:t>
                      </a:r>
                      <a:r>
                        <a:rPr lang="en-US" sz="1800" baseline="0" dirty="0"/>
                        <a:t> of the above +</a:t>
                      </a:r>
                      <a:r>
                        <a:rPr lang="en-US" sz="1800" dirty="0"/>
                        <a:t>Branch predictor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+10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Without curve, need 100 points to get an 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Logistics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milestones</a:t>
            </a:r>
          </a:p>
          <a:p>
            <a:pPr lvl="1"/>
            <a:r>
              <a:rPr lang="en-US" dirty="0"/>
              <a:t>There are </a:t>
            </a:r>
            <a:r>
              <a:rPr lang="en-US" b="1" i="1" dirty="0"/>
              <a:t>no</a:t>
            </a:r>
            <a:r>
              <a:rPr lang="en-US" dirty="0"/>
              <a:t> official project milestones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you</a:t>
            </a:r>
            <a:r>
              <a:rPr lang="en-US" dirty="0"/>
              <a:t> need milestones, send me a milestone schedule</a:t>
            </a:r>
          </a:p>
          <a:p>
            <a:pPr lvl="2"/>
            <a:r>
              <a:rPr lang="en-US" dirty="0"/>
              <a:t>I will deduct 5 points for each milestone you miss</a:t>
            </a:r>
          </a:p>
          <a:p>
            <a:pPr lvl="2"/>
            <a:endParaRPr lang="en-US" dirty="0"/>
          </a:p>
          <a:p>
            <a:r>
              <a:rPr lang="en-US" dirty="0"/>
              <a:t>Books</a:t>
            </a:r>
          </a:p>
          <a:p>
            <a:pPr lvl="1"/>
            <a:r>
              <a:rPr lang="en-US" dirty="0"/>
              <a:t>Recommended for reference, not required</a:t>
            </a:r>
          </a:p>
          <a:p>
            <a:pPr lvl="2"/>
            <a:r>
              <a:rPr lang="en-US" dirty="0"/>
              <a:t>Does not mean you shouldn’t get them</a:t>
            </a:r>
          </a:p>
          <a:p>
            <a:pPr lvl="2"/>
            <a:r>
              <a:rPr lang="en-US" dirty="0"/>
              <a:t>Do not pirate books</a:t>
            </a:r>
          </a:p>
          <a:p>
            <a:pPr lvl="1"/>
            <a:r>
              <a:rPr lang="en-US" dirty="0"/>
              <a:t>Modern Proc. Design: Fundamentals of Superscalar Proc.</a:t>
            </a:r>
          </a:p>
          <a:p>
            <a:pPr lvl="1"/>
            <a:r>
              <a:rPr lang="en-US" dirty="0"/>
              <a:t>Computer Architecture (Hennessy &amp; Patterson)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Logistics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in groups</a:t>
            </a:r>
          </a:p>
          <a:p>
            <a:pPr lvl="1"/>
            <a:r>
              <a:rPr lang="en-US" dirty="0"/>
              <a:t>Permitted on everything except Final</a:t>
            </a:r>
          </a:p>
          <a:p>
            <a:pPr lvl="1"/>
            <a:r>
              <a:rPr lang="en-US" dirty="0"/>
              <a:t>Groups may be of any size</a:t>
            </a:r>
          </a:p>
          <a:p>
            <a:pPr lvl="2"/>
            <a:r>
              <a:rPr lang="en-US" dirty="0"/>
              <a:t>Points deducted on group work are multiplied by group size</a:t>
            </a:r>
          </a:p>
          <a:p>
            <a:pPr lvl="2"/>
            <a:r>
              <a:rPr lang="en-US" dirty="0"/>
              <a:t>Great opportunity or Rope to hang yourself – you pick</a:t>
            </a:r>
          </a:p>
          <a:p>
            <a:pPr lvl="2"/>
            <a:endParaRPr lang="en-US" dirty="0"/>
          </a:p>
          <a:p>
            <a:r>
              <a:rPr lang="en-US" dirty="0"/>
              <a:t>Attendance</a:t>
            </a:r>
          </a:p>
          <a:p>
            <a:pPr lvl="1"/>
            <a:r>
              <a:rPr lang="en-US" dirty="0"/>
              <a:t>Optional (but highly advised)</a:t>
            </a:r>
          </a:p>
          <a:p>
            <a:pPr lvl="1"/>
            <a:r>
              <a:rPr lang="en-US" dirty="0"/>
              <a:t>No laptop, tablet, or phone use in class</a:t>
            </a:r>
          </a:p>
          <a:p>
            <a:pPr lvl="2"/>
            <a:r>
              <a:rPr lang="en-US" dirty="0"/>
              <a:t>Don’t test me - I </a:t>
            </a:r>
            <a:r>
              <a:rPr lang="en-US" b="1" i="1" dirty="0"/>
              <a:t>will deduct </a:t>
            </a:r>
            <a:r>
              <a:rPr lang="en-US" dirty="0"/>
              <a:t>grade points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Logistics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Brightspace</a:t>
            </a:r>
          </a:p>
          <a:p>
            <a:pPr lvl="1"/>
            <a:r>
              <a:rPr lang="en-US" dirty="0"/>
              <a:t>Grades might be posted there, nothing else</a:t>
            </a:r>
          </a:p>
          <a:p>
            <a:pPr lvl="1"/>
            <a:endParaRPr lang="en-US" dirty="0"/>
          </a:p>
          <a:p>
            <a:r>
              <a:rPr lang="en-US" dirty="0"/>
              <a:t>Course Mailing List</a:t>
            </a:r>
          </a:p>
          <a:p>
            <a:pPr lvl="1"/>
            <a:r>
              <a:rPr lang="en-US" dirty="0"/>
              <a:t>Subscription Is </a:t>
            </a:r>
            <a:r>
              <a:rPr lang="en-US" b="1" i="1" dirty="0"/>
              <a:t>required</a:t>
            </a:r>
            <a:br>
              <a:rPr lang="en-US" b="1" i="1" dirty="0"/>
            </a:br>
            <a:r>
              <a:rPr lang="en-US" dirty="0"/>
              <a:t>https://piazza.com/stonybrook/spring2024/cse502/home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Academic Integrity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may...</a:t>
            </a:r>
          </a:p>
          <a:p>
            <a:pPr lvl="1"/>
            <a:r>
              <a:rPr lang="en-US" dirty="0"/>
              <a:t>Discuss assignment, design, techniques</a:t>
            </a:r>
          </a:p>
          <a:p>
            <a:r>
              <a:rPr lang="en-US" dirty="0"/>
              <a:t>You may </a:t>
            </a:r>
            <a:r>
              <a:rPr lang="en-US" b="1" i="1" u="sng" dirty="0"/>
              <a:t>not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Share code outside your group</a:t>
            </a:r>
          </a:p>
          <a:p>
            <a:pPr lvl="1"/>
            <a:r>
              <a:rPr lang="en-US" dirty="0"/>
              <a:t>Use any code not distributed as part of project handouts</a:t>
            </a:r>
          </a:p>
          <a:p>
            <a:pPr lvl="2"/>
            <a:r>
              <a:rPr lang="en-US" dirty="0"/>
              <a:t>Exceptions are possible, but must receive explicit permission</a:t>
            </a:r>
          </a:p>
          <a:p>
            <a:r>
              <a:rPr lang="en-US" dirty="0"/>
              <a:t>You </a:t>
            </a:r>
            <a:r>
              <a:rPr lang="en-US" b="1" i="1" u="sng" dirty="0"/>
              <a:t>must</a:t>
            </a:r>
            <a:r>
              <a:rPr lang="en-US" dirty="0"/>
              <a:t> declare group composition…</a:t>
            </a:r>
          </a:p>
          <a:p>
            <a:pPr lvl="1"/>
            <a:r>
              <a:rPr lang="en-US" dirty="0"/>
              <a:t>Explicitly via email to instructor</a:t>
            </a:r>
          </a:p>
          <a:p>
            <a:pPr lvl="1"/>
            <a:r>
              <a:rPr lang="en-US" dirty="0"/>
              <a:t>Explicitly for each assignment</a:t>
            </a:r>
          </a:p>
          <a:p>
            <a:pPr lvl="1"/>
            <a:r>
              <a:rPr lang="en-US" dirty="0"/>
              <a:t>At most </a:t>
            </a:r>
            <a:r>
              <a:rPr lang="en-US" b="1" i="1" u="sng" dirty="0"/>
              <a:t>five</a:t>
            </a:r>
            <a:r>
              <a:rPr lang="en-US" dirty="0"/>
              <a:t> days after assignment handout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  <a:p>
            <a:r>
              <a:rPr lang="en-US" dirty="0"/>
              <a:t>Course Topics</a:t>
            </a:r>
          </a:p>
          <a:p>
            <a:r>
              <a:rPr lang="en-US" dirty="0"/>
              <a:t>Grading</a:t>
            </a:r>
          </a:p>
          <a:p>
            <a:r>
              <a:rPr lang="en-US" dirty="0"/>
              <a:t>Logistics</a:t>
            </a:r>
          </a:p>
          <a:p>
            <a:r>
              <a:rPr lang="en-US" dirty="0"/>
              <a:t>Academic Integrity Policy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Overview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Computer Architecture is</a:t>
            </a:r>
            <a:br>
              <a:rPr lang="en-US" dirty="0"/>
            </a:br>
            <a:r>
              <a:rPr lang="en-US" dirty="0"/>
              <a:t>	… the </a:t>
            </a:r>
            <a:r>
              <a:rPr lang="en-US" b="1" i="1" dirty="0"/>
              <a:t>science</a:t>
            </a:r>
            <a:r>
              <a:rPr lang="en-US" dirty="0"/>
              <a:t> and </a:t>
            </a:r>
            <a:r>
              <a:rPr lang="en-US" b="1" i="1" dirty="0"/>
              <a:t>art</a:t>
            </a:r>
            <a:r>
              <a:rPr lang="en-US" dirty="0"/>
              <a:t> of selecting and 	interconnecting hardware and software	components to </a:t>
            </a:r>
            <a:r>
              <a:rPr lang="en-US" b="1" i="1" dirty="0"/>
              <a:t>create computers</a:t>
            </a:r>
            <a:r>
              <a:rPr lang="en-US" dirty="0"/>
              <a:t> …</a:t>
            </a:r>
          </a:p>
          <a:p>
            <a:endParaRPr lang="en-US" dirty="0"/>
          </a:p>
          <a:p>
            <a:r>
              <a:rPr lang="en-US" dirty="0"/>
              <a:t>Computer Architecture is an umbrella term</a:t>
            </a:r>
          </a:p>
          <a:p>
            <a:pPr lvl="1"/>
            <a:r>
              <a:rPr lang="en-US" i="1" u="sng" dirty="0"/>
              <a:t>Architecture</a:t>
            </a:r>
            <a:r>
              <a:rPr lang="en-US" dirty="0"/>
              <a:t>: software-visible interface</a:t>
            </a:r>
          </a:p>
          <a:p>
            <a:pPr lvl="1"/>
            <a:r>
              <a:rPr lang="en-US" i="1" u="sng" dirty="0"/>
              <a:t>Micro-architecture</a:t>
            </a:r>
            <a:r>
              <a:rPr lang="en-US" dirty="0"/>
              <a:t>: internal organization of components</a:t>
            </a:r>
          </a:p>
          <a:p>
            <a:pPr lvl="1"/>
            <a:endParaRPr lang="en-US" dirty="0"/>
          </a:p>
          <a:p>
            <a:r>
              <a:rPr lang="en-US" dirty="0"/>
              <a:t>This course is mostly about </a:t>
            </a:r>
            <a:r>
              <a:rPr lang="en-US" b="1" i="1" dirty="0"/>
              <a:t>micro-architecture</a:t>
            </a:r>
            <a:endParaRPr lang="en-US" dirty="0"/>
          </a:p>
          <a:p>
            <a:pPr lvl="1"/>
            <a:r>
              <a:rPr lang="en-US" dirty="0"/>
              <a:t>What’s inside the processor (CPU)</a:t>
            </a:r>
          </a:p>
          <a:p>
            <a:pPr lvl="1"/>
            <a:r>
              <a:rPr lang="en-US" dirty="0"/>
              <a:t>What implications this has on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Overview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course is hard, roughly like CSE 506</a:t>
            </a:r>
          </a:p>
          <a:p>
            <a:pPr lvl="1"/>
            <a:r>
              <a:rPr lang="en-US" dirty="0"/>
              <a:t>In CSE 506, you learn what’s inside an OS</a:t>
            </a:r>
          </a:p>
          <a:p>
            <a:pPr lvl="1"/>
            <a:r>
              <a:rPr lang="en-US" dirty="0"/>
              <a:t>In CSE 502, you learn what’s inside a CPU</a:t>
            </a:r>
          </a:p>
          <a:p>
            <a:pPr lvl="1"/>
            <a:endParaRPr lang="en-US" dirty="0"/>
          </a:p>
          <a:p>
            <a:r>
              <a:rPr lang="en-US" dirty="0"/>
              <a:t>This is a project course</a:t>
            </a:r>
          </a:p>
          <a:p>
            <a:pPr lvl="1"/>
            <a:r>
              <a:rPr lang="en-US" dirty="0"/>
              <a:t>Learn why things are the way they are, first hand</a:t>
            </a:r>
          </a:p>
          <a:p>
            <a:pPr lvl="1"/>
            <a:r>
              <a:rPr lang="en-US" dirty="0"/>
              <a:t>We will “build” emulators of CPU components</a:t>
            </a:r>
          </a:p>
          <a:p>
            <a:pPr lvl="1"/>
            <a:endParaRPr lang="en-US" dirty="0"/>
          </a:p>
          <a:p>
            <a:r>
              <a:rPr lang="en-US" dirty="0"/>
              <a:t>“Hard” doesn’t mean what you think it means</a:t>
            </a:r>
          </a:p>
          <a:p>
            <a:pPr lvl="1"/>
            <a:r>
              <a:rPr lang="en-US" dirty="0"/>
              <a:t>Especially for PhD students: don’t listen to “seniors”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Study </a:t>
            </a:r>
            <a:r>
              <a:rPr lang="en-US" dirty="0" err="1"/>
              <a:t>CompArch</a:t>
            </a:r>
            <a:r>
              <a:rPr lang="en-US" dirty="0"/>
              <a:t>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43791"/>
            <a:ext cx="8346385" cy="493652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You need one more qualifier/graduation requirement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û"/>
            </a:pPr>
            <a:r>
              <a:rPr lang="en-US" b="1" i="1" dirty="0">
                <a:solidFill>
                  <a:srgbClr val="FF0000"/>
                </a:solidFill>
              </a:rPr>
              <a:t>Bad answer!</a:t>
            </a:r>
          </a:p>
          <a:p>
            <a:pPr>
              <a:spcBef>
                <a:spcPts val="3600"/>
              </a:spcBef>
            </a:pPr>
            <a:r>
              <a:rPr lang="en-US" dirty="0"/>
              <a:t>You want to become a computer architect</a:t>
            </a:r>
          </a:p>
          <a:p>
            <a:pPr>
              <a:spcBef>
                <a:spcPts val="600"/>
              </a:spcBef>
            </a:pPr>
            <a:r>
              <a:rPr lang="en-US" dirty="0"/>
              <a:t>You want to learn what’s inside a processor</a:t>
            </a:r>
          </a:p>
          <a:p>
            <a:pPr lvl="1"/>
            <a:r>
              <a:rPr lang="en-US" dirty="0"/>
              <a:t>Because you’re curios (and there is no computer w/o a processor)</a:t>
            </a:r>
          </a:p>
          <a:p>
            <a:pPr lvl="1"/>
            <a:r>
              <a:rPr lang="en-US" dirty="0"/>
              <a:t>To write better/faster application code</a:t>
            </a:r>
          </a:p>
          <a:p>
            <a:pPr lvl="1"/>
            <a:r>
              <a:rPr lang="en-US" dirty="0"/>
              <a:t>To write system software (OS, compiler, etc.)</a:t>
            </a:r>
          </a:p>
          <a:p>
            <a:pPr>
              <a:spcBef>
                <a:spcPts val="600"/>
              </a:spcBef>
            </a:pPr>
            <a:r>
              <a:rPr lang="en-US" dirty="0"/>
              <a:t>Computer architecture is cool and intellectually fascinating</a:t>
            </a:r>
          </a:p>
          <a:p>
            <a:pPr lvl="1"/>
            <a:r>
              <a:rPr lang="en-US" dirty="0"/>
              <a:t>What is the most complex man-made device?</a:t>
            </a:r>
          </a:p>
          <a:p>
            <a:pPr lvl="2"/>
            <a:r>
              <a:rPr lang="en-US" dirty="0"/>
              <a:t>There are billions of transistors in a modern processor chip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i="1" dirty="0">
                <a:solidFill>
                  <a:srgbClr val="00B050"/>
                </a:solidFill>
              </a:rPr>
              <a:t>Better answer!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4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Study </a:t>
            </a:r>
            <a:r>
              <a:rPr lang="en-US" dirty="0" err="1"/>
              <a:t>CompArch</a:t>
            </a:r>
            <a:r>
              <a:rPr lang="en-US" dirty="0"/>
              <a:t> (2/3)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43A83-0C34-46FB-9527-B74A0D54DE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aph of data being measured&#10;&#10;Description automatically generated with medium confidence">
            <a:extLst>
              <a:ext uri="{FF2B5EF4-FFF2-40B4-BE49-F238E27FC236}">
                <a16:creationId xmlns:a16="http://schemas.microsoft.com/office/drawing/2014/main" id="{466055E9-347C-29C1-1211-FF92EA569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8959165" cy="488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4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Study CompArch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Sources of performance improvement</a:t>
            </a:r>
          </a:p>
          <a:p>
            <a:pPr lvl="1"/>
            <a:r>
              <a:rPr lang="en-US" dirty="0"/>
              <a:t>Improvements in semi-conductor technology</a:t>
            </a:r>
          </a:p>
          <a:p>
            <a:pPr lvl="2"/>
            <a:r>
              <a:rPr lang="en-US" dirty="0"/>
              <a:t>Faster transistors</a:t>
            </a:r>
          </a:p>
          <a:p>
            <a:pPr lvl="2"/>
            <a:r>
              <a:rPr lang="en-US" dirty="0"/>
              <a:t>More transistors</a:t>
            </a:r>
          </a:p>
          <a:p>
            <a:pPr lvl="1"/>
            <a:r>
              <a:rPr lang="en-US" dirty="0"/>
              <a:t>Improvements in computer architecture</a:t>
            </a:r>
          </a:p>
          <a:p>
            <a:pPr lvl="2"/>
            <a:r>
              <a:rPr lang="en-US" dirty="0"/>
              <a:t>Architects turn resources into speed/power savings/features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This class is about how this is possible</a:t>
            </a:r>
          </a:p>
        </p:txBody>
      </p:sp>
    </p:spTree>
    <p:extLst>
      <p:ext uri="{BB962C8B-B14F-4D97-AF65-F5344CB8AC3E}">
        <p14:creationId xmlns:p14="http://schemas.microsoft.com/office/powerpoint/2010/main" val="335226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Moore’s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543791"/>
            <a:ext cx="4817512" cy="4633171"/>
          </a:xfrm>
        </p:spPr>
        <p:txBody>
          <a:bodyPr>
            <a:normAutofit/>
          </a:bodyPr>
          <a:lstStyle/>
          <a:p>
            <a:r>
              <a:rPr lang="en-US" sz="2600" dirty="0"/>
              <a:t>1</a:t>
            </a:r>
            <a:r>
              <a:rPr lang="en-US" sz="2600" baseline="30000" dirty="0"/>
              <a:t>st</a:t>
            </a:r>
            <a:r>
              <a:rPr lang="en-US" sz="2600" dirty="0"/>
              <a:t> Moore’s Law (1965)</a:t>
            </a:r>
          </a:p>
          <a:p>
            <a:pPr marL="457200" lvl="1" indent="0">
              <a:buNone/>
            </a:pPr>
            <a:r>
              <a:rPr lang="en-US" sz="2000" dirty="0"/>
              <a:t>“The complexity for minimum component costs has increased at a rate of roughly a factor of two per year. Certainly over the short term this rate can be expected to continue, if not to increase.”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sz="2600" dirty="0"/>
              <a:t>2</a:t>
            </a:r>
            <a:r>
              <a:rPr lang="en-US" sz="2600" baseline="30000" dirty="0"/>
              <a:t>nd</a:t>
            </a:r>
            <a:r>
              <a:rPr lang="en-US" sz="2600" dirty="0"/>
              <a:t> Moore’s Law (1975)</a:t>
            </a:r>
          </a:p>
          <a:p>
            <a:pPr marL="457200" lvl="1" indent="0">
              <a:buNone/>
            </a:pPr>
            <a:r>
              <a:rPr lang="en-US" sz="2000" dirty="0"/>
              <a:t>“The new slope might approximate a doubling every two years, rather than every year”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306846"/>
            <a:ext cx="9144000" cy="528349"/>
          </a:xfrm>
        </p:spPr>
        <p:txBody>
          <a:bodyPr>
            <a:normAutofit/>
          </a:bodyPr>
          <a:lstStyle/>
          <a:p>
            <a:r>
              <a:rPr lang="en-US" dirty="0"/>
              <a:t>Moore’s law now used to describe exponential tech. growth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536" y="764704"/>
            <a:ext cx="3108960" cy="281919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156175" y="3600221"/>
            <a:ext cx="2880321" cy="2592288"/>
            <a:chOff x="5868143" y="3429000"/>
            <a:chExt cx="2880321" cy="259228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3602" t="2648" r="3754" b="2034"/>
            <a:stretch/>
          </p:blipFill>
          <p:spPr>
            <a:xfrm>
              <a:off x="5868143" y="3429000"/>
              <a:ext cx="2880321" cy="259228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7067027" y="3869036"/>
              <a:ext cx="1339495" cy="60200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186781" y="4047049"/>
              <a:ext cx="1339495" cy="60200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93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8946" y="1315970"/>
            <a:ext cx="8721222" cy="2617086"/>
          </a:xfrm>
          <a:prstGeom prst="roundRect">
            <a:avLst/>
          </a:prstGeom>
          <a:ln w="635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Design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5714" name="Picture 2" descr="C:\Users\mike\AppData\Local\Microsoft\Windows\Temporary Internet Files\Content.IE5\N9L2QXEM\MC9004415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27" y="1340768"/>
            <a:ext cx="1639267" cy="169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739590" y="1522105"/>
            <a:ext cx="2548880" cy="2172860"/>
            <a:chOff x="2627784" y="1356748"/>
            <a:chExt cx="2548880" cy="2172860"/>
          </a:xfrm>
        </p:grpSpPr>
        <p:pic>
          <p:nvPicPr>
            <p:cNvPr id="115729" name="Picture 17" descr="https://ece.uwaterloo.ca/~ece327/protected/modelsim/htmldocs/modelsim_se_user/images/sysC_breakpoint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1356748"/>
              <a:ext cx="2243783" cy="2004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715" name="Picture 3" descr="C:\Users\mike\AppData\Local\Microsoft\Windows\Temporary Internet Files\Content.IE5\OGSPM0PX\MC900434822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1700808"/>
              <a:ext cx="1828800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5719" name="Picture 7" descr="C:\Users\mike\AppData\Local\Microsoft\Windows\Temporary Internet Files\Content.IE5\W3UQHJIK\MP90040279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582" y="1524309"/>
            <a:ext cx="2295492" cy="176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5523455" y="1972960"/>
            <a:ext cx="504056" cy="253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192126" y="2154821"/>
            <a:ext cx="331440" cy="253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rved Up Arrow 9"/>
          <p:cNvSpPr/>
          <p:nvPr/>
        </p:nvSpPr>
        <p:spPr>
          <a:xfrm flipH="1">
            <a:off x="5404591" y="2399711"/>
            <a:ext cx="741784" cy="57606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5731" name="Picture 19" descr="http://www.pjrc.com/tech/8051/board4/schematic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978" y="4052825"/>
            <a:ext cx="1669494" cy="217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33" name="Picture 21" descr="http://www.eecg.toronto.edu/~roman/teaching/1388/2004/finalProj/2004_ECE1388_FP_www/256kb_SDRAM/row_buf_layout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16429"/>
            <a:ext cx="1987183" cy="190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37" name="Picture 25" descr="http://media.treehugger.com/assets/images/2011/10/intel-cpu-wafer-d00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93977"/>
            <a:ext cx="2228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39" name="Picture 27" descr="http://www.rifthunter.com/wp-content/uploads/2012/11/Computer-CPU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09542"/>
            <a:ext cx="1278888" cy="127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ight Arrow 23"/>
          <p:cNvSpPr/>
          <p:nvPr/>
        </p:nvSpPr>
        <p:spPr>
          <a:xfrm rot="5400000">
            <a:off x="7635538" y="3665144"/>
            <a:ext cx="373277" cy="253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800000">
            <a:off x="6679182" y="5043315"/>
            <a:ext cx="341090" cy="253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0800000">
            <a:off x="4124111" y="5043315"/>
            <a:ext cx="375881" cy="253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0800000">
            <a:off x="1370648" y="5043315"/>
            <a:ext cx="321031" cy="253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8527" y="3223294"/>
            <a:ext cx="1826681" cy="338554"/>
          </a:xfrm>
          <a:prstGeom prst="rect">
            <a:avLst/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Conceptual Design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87627" y="3223294"/>
            <a:ext cx="3016964" cy="338554"/>
          </a:xfrm>
          <a:prstGeom prst="rect">
            <a:avLst/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Behavioral Implementation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37681" y="3223294"/>
            <a:ext cx="2013293" cy="338554"/>
          </a:xfrm>
          <a:prstGeom prst="rect">
            <a:avLst/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Evaluation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76257" y="5717088"/>
            <a:ext cx="2267744" cy="338554"/>
          </a:xfrm>
          <a:prstGeom prst="rect">
            <a:avLst/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Structural Implementation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2000" y="5717088"/>
            <a:ext cx="1981178" cy="338554"/>
          </a:xfrm>
          <a:prstGeom prst="rect">
            <a:avLst/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Layout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35696" y="5717088"/>
            <a:ext cx="2228850" cy="338554"/>
          </a:xfrm>
          <a:prstGeom prst="rect">
            <a:avLst/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Manufacturing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9250" y="5717088"/>
            <a:ext cx="1335152" cy="338554"/>
          </a:xfrm>
          <a:prstGeom prst="rect">
            <a:avLst/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>
            <a:defPPr>
              <a:defRPr lang="en-US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rgbClr val="FFFFFF"/>
                </a:solidFill>
                <a:latin typeface="Gill Sans MT" pitchFamily="34" charset="0"/>
              </a:defRPr>
            </a:lvl1pPr>
          </a:lstStyle>
          <a:p>
            <a:r>
              <a:rPr lang="en-US" dirty="0"/>
              <a:t>Packaging</a:t>
            </a:r>
          </a:p>
        </p:txBody>
      </p:sp>
      <p:sp>
        <p:nvSpPr>
          <p:cNvPr id="6" name="TextBox 5"/>
          <p:cNvSpPr txBox="1"/>
          <p:nvPr/>
        </p:nvSpPr>
        <p:spPr>
          <a:xfrm rot="20639780">
            <a:off x="1764245" y="1853083"/>
            <a:ext cx="49401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CSE 502</a:t>
            </a:r>
          </a:p>
        </p:txBody>
      </p:sp>
    </p:spTree>
    <p:extLst>
      <p:ext uri="{BB962C8B-B14F-4D97-AF65-F5344CB8AC3E}">
        <p14:creationId xmlns:p14="http://schemas.microsoft.com/office/powerpoint/2010/main" val="320014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765</Words>
  <Application>Microsoft Office PowerPoint</Application>
  <PresentationFormat>On-screen Show (4:3)</PresentationFormat>
  <Paragraphs>155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Welcome to CSE 502</vt:lpstr>
      <vt:lpstr>Today’s Lecture</vt:lpstr>
      <vt:lpstr>Course Overview (1/2)</vt:lpstr>
      <vt:lpstr>Course Overview (2/2)</vt:lpstr>
      <vt:lpstr>Why Study CompArch (1/3)</vt:lpstr>
      <vt:lpstr>Why Study CompArch (2/3)</vt:lpstr>
      <vt:lpstr>Why Study CompArch (3/3)</vt:lpstr>
      <vt:lpstr>Moore’s Law</vt:lpstr>
      <vt:lpstr>Hardware Design Process</vt:lpstr>
      <vt:lpstr>Course Topics</vt:lpstr>
      <vt:lpstr>Grading</vt:lpstr>
      <vt:lpstr>Logistics (1/3)</vt:lpstr>
      <vt:lpstr>Logistics (2/3)</vt:lpstr>
      <vt:lpstr>Logistics (3/3)</vt:lpstr>
      <vt:lpstr>Academic Integrity Policy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Mike Ferdman</cp:lastModifiedBy>
  <cp:revision>212</cp:revision>
  <dcterms:created xsi:type="dcterms:W3CDTF">2012-09-21T01:57:31Z</dcterms:created>
  <dcterms:modified xsi:type="dcterms:W3CDTF">2024-01-25T05:17:26Z</dcterms:modified>
</cp:coreProperties>
</file>