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3"/>
  </p:notesMasterIdLst>
  <p:sldIdLst>
    <p:sldId id="697" r:id="rId3"/>
    <p:sldId id="764" r:id="rId4"/>
    <p:sldId id="765" r:id="rId5"/>
    <p:sldId id="766" r:id="rId6"/>
    <p:sldId id="770" r:id="rId7"/>
    <p:sldId id="771" r:id="rId8"/>
    <p:sldId id="805" r:id="rId9"/>
    <p:sldId id="806" r:id="rId10"/>
    <p:sldId id="772" r:id="rId11"/>
    <p:sldId id="773" r:id="rId12"/>
    <p:sldId id="776" r:id="rId13"/>
    <p:sldId id="777" r:id="rId14"/>
    <p:sldId id="778" r:id="rId15"/>
    <p:sldId id="779" r:id="rId16"/>
    <p:sldId id="774" r:id="rId17"/>
    <p:sldId id="797" r:id="rId18"/>
    <p:sldId id="798" r:id="rId19"/>
    <p:sldId id="799" r:id="rId20"/>
    <p:sldId id="800" r:id="rId21"/>
    <p:sldId id="801" r:id="rId22"/>
    <p:sldId id="802" r:id="rId23"/>
    <p:sldId id="803" r:id="rId24"/>
    <p:sldId id="780" r:id="rId25"/>
    <p:sldId id="781" r:id="rId26"/>
    <p:sldId id="782" r:id="rId27"/>
    <p:sldId id="784" r:id="rId28"/>
    <p:sldId id="785" r:id="rId29"/>
    <p:sldId id="786" r:id="rId30"/>
    <p:sldId id="787" r:id="rId31"/>
    <p:sldId id="7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416" autoAdjust="0"/>
  </p:normalViewPr>
  <p:slideViewPr>
    <p:cSldViewPr>
      <p:cViewPr varScale="1">
        <p:scale>
          <a:sx n="163" d="100"/>
          <a:sy n="163" d="100"/>
        </p:scale>
        <p:origin x="952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of the remaining slides should be review for anyone who’s taken a class on basic out-of-order</a:t>
            </a:r>
            <a:r>
              <a:rPr lang="en-US" baseline="0" dirty="0" smtClean="0"/>
              <a:t> </a:t>
            </a:r>
            <a:r>
              <a:rPr lang="en-US" baseline="0" smtClean="0"/>
              <a:t>processor organizations.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1667-FC00-4920-A375-11ADC8F5F81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29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14054-F559-4A95-8738-3B124D83C01F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3ED1-4F48-4AD5-80F4-98DDA6F1017B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3541-F9E9-4ECF-9AEE-EE379FDB8067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CE60-EEB3-41B7-8028-D45410D32BB0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D013-C394-438E-BCB9-FB5AA925A384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71946-BD8A-4B4B-BDC2-0D113370FAC2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803FD-188A-4ACF-B65C-423027F73018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02F8-9E57-4D65-85BE-491A8AA4062B}" type="datetime1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6229-9820-4EBA-880B-B017816F810C}" type="datetime1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72688-27AA-42B8-A38D-44532B089ABD}" type="datetime1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3B25-77D2-4747-9B62-235CA43D4936}" type="datetime1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8F66-962D-495A-A069-843EF66C0D39}" type="datetime1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02D-7BEE-42AD-9712-1337E7BF6E32}" type="datetime1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7" descr="PPTbackground_Red.jpg"/>
          <p:cNvPicPr>
            <a:picLocks noChangeAspect="1"/>
          </p:cNvPicPr>
          <p:nvPr userDrawn="1"/>
        </p:nvPicPr>
        <p:blipFill>
          <a:blip r:embed="rId14" cstate="print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4" descr="SBU horz_2clr_cmyk.eps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18137"/>
            <a:ext cx="2311425" cy="39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868144" y="116632"/>
            <a:ext cx="32758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6022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CSE502: Computer Architecture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B6022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rgbClr val="B60225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CSE 502:</a:t>
            </a:r>
            <a:br>
              <a:rPr lang="en-US" sz="5400" b="1" dirty="0" smtClean="0"/>
            </a:br>
            <a:r>
              <a:rPr lang="en-US" sz="5400" b="1" dirty="0" smtClean="0"/>
              <a:t>Computer Architecture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Aft>
                <a:spcPts val="108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Instruction Commit</a:t>
            </a:r>
          </a:p>
        </p:txBody>
      </p:sp>
    </p:spTree>
    <p:extLst>
      <p:ext uri="{BB962C8B-B14F-4D97-AF65-F5344CB8AC3E}">
        <p14:creationId xmlns:p14="http://schemas.microsoft.com/office/powerpoint/2010/main" val="3818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Committing Instructions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</a:t>
            </a:r>
            <a:r>
              <a:rPr lang="en-US" dirty="0" err="1" smtClean="0"/>
              <a:t>insn</a:t>
            </a:r>
            <a:r>
              <a:rPr lang="en-US" dirty="0" smtClean="0"/>
              <a:t>. executes</a:t>
            </a:r>
            <a:r>
              <a:rPr lang="en-US" dirty="0"/>
              <a:t>, it modifies processor state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a register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memory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the </a:t>
            </a:r>
            <a:r>
              <a:rPr lang="en-US" dirty="0" smtClean="0"/>
              <a:t>PC</a:t>
            </a:r>
          </a:p>
          <a:p>
            <a:r>
              <a:rPr lang="en-US" dirty="0" smtClean="0"/>
              <a:t>To make “effects” visible, core copies </a:t>
            </a:r>
            <a:r>
              <a:rPr lang="en-US" dirty="0"/>
              <a:t>values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from Physical </a:t>
            </a:r>
            <a:r>
              <a:rPr lang="en-US" dirty="0" err="1"/>
              <a:t>Reg</a:t>
            </a:r>
            <a:r>
              <a:rPr lang="en-US" dirty="0"/>
              <a:t> to Architected </a:t>
            </a:r>
            <a:r>
              <a:rPr lang="en-US" dirty="0" err="1"/>
              <a:t>Reg</a:t>
            </a:r>
            <a:endParaRPr lang="en-US" dirty="0"/>
          </a:p>
          <a:p>
            <a:pPr lvl="1"/>
            <a:r>
              <a:rPr lang="en-US" dirty="0" smtClean="0"/>
              <a:t>Value </a:t>
            </a:r>
            <a:r>
              <a:rPr lang="en-US" dirty="0"/>
              <a:t>from LSQ to memory/cache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from ROB to Architected PC</a:t>
            </a:r>
          </a:p>
        </p:txBody>
      </p:sp>
    </p:spTree>
    <p:extLst>
      <p:ext uri="{BB962C8B-B14F-4D97-AF65-F5344CB8AC3E}">
        <p14:creationId xmlns:p14="http://schemas.microsoft.com/office/powerpoint/2010/main" val="341120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x86 </a:t>
            </a:r>
            <a:r>
              <a:rPr lang="en-US" dirty="0"/>
              <a:t>Commit </a:t>
            </a:r>
            <a:r>
              <a:rPr lang="en-US" dirty="0" smtClean="0"/>
              <a:t>(1/2)</a:t>
            </a:r>
            <a:endParaRPr lang="en-US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 contains uops, outside world knows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21632"/>
            <a:ext cx="1066800" cy="3886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2221632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ROB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90600" y="3212232"/>
            <a:ext cx="10668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Gill Sans MT" pitchFamily="34" charset="0"/>
              </a:rPr>
              <a:t>uop 1 (ADD)</a:t>
            </a:r>
          </a:p>
        </p:txBody>
      </p:sp>
      <p:pic>
        <p:nvPicPr>
          <p:cNvPr id="1026" name="Picture 2" descr="C:\Documents and Settings\Gabe\Local Settings\Temporary Internet Files\Content.IE5\2XCDIHAD\MCPE0363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953000" y="3593232"/>
            <a:ext cx="1905000" cy="8646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 bwMode="auto">
          <a:xfrm>
            <a:off x="990600" y="3440832"/>
            <a:ext cx="1066800" cy="2286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  <a:latin typeface="Gill Sans MT" pitchFamily="34" charset="0"/>
              </a:rPr>
              <a:t>uop 1 (SUB)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2057400" y="3185782"/>
            <a:ext cx="795755" cy="819455"/>
            <a:chOff x="2057400" y="3402550"/>
            <a:chExt cx="795755" cy="819455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2057400" y="35052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2057400" y="37322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2057400" y="39608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2057400" y="41894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 rot="5400000">
              <a:off x="2274150" y="3643001"/>
              <a:ext cx="8194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commit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 bwMode="auto">
          <a:xfrm rot="10800000">
            <a:off x="2895600" y="3669432"/>
            <a:ext cx="19812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5181600" y="1916832"/>
            <a:ext cx="2819400" cy="1676400"/>
            <a:chOff x="5181600" y="2133600"/>
            <a:chExt cx="2819400" cy="1676400"/>
          </a:xfrm>
        </p:grpSpPr>
        <p:sp>
          <p:nvSpPr>
            <p:cNvPr id="27" name="Cloud Callout 26"/>
            <p:cNvSpPr/>
            <p:nvPr/>
          </p:nvSpPr>
          <p:spPr bwMode="auto">
            <a:xfrm>
              <a:off x="5181600" y="2133600"/>
              <a:ext cx="2819400" cy="1676400"/>
            </a:xfrm>
            <a:prstGeom prst="cloudCallou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791200" y="2438400"/>
              <a:ext cx="1600200" cy="3048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ADD EAX, EBX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819400"/>
              <a:ext cx="1600200" cy="30480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SUB EBX, ECX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791200" y="3200400"/>
              <a:ext cx="1600200" cy="304800"/>
            </a:xfrm>
            <a:prstGeom prst="rect">
              <a:avLst/>
            </a:prstGeom>
            <a:solidFill>
              <a:srgbClr val="6699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ADD EDX, [EAX]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57400" y="4100182"/>
            <a:ext cx="795755" cy="819455"/>
            <a:chOff x="2209800" y="4388595"/>
            <a:chExt cx="795755" cy="819455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>
              <a:off x="2209800" y="4491245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2209800" y="4718257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2209800" y="4946857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2209800" y="5175457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 rot="5400000">
              <a:off x="2426550" y="4629046"/>
              <a:ext cx="8194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commit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 bwMode="auto">
          <a:xfrm rot="10800000" flipV="1">
            <a:off x="2895600" y="3974232"/>
            <a:ext cx="19812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50" name="Group 49"/>
          <p:cNvGrpSpPr/>
          <p:nvPr/>
        </p:nvGrpSpPr>
        <p:grpSpPr>
          <a:xfrm>
            <a:off x="5562600" y="2602632"/>
            <a:ext cx="1981200" cy="762000"/>
            <a:chOff x="3200400" y="5029200"/>
            <a:chExt cx="1981200" cy="762000"/>
          </a:xfrm>
        </p:grpSpPr>
        <p:sp>
          <p:nvSpPr>
            <p:cNvPr id="44" name="Cloud Callout 43"/>
            <p:cNvSpPr/>
            <p:nvPr/>
          </p:nvSpPr>
          <p:spPr bwMode="auto">
            <a:xfrm>
              <a:off x="3200400" y="5029200"/>
              <a:ext cx="1981200" cy="762000"/>
            </a:xfrm>
            <a:prstGeom prst="cloudCallout">
              <a:avLst>
                <a:gd name="adj1" fmla="val -26263"/>
                <a:gd name="adj2" fmla="val 10132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9" name="Freeform 48"/>
            <p:cNvSpPr/>
            <p:nvPr/>
          </p:nvSpPr>
          <p:spPr bwMode="auto">
            <a:xfrm>
              <a:off x="3581400" y="5257800"/>
              <a:ext cx="1237129" cy="295836"/>
            </a:xfrm>
            <a:custGeom>
              <a:avLst/>
              <a:gdLst>
                <a:gd name="connsiteX0" fmla="*/ 0 w 1237129"/>
                <a:gd name="connsiteY0" fmla="*/ 282389 h 295836"/>
                <a:gd name="connsiteX1" fmla="*/ 0 w 1237129"/>
                <a:gd name="connsiteY1" fmla="*/ 0 h 295836"/>
                <a:gd name="connsiteX2" fmla="*/ 1237129 w 1237129"/>
                <a:gd name="connsiteY2" fmla="*/ 0 h 295836"/>
                <a:gd name="connsiteX3" fmla="*/ 1035423 w 1237129"/>
                <a:gd name="connsiteY3" fmla="*/ 94130 h 295836"/>
                <a:gd name="connsiteX4" fmla="*/ 1183341 w 1237129"/>
                <a:gd name="connsiteY4" fmla="*/ 147918 h 295836"/>
                <a:gd name="connsiteX5" fmla="*/ 954741 w 1237129"/>
                <a:gd name="connsiteY5" fmla="*/ 228600 h 295836"/>
                <a:gd name="connsiteX6" fmla="*/ 1062317 w 1237129"/>
                <a:gd name="connsiteY6" fmla="*/ 255495 h 295836"/>
                <a:gd name="connsiteX7" fmla="*/ 927847 w 1237129"/>
                <a:gd name="connsiteY7" fmla="*/ 295836 h 295836"/>
                <a:gd name="connsiteX8" fmla="*/ 0 w 1237129"/>
                <a:gd name="connsiteY8" fmla="*/ 282389 h 295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37129" h="295836">
                  <a:moveTo>
                    <a:pt x="0" y="282389"/>
                  </a:moveTo>
                  <a:lnTo>
                    <a:pt x="0" y="0"/>
                  </a:lnTo>
                  <a:lnTo>
                    <a:pt x="1237129" y="0"/>
                  </a:lnTo>
                  <a:lnTo>
                    <a:pt x="1035423" y="94130"/>
                  </a:lnTo>
                  <a:lnTo>
                    <a:pt x="1183341" y="147918"/>
                  </a:lnTo>
                  <a:lnTo>
                    <a:pt x="954741" y="228600"/>
                  </a:lnTo>
                  <a:lnTo>
                    <a:pt x="1062317" y="255495"/>
                  </a:lnTo>
                  <a:lnTo>
                    <a:pt x="927847" y="295836"/>
                  </a:lnTo>
                  <a:lnTo>
                    <a:pt x="0" y="282389"/>
                  </a:lnTo>
                  <a:close/>
                </a:path>
              </a:pathLst>
            </a:cu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POPA  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7506325" y="275503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Gill Sans MT" pitchFamily="34" charset="0"/>
              </a:rPr>
              <a:t>????</a:t>
            </a:r>
            <a:endParaRPr lang="en-US" sz="2400" b="1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" name="Rounded Rectangular Callout 54"/>
          <p:cNvSpPr/>
          <p:nvPr/>
        </p:nvSpPr>
        <p:spPr bwMode="auto">
          <a:xfrm>
            <a:off x="4114800" y="4812432"/>
            <a:ext cx="3962400" cy="838200"/>
          </a:xfrm>
          <a:prstGeom prst="wedgeRoundRectCallout">
            <a:avLst>
              <a:gd name="adj1" fmla="val 6316"/>
              <a:gd name="adj2" fmla="val -92213"/>
              <a:gd name="adj3" fmla="val 1666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If we take an interrupt right now, we’ll see a half-executed instruction!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90600" y="3669432"/>
            <a:ext cx="1066800" cy="228600"/>
          </a:xfrm>
          <a:prstGeom prst="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  <a:latin typeface="Gill Sans MT" pitchFamily="34" charset="0"/>
              </a:rPr>
              <a:t>uop 1 (LD)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90600" y="3898032"/>
            <a:ext cx="1066800" cy="228600"/>
          </a:xfrm>
          <a:prstGeom prst="rect">
            <a:avLst/>
          </a:prstGeom>
          <a:solidFill>
            <a:srgbClr val="66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  <a:latin typeface="Gill Sans MT" pitchFamily="34" charset="0"/>
              </a:rPr>
              <a:t>uop 2 (ADD)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990600" y="4126632"/>
            <a:ext cx="1066800" cy="1371600"/>
            <a:chOff x="990600" y="4343400"/>
            <a:chExt cx="1066800" cy="13716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990600" y="43434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1 (POP)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990600" y="45720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2 (POP)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90600" y="48006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</a:t>
              </a:r>
              <a:r>
                <a:rPr lang="en-US" sz="1400" dirty="0">
                  <a:solidFill>
                    <a:srgbClr val="FFFFFF"/>
                  </a:solidFill>
                  <a:latin typeface="Gill Sans MT" pitchFamily="34" charset="0"/>
                </a:rPr>
                <a:t>3 (POP)</a:t>
              </a:r>
              <a:endParaRPr lang="en-US" sz="1400" dirty="0" smtClean="0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50292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</a:t>
              </a:r>
              <a:r>
                <a:rPr lang="en-US" sz="1400" dirty="0">
                  <a:solidFill>
                    <a:srgbClr val="FFFFFF"/>
                  </a:solidFill>
                  <a:latin typeface="Gill Sans MT" pitchFamily="34" charset="0"/>
                </a:rPr>
                <a:t>4 (POP)</a:t>
              </a:r>
              <a:endParaRPr lang="en-US" sz="1400" dirty="0" smtClean="0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90600" y="52578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</a:t>
              </a:r>
              <a:r>
                <a:rPr lang="en-US" sz="1400" dirty="0">
                  <a:solidFill>
                    <a:srgbClr val="FFFFFF"/>
                  </a:solidFill>
                  <a:latin typeface="Gill Sans MT" pitchFamily="34" charset="0"/>
                </a:rPr>
                <a:t>5 (POP)</a:t>
              </a:r>
              <a:endParaRPr lang="en-US" sz="1400" dirty="0" smtClean="0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90600" y="54864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</a:t>
              </a:r>
              <a:r>
                <a:rPr lang="en-US" sz="1400" dirty="0">
                  <a:solidFill>
                    <a:srgbClr val="FFFFFF"/>
                  </a:solidFill>
                  <a:latin typeface="Gill Sans MT" pitchFamily="34" charset="0"/>
                </a:rPr>
                <a:t>6 (POP)</a:t>
              </a:r>
              <a:endParaRPr lang="en-US" sz="1400" dirty="0" smtClean="0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 bwMode="auto">
          <a:xfrm>
            <a:off x="990600" y="5498232"/>
            <a:ext cx="1066800" cy="2286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  <a:latin typeface="Gill Sans MT" pitchFamily="34" charset="0"/>
              </a:rPr>
              <a:t>uop </a:t>
            </a:r>
            <a:r>
              <a:rPr lang="en-US" sz="1400" dirty="0">
                <a:solidFill>
                  <a:srgbClr val="FFFFFF"/>
                </a:solidFill>
                <a:latin typeface="Gill Sans MT" pitchFamily="34" charset="0"/>
              </a:rPr>
              <a:t>7 (POP)</a:t>
            </a:r>
            <a:endParaRPr lang="en-US" sz="14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990600" y="5726832"/>
            <a:ext cx="1066800" cy="2286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FFFFFF"/>
                </a:solidFill>
                <a:latin typeface="Gill Sans MT" pitchFamily="34" charset="0"/>
              </a:rPr>
              <a:t>uop </a:t>
            </a:r>
            <a:r>
              <a:rPr lang="en-US" sz="1400" dirty="0">
                <a:solidFill>
                  <a:srgbClr val="FFFFFF"/>
                </a:solidFill>
                <a:latin typeface="Gill Sans MT" pitchFamily="34" charset="0"/>
              </a:rPr>
              <a:t>8 (POP)</a:t>
            </a:r>
            <a:endParaRPr lang="en-US" sz="14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x86 Commit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when </a:t>
            </a:r>
            <a:r>
              <a:rPr lang="en-US" dirty="0" err="1" smtClean="0"/>
              <a:t>uop</a:t>
            </a:r>
            <a:r>
              <a:rPr lang="en-US" dirty="0" smtClean="0"/>
              <a:t>-flow length ≤ commit width</a:t>
            </a:r>
          </a:p>
          <a:p>
            <a:r>
              <a:rPr lang="en-US" dirty="0" smtClean="0"/>
              <a:t>What to do with long flows?</a:t>
            </a:r>
          </a:p>
          <a:p>
            <a:pPr lvl="1"/>
            <a:r>
              <a:rPr lang="en-US" dirty="0" smtClean="0"/>
              <a:t>In all cases: can’t commit until </a:t>
            </a:r>
            <a:r>
              <a:rPr lang="en-US" i="1" dirty="0" smtClean="0"/>
              <a:t>all</a:t>
            </a:r>
            <a:r>
              <a:rPr lang="en-US" dirty="0" smtClean="0"/>
              <a:t> uops in a flow completed</a:t>
            </a:r>
          </a:p>
          <a:p>
            <a:pPr lvl="1"/>
            <a:r>
              <a:rPr lang="en-US" dirty="0" smtClean="0"/>
              <a:t>Just commit N uops per cycle</a:t>
            </a:r>
            <a:br>
              <a:rPr lang="en-US" dirty="0" smtClean="0"/>
            </a:br>
            <a:r>
              <a:rPr lang="en-US" dirty="0" smtClean="0"/>
              <a:t>... but make commit uninterruptable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899592" y="3810000"/>
            <a:ext cx="1066800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3810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ROB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99592" y="4114800"/>
            <a:ext cx="1066800" cy="914400"/>
            <a:chOff x="914400" y="4419600"/>
            <a:chExt cx="1066800" cy="9144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914400" y="44196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1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914400" y="46482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2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14400" y="48768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914400" y="51054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4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99592" y="5029200"/>
            <a:ext cx="1066800" cy="914400"/>
            <a:chOff x="914400" y="5334000"/>
            <a:chExt cx="1066800" cy="9144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914400" y="53340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5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14400" y="55626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6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14400" y="57912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7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914400" y="60198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srgbClr val="FFFFFF"/>
                  </a:solidFill>
                  <a:latin typeface="Gill Sans MT" pitchFamily="34" charset="0"/>
                </a:rPr>
                <a:t>uop 8</a:t>
              </a:r>
            </a:p>
          </p:txBody>
        </p:sp>
      </p:grpSp>
      <p:pic>
        <p:nvPicPr>
          <p:cNvPr id="21" name="Picture 2" descr="C:\Documents and Settings\Gabe\Local Settings\Temporary Internet Files\Content.IE5\2XCDIHAD\MCPE0363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166792" y="4343400"/>
            <a:ext cx="1905000" cy="864606"/>
          </a:xfrm>
          <a:prstGeom prst="rect">
            <a:avLst/>
          </a:prstGeom>
          <a:noFill/>
        </p:spPr>
      </p:pic>
      <p:pic>
        <p:nvPicPr>
          <p:cNvPr id="2050" name="Picture 2" descr="C:\Documents and Settings\Gabe\Local Settings\Temporary Internet Files\Content.IE5\IJOLA5U7\MPj03141450000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00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700192" y="4572000"/>
            <a:ext cx="914400" cy="387731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1966392" y="4083795"/>
            <a:ext cx="795755" cy="819455"/>
            <a:chOff x="2057400" y="3402550"/>
            <a:chExt cx="795755" cy="819455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2057400" y="35052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2057400" y="37322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2057400" y="39608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2057400" y="41894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 rot="5400000">
              <a:off x="2274150" y="3643001"/>
              <a:ext cx="8194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commit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66392" y="4998195"/>
            <a:ext cx="795755" cy="819455"/>
            <a:chOff x="2057400" y="3402550"/>
            <a:chExt cx="795755" cy="819455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2057400" y="35052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2057400" y="37322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2057400" y="39608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2057400" y="4189412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 rot="5400000">
              <a:off x="2274150" y="3643001"/>
              <a:ext cx="8194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commit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 rot="10800000" flipV="1">
            <a:off x="2042592" y="4724400"/>
            <a:ext cx="30480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43"/>
          <p:cNvGrpSpPr/>
          <p:nvPr/>
        </p:nvGrpSpPr>
        <p:grpSpPr>
          <a:xfrm>
            <a:off x="5911552" y="3429000"/>
            <a:ext cx="1828800" cy="685800"/>
            <a:chOff x="5715000" y="3733800"/>
            <a:chExt cx="1828800" cy="685800"/>
          </a:xfrm>
        </p:grpSpPr>
        <p:sp>
          <p:nvSpPr>
            <p:cNvPr id="41" name="Cloud Callout 40"/>
            <p:cNvSpPr/>
            <p:nvPr/>
          </p:nvSpPr>
          <p:spPr bwMode="auto">
            <a:xfrm>
              <a:off x="5715000" y="3733800"/>
              <a:ext cx="1828800" cy="685800"/>
            </a:xfrm>
            <a:prstGeom prst="cloudCallout">
              <a:avLst>
                <a:gd name="adj1" fmla="val -26263"/>
                <a:gd name="adj2" fmla="val 10132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096000" y="3962400"/>
              <a:ext cx="1066800" cy="228600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POPA</a:t>
              </a:r>
            </a:p>
          </p:txBody>
        </p:sp>
      </p:grpSp>
      <p:sp>
        <p:nvSpPr>
          <p:cNvPr id="45" name="Rounded Rectangular Callout 44"/>
          <p:cNvSpPr/>
          <p:nvPr/>
        </p:nvSpPr>
        <p:spPr bwMode="auto">
          <a:xfrm>
            <a:off x="3185592" y="5562600"/>
            <a:ext cx="2133600" cy="533400"/>
          </a:xfrm>
          <a:prstGeom prst="wedgeRoundRectCallout">
            <a:avLst>
              <a:gd name="adj1" fmla="val -71253"/>
              <a:gd name="adj2" fmla="val -50945"/>
              <a:gd name="adj3" fmla="val 16667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Gill Sans MT" pitchFamily="34" charset="0"/>
              </a:rPr>
              <a:t>Timer interrupt!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95392" y="5638800"/>
            <a:ext cx="257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Defer: Can’t act on this yet...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4557192" y="4953000"/>
            <a:ext cx="11430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395392" y="5257800"/>
            <a:ext cx="3506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Now do something about the interrupt.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46" grpId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Handling REP-prefixed Instructions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REP STOSB (</a:t>
            </a:r>
            <a:r>
              <a:rPr lang="en-US" dirty="0" err="1" smtClean="0"/>
              <a:t>memset</a:t>
            </a:r>
            <a:r>
              <a:rPr lang="en-US" dirty="0" smtClean="0"/>
              <a:t> EAX value ECX times)</a:t>
            </a:r>
          </a:p>
          <a:p>
            <a:pPr lvl="1"/>
            <a:r>
              <a:rPr lang="en-US" dirty="0" smtClean="0"/>
              <a:t>Entire sequence is one x86 instruction</a:t>
            </a:r>
          </a:p>
          <a:p>
            <a:pPr lvl="1"/>
            <a:r>
              <a:rPr lang="en-US" dirty="0" smtClean="0"/>
              <a:t>What if REPs for 1,000,000,000 iterations?</a:t>
            </a:r>
          </a:p>
          <a:p>
            <a:pPr lvl="2"/>
            <a:r>
              <a:rPr lang="en-US" dirty="0" smtClean="0"/>
              <a:t>Can’t “lock up” for a billion cycles while uops commit</a:t>
            </a:r>
          </a:p>
          <a:p>
            <a:pPr lvl="2"/>
            <a:r>
              <a:rPr lang="en-US" dirty="0" smtClean="0"/>
              <a:t>Can’t wait to commit until all uops are done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an’t even fetch the entire instruction – not enough space in ROB</a:t>
            </a:r>
          </a:p>
          <a:p>
            <a:r>
              <a:rPr lang="en-US" dirty="0" smtClean="0"/>
              <a:t>At the ISA level, REP iterations are interruptible...</a:t>
            </a:r>
          </a:p>
          <a:p>
            <a:pPr lvl="1"/>
            <a:r>
              <a:rPr lang="en-US" dirty="0" smtClean="0"/>
              <a:t>Treat each iteration as a separate “macro-op”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4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2698124" y="4618921"/>
            <a:ext cx="833352" cy="18374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219200" y="2667000"/>
            <a:ext cx="1524000" cy="3048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762000" y="2971800"/>
            <a:ext cx="19812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62000" y="2667000"/>
            <a:ext cx="457200" cy="3048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762000" y="2362200"/>
            <a:ext cx="1981200" cy="3048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62000" y="1981200"/>
            <a:ext cx="1981200" cy="3810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762000" y="1676400"/>
            <a:ext cx="1981200" cy="3048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62000" y="1371600"/>
            <a:ext cx="1981200" cy="3048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REP-prefixed Instructions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bg1"/>
                </a:solidFill>
              </a:rPr>
              <a:t>MOV EDI, &lt;pointer&gt; </a:t>
            </a:r>
            <a:r>
              <a:rPr lang="en-US" sz="1800" dirty="0" smtClean="0"/>
              <a:t>	; the array we want to </a:t>
            </a:r>
            <a:r>
              <a:rPr lang="en-US" sz="1800" dirty="0" err="1" smtClean="0"/>
              <a:t>memset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bg1"/>
                </a:solidFill>
              </a:rPr>
              <a:t>SUB EAX, EAX</a:t>
            </a:r>
            <a:r>
              <a:rPr lang="en-US" sz="1800" dirty="0" smtClean="0"/>
              <a:t>		; zero</a:t>
            </a:r>
          </a:p>
          <a:p>
            <a:r>
              <a:rPr lang="en-US" sz="1800" dirty="0" smtClean="0"/>
              <a:t>CLD			; clear direction flag (REP fwd)</a:t>
            </a:r>
          </a:p>
          <a:p>
            <a:r>
              <a:rPr lang="en-US" sz="1800" dirty="0" smtClean="0"/>
              <a:t>MOV ECX, 4		; do for 100 iterations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REP  STOSB</a:t>
            </a:r>
            <a:r>
              <a:rPr lang="en-US" sz="1800" dirty="0" smtClean="0"/>
              <a:t>		; </a:t>
            </a:r>
            <a:r>
              <a:rPr lang="en-US" sz="1800" dirty="0" err="1" smtClean="0"/>
              <a:t>memset</a:t>
            </a:r>
            <a:r>
              <a:rPr lang="en-US" sz="1800" dirty="0" smtClean="0"/>
              <a:t>!</a:t>
            </a:r>
          </a:p>
          <a:p>
            <a:r>
              <a:rPr lang="en-US" sz="1800" dirty="0" smtClean="0"/>
              <a:t>ADD EBX, EDX		; unrelated instruction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04800" y="3441577"/>
            <a:ext cx="990600" cy="2286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MOV EDI, xxx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04800" y="3670177"/>
            <a:ext cx="990600" cy="2286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SUB EAX, EAX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3898777"/>
            <a:ext cx="990600" cy="2286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MT" pitchFamily="34" charset="0"/>
              </a:rPr>
              <a:t>CLD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04800" y="4127377"/>
            <a:ext cx="990600" cy="2286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MT" pitchFamily="34" charset="0"/>
              </a:rPr>
              <a:t>MOV ECX, 4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04800" y="43559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uCMP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 ECX, 0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45845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uJCZ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48131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STA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, EDI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04800" y="50417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STD EAX,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54989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SUB ECX, 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04800" y="52703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ADD EDI,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" y="57275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uCMP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 ECX, 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04800" y="59561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uJCZ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962400" y="34415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STA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, EDI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962400" y="36701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STD EAX,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41273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SUB ECX, 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962400" y="38987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ADD EDI, 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62400" y="43559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uCMP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 ECX, 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962400" y="45845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uJCZ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962400" y="48131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STA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, EDI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962400" y="50417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STD EAX,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962400" y="54989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SUB ECX, 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52703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ADD EDI, 1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57275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uCMP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 ECX, 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962400" y="59561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uJCZ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34415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STA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, EDI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705600" y="36701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STD EAX, </a:t>
            </a: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tmp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705600" y="41273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SUB ECX, 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705600" y="3898777"/>
            <a:ext cx="990600" cy="228600"/>
          </a:xfrm>
          <a:prstGeom prst="rect">
            <a:avLst/>
          </a:prstGeom>
          <a:solidFill>
            <a:srgbClr val="66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ADD EDI, 1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705600" y="43559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uCMP</a:t>
            </a:r>
            <a:r>
              <a:rPr lang="en-US" sz="1200" dirty="0" smtClean="0">
                <a:solidFill>
                  <a:srgbClr val="FFFFFF"/>
                </a:solidFill>
                <a:latin typeface="Gill Sans MT" pitchFamily="34" charset="0"/>
              </a:rPr>
              <a:t> ECX, 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6705600" y="4584577"/>
            <a:ext cx="990600" cy="2286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err="1" smtClean="0">
                <a:solidFill>
                  <a:srgbClr val="FFFFFF"/>
                </a:solidFill>
                <a:latin typeface="Gill Sans MT" pitchFamily="34" charset="0"/>
              </a:rPr>
              <a:t>uJCZ</a:t>
            </a:r>
            <a:endParaRPr lang="en-US" sz="1200" dirty="0" smtClean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705600" y="4813177"/>
            <a:ext cx="990600" cy="2286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MT" pitchFamily="34" charset="0"/>
              </a:rPr>
              <a:t>ADD EBX, EDX</a:t>
            </a:r>
          </a:p>
        </p:txBody>
      </p:sp>
      <p:sp>
        <p:nvSpPr>
          <p:cNvPr id="43" name="Right Brace 42"/>
          <p:cNvSpPr/>
          <p:nvPr/>
        </p:nvSpPr>
        <p:spPr bwMode="auto">
          <a:xfrm>
            <a:off x="1371600" y="4355977"/>
            <a:ext cx="76200" cy="457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96416" y="4355977"/>
            <a:ext cx="23273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Gill Sans MT" pitchFamily="34" charset="0"/>
              </a:rPr>
              <a:t>Check for zero iterations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Gill Sans MT" pitchFamily="34" charset="0"/>
              </a:rPr>
              <a:t>(could happen with MOV ECX, 0 )</a:t>
            </a:r>
            <a:endParaRPr lang="en-US" sz="12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5" name="Right Brace 44"/>
          <p:cNvSpPr/>
          <p:nvPr/>
        </p:nvSpPr>
        <p:spPr bwMode="auto">
          <a:xfrm>
            <a:off x="1371600" y="48893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4000" y="5008023"/>
            <a:ext cx="1136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MOVS flow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8" name="Right Brace 47"/>
          <p:cNvSpPr/>
          <p:nvPr/>
        </p:nvSpPr>
        <p:spPr bwMode="auto">
          <a:xfrm>
            <a:off x="1371600" y="55751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0" y="5541423"/>
            <a:ext cx="1644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REP overhead for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lang="en-US" sz="1600" baseline="30000" dirty="0" smtClean="0">
                <a:solidFill>
                  <a:srgbClr val="000000"/>
                </a:solidFill>
                <a:latin typeface="Gill Sans MT" pitchFamily="34" charset="0"/>
              </a:rPr>
              <a:t>st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 iteration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0" name="Right Brace 49"/>
          <p:cNvSpPr/>
          <p:nvPr/>
        </p:nvSpPr>
        <p:spPr bwMode="auto">
          <a:xfrm>
            <a:off x="5032488" y="35177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84888" y="3636423"/>
            <a:ext cx="1136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MOVS flow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2" name="Right Brace 51"/>
          <p:cNvSpPr/>
          <p:nvPr/>
        </p:nvSpPr>
        <p:spPr bwMode="auto">
          <a:xfrm>
            <a:off x="5032488" y="42035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4888" y="4169823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REP overhead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for 2nd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iter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4" name="Right Brace 53"/>
          <p:cNvSpPr/>
          <p:nvPr/>
        </p:nvSpPr>
        <p:spPr bwMode="auto">
          <a:xfrm>
            <a:off x="5029200" y="48893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81600" y="5008023"/>
            <a:ext cx="1136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MOVS flow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>
            <a:off x="5029200" y="55751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81600" y="5541423"/>
            <a:ext cx="1342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REP overhead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for 3</a:t>
            </a:r>
            <a:r>
              <a:rPr lang="en-US" sz="1600" baseline="30000" dirty="0" smtClean="0">
                <a:solidFill>
                  <a:srgbClr val="000000"/>
                </a:solidFill>
                <a:latin typeface="Gill Sans MT" pitchFamily="34" charset="0"/>
              </a:rPr>
              <a:t>rd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iter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8" name="Right Brace 57"/>
          <p:cNvSpPr/>
          <p:nvPr/>
        </p:nvSpPr>
        <p:spPr bwMode="auto">
          <a:xfrm>
            <a:off x="7761032" y="34415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24800" y="3560223"/>
            <a:ext cx="1136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MOVS flow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0" name="Right Brace 59"/>
          <p:cNvSpPr/>
          <p:nvPr/>
        </p:nvSpPr>
        <p:spPr bwMode="auto">
          <a:xfrm>
            <a:off x="7761032" y="4127377"/>
            <a:ext cx="152400" cy="6096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924800" y="4093623"/>
            <a:ext cx="752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REP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4</a:t>
            </a:r>
            <a:r>
              <a:rPr lang="en-US" sz="1600" baseline="30000" dirty="0" smtClean="0">
                <a:solidFill>
                  <a:srgbClr val="000000"/>
                </a:solidFill>
                <a:latin typeface="Gill Sans MT" pitchFamily="34" charset="0"/>
              </a:rPr>
              <a:t>th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iter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>
            <a:off x="304800" y="6184777"/>
            <a:ext cx="990600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962400" y="4813177"/>
            <a:ext cx="990600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3962400" y="6184777"/>
            <a:ext cx="990600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705600" y="4811589"/>
            <a:ext cx="990600" cy="158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0" y="5970766"/>
            <a:ext cx="3658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A: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46288" y="4660777"/>
            <a:ext cx="344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B: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657600" y="5970766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C: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00800" y="4624561"/>
            <a:ext cx="3834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D: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 rot="5400000">
            <a:off x="876300" y="3708277"/>
            <a:ext cx="2895600" cy="1905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Freeform 73"/>
          <p:cNvSpPr/>
          <p:nvPr/>
        </p:nvSpPr>
        <p:spPr bwMode="auto">
          <a:xfrm>
            <a:off x="3574473" y="3212977"/>
            <a:ext cx="332509" cy="1454727"/>
          </a:xfrm>
          <a:custGeom>
            <a:avLst/>
            <a:gdLst>
              <a:gd name="connsiteX0" fmla="*/ 332509 w 332509"/>
              <a:gd name="connsiteY0" fmla="*/ 0 h 1454727"/>
              <a:gd name="connsiteX1" fmla="*/ 0 w 332509"/>
              <a:gd name="connsiteY1" fmla="*/ 1122218 h 1454727"/>
              <a:gd name="connsiteX2" fmla="*/ 193963 w 332509"/>
              <a:gd name="connsiteY2" fmla="*/ 1454727 h 145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09" h="1454727">
                <a:moveTo>
                  <a:pt x="332509" y="0"/>
                </a:moveTo>
                <a:lnTo>
                  <a:pt x="0" y="1122218"/>
                </a:lnTo>
                <a:lnTo>
                  <a:pt x="193963" y="145472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158836" y="3212977"/>
            <a:ext cx="581891" cy="2770909"/>
          </a:xfrm>
          <a:custGeom>
            <a:avLst/>
            <a:gdLst>
              <a:gd name="connsiteX0" fmla="*/ 568037 w 581891"/>
              <a:gd name="connsiteY0" fmla="*/ 0 h 2770909"/>
              <a:gd name="connsiteX1" fmla="*/ 0 w 581891"/>
              <a:gd name="connsiteY1" fmla="*/ 1662545 h 2770909"/>
              <a:gd name="connsiteX2" fmla="*/ 581891 w 581891"/>
              <a:gd name="connsiteY2" fmla="*/ 2770909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891" h="2770909">
                <a:moveTo>
                  <a:pt x="568037" y="0"/>
                </a:moveTo>
                <a:lnTo>
                  <a:pt x="0" y="1662545"/>
                </a:lnTo>
                <a:lnTo>
                  <a:pt x="581891" y="2770909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77" name="Straight Connector 76"/>
          <p:cNvCxnSpPr>
            <a:endCxn id="71" idx="0"/>
          </p:cNvCxnSpPr>
          <p:nvPr/>
        </p:nvCxnSpPr>
        <p:spPr bwMode="auto">
          <a:xfrm rot="16200000" flipH="1">
            <a:off x="5675336" y="3707377"/>
            <a:ext cx="1414046" cy="420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304800" y="1219200"/>
            <a:ext cx="381000" cy="2133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048000" y="1295400"/>
            <a:ext cx="5715000" cy="2057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Gill Sans MT" pitchFamily="34" charset="0"/>
              </a:rPr>
              <a:t>All of these are interruptible points (commit can stop and effects be seen by outside world), since they all have well-defined ISA-level states: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Gill Sans MT" pitchFamily="34" charset="0"/>
              </a:rPr>
              <a:t>A: ECX=3, EDI = ptr+1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Gill Sans MT" pitchFamily="34" charset="0"/>
              </a:rPr>
              <a:t>B: ECX=2, EDI = ptr+2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Gill Sans MT" pitchFamily="34" charset="0"/>
              </a:rPr>
              <a:t>C: ECX=1, EDI = ptr+3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Gill Sans MT" pitchFamily="34" charset="0"/>
              </a:rPr>
              <a:t>D: ECX=0, EDI = ptr+4</a:t>
            </a:r>
          </a:p>
        </p:txBody>
      </p:sp>
    </p:spTree>
    <p:extLst>
      <p:ext uri="{BB962C8B-B14F-4D97-AF65-F5344CB8AC3E}">
        <p14:creationId xmlns:p14="http://schemas.microsoft.com/office/powerpoint/2010/main" val="423356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4" grpId="0" animBg="1"/>
      <p:bldP spid="75" grpId="0" animBg="1"/>
      <p:bldP spid="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Blocked Commit</a:t>
            </a:r>
          </a:p>
        </p:txBody>
      </p:sp>
      <p:sp>
        <p:nvSpPr>
          <p:cNvPr id="82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commit N </a:t>
            </a:r>
            <a:r>
              <a:rPr lang="en-US" dirty="0" err="1" smtClean="0"/>
              <a:t>insns</a:t>
            </a:r>
            <a:r>
              <a:rPr lang="en-US" dirty="0" smtClean="0"/>
              <a:t>. per cycle, ROB needs N ports</a:t>
            </a:r>
          </a:p>
          <a:p>
            <a:pPr lvl="1"/>
            <a:r>
              <a:rPr lang="en-US" dirty="0" smtClean="0"/>
              <a:t>(in </a:t>
            </a:r>
            <a:r>
              <a:rPr lang="en-US" b="1" i="1" dirty="0" smtClean="0"/>
              <a:t>addition to </a:t>
            </a:r>
            <a:r>
              <a:rPr lang="en-US" dirty="0" smtClean="0"/>
              <a:t>ports for dispatch, issue, exec, and WB)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5616" y="2889461"/>
            <a:ext cx="1066800" cy="2590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15616" y="4108661"/>
            <a:ext cx="1066800" cy="2286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Gill Sans MT" pitchFamily="34" charset="0"/>
              </a:rPr>
              <a:t>inst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115616" y="4337261"/>
            <a:ext cx="1066800" cy="2286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Gill Sans MT" pitchFamily="34" charset="0"/>
              </a:rPr>
              <a:t>inst 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15616" y="4565861"/>
            <a:ext cx="1066800" cy="2286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Gill Sans MT" pitchFamily="34" charset="0"/>
              </a:rPr>
              <a:t>inst 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4794461"/>
            <a:ext cx="1066800" cy="2286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Gill Sans MT" pitchFamily="34" charset="0"/>
              </a:rPr>
              <a:t>inst 4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182416" y="41848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182416" y="44134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182416" y="46420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182416" y="48706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15816" y="3651461"/>
            <a:ext cx="677108" cy="1828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Four read ports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for four commits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5616" y="2889461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ROB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58416" y="41848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658416" y="44134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58416" y="46420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658416" y="4870661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3810000" y="3657600"/>
            <a:ext cx="4724400" cy="2014954"/>
            <a:chOff x="3810000" y="3657600"/>
            <a:chExt cx="4724400" cy="2014954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267200" y="3657600"/>
              <a:ext cx="4267200" cy="1295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smtClean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267200" y="4191000"/>
              <a:ext cx="1066800" cy="22860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inst 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5334000" y="4191000"/>
              <a:ext cx="1066800" cy="22860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inst 2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400800" y="4191000"/>
              <a:ext cx="1066800" cy="22860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inst 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467600" y="4191000"/>
              <a:ext cx="1066800" cy="22860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FFFFFF"/>
                  </a:solidFill>
                  <a:latin typeface="Gill Sans MT" pitchFamily="34" charset="0"/>
                </a:rPr>
                <a:t>inst 4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3810000" y="4305300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344591" y="4876403"/>
              <a:ext cx="91360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5400000">
              <a:off x="5409803" y="4875609"/>
              <a:ext cx="91360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5400000">
              <a:off x="6476603" y="4875609"/>
              <a:ext cx="91360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5400000">
              <a:off x="7543402" y="4875609"/>
              <a:ext cx="913606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5410200" y="5334000"/>
              <a:ext cx="18598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One wide read port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67200" y="3657600"/>
              <a:ext cx="609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ROB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40" name="Rounded Rectangular Callout 39"/>
          <p:cNvSpPr/>
          <p:nvPr/>
        </p:nvSpPr>
        <p:spPr bwMode="auto">
          <a:xfrm>
            <a:off x="4139952" y="2432261"/>
            <a:ext cx="4546848" cy="914400"/>
          </a:xfrm>
          <a:prstGeom prst="wedgeRoundRectCallout">
            <a:avLst>
              <a:gd name="adj1" fmla="val -27527"/>
              <a:gd name="adj2" fmla="val 127206"/>
              <a:gd name="adj3" fmla="val 16667"/>
            </a:avLst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Can’t reuse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ROB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entries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until all in block have committed.  Can’t commit across blocks.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Reduces cost, lowers IPC due to </a:t>
            </a:r>
            <a:r>
              <a:rPr lang="en-US" sz="3200" dirty="0" smtClean="0">
                <a:solidFill>
                  <a:schemeClr val="bg1"/>
                </a:solidFill>
              </a:rPr>
              <a:t>constraints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9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Faults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Divide-by-Zero</a:t>
            </a:r>
            <a:r>
              <a:rPr lang="en-US" dirty="0"/>
              <a:t>, Overflow, Page-Fault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</a:t>
            </a:r>
            <a:r>
              <a:rPr lang="en-US" dirty="0"/>
              <a:t>occur at a specific point in execution (precise)</a:t>
            </a:r>
          </a:p>
        </p:txBody>
      </p:sp>
      <p:sp>
        <p:nvSpPr>
          <p:cNvPr id="793606" name="Rectangle 6"/>
          <p:cNvSpPr>
            <a:spLocks noChangeArrowheads="1"/>
          </p:cNvSpPr>
          <p:nvPr/>
        </p:nvSpPr>
        <p:spPr bwMode="auto">
          <a:xfrm>
            <a:off x="2438919" y="2786136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3607" name="Rectangle 7"/>
          <p:cNvSpPr>
            <a:spLocks noChangeArrowheads="1"/>
          </p:cNvSpPr>
          <p:nvPr/>
        </p:nvSpPr>
        <p:spPr bwMode="auto">
          <a:xfrm>
            <a:off x="2438919" y="2938536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3608" name="Rectangle 8"/>
          <p:cNvSpPr>
            <a:spLocks noChangeArrowheads="1"/>
          </p:cNvSpPr>
          <p:nvPr/>
        </p:nvSpPr>
        <p:spPr bwMode="auto">
          <a:xfrm>
            <a:off x="2438919" y="3090936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3609" name="Rectangle 9"/>
          <p:cNvSpPr>
            <a:spLocks noChangeArrowheads="1"/>
          </p:cNvSpPr>
          <p:nvPr/>
        </p:nvSpPr>
        <p:spPr bwMode="auto">
          <a:xfrm>
            <a:off x="2438919" y="3243336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3610" name="Rectangle 10"/>
          <p:cNvSpPr>
            <a:spLocks noChangeArrowheads="1"/>
          </p:cNvSpPr>
          <p:nvPr/>
        </p:nvSpPr>
        <p:spPr bwMode="auto">
          <a:xfrm>
            <a:off x="2438919" y="3395736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3611" name="Rectangle 11"/>
          <p:cNvSpPr>
            <a:spLocks noChangeArrowheads="1"/>
          </p:cNvSpPr>
          <p:nvPr/>
        </p:nvSpPr>
        <p:spPr bwMode="auto">
          <a:xfrm>
            <a:off x="2438919" y="3548136"/>
            <a:ext cx="379412" cy="76200"/>
          </a:xfrm>
          <a:prstGeom prst="rect">
            <a:avLst/>
          </a:prstGeom>
          <a:solidFill>
            <a:srgbClr val="66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3616" name="Text Box 16"/>
          <p:cNvSpPr txBox="1">
            <a:spLocks noChangeArrowheads="1"/>
          </p:cNvSpPr>
          <p:nvPr/>
        </p:nvSpPr>
        <p:spPr bwMode="auto">
          <a:xfrm>
            <a:off x="2867544" y="3438598"/>
            <a:ext cx="6431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DBZ!</a:t>
            </a:r>
          </a:p>
        </p:txBody>
      </p:sp>
      <p:grpSp>
        <p:nvGrpSpPr>
          <p:cNvPr id="793623" name="Group 23"/>
          <p:cNvGrpSpPr>
            <a:grpSpLocks/>
          </p:cNvGrpSpPr>
          <p:nvPr/>
        </p:nvGrpSpPr>
        <p:grpSpPr bwMode="auto">
          <a:xfrm>
            <a:off x="2627833" y="3552906"/>
            <a:ext cx="1008063" cy="619126"/>
            <a:chOff x="1374" y="2547"/>
            <a:chExt cx="635" cy="390"/>
          </a:xfrm>
        </p:grpSpPr>
        <p:sp>
          <p:nvSpPr>
            <p:cNvPr id="793617" name="Text Box 17"/>
            <p:cNvSpPr txBox="1">
              <a:spLocks noChangeArrowheads="1"/>
            </p:cNvSpPr>
            <p:nvPr/>
          </p:nvSpPr>
          <p:spPr bwMode="auto">
            <a:xfrm>
              <a:off x="1661" y="2724"/>
              <a:ext cx="34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Trap</a:t>
              </a:r>
            </a:p>
          </p:txBody>
        </p:sp>
        <p:cxnSp>
          <p:nvCxnSpPr>
            <p:cNvPr id="793618" name="AutoShape 18"/>
            <p:cNvCxnSpPr>
              <a:cxnSpLocks noChangeShapeType="1"/>
              <a:stCxn id="793611" idx="2"/>
              <a:endCxn id="793617" idx="1"/>
            </p:cNvCxnSpPr>
            <p:nvPr/>
          </p:nvCxnSpPr>
          <p:spPr bwMode="auto">
            <a:xfrm rot="16200000" flipH="1">
              <a:off x="1376" y="2545"/>
              <a:ext cx="284" cy="28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793624" name="Group 24"/>
          <p:cNvGrpSpPr>
            <a:grpSpLocks/>
          </p:cNvGrpSpPr>
          <p:nvPr/>
        </p:nvGrpSpPr>
        <p:grpSpPr bwMode="auto">
          <a:xfrm>
            <a:off x="622818" y="4100599"/>
            <a:ext cx="2735263" cy="508002"/>
            <a:chOff x="111" y="2892"/>
            <a:chExt cx="1723" cy="320"/>
          </a:xfrm>
        </p:grpSpPr>
        <p:sp>
          <p:nvSpPr>
            <p:cNvPr id="793619" name="Rectangle 19"/>
            <p:cNvSpPr>
              <a:spLocks noChangeArrowheads="1"/>
            </p:cNvSpPr>
            <p:nvPr/>
          </p:nvSpPr>
          <p:spPr bwMode="auto">
            <a:xfrm>
              <a:off x="1255" y="3068"/>
              <a:ext cx="239" cy="48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793620" name="AutoShape 20"/>
            <p:cNvCxnSpPr>
              <a:cxnSpLocks noChangeShapeType="1"/>
              <a:stCxn id="793617" idx="2"/>
              <a:endCxn id="793619" idx="3"/>
            </p:cNvCxnSpPr>
            <p:nvPr/>
          </p:nvCxnSpPr>
          <p:spPr bwMode="auto">
            <a:xfrm rot="5400000">
              <a:off x="1564" y="2821"/>
              <a:ext cx="200" cy="34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3621" name="Rectangle 21"/>
            <p:cNvSpPr>
              <a:spLocks noChangeArrowheads="1"/>
            </p:cNvSpPr>
            <p:nvPr/>
          </p:nvSpPr>
          <p:spPr bwMode="auto">
            <a:xfrm>
              <a:off x="1255" y="3164"/>
              <a:ext cx="239" cy="48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22" name="Text Box 22"/>
            <p:cNvSpPr txBox="1">
              <a:spLocks noChangeArrowheads="1"/>
            </p:cNvSpPr>
            <p:nvPr/>
          </p:nvSpPr>
          <p:spPr bwMode="auto">
            <a:xfrm>
              <a:off x="111" y="2942"/>
              <a:ext cx="1181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</a:t>
              </a: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resume execution</a:t>
              </a: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)</a:t>
              </a:r>
            </a:p>
          </p:txBody>
        </p:sp>
      </p:grpSp>
      <p:grpSp>
        <p:nvGrpSpPr>
          <p:cNvPr id="793646" name="Group 46"/>
          <p:cNvGrpSpPr>
            <a:grpSpLocks/>
          </p:cNvGrpSpPr>
          <p:nvPr/>
        </p:nvGrpSpPr>
        <p:grpSpPr bwMode="auto">
          <a:xfrm>
            <a:off x="4879975" y="2636912"/>
            <a:ext cx="2998788" cy="2027238"/>
            <a:chOff x="3074" y="1970"/>
            <a:chExt cx="1889" cy="1277"/>
          </a:xfrm>
        </p:grpSpPr>
        <p:sp>
          <p:nvSpPr>
            <p:cNvPr id="793625" name="Rectangle 25"/>
            <p:cNvSpPr>
              <a:spLocks noChangeArrowheads="1"/>
            </p:cNvSpPr>
            <p:nvPr/>
          </p:nvSpPr>
          <p:spPr bwMode="auto">
            <a:xfrm>
              <a:off x="3262" y="2064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26" name="Rectangle 26"/>
            <p:cNvSpPr>
              <a:spLocks noChangeArrowheads="1"/>
            </p:cNvSpPr>
            <p:nvPr/>
          </p:nvSpPr>
          <p:spPr bwMode="auto">
            <a:xfrm>
              <a:off x="3693" y="2064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27" name="Rectangle 27"/>
            <p:cNvSpPr>
              <a:spLocks noChangeArrowheads="1"/>
            </p:cNvSpPr>
            <p:nvPr/>
          </p:nvSpPr>
          <p:spPr bwMode="auto">
            <a:xfrm>
              <a:off x="3119" y="2255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28" name="Rectangle 28"/>
            <p:cNvSpPr>
              <a:spLocks noChangeArrowheads="1"/>
            </p:cNvSpPr>
            <p:nvPr/>
          </p:nvSpPr>
          <p:spPr bwMode="auto">
            <a:xfrm>
              <a:off x="4123" y="2064"/>
              <a:ext cx="239" cy="48"/>
            </a:xfrm>
            <a:prstGeom prst="rect">
              <a:avLst/>
            </a:prstGeom>
            <a:solidFill>
              <a:srgbClr val="66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29" name="Rectangle 29"/>
            <p:cNvSpPr>
              <a:spLocks noChangeArrowheads="1"/>
            </p:cNvSpPr>
            <p:nvPr/>
          </p:nvSpPr>
          <p:spPr bwMode="auto">
            <a:xfrm>
              <a:off x="3262" y="244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30" name="Rectangle 30"/>
            <p:cNvSpPr>
              <a:spLocks noChangeArrowheads="1"/>
            </p:cNvSpPr>
            <p:nvPr/>
          </p:nvSpPr>
          <p:spPr bwMode="auto">
            <a:xfrm>
              <a:off x="3693" y="2256"/>
              <a:ext cx="239" cy="48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32" name="Line 32"/>
            <p:cNvSpPr>
              <a:spLocks noChangeShapeType="1"/>
            </p:cNvSpPr>
            <p:nvPr/>
          </p:nvSpPr>
          <p:spPr bwMode="auto">
            <a:xfrm>
              <a:off x="3215" y="2303"/>
              <a:ext cx="143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34" name="Line 34"/>
            <p:cNvSpPr>
              <a:spLocks noChangeShapeType="1"/>
            </p:cNvSpPr>
            <p:nvPr/>
          </p:nvSpPr>
          <p:spPr bwMode="auto">
            <a:xfrm flipH="1">
              <a:off x="3406" y="2112"/>
              <a:ext cx="382" cy="3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35" name="Rectangle 35"/>
            <p:cNvSpPr>
              <a:spLocks noChangeArrowheads="1"/>
            </p:cNvSpPr>
            <p:nvPr/>
          </p:nvSpPr>
          <p:spPr bwMode="auto">
            <a:xfrm>
              <a:off x="3693" y="2447"/>
              <a:ext cx="239" cy="48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3637" name="Rectangle 37"/>
            <p:cNvSpPr>
              <a:spLocks noChangeArrowheads="1"/>
            </p:cNvSpPr>
            <p:nvPr/>
          </p:nvSpPr>
          <p:spPr bwMode="auto">
            <a:xfrm>
              <a:off x="3262" y="2638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793638" name="AutoShape 38"/>
            <p:cNvCxnSpPr>
              <a:cxnSpLocks noChangeShapeType="1"/>
              <a:stCxn id="793629" idx="2"/>
              <a:endCxn id="793637" idx="0"/>
            </p:cNvCxnSpPr>
            <p:nvPr/>
          </p:nvCxnSpPr>
          <p:spPr bwMode="auto">
            <a:xfrm>
              <a:off x="3382" y="2495"/>
              <a:ext cx="0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93639" name="AutoShape 39"/>
            <p:cNvCxnSpPr>
              <a:cxnSpLocks noChangeShapeType="1"/>
              <a:stCxn id="793626" idx="2"/>
              <a:endCxn id="793630" idx="0"/>
            </p:cNvCxnSpPr>
            <p:nvPr/>
          </p:nvCxnSpPr>
          <p:spPr bwMode="auto">
            <a:xfrm>
              <a:off x="3813" y="2112"/>
              <a:ext cx="0" cy="1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93640" name="AutoShape 40"/>
            <p:cNvCxnSpPr>
              <a:cxnSpLocks noChangeShapeType="1"/>
              <a:stCxn id="793630" idx="2"/>
              <a:endCxn id="793635" idx="0"/>
            </p:cNvCxnSpPr>
            <p:nvPr/>
          </p:nvCxnSpPr>
          <p:spPr bwMode="auto">
            <a:xfrm>
              <a:off x="3813" y="2304"/>
              <a:ext cx="0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93641" name="AutoShape 41"/>
            <p:cNvCxnSpPr>
              <a:cxnSpLocks noChangeShapeType="1"/>
              <a:stCxn id="793625" idx="2"/>
              <a:endCxn id="793627" idx="0"/>
            </p:cNvCxnSpPr>
            <p:nvPr/>
          </p:nvCxnSpPr>
          <p:spPr bwMode="auto">
            <a:xfrm flipH="1">
              <a:off x="3239" y="2112"/>
              <a:ext cx="143" cy="1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3642" name="Text Box 42"/>
            <p:cNvSpPr txBox="1">
              <a:spLocks noChangeArrowheads="1"/>
            </p:cNvSpPr>
            <p:nvPr/>
          </p:nvSpPr>
          <p:spPr bwMode="auto">
            <a:xfrm>
              <a:off x="3074" y="2724"/>
              <a:ext cx="1476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Divide may have executed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before other instructions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due to </a:t>
              </a:r>
              <a:r>
                <a:rPr lang="en-US" sz="1600" dirty="0" err="1" smtClean="0">
                  <a:solidFill>
                    <a:srgbClr val="000000"/>
                  </a:solidFill>
                  <a:latin typeface="Gill Sans MT" pitchFamily="34" charset="0"/>
                </a:rPr>
                <a:t>OoO</a:t>
              </a: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scheduling!</a:t>
              </a:r>
            </a:p>
          </p:txBody>
        </p:sp>
        <p:sp>
          <p:nvSpPr>
            <p:cNvPr id="793643" name="Text Box 43"/>
            <p:cNvSpPr txBox="1">
              <a:spLocks noChangeArrowheads="1"/>
            </p:cNvSpPr>
            <p:nvPr/>
          </p:nvSpPr>
          <p:spPr bwMode="auto">
            <a:xfrm>
              <a:off x="4512" y="1970"/>
              <a:ext cx="40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DBZ!</a:t>
              </a:r>
            </a:p>
          </p:txBody>
        </p:sp>
        <p:sp>
          <p:nvSpPr>
            <p:cNvPr id="793644" name="Text Box 44"/>
            <p:cNvSpPr txBox="1">
              <a:spLocks noChangeArrowheads="1"/>
            </p:cNvSpPr>
            <p:nvPr/>
          </p:nvSpPr>
          <p:spPr bwMode="auto">
            <a:xfrm>
              <a:off x="4437" y="2246"/>
              <a:ext cx="526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Trap?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(when?)</a:t>
              </a:r>
            </a:p>
          </p:txBody>
        </p:sp>
        <p:cxnSp>
          <p:nvCxnSpPr>
            <p:cNvPr id="793645" name="AutoShape 45"/>
            <p:cNvCxnSpPr>
              <a:cxnSpLocks noChangeShapeType="1"/>
              <a:stCxn id="793628" idx="2"/>
              <a:endCxn id="793644" idx="1"/>
            </p:cNvCxnSpPr>
            <p:nvPr/>
          </p:nvCxnSpPr>
          <p:spPr bwMode="auto">
            <a:xfrm rot="16200000" flipH="1">
              <a:off x="4169" y="2186"/>
              <a:ext cx="316" cy="16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CPU maintains appearance of sequential execution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1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Timing of DBZ Fault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hold on to your faults</a:t>
            </a:r>
          </a:p>
        </p:txBody>
      </p:sp>
      <p:sp>
        <p:nvSpPr>
          <p:cNvPr id="794628" name="Rectangle 4"/>
          <p:cNvSpPr>
            <a:spLocks noChangeArrowheads="1"/>
          </p:cNvSpPr>
          <p:nvPr/>
        </p:nvSpPr>
        <p:spPr bwMode="auto">
          <a:xfrm>
            <a:off x="1231900" y="3505200"/>
            <a:ext cx="608013" cy="1062038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1343025" y="3170238"/>
            <a:ext cx="40267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RS</a:t>
            </a:r>
          </a:p>
        </p:txBody>
      </p:sp>
      <p:sp>
        <p:nvSpPr>
          <p:cNvPr id="794631" name="Rectangle 7"/>
          <p:cNvSpPr>
            <a:spLocks noChangeArrowheads="1"/>
          </p:cNvSpPr>
          <p:nvPr/>
        </p:nvSpPr>
        <p:spPr bwMode="auto">
          <a:xfrm>
            <a:off x="3054350" y="2973388"/>
            <a:ext cx="606425" cy="227647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3095625" y="2562225"/>
            <a:ext cx="57951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ROB</a:t>
            </a:r>
          </a:p>
        </p:txBody>
      </p:sp>
      <p:sp>
        <p:nvSpPr>
          <p:cNvPr id="794633" name="Rectangle 9"/>
          <p:cNvSpPr>
            <a:spLocks noChangeArrowheads="1"/>
          </p:cNvSpPr>
          <p:nvPr/>
        </p:nvSpPr>
        <p:spPr bwMode="auto">
          <a:xfrm>
            <a:off x="1231900" y="3960813"/>
            <a:ext cx="608013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94660" name="Group 36"/>
          <p:cNvGrpSpPr>
            <a:grpSpLocks/>
          </p:cNvGrpSpPr>
          <p:nvPr/>
        </p:nvGrpSpPr>
        <p:grpSpPr bwMode="auto">
          <a:xfrm>
            <a:off x="3054350" y="3125788"/>
            <a:ext cx="608013" cy="150812"/>
            <a:chOff x="1924" y="1969"/>
            <a:chExt cx="383" cy="9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94636" name="Rectangle 12"/>
            <p:cNvSpPr>
              <a:spLocks noChangeArrowheads="1"/>
            </p:cNvSpPr>
            <p:nvPr/>
          </p:nvSpPr>
          <p:spPr bwMode="auto">
            <a:xfrm>
              <a:off x="1924" y="1969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37" name="Rectangle 13"/>
            <p:cNvSpPr>
              <a:spLocks noChangeArrowheads="1"/>
            </p:cNvSpPr>
            <p:nvPr/>
          </p:nvSpPr>
          <p:spPr bwMode="auto">
            <a:xfrm>
              <a:off x="1924" y="2017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94638" name="Rectangle 14"/>
          <p:cNvSpPr>
            <a:spLocks noChangeArrowheads="1"/>
          </p:cNvSpPr>
          <p:nvPr/>
        </p:nvSpPr>
        <p:spPr bwMode="auto">
          <a:xfrm>
            <a:off x="3054350" y="3278188"/>
            <a:ext cx="608013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94661" name="Group 37"/>
          <p:cNvGrpSpPr>
            <a:grpSpLocks/>
          </p:cNvGrpSpPr>
          <p:nvPr/>
        </p:nvGrpSpPr>
        <p:grpSpPr bwMode="auto">
          <a:xfrm>
            <a:off x="3054350" y="3354388"/>
            <a:ext cx="608013" cy="227012"/>
            <a:chOff x="1924" y="2113"/>
            <a:chExt cx="383" cy="14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94635" name="Rectangle 11"/>
            <p:cNvSpPr>
              <a:spLocks noChangeArrowheads="1"/>
            </p:cNvSpPr>
            <p:nvPr/>
          </p:nvSpPr>
          <p:spPr bwMode="auto">
            <a:xfrm>
              <a:off x="1924" y="2209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39" name="Rectangle 15"/>
            <p:cNvSpPr>
              <a:spLocks noChangeArrowheads="1"/>
            </p:cNvSpPr>
            <p:nvPr/>
          </p:nvSpPr>
          <p:spPr bwMode="auto">
            <a:xfrm>
              <a:off x="1924" y="2113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40" name="Rectangle 16"/>
            <p:cNvSpPr>
              <a:spLocks noChangeArrowheads="1"/>
            </p:cNvSpPr>
            <p:nvPr/>
          </p:nvSpPr>
          <p:spPr bwMode="auto">
            <a:xfrm>
              <a:off x="1924" y="2161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94662" name="Group 38"/>
          <p:cNvGrpSpPr>
            <a:grpSpLocks/>
          </p:cNvGrpSpPr>
          <p:nvPr/>
        </p:nvGrpSpPr>
        <p:grpSpPr bwMode="auto">
          <a:xfrm>
            <a:off x="3052763" y="3581400"/>
            <a:ext cx="609600" cy="225425"/>
            <a:chOff x="1923" y="2256"/>
            <a:chExt cx="384" cy="14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94634" name="Rectangle 10"/>
            <p:cNvSpPr>
              <a:spLocks noChangeArrowheads="1"/>
            </p:cNvSpPr>
            <p:nvPr/>
          </p:nvSpPr>
          <p:spPr bwMode="auto">
            <a:xfrm>
              <a:off x="1923" y="2256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41" name="Rectangle 17"/>
            <p:cNvSpPr>
              <a:spLocks noChangeArrowheads="1"/>
            </p:cNvSpPr>
            <p:nvPr/>
          </p:nvSpPr>
          <p:spPr bwMode="auto">
            <a:xfrm>
              <a:off x="1924" y="2303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42" name="Rectangle 18"/>
            <p:cNvSpPr>
              <a:spLocks noChangeArrowheads="1"/>
            </p:cNvSpPr>
            <p:nvPr/>
          </p:nvSpPr>
          <p:spPr bwMode="auto">
            <a:xfrm>
              <a:off x="1924" y="2351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94644" name="Text Box 20"/>
          <p:cNvSpPr txBox="1">
            <a:spLocks noChangeArrowheads="1"/>
          </p:cNvSpPr>
          <p:nvPr/>
        </p:nvSpPr>
        <p:spPr bwMode="auto">
          <a:xfrm>
            <a:off x="2076450" y="4140200"/>
            <a:ext cx="61619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Exec: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DBZ</a:t>
            </a:r>
          </a:p>
        </p:txBody>
      </p:sp>
      <p:cxnSp>
        <p:nvCxnSpPr>
          <p:cNvPr id="794645" name="AutoShape 21"/>
          <p:cNvCxnSpPr>
            <a:cxnSpLocks noChangeShapeType="1"/>
            <a:stCxn id="794633" idx="3"/>
            <a:endCxn id="794644" idx="0"/>
          </p:cNvCxnSpPr>
          <p:nvPr/>
        </p:nvCxnSpPr>
        <p:spPr bwMode="auto">
          <a:xfrm>
            <a:off x="1839913" y="3998119"/>
            <a:ext cx="544634" cy="142081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94646" name="Rectangle 22"/>
          <p:cNvSpPr>
            <a:spLocks noChangeArrowheads="1"/>
          </p:cNvSpPr>
          <p:nvPr/>
        </p:nvSpPr>
        <p:spPr bwMode="auto">
          <a:xfrm>
            <a:off x="3054350" y="3808413"/>
            <a:ext cx="608013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794650" name="AutoShape 26"/>
          <p:cNvCxnSpPr>
            <a:cxnSpLocks noChangeShapeType="1"/>
            <a:stCxn id="794644" idx="0"/>
            <a:endCxn id="794646" idx="1"/>
          </p:cNvCxnSpPr>
          <p:nvPr/>
        </p:nvCxnSpPr>
        <p:spPr bwMode="auto">
          <a:xfrm rot="5400000" flipH="1" flipV="1">
            <a:off x="2572208" y="3658059"/>
            <a:ext cx="294481" cy="66980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94652" name="Oval 28"/>
          <p:cNvSpPr>
            <a:spLocks noChangeArrowheads="1"/>
          </p:cNvSpPr>
          <p:nvPr/>
        </p:nvSpPr>
        <p:spPr bwMode="auto">
          <a:xfrm>
            <a:off x="4495800" y="2822575"/>
            <a:ext cx="2201863" cy="1062038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Architected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State</a:t>
            </a:r>
          </a:p>
        </p:txBody>
      </p:sp>
      <p:grpSp>
        <p:nvGrpSpPr>
          <p:cNvPr id="794659" name="Group 35"/>
          <p:cNvGrpSpPr>
            <a:grpSpLocks/>
          </p:cNvGrpSpPr>
          <p:nvPr/>
        </p:nvGrpSpPr>
        <p:grpSpPr bwMode="auto">
          <a:xfrm>
            <a:off x="3813176" y="3201989"/>
            <a:ext cx="4110039" cy="1249363"/>
            <a:chOff x="2402" y="2017"/>
            <a:chExt cx="2589" cy="787"/>
          </a:xfrm>
        </p:grpSpPr>
        <p:sp>
          <p:nvSpPr>
            <p:cNvPr id="794653" name="Line 29"/>
            <p:cNvSpPr>
              <a:spLocks noChangeShapeType="1"/>
            </p:cNvSpPr>
            <p:nvPr/>
          </p:nvSpPr>
          <p:spPr bwMode="auto">
            <a:xfrm>
              <a:off x="2402" y="2017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54" name="Line 30"/>
            <p:cNvSpPr>
              <a:spLocks noChangeShapeType="1"/>
            </p:cNvSpPr>
            <p:nvPr/>
          </p:nvSpPr>
          <p:spPr bwMode="auto">
            <a:xfrm>
              <a:off x="2402" y="2113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55" name="Text Box 31"/>
            <p:cNvSpPr txBox="1">
              <a:spLocks noChangeArrowheads="1"/>
            </p:cNvSpPr>
            <p:nvPr/>
          </p:nvSpPr>
          <p:spPr bwMode="auto">
            <a:xfrm>
              <a:off x="3243" y="2591"/>
              <a:ext cx="174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Let earlier instructions commit</a:t>
              </a:r>
            </a:p>
          </p:txBody>
        </p:sp>
        <p:sp>
          <p:nvSpPr>
            <p:cNvPr id="794657" name="Line 33"/>
            <p:cNvSpPr>
              <a:spLocks noChangeShapeType="1"/>
            </p:cNvSpPr>
            <p:nvPr/>
          </p:nvSpPr>
          <p:spPr bwMode="auto">
            <a:xfrm>
              <a:off x="2402" y="2209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58" name="Line 34"/>
            <p:cNvSpPr>
              <a:spLocks noChangeShapeType="1"/>
            </p:cNvSpPr>
            <p:nvPr/>
          </p:nvSpPr>
          <p:spPr bwMode="auto">
            <a:xfrm>
              <a:off x="2402" y="2305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94663" name="Text Box 39"/>
          <p:cNvSpPr txBox="1">
            <a:spLocks noChangeArrowheads="1"/>
          </p:cNvSpPr>
          <p:nvPr/>
        </p:nvSpPr>
        <p:spPr bwMode="auto">
          <a:xfrm>
            <a:off x="4987751" y="4403700"/>
            <a:ext cx="2968625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arch. state is the same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as just before the divide executed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in the sequential order</a:t>
            </a:r>
          </a:p>
        </p:txBody>
      </p:sp>
      <p:grpSp>
        <p:nvGrpSpPr>
          <p:cNvPr id="794674" name="Group 50"/>
          <p:cNvGrpSpPr>
            <a:grpSpLocks/>
          </p:cNvGrpSpPr>
          <p:nvPr/>
        </p:nvGrpSpPr>
        <p:grpSpPr bwMode="auto">
          <a:xfrm>
            <a:off x="6242048" y="1758950"/>
            <a:ext cx="1454150" cy="1366838"/>
            <a:chOff x="3932" y="1108"/>
            <a:chExt cx="916" cy="861"/>
          </a:xfrm>
        </p:grpSpPr>
        <p:sp>
          <p:nvSpPr>
            <p:cNvPr id="794664" name="AutoShape 40"/>
            <p:cNvSpPr>
              <a:spLocks noChangeArrowheads="1"/>
            </p:cNvSpPr>
            <p:nvPr/>
          </p:nvSpPr>
          <p:spPr bwMode="auto">
            <a:xfrm>
              <a:off x="3932" y="1108"/>
              <a:ext cx="916" cy="861"/>
            </a:xfrm>
            <a:prstGeom prst="cloudCallout">
              <a:avLst>
                <a:gd name="adj1" fmla="val -46449"/>
                <a:gd name="adj2" fmla="val 61847"/>
              </a:avLst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65" name="Rectangle 41"/>
            <p:cNvSpPr>
              <a:spLocks noChangeArrowheads="1"/>
            </p:cNvSpPr>
            <p:nvPr/>
          </p:nvSpPr>
          <p:spPr bwMode="auto">
            <a:xfrm>
              <a:off x="4266" y="129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66" name="Rectangle 42"/>
            <p:cNvSpPr>
              <a:spLocks noChangeArrowheads="1"/>
            </p:cNvSpPr>
            <p:nvPr/>
          </p:nvSpPr>
          <p:spPr bwMode="auto">
            <a:xfrm>
              <a:off x="4266" y="1393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67" name="Rectangle 43"/>
            <p:cNvSpPr>
              <a:spLocks noChangeArrowheads="1"/>
            </p:cNvSpPr>
            <p:nvPr/>
          </p:nvSpPr>
          <p:spPr bwMode="auto">
            <a:xfrm>
              <a:off x="4266" y="1489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68" name="Rectangle 44"/>
            <p:cNvSpPr>
              <a:spLocks noChangeArrowheads="1"/>
            </p:cNvSpPr>
            <p:nvPr/>
          </p:nvSpPr>
          <p:spPr bwMode="auto">
            <a:xfrm>
              <a:off x="4266" y="1585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69" name="Rectangle 45"/>
            <p:cNvSpPr>
              <a:spLocks noChangeArrowheads="1"/>
            </p:cNvSpPr>
            <p:nvPr/>
          </p:nvSpPr>
          <p:spPr bwMode="auto">
            <a:xfrm>
              <a:off x="4266" y="168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0" name="Rectangle 46"/>
            <p:cNvSpPr>
              <a:spLocks noChangeArrowheads="1"/>
            </p:cNvSpPr>
            <p:nvPr/>
          </p:nvSpPr>
          <p:spPr bwMode="auto">
            <a:xfrm>
              <a:off x="4266" y="1777"/>
              <a:ext cx="239" cy="48"/>
            </a:xfrm>
            <a:prstGeom prst="rect">
              <a:avLst/>
            </a:prstGeom>
            <a:solidFill>
              <a:srgbClr val="66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1" name="Rectangle 47"/>
            <p:cNvSpPr>
              <a:spLocks noChangeArrowheads="1"/>
            </p:cNvSpPr>
            <p:nvPr/>
          </p:nvSpPr>
          <p:spPr bwMode="auto">
            <a:xfrm>
              <a:off x="4458" y="1730"/>
              <a:ext cx="48" cy="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2" name="Rectangle 48"/>
            <p:cNvSpPr>
              <a:spLocks noChangeArrowheads="1"/>
            </p:cNvSpPr>
            <p:nvPr/>
          </p:nvSpPr>
          <p:spPr bwMode="auto">
            <a:xfrm>
              <a:off x="4697" y="1730"/>
              <a:ext cx="48" cy="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794673" name="AutoShape 49"/>
            <p:cNvCxnSpPr>
              <a:cxnSpLocks noChangeShapeType="1"/>
              <a:stCxn id="794672" idx="1"/>
              <a:endCxn id="794671" idx="3"/>
            </p:cNvCxnSpPr>
            <p:nvPr/>
          </p:nvCxnSpPr>
          <p:spPr bwMode="auto">
            <a:xfrm flipH="1">
              <a:off x="4506" y="1754"/>
              <a:ext cx="191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794675" name="Text Box 51"/>
          <p:cNvSpPr txBox="1">
            <a:spLocks noChangeArrowheads="1"/>
          </p:cNvSpPr>
          <p:nvPr/>
        </p:nvSpPr>
        <p:spPr bwMode="auto">
          <a:xfrm>
            <a:off x="5148064" y="5195788"/>
            <a:ext cx="2765425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Now, raise the DBZ fault and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when you switch to the kernel,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everything appears as it should</a:t>
            </a:r>
          </a:p>
        </p:txBody>
      </p:sp>
      <p:grpSp>
        <p:nvGrpSpPr>
          <p:cNvPr id="794680" name="Group 56"/>
          <p:cNvGrpSpPr>
            <a:grpSpLocks/>
          </p:cNvGrpSpPr>
          <p:nvPr/>
        </p:nvGrpSpPr>
        <p:grpSpPr bwMode="auto">
          <a:xfrm>
            <a:off x="3054350" y="3884613"/>
            <a:ext cx="608013" cy="530225"/>
            <a:chOff x="1924" y="2447"/>
            <a:chExt cx="383" cy="334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94647" name="Rectangle 23"/>
            <p:cNvSpPr>
              <a:spLocks noChangeArrowheads="1"/>
            </p:cNvSpPr>
            <p:nvPr/>
          </p:nvSpPr>
          <p:spPr bwMode="auto">
            <a:xfrm>
              <a:off x="1924" y="2447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48" name="Rectangle 24"/>
            <p:cNvSpPr>
              <a:spLocks noChangeArrowheads="1"/>
            </p:cNvSpPr>
            <p:nvPr/>
          </p:nvSpPr>
          <p:spPr bwMode="auto">
            <a:xfrm>
              <a:off x="1924" y="2495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49" name="Rectangle 25"/>
            <p:cNvSpPr>
              <a:spLocks noChangeArrowheads="1"/>
            </p:cNvSpPr>
            <p:nvPr/>
          </p:nvSpPr>
          <p:spPr bwMode="auto">
            <a:xfrm>
              <a:off x="1924" y="2542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6" name="Rectangle 52"/>
            <p:cNvSpPr>
              <a:spLocks noChangeArrowheads="1"/>
            </p:cNvSpPr>
            <p:nvPr/>
          </p:nvSpPr>
          <p:spPr bwMode="auto">
            <a:xfrm>
              <a:off x="1924" y="2590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7" name="Rectangle 53"/>
            <p:cNvSpPr>
              <a:spLocks noChangeArrowheads="1"/>
            </p:cNvSpPr>
            <p:nvPr/>
          </p:nvSpPr>
          <p:spPr bwMode="auto">
            <a:xfrm>
              <a:off x="1924" y="2638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8" name="Rectangle 54"/>
            <p:cNvSpPr>
              <a:spLocks noChangeArrowheads="1"/>
            </p:cNvSpPr>
            <p:nvPr/>
          </p:nvSpPr>
          <p:spPr bwMode="auto">
            <a:xfrm>
              <a:off x="1924" y="2686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4679" name="Rectangle 55"/>
            <p:cNvSpPr>
              <a:spLocks noChangeArrowheads="1"/>
            </p:cNvSpPr>
            <p:nvPr/>
          </p:nvSpPr>
          <p:spPr bwMode="auto">
            <a:xfrm>
              <a:off x="1924" y="2734"/>
              <a:ext cx="383" cy="47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94681" name="Text Box 57"/>
          <p:cNvSpPr txBox="1">
            <a:spLocks noChangeArrowheads="1"/>
          </p:cNvSpPr>
          <p:nvPr/>
        </p:nvSpPr>
        <p:spPr bwMode="auto">
          <a:xfrm>
            <a:off x="1082675" y="2301875"/>
            <a:ext cx="1824038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On a fault, flush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machine and switch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to the kernel</a:t>
            </a:r>
          </a:p>
        </p:txBody>
      </p:sp>
      <p:sp>
        <p:nvSpPr>
          <p:cNvPr id="794651" name="Text Box 27"/>
          <p:cNvSpPr txBox="1">
            <a:spLocks noChangeArrowheads="1"/>
          </p:cNvSpPr>
          <p:nvPr/>
        </p:nvSpPr>
        <p:spPr bwMode="auto">
          <a:xfrm>
            <a:off x="2200275" y="5438775"/>
            <a:ext cx="2417763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Just make note of the fault,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but don’t do anything (yet)</a:t>
            </a:r>
          </a:p>
        </p:txBody>
      </p:sp>
    </p:spTree>
    <p:extLst>
      <p:ext uri="{BB962C8B-B14F-4D97-AF65-F5344CB8AC3E}">
        <p14:creationId xmlns:p14="http://schemas.microsoft.com/office/powerpoint/2010/main" val="21013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94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94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94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94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794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794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3" grpId="0" animBg="1"/>
      <p:bldP spid="794638" grpId="0" animBg="1"/>
      <p:bldP spid="794644" grpId="0"/>
      <p:bldP spid="794644" grpId="1"/>
      <p:bldP spid="794646" grpId="0" animBg="1"/>
      <p:bldP spid="794663" grpId="0"/>
      <p:bldP spid="794663" grpId="1"/>
      <p:bldP spid="794675" grpId="0"/>
      <p:bldP spid="794675" grpId="1"/>
      <p:bldP spid="794681" grpId="0"/>
      <p:bldP spid="794651" grpId="0"/>
      <p:bldP spid="79465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Speculative Faults</a:t>
            </a:r>
          </a:p>
        </p:txBody>
      </p:sp>
      <p:sp>
        <p:nvSpPr>
          <p:cNvPr id="80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Faults might not be faults…</a:t>
            </a:r>
          </a:p>
        </p:txBody>
      </p:sp>
      <p:sp>
        <p:nvSpPr>
          <p:cNvPr id="803844" name="Rectangle 4"/>
          <p:cNvSpPr>
            <a:spLocks noChangeArrowheads="1"/>
          </p:cNvSpPr>
          <p:nvPr/>
        </p:nvSpPr>
        <p:spPr bwMode="auto">
          <a:xfrm>
            <a:off x="2373313" y="2820988"/>
            <a:ext cx="606425" cy="227647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45" name="Text Box 5"/>
          <p:cNvSpPr txBox="1">
            <a:spLocks noChangeArrowheads="1"/>
          </p:cNvSpPr>
          <p:nvPr/>
        </p:nvSpPr>
        <p:spPr bwMode="auto">
          <a:xfrm>
            <a:off x="2414588" y="2409825"/>
            <a:ext cx="57951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ROB</a:t>
            </a:r>
          </a:p>
        </p:txBody>
      </p:sp>
      <p:sp>
        <p:nvSpPr>
          <p:cNvPr id="803847" name="Rectangle 7"/>
          <p:cNvSpPr>
            <a:spLocks noChangeArrowheads="1"/>
          </p:cNvSpPr>
          <p:nvPr/>
        </p:nvSpPr>
        <p:spPr bwMode="auto">
          <a:xfrm>
            <a:off x="2373313" y="2973388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48" name="Rectangle 8"/>
          <p:cNvSpPr>
            <a:spLocks noChangeArrowheads="1"/>
          </p:cNvSpPr>
          <p:nvPr/>
        </p:nvSpPr>
        <p:spPr bwMode="auto">
          <a:xfrm>
            <a:off x="2373313" y="3049588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49" name="Rectangle 9"/>
          <p:cNvSpPr>
            <a:spLocks noChangeArrowheads="1"/>
          </p:cNvSpPr>
          <p:nvPr/>
        </p:nvSpPr>
        <p:spPr bwMode="auto">
          <a:xfrm>
            <a:off x="2373313" y="3125788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1" name="Rectangle 11"/>
          <p:cNvSpPr>
            <a:spLocks noChangeArrowheads="1"/>
          </p:cNvSpPr>
          <p:nvPr/>
        </p:nvSpPr>
        <p:spPr bwMode="auto">
          <a:xfrm>
            <a:off x="2373313" y="3354388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2" name="Rectangle 12"/>
          <p:cNvSpPr>
            <a:spLocks noChangeArrowheads="1"/>
          </p:cNvSpPr>
          <p:nvPr/>
        </p:nvSpPr>
        <p:spPr bwMode="auto">
          <a:xfrm>
            <a:off x="2373313" y="3201988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3" name="Rectangle 13"/>
          <p:cNvSpPr>
            <a:spLocks noChangeArrowheads="1"/>
          </p:cNvSpPr>
          <p:nvPr/>
        </p:nvSpPr>
        <p:spPr bwMode="auto">
          <a:xfrm>
            <a:off x="2373313" y="3278188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5" name="Rectangle 15"/>
          <p:cNvSpPr>
            <a:spLocks noChangeArrowheads="1"/>
          </p:cNvSpPr>
          <p:nvPr/>
        </p:nvSpPr>
        <p:spPr bwMode="auto">
          <a:xfrm>
            <a:off x="2371725" y="3429000"/>
            <a:ext cx="608013" cy="74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6" name="Rectangle 16"/>
          <p:cNvSpPr>
            <a:spLocks noChangeArrowheads="1"/>
          </p:cNvSpPr>
          <p:nvPr/>
        </p:nvSpPr>
        <p:spPr bwMode="auto">
          <a:xfrm>
            <a:off x="2373313" y="3503613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7" name="Rectangle 17"/>
          <p:cNvSpPr>
            <a:spLocks noChangeArrowheads="1"/>
          </p:cNvSpPr>
          <p:nvPr/>
        </p:nvSpPr>
        <p:spPr bwMode="auto">
          <a:xfrm>
            <a:off x="2373313" y="3579813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58" name="Rectangle 18"/>
          <p:cNvSpPr>
            <a:spLocks noChangeArrowheads="1"/>
          </p:cNvSpPr>
          <p:nvPr/>
        </p:nvSpPr>
        <p:spPr bwMode="auto">
          <a:xfrm>
            <a:off x="2373313" y="3656013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0" name="Rectangle 20"/>
          <p:cNvSpPr>
            <a:spLocks noChangeArrowheads="1"/>
          </p:cNvSpPr>
          <p:nvPr/>
        </p:nvSpPr>
        <p:spPr bwMode="auto">
          <a:xfrm>
            <a:off x="2373313" y="3732213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1" name="Rectangle 21"/>
          <p:cNvSpPr>
            <a:spLocks noChangeArrowheads="1"/>
          </p:cNvSpPr>
          <p:nvPr/>
        </p:nvSpPr>
        <p:spPr bwMode="auto">
          <a:xfrm>
            <a:off x="2373313" y="3808413"/>
            <a:ext cx="608012" cy="746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2" name="Rectangle 22"/>
          <p:cNvSpPr>
            <a:spLocks noChangeArrowheads="1"/>
          </p:cNvSpPr>
          <p:nvPr/>
        </p:nvSpPr>
        <p:spPr bwMode="auto">
          <a:xfrm>
            <a:off x="2373313" y="3883025"/>
            <a:ext cx="608012" cy="74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3" name="Rectangle 23"/>
          <p:cNvSpPr>
            <a:spLocks noChangeArrowheads="1"/>
          </p:cNvSpPr>
          <p:nvPr/>
        </p:nvSpPr>
        <p:spPr bwMode="auto">
          <a:xfrm>
            <a:off x="2373313" y="3959225"/>
            <a:ext cx="608012" cy="74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4" name="Rectangle 24"/>
          <p:cNvSpPr>
            <a:spLocks noChangeArrowheads="1"/>
          </p:cNvSpPr>
          <p:nvPr/>
        </p:nvSpPr>
        <p:spPr bwMode="auto">
          <a:xfrm>
            <a:off x="2373313" y="4035425"/>
            <a:ext cx="608012" cy="74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5" name="Rectangle 25"/>
          <p:cNvSpPr>
            <a:spLocks noChangeArrowheads="1"/>
          </p:cNvSpPr>
          <p:nvPr/>
        </p:nvSpPr>
        <p:spPr bwMode="auto">
          <a:xfrm>
            <a:off x="2373313" y="4111625"/>
            <a:ext cx="608012" cy="74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6" name="Rectangle 26"/>
          <p:cNvSpPr>
            <a:spLocks noChangeArrowheads="1"/>
          </p:cNvSpPr>
          <p:nvPr/>
        </p:nvSpPr>
        <p:spPr bwMode="auto">
          <a:xfrm>
            <a:off x="2373313" y="4187825"/>
            <a:ext cx="608012" cy="746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67" name="Text Box 27"/>
          <p:cNvSpPr txBox="1">
            <a:spLocks noChangeArrowheads="1"/>
          </p:cNvSpPr>
          <p:nvPr/>
        </p:nvSpPr>
        <p:spPr bwMode="auto">
          <a:xfrm>
            <a:off x="3067050" y="3581400"/>
            <a:ext cx="6431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DBZ!</a:t>
            </a:r>
          </a:p>
        </p:txBody>
      </p:sp>
      <p:sp>
        <p:nvSpPr>
          <p:cNvPr id="803869" name="Text Box 29"/>
          <p:cNvSpPr txBox="1">
            <a:spLocks noChangeArrowheads="1"/>
          </p:cNvSpPr>
          <p:nvPr/>
        </p:nvSpPr>
        <p:spPr bwMode="auto">
          <a:xfrm>
            <a:off x="3044825" y="3051175"/>
            <a:ext cx="105419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Branch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Mispredict</a:t>
            </a:r>
          </a:p>
        </p:txBody>
      </p:sp>
      <p:sp>
        <p:nvSpPr>
          <p:cNvPr id="803870" name="Text Box 30"/>
          <p:cNvSpPr txBox="1">
            <a:spLocks noChangeArrowheads="1"/>
          </p:cNvSpPr>
          <p:nvPr/>
        </p:nvSpPr>
        <p:spPr bwMode="auto">
          <a:xfrm>
            <a:off x="3970900" y="3960813"/>
            <a:ext cx="184037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The fault goes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away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03871" name="AutoShape 31"/>
          <p:cNvSpPr>
            <a:spLocks noChangeArrowheads="1"/>
          </p:cNvSpPr>
          <p:nvPr/>
        </p:nvSpPr>
        <p:spPr bwMode="auto">
          <a:xfrm>
            <a:off x="3208338" y="4643438"/>
            <a:ext cx="4173537" cy="9096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Which is what we </a:t>
            </a:r>
            <a:r>
              <a:rPr lang="en-US" sz="1600" dirty="0" smtClean="0">
                <a:solidFill>
                  <a:srgbClr val="FFFFFF"/>
                </a:solidFill>
                <a:latin typeface="Gill Sans MT" pitchFamily="34" charset="0"/>
              </a:rPr>
              <a:t>want, </a:t>
            </a: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since in 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sequential execution, the wrong-path divide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FFFFFF"/>
                </a:solidFill>
                <a:latin typeface="Gill Sans MT" pitchFamily="34" charset="0"/>
              </a:rPr>
              <a:t>would not have executed (and faulted)</a:t>
            </a:r>
          </a:p>
        </p:txBody>
      </p:sp>
      <p:sp>
        <p:nvSpPr>
          <p:cNvPr id="803872" name="Text Box 32"/>
          <p:cNvSpPr txBox="1">
            <a:spLocks noChangeArrowheads="1"/>
          </p:cNvSpPr>
          <p:nvPr/>
        </p:nvSpPr>
        <p:spPr bwMode="auto">
          <a:xfrm>
            <a:off x="4244975" y="3186113"/>
            <a:ext cx="17192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(flush wrong-path)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Buffer faults until commit to avoid speculative faults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99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03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CC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03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803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0" fill="hold"/>
                                        <p:tgtEl>
                                          <p:spTgt spid="803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803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803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03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03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03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03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03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803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803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803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03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03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03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803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803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8038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51" grpId="0" animBg="1"/>
      <p:bldP spid="803853" grpId="0" animBg="1"/>
      <p:bldP spid="803855" grpId="0" animBg="1"/>
      <p:bldP spid="803856" grpId="0" animBg="1"/>
      <p:bldP spid="803857" grpId="0" animBg="1"/>
      <p:bldP spid="803858" grpId="0" animBg="1"/>
      <p:bldP spid="803860" grpId="0" animBg="1"/>
      <p:bldP spid="803861" grpId="0" animBg="1"/>
      <p:bldP spid="803862" grpId="0" animBg="1"/>
      <p:bldP spid="803863" grpId="0" animBg="1"/>
      <p:bldP spid="803864" grpId="0" animBg="1"/>
      <p:bldP spid="803865" grpId="0" animBg="1"/>
      <p:bldP spid="803866" grpId="0" animBg="1"/>
      <p:bldP spid="803867" grpId="0"/>
      <p:bldP spid="803867" grpId="1"/>
      <p:bldP spid="803869" grpId="0"/>
      <p:bldP spid="803870" grpId="0"/>
      <p:bldP spid="803871" grpId="0" animBg="1"/>
      <p:bldP spid="803872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Timing of TLB Miss</a:t>
            </a:r>
          </a:p>
        </p:txBody>
      </p:sp>
      <p:sp>
        <p:nvSpPr>
          <p:cNvPr id="795680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must re-execute (or </a:t>
            </a:r>
            <a:r>
              <a:rPr lang="en-US" dirty="0" smtClean="0"/>
              <a:t>re-commit)</a:t>
            </a:r>
          </a:p>
          <a:p>
            <a:pPr lvl="1"/>
            <a:r>
              <a:rPr lang="en-US" dirty="0" smtClean="0"/>
              <a:t>Cannot </a:t>
            </a:r>
            <a:r>
              <a:rPr lang="en-US" dirty="0"/>
              <a:t>leave the </a:t>
            </a:r>
            <a:r>
              <a:rPr lang="en-US" dirty="0" smtClean="0"/>
              <a:t>ROB</a:t>
            </a:r>
            <a:endParaRPr lang="en-US" dirty="0"/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4278586" y="2574569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5654" name="Rectangle 6"/>
          <p:cNvSpPr>
            <a:spLocks noChangeArrowheads="1"/>
          </p:cNvSpPr>
          <p:nvPr/>
        </p:nvSpPr>
        <p:spPr bwMode="auto">
          <a:xfrm>
            <a:off x="4278586" y="2726969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5655" name="Rectangle 7"/>
          <p:cNvSpPr>
            <a:spLocks noChangeArrowheads="1"/>
          </p:cNvSpPr>
          <p:nvPr/>
        </p:nvSpPr>
        <p:spPr bwMode="auto">
          <a:xfrm>
            <a:off x="4278586" y="2879369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5656" name="Rectangle 8"/>
          <p:cNvSpPr>
            <a:spLocks noChangeArrowheads="1"/>
          </p:cNvSpPr>
          <p:nvPr/>
        </p:nvSpPr>
        <p:spPr bwMode="auto">
          <a:xfrm>
            <a:off x="4278586" y="3031769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5657" name="Rectangle 9"/>
          <p:cNvSpPr>
            <a:spLocks noChangeArrowheads="1"/>
          </p:cNvSpPr>
          <p:nvPr/>
        </p:nvSpPr>
        <p:spPr bwMode="auto">
          <a:xfrm>
            <a:off x="4278586" y="3184169"/>
            <a:ext cx="379412" cy="7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5658" name="Rectangle 10"/>
          <p:cNvSpPr>
            <a:spLocks noChangeArrowheads="1"/>
          </p:cNvSpPr>
          <p:nvPr/>
        </p:nvSpPr>
        <p:spPr bwMode="auto">
          <a:xfrm>
            <a:off x="4278586" y="3336569"/>
            <a:ext cx="379412" cy="76200"/>
          </a:xfrm>
          <a:prstGeom prst="rect">
            <a:avLst/>
          </a:prstGeom>
          <a:solidFill>
            <a:srgbClr val="6600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95659" name="Text Box 11"/>
          <p:cNvSpPr txBox="1">
            <a:spLocks noChangeArrowheads="1"/>
          </p:cNvSpPr>
          <p:nvPr/>
        </p:nvSpPr>
        <p:spPr bwMode="auto">
          <a:xfrm>
            <a:off x="4918348" y="3227031"/>
            <a:ext cx="94288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TLB miss</a:t>
            </a:r>
          </a:p>
        </p:txBody>
      </p:sp>
      <p:grpSp>
        <p:nvGrpSpPr>
          <p:cNvPr id="795660" name="Group 12"/>
          <p:cNvGrpSpPr>
            <a:grpSpLocks/>
          </p:cNvGrpSpPr>
          <p:nvPr/>
        </p:nvGrpSpPr>
        <p:grpSpPr bwMode="auto">
          <a:xfrm>
            <a:off x="4467500" y="3485809"/>
            <a:ext cx="1008063" cy="474664"/>
            <a:chOff x="1374" y="2638"/>
            <a:chExt cx="635" cy="299"/>
          </a:xfrm>
        </p:grpSpPr>
        <p:sp>
          <p:nvSpPr>
            <p:cNvPr id="795661" name="Text Box 13"/>
            <p:cNvSpPr txBox="1">
              <a:spLocks noChangeArrowheads="1"/>
            </p:cNvSpPr>
            <p:nvPr/>
          </p:nvSpPr>
          <p:spPr bwMode="auto">
            <a:xfrm>
              <a:off x="1661" y="2724"/>
              <a:ext cx="348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Trap</a:t>
              </a:r>
            </a:p>
          </p:txBody>
        </p:sp>
        <p:cxnSp>
          <p:nvCxnSpPr>
            <p:cNvPr id="795662" name="AutoShape 14"/>
            <p:cNvCxnSpPr>
              <a:cxnSpLocks noChangeShapeType="1"/>
              <a:stCxn id="795658" idx="2"/>
              <a:endCxn id="795661" idx="1"/>
            </p:cNvCxnSpPr>
            <p:nvPr/>
          </p:nvCxnSpPr>
          <p:spPr bwMode="auto">
            <a:xfrm rot="16200000" flipH="1">
              <a:off x="1421" y="2591"/>
              <a:ext cx="193" cy="28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795679" name="Group 31"/>
          <p:cNvGrpSpPr>
            <a:grpSpLocks/>
          </p:cNvGrpSpPr>
          <p:nvPr/>
        </p:nvGrpSpPr>
        <p:grpSpPr bwMode="auto">
          <a:xfrm>
            <a:off x="2340248" y="4955819"/>
            <a:ext cx="2317750" cy="428625"/>
            <a:chOff x="130" y="2799"/>
            <a:chExt cx="1460" cy="270"/>
          </a:xfrm>
        </p:grpSpPr>
        <p:sp>
          <p:nvSpPr>
            <p:cNvPr id="795664" name="Rectangle 16"/>
            <p:cNvSpPr>
              <a:spLocks noChangeArrowheads="1"/>
            </p:cNvSpPr>
            <p:nvPr/>
          </p:nvSpPr>
          <p:spPr bwMode="auto">
            <a:xfrm>
              <a:off x="1351" y="2925"/>
              <a:ext cx="239" cy="48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66" name="Rectangle 18"/>
            <p:cNvSpPr>
              <a:spLocks noChangeArrowheads="1"/>
            </p:cNvSpPr>
            <p:nvPr/>
          </p:nvSpPr>
          <p:spPr bwMode="auto">
            <a:xfrm>
              <a:off x="1351" y="3021"/>
              <a:ext cx="239" cy="48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67" name="Text Box 19"/>
            <p:cNvSpPr txBox="1">
              <a:spLocks noChangeArrowheads="1"/>
            </p:cNvSpPr>
            <p:nvPr/>
          </p:nvSpPr>
          <p:spPr bwMode="auto">
            <a:xfrm>
              <a:off x="130" y="2799"/>
              <a:ext cx="121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(</a:t>
              </a: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resume execution</a:t>
              </a: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)</a:t>
              </a:r>
            </a:p>
          </p:txBody>
        </p:sp>
      </p:grpSp>
      <p:grpSp>
        <p:nvGrpSpPr>
          <p:cNvPr id="795677" name="Group 29"/>
          <p:cNvGrpSpPr>
            <a:grpSpLocks/>
          </p:cNvGrpSpPr>
          <p:nvPr/>
        </p:nvGrpSpPr>
        <p:grpSpPr bwMode="auto">
          <a:xfrm>
            <a:off x="4959623" y="3941406"/>
            <a:ext cx="2579688" cy="911225"/>
            <a:chOff x="1780" y="2160"/>
            <a:chExt cx="1625" cy="574"/>
          </a:xfrm>
        </p:grpSpPr>
        <p:sp>
          <p:nvSpPr>
            <p:cNvPr id="795668" name="Rectangle 20"/>
            <p:cNvSpPr>
              <a:spLocks noChangeArrowheads="1"/>
            </p:cNvSpPr>
            <p:nvPr/>
          </p:nvSpPr>
          <p:spPr bwMode="auto">
            <a:xfrm>
              <a:off x="1780" y="2160"/>
              <a:ext cx="239" cy="48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69" name="Rectangle 21"/>
            <p:cNvSpPr>
              <a:spLocks noChangeArrowheads="1"/>
            </p:cNvSpPr>
            <p:nvPr/>
          </p:nvSpPr>
          <p:spPr bwMode="auto">
            <a:xfrm>
              <a:off x="1780" y="2256"/>
              <a:ext cx="239" cy="48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70" name="Rectangle 22"/>
            <p:cNvSpPr>
              <a:spLocks noChangeArrowheads="1"/>
            </p:cNvSpPr>
            <p:nvPr/>
          </p:nvSpPr>
          <p:spPr bwMode="auto">
            <a:xfrm>
              <a:off x="1780" y="2352"/>
              <a:ext cx="239" cy="48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71" name="Rectangle 23"/>
            <p:cNvSpPr>
              <a:spLocks noChangeArrowheads="1"/>
            </p:cNvSpPr>
            <p:nvPr/>
          </p:nvSpPr>
          <p:spPr bwMode="auto">
            <a:xfrm>
              <a:off x="1780" y="2686"/>
              <a:ext cx="239" cy="48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72" name="Text Box 24"/>
            <p:cNvSpPr txBox="1">
              <a:spLocks noChangeArrowheads="1"/>
            </p:cNvSpPr>
            <p:nvPr/>
          </p:nvSpPr>
          <p:spPr bwMode="auto">
            <a:xfrm>
              <a:off x="1826" y="2466"/>
              <a:ext cx="271" cy="1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eaVert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…</a:t>
              </a:r>
            </a:p>
          </p:txBody>
        </p:sp>
        <p:sp>
          <p:nvSpPr>
            <p:cNvPr id="795673" name="AutoShape 25"/>
            <p:cNvSpPr>
              <a:spLocks/>
            </p:cNvSpPr>
            <p:nvPr/>
          </p:nvSpPr>
          <p:spPr bwMode="auto">
            <a:xfrm>
              <a:off x="2115" y="2160"/>
              <a:ext cx="48" cy="574"/>
            </a:xfrm>
            <a:prstGeom prst="rightBrace">
              <a:avLst>
                <a:gd name="adj1" fmla="val 9965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74" name="Text Box 26"/>
            <p:cNvSpPr txBox="1">
              <a:spLocks noChangeArrowheads="1"/>
            </p:cNvSpPr>
            <p:nvPr/>
          </p:nvSpPr>
          <p:spPr bwMode="auto">
            <a:xfrm>
              <a:off x="2198" y="2273"/>
              <a:ext cx="1207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Walk page-table,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may find a page fault</a:t>
              </a:r>
            </a:p>
          </p:txBody>
        </p:sp>
      </p:grpSp>
      <p:grpSp>
        <p:nvGrpSpPr>
          <p:cNvPr id="795678" name="Group 30"/>
          <p:cNvGrpSpPr>
            <a:grpSpLocks/>
          </p:cNvGrpSpPr>
          <p:nvPr/>
        </p:nvGrpSpPr>
        <p:grpSpPr bwMode="auto">
          <a:xfrm>
            <a:off x="4276998" y="4925664"/>
            <a:ext cx="1717675" cy="663576"/>
            <a:chOff x="1350" y="2780"/>
            <a:chExt cx="1082" cy="418"/>
          </a:xfrm>
        </p:grpSpPr>
        <p:cxnSp>
          <p:nvCxnSpPr>
            <p:cNvPr id="795665" name="AutoShape 17"/>
            <p:cNvCxnSpPr>
              <a:cxnSpLocks noChangeShapeType="1"/>
              <a:stCxn id="795671" idx="2"/>
              <a:endCxn id="795675" idx="3"/>
            </p:cNvCxnSpPr>
            <p:nvPr/>
          </p:nvCxnSpPr>
          <p:spPr bwMode="auto">
            <a:xfrm rot="5400000">
              <a:off x="1707" y="2661"/>
              <a:ext cx="74" cy="31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5675" name="Rectangle 27"/>
            <p:cNvSpPr>
              <a:spLocks noChangeArrowheads="1"/>
            </p:cNvSpPr>
            <p:nvPr/>
          </p:nvSpPr>
          <p:spPr bwMode="auto">
            <a:xfrm>
              <a:off x="1350" y="2829"/>
              <a:ext cx="239" cy="48"/>
            </a:xfrm>
            <a:prstGeom prst="rect">
              <a:avLst/>
            </a:prstGeom>
            <a:solidFill>
              <a:srgbClr val="6600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5676" name="Text Box 28"/>
            <p:cNvSpPr txBox="1">
              <a:spLocks noChangeArrowheads="1"/>
            </p:cNvSpPr>
            <p:nvPr/>
          </p:nvSpPr>
          <p:spPr bwMode="auto">
            <a:xfrm>
              <a:off x="1725" y="2830"/>
              <a:ext cx="707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Re-execute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store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Store TLB miss can stall the core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End of the Road (um… Pipe)</a:t>
            </a:r>
          </a:p>
        </p:txBody>
      </p:sp>
      <p:sp>
        <p:nvSpPr>
          <p:cNvPr id="80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 is typically the last stage of the pipeline</a:t>
            </a:r>
          </a:p>
          <a:p>
            <a:r>
              <a:rPr lang="en-US" dirty="0"/>
              <a:t>Anything </a:t>
            </a:r>
            <a:r>
              <a:rPr lang="en-US" dirty="0" smtClean="0"/>
              <a:t>an </a:t>
            </a:r>
            <a:r>
              <a:rPr lang="en-US" dirty="0" err="1" smtClean="0"/>
              <a:t>insn</a:t>
            </a:r>
            <a:r>
              <a:rPr lang="en-US" dirty="0" smtClean="0"/>
              <a:t>. does </a:t>
            </a:r>
            <a:r>
              <a:rPr lang="en-US" dirty="0"/>
              <a:t>at this point is </a:t>
            </a:r>
            <a:r>
              <a:rPr lang="en-US" i="1" dirty="0"/>
              <a:t>irrevocable</a:t>
            </a:r>
            <a:endParaRPr lang="en-US" dirty="0"/>
          </a:p>
          <a:p>
            <a:pPr lvl="1"/>
            <a:r>
              <a:rPr lang="en-US" dirty="0" smtClean="0"/>
              <a:t>Only </a:t>
            </a:r>
            <a:r>
              <a:rPr lang="en-US" dirty="0"/>
              <a:t>actions </a:t>
            </a:r>
            <a:r>
              <a:rPr lang="en-US" dirty="0" smtClean="0"/>
              <a:t>following sequential </a:t>
            </a:r>
            <a:r>
              <a:rPr lang="en-US" dirty="0"/>
              <a:t>execution </a:t>
            </a:r>
            <a:r>
              <a:rPr lang="en-US" dirty="0" smtClean="0"/>
              <a:t>allowed</a:t>
            </a:r>
            <a:endParaRPr lang="en-US" dirty="0"/>
          </a:p>
          <a:p>
            <a:pPr lvl="1"/>
            <a:r>
              <a:rPr lang="en-US" dirty="0" smtClean="0"/>
              <a:t>E.g., </a:t>
            </a:r>
            <a:r>
              <a:rPr lang="en-US" dirty="0"/>
              <a:t>wrong path instructions may not </a:t>
            </a:r>
            <a:r>
              <a:rPr lang="en-US" dirty="0" smtClean="0"/>
              <a:t>commit</a:t>
            </a:r>
          </a:p>
          <a:p>
            <a:pPr lvl="2"/>
            <a:r>
              <a:rPr lang="en-US" dirty="0" smtClean="0"/>
              <a:t>They </a:t>
            </a:r>
            <a:r>
              <a:rPr lang="en-US" dirty="0"/>
              <a:t>do not exist in the sequential execution</a:t>
            </a:r>
          </a:p>
        </p:txBody>
      </p:sp>
    </p:spTree>
    <p:extLst>
      <p:ext uri="{BB962C8B-B14F-4D97-AF65-F5344CB8AC3E}">
        <p14:creationId xmlns:p14="http://schemas.microsoft.com/office/powerpoint/2010/main" val="363583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Load Faults are Similar</a:t>
            </a:r>
            <a:endParaRPr lang="en-US"/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issues, misses in TLB</a:t>
            </a:r>
          </a:p>
          <a:p>
            <a:pPr lvl="1"/>
            <a:r>
              <a:rPr lang="en-US" dirty="0" smtClean="0"/>
              <a:t>When load is oldest, switch to kernel for page-table walk</a:t>
            </a:r>
            <a:br>
              <a:rPr lang="en-US" dirty="0" smtClean="0"/>
            </a:br>
            <a:r>
              <a:rPr lang="en-US" dirty="0" smtClean="0"/>
              <a:t>…could be painful; there are lots of loads</a:t>
            </a:r>
          </a:p>
          <a:p>
            <a:r>
              <a:rPr lang="en-US" dirty="0" smtClean="0"/>
              <a:t>Modern processors use hardware page-table walkers</a:t>
            </a:r>
          </a:p>
          <a:p>
            <a:pPr lvl="1"/>
            <a:r>
              <a:rPr lang="en-US" dirty="0" smtClean="0"/>
              <a:t>OS loads a few registers with PT information (pointers)</a:t>
            </a:r>
          </a:p>
          <a:p>
            <a:pPr lvl="1"/>
            <a:r>
              <a:rPr lang="en-US" dirty="0" smtClean="0"/>
              <a:t>Simple logic fetches mapping info from memory</a:t>
            </a:r>
          </a:p>
          <a:p>
            <a:pPr lvl="1"/>
            <a:r>
              <a:rPr lang="en-US" dirty="0" smtClean="0"/>
              <a:t>Page-table </a:t>
            </a:r>
            <a:r>
              <a:rPr lang="en-US" dirty="0" smtClean="0"/>
              <a:t>format is specified by the 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5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Asynchronous Interrupts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interrupts are not associated with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Timer </a:t>
            </a:r>
            <a:r>
              <a:rPr lang="en-US" dirty="0"/>
              <a:t>interrupt</a:t>
            </a:r>
          </a:p>
          <a:p>
            <a:pPr lvl="1"/>
            <a:r>
              <a:rPr lang="en-US" dirty="0" smtClean="0"/>
              <a:t>I/O interrupt (disk</a:t>
            </a:r>
            <a:r>
              <a:rPr lang="en-US" dirty="0"/>
              <a:t>, </a:t>
            </a:r>
            <a:r>
              <a:rPr lang="en-US" dirty="0" smtClean="0"/>
              <a:t>network, etc…)</a:t>
            </a:r>
            <a:endParaRPr lang="en-US" dirty="0"/>
          </a:p>
          <a:p>
            <a:pPr lvl="1"/>
            <a:r>
              <a:rPr lang="en-US" dirty="0" smtClean="0"/>
              <a:t>Low </a:t>
            </a:r>
            <a:r>
              <a:rPr lang="en-US" dirty="0"/>
              <a:t>battery, UPS shutdown</a:t>
            </a:r>
          </a:p>
          <a:p>
            <a:r>
              <a:rPr lang="en-US" dirty="0"/>
              <a:t>When the CPU “notices” doesn’t matter </a:t>
            </a:r>
            <a:r>
              <a:rPr lang="en-US" sz="2000" dirty="0"/>
              <a:t>(too much)</a:t>
            </a:r>
          </a:p>
        </p:txBody>
      </p:sp>
      <p:grpSp>
        <p:nvGrpSpPr>
          <p:cNvPr id="796704" name="Group 32"/>
          <p:cNvGrpSpPr>
            <a:grpSpLocks/>
          </p:cNvGrpSpPr>
          <p:nvPr/>
        </p:nvGrpSpPr>
        <p:grpSpPr bwMode="auto">
          <a:xfrm>
            <a:off x="1839913" y="4291013"/>
            <a:ext cx="5564187" cy="1189037"/>
            <a:chOff x="1159" y="2703"/>
            <a:chExt cx="3505" cy="749"/>
          </a:xfrm>
        </p:grpSpPr>
        <p:sp>
          <p:nvSpPr>
            <p:cNvPr id="796676" name="Rectangle 4"/>
            <p:cNvSpPr>
              <a:spLocks noChangeArrowheads="1"/>
            </p:cNvSpPr>
            <p:nvPr/>
          </p:nvSpPr>
          <p:spPr bwMode="auto">
            <a:xfrm>
              <a:off x="1159" y="278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77" name="Rectangle 5"/>
            <p:cNvSpPr>
              <a:spLocks noChangeArrowheads="1"/>
            </p:cNvSpPr>
            <p:nvPr/>
          </p:nvSpPr>
          <p:spPr bwMode="auto">
            <a:xfrm>
              <a:off x="1159" y="287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78" name="Rectangle 6"/>
            <p:cNvSpPr>
              <a:spLocks noChangeArrowheads="1"/>
            </p:cNvSpPr>
            <p:nvPr/>
          </p:nvSpPr>
          <p:spPr bwMode="auto">
            <a:xfrm>
              <a:off x="1159" y="2973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79" name="Rectangle 7"/>
            <p:cNvSpPr>
              <a:spLocks noChangeArrowheads="1"/>
            </p:cNvSpPr>
            <p:nvPr/>
          </p:nvSpPr>
          <p:spPr bwMode="auto">
            <a:xfrm>
              <a:off x="1159" y="3069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0" name="Rectangle 8"/>
            <p:cNvSpPr>
              <a:spLocks noChangeArrowheads="1"/>
            </p:cNvSpPr>
            <p:nvPr/>
          </p:nvSpPr>
          <p:spPr bwMode="auto">
            <a:xfrm>
              <a:off x="1159" y="3165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2" name="Rectangle 10"/>
            <p:cNvSpPr>
              <a:spLocks noChangeArrowheads="1"/>
            </p:cNvSpPr>
            <p:nvPr/>
          </p:nvSpPr>
          <p:spPr bwMode="auto">
            <a:xfrm>
              <a:off x="1159" y="326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3" name="Rectangle 11"/>
            <p:cNvSpPr>
              <a:spLocks noChangeArrowheads="1"/>
            </p:cNvSpPr>
            <p:nvPr/>
          </p:nvSpPr>
          <p:spPr bwMode="auto">
            <a:xfrm>
              <a:off x="1159" y="335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4" name="Line 12"/>
            <p:cNvSpPr>
              <a:spLocks noChangeShapeType="1"/>
            </p:cNvSpPr>
            <p:nvPr/>
          </p:nvSpPr>
          <p:spPr bwMode="auto">
            <a:xfrm flipH="1">
              <a:off x="1445" y="302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5" name="Text Box 13"/>
            <p:cNvSpPr txBox="1">
              <a:spLocks noChangeArrowheads="1"/>
            </p:cNvSpPr>
            <p:nvPr/>
          </p:nvSpPr>
          <p:spPr bwMode="auto">
            <a:xfrm>
              <a:off x="1524" y="2895"/>
              <a:ext cx="522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Key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Pressed</a:t>
              </a:r>
            </a:p>
          </p:txBody>
        </p:sp>
        <p:sp>
          <p:nvSpPr>
            <p:cNvPr id="796686" name="Rectangle 14"/>
            <p:cNvSpPr>
              <a:spLocks noChangeArrowheads="1"/>
            </p:cNvSpPr>
            <p:nvPr/>
          </p:nvSpPr>
          <p:spPr bwMode="auto">
            <a:xfrm>
              <a:off x="2439" y="278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7" name="Rectangle 15"/>
            <p:cNvSpPr>
              <a:spLocks noChangeArrowheads="1"/>
            </p:cNvSpPr>
            <p:nvPr/>
          </p:nvSpPr>
          <p:spPr bwMode="auto">
            <a:xfrm>
              <a:off x="2439" y="287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8" name="Rectangle 16"/>
            <p:cNvSpPr>
              <a:spLocks noChangeArrowheads="1"/>
            </p:cNvSpPr>
            <p:nvPr/>
          </p:nvSpPr>
          <p:spPr bwMode="auto">
            <a:xfrm>
              <a:off x="2439" y="2973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89" name="Rectangle 17"/>
            <p:cNvSpPr>
              <a:spLocks noChangeArrowheads="1"/>
            </p:cNvSpPr>
            <p:nvPr/>
          </p:nvSpPr>
          <p:spPr bwMode="auto">
            <a:xfrm>
              <a:off x="2439" y="3069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0" name="Rectangle 18"/>
            <p:cNvSpPr>
              <a:spLocks noChangeArrowheads="1"/>
            </p:cNvSpPr>
            <p:nvPr/>
          </p:nvSpPr>
          <p:spPr bwMode="auto">
            <a:xfrm>
              <a:off x="2439" y="3165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1" name="Rectangle 19"/>
            <p:cNvSpPr>
              <a:spLocks noChangeArrowheads="1"/>
            </p:cNvSpPr>
            <p:nvPr/>
          </p:nvSpPr>
          <p:spPr bwMode="auto">
            <a:xfrm>
              <a:off x="2439" y="326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2" name="Rectangle 20"/>
            <p:cNvSpPr>
              <a:spLocks noChangeArrowheads="1"/>
            </p:cNvSpPr>
            <p:nvPr/>
          </p:nvSpPr>
          <p:spPr bwMode="auto">
            <a:xfrm>
              <a:off x="2439" y="335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3" name="Line 21"/>
            <p:cNvSpPr>
              <a:spLocks noChangeShapeType="1"/>
            </p:cNvSpPr>
            <p:nvPr/>
          </p:nvSpPr>
          <p:spPr bwMode="auto">
            <a:xfrm flipH="1">
              <a:off x="2725" y="32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4" name="Text Box 22"/>
            <p:cNvSpPr txBox="1">
              <a:spLocks noChangeArrowheads="1"/>
            </p:cNvSpPr>
            <p:nvPr/>
          </p:nvSpPr>
          <p:spPr bwMode="auto">
            <a:xfrm>
              <a:off x="2804" y="3086"/>
              <a:ext cx="522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Key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Pressed</a:t>
              </a:r>
            </a:p>
          </p:txBody>
        </p:sp>
        <p:sp>
          <p:nvSpPr>
            <p:cNvPr id="796695" name="Rectangle 23"/>
            <p:cNvSpPr>
              <a:spLocks noChangeArrowheads="1"/>
            </p:cNvSpPr>
            <p:nvPr/>
          </p:nvSpPr>
          <p:spPr bwMode="auto">
            <a:xfrm>
              <a:off x="3777" y="278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6" name="Rectangle 24"/>
            <p:cNvSpPr>
              <a:spLocks noChangeArrowheads="1"/>
            </p:cNvSpPr>
            <p:nvPr/>
          </p:nvSpPr>
          <p:spPr bwMode="auto">
            <a:xfrm>
              <a:off x="3777" y="287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7" name="Rectangle 25"/>
            <p:cNvSpPr>
              <a:spLocks noChangeArrowheads="1"/>
            </p:cNvSpPr>
            <p:nvPr/>
          </p:nvSpPr>
          <p:spPr bwMode="auto">
            <a:xfrm>
              <a:off x="3777" y="2973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8" name="Rectangle 26"/>
            <p:cNvSpPr>
              <a:spLocks noChangeArrowheads="1"/>
            </p:cNvSpPr>
            <p:nvPr/>
          </p:nvSpPr>
          <p:spPr bwMode="auto">
            <a:xfrm>
              <a:off x="3777" y="3069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699" name="Rectangle 27"/>
            <p:cNvSpPr>
              <a:spLocks noChangeArrowheads="1"/>
            </p:cNvSpPr>
            <p:nvPr/>
          </p:nvSpPr>
          <p:spPr bwMode="auto">
            <a:xfrm>
              <a:off x="3777" y="3165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700" name="Rectangle 28"/>
            <p:cNvSpPr>
              <a:spLocks noChangeArrowheads="1"/>
            </p:cNvSpPr>
            <p:nvPr/>
          </p:nvSpPr>
          <p:spPr bwMode="auto">
            <a:xfrm>
              <a:off x="3777" y="3261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701" name="Rectangle 29"/>
            <p:cNvSpPr>
              <a:spLocks noChangeArrowheads="1"/>
            </p:cNvSpPr>
            <p:nvPr/>
          </p:nvSpPr>
          <p:spPr bwMode="auto">
            <a:xfrm>
              <a:off x="3777" y="3357"/>
              <a:ext cx="239" cy="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702" name="Line 30"/>
            <p:cNvSpPr>
              <a:spLocks noChangeShapeType="1"/>
            </p:cNvSpPr>
            <p:nvPr/>
          </p:nvSpPr>
          <p:spPr bwMode="auto">
            <a:xfrm flipH="1">
              <a:off x="4063" y="282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6703" name="Text Box 31"/>
            <p:cNvSpPr txBox="1">
              <a:spLocks noChangeArrowheads="1"/>
            </p:cNvSpPr>
            <p:nvPr/>
          </p:nvSpPr>
          <p:spPr bwMode="auto">
            <a:xfrm>
              <a:off x="4142" y="2703"/>
              <a:ext cx="522" cy="36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Key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Pressed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21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Two Options for Handling Async Interrupts</a:t>
            </a:r>
            <a:endParaRPr lang="en-US" dirty="0"/>
          </a:p>
        </p:txBody>
      </p:sp>
      <p:sp>
        <p:nvSpPr>
          <p:cNvPr id="80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Handle immediately</a:t>
            </a:r>
          </a:p>
          <a:p>
            <a:pPr lvl="1"/>
            <a:r>
              <a:rPr lang="en-US" smtClean="0"/>
              <a:t>Use current architected state and flush the pipeline</a:t>
            </a:r>
          </a:p>
          <a:p>
            <a:r>
              <a:rPr lang="en-US" smtClean="0"/>
              <a:t>Deferred</a:t>
            </a:r>
          </a:p>
          <a:p>
            <a:pPr lvl="1"/>
            <a:r>
              <a:rPr lang="en-US" smtClean="0"/>
              <a:t>Stop fetching, let processor drain, then switch to handler</a:t>
            </a:r>
          </a:p>
          <a:p>
            <a:pPr lvl="2"/>
            <a:r>
              <a:rPr lang="en-US" smtClean="0"/>
              <a:t>What if CPU takes a fault in the mean time?</a:t>
            </a:r>
          </a:p>
          <a:p>
            <a:pPr lvl="2"/>
            <a:r>
              <a:rPr lang="en-US" smtClean="0"/>
              <a:t>Which came “first”, the async. interrupt or the fault?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8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Store </a:t>
            </a:r>
            <a:r>
              <a:rPr lang="en-US" dirty="0" smtClean="0"/>
              <a:t>Retirement (1/2)</a:t>
            </a:r>
            <a:endParaRPr lang="en-US" dirty="0"/>
          </a:p>
        </p:txBody>
      </p:sp>
      <p:sp>
        <p:nvSpPr>
          <p:cNvPr id="78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Stores </a:t>
            </a:r>
            <a:r>
              <a:rPr lang="en-US" dirty="0" smtClean="0"/>
              <a:t>forward to </a:t>
            </a:r>
            <a:r>
              <a:rPr lang="en-US" dirty="0"/>
              <a:t>later loads </a:t>
            </a:r>
            <a:r>
              <a:rPr lang="en-US" dirty="0" smtClean="0"/>
              <a:t>(for same address)</a:t>
            </a:r>
            <a:endParaRPr lang="en-US" dirty="0"/>
          </a:p>
          <a:p>
            <a:pPr lvl="1"/>
            <a:r>
              <a:rPr lang="en-US" dirty="0"/>
              <a:t>Normally, LSQ provides this facility</a:t>
            </a:r>
          </a:p>
        </p:txBody>
      </p:sp>
      <p:grpSp>
        <p:nvGrpSpPr>
          <p:cNvPr id="780340" name="Group 52"/>
          <p:cNvGrpSpPr>
            <a:grpSpLocks/>
          </p:cNvGrpSpPr>
          <p:nvPr/>
        </p:nvGrpSpPr>
        <p:grpSpPr bwMode="auto">
          <a:xfrm>
            <a:off x="6889959" y="3352800"/>
            <a:ext cx="1290638" cy="1295400"/>
            <a:chOff x="3788" y="2112"/>
            <a:chExt cx="813" cy="816"/>
          </a:xfrm>
        </p:grpSpPr>
        <p:sp>
          <p:nvSpPr>
            <p:cNvPr id="780336" name="Rectangle 48"/>
            <p:cNvSpPr>
              <a:spLocks noChangeArrowheads="1"/>
            </p:cNvSpPr>
            <p:nvPr/>
          </p:nvSpPr>
          <p:spPr bwMode="auto">
            <a:xfrm>
              <a:off x="3789" y="2734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33" name="Rectangle 45"/>
            <p:cNvSpPr>
              <a:spLocks noChangeArrowheads="1"/>
            </p:cNvSpPr>
            <p:nvPr/>
          </p:nvSpPr>
          <p:spPr bwMode="auto">
            <a:xfrm>
              <a:off x="3788" y="2256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0" name="Rectangle 32"/>
            <p:cNvSpPr>
              <a:spLocks noChangeArrowheads="1"/>
            </p:cNvSpPr>
            <p:nvPr/>
          </p:nvSpPr>
          <p:spPr bwMode="auto">
            <a:xfrm>
              <a:off x="3789" y="2160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2" name="Rectangle 34"/>
            <p:cNvSpPr>
              <a:spLocks noChangeArrowheads="1"/>
            </p:cNvSpPr>
            <p:nvPr/>
          </p:nvSpPr>
          <p:spPr bwMode="auto">
            <a:xfrm>
              <a:off x="3789" y="2352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3" name="Rectangle 35"/>
            <p:cNvSpPr>
              <a:spLocks noChangeArrowheads="1"/>
            </p:cNvSpPr>
            <p:nvPr/>
          </p:nvSpPr>
          <p:spPr bwMode="auto">
            <a:xfrm>
              <a:off x="3789" y="2448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4" name="Rectangle 36"/>
            <p:cNvSpPr>
              <a:spLocks noChangeArrowheads="1"/>
            </p:cNvSpPr>
            <p:nvPr/>
          </p:nvSpPr>
          <p:spPr bwMode="auto">
            <a:xfrm>
              <a:off x="3789" y="2544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Gill Sans MT" pitchFamily="34" charset="0"/>
                </a:rPr>
                <a:t>ld</a:t>
              </a:r>
            </a:p>
          </p:txBody>
        </p:sp>
        <p:sp>
          <p:nvSpPr>
            <p:cNvPr id="780325" name="Rectangle 37"/>
            <p:cNvSpPr>
              <a:spLocks noChangeArrowheads="1"/>
            </p:cNvSpPr>
            <p:nvPr/>
          </p:nvSpPr>
          <p:spPr bwMode="auto">
            <a:xfrm>
              <a:off x="3789" y="2640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7" name="Rectangle 39"/>
            <p:cNvSpPr>
              <a:spLocks noChangeArrowheads="1"/>
            </p:cNvSpPr>
            <p:nvPr/>
          </p:nvSpPr>
          <p:spPr bwMode="auto">
            <a:xfrm>
              <a:off x="3789" y="2832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8" name="Rectangle 40"/>
            <p:cNvSpPr>
              <a:spLocks noChangeArrowheads="1"/>
            </p:cNvSpPr>
            <p:nvPr/>
          </p:nvSpPr>
          <p:spPr bwMode="auto">
            <a:xfrm>
              <a:off x="4266" y="2112"/>
              <a:ext cx="335" cy="430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29" name="Rectangle 41"/>
            <p:cNvSpPr>
              <a:spLocks noChangeArrowheads="1"/>
            </p:cNvSpPr>
            <p:nvPr/>
          </p:nvSpPr>
          <p:spPr bwMode="auto">
            <a:xfrm>
              <a:off x="4410" y="2351"/>
              <a:ext cx="144" cy="9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Gill Sans MT" pitchFamily="34" charset="0"/>
                </a:rPr>
                <a:t>17</a:t>
              </a:r>
            </a:p>
          </p:txBody>
        </p:sp>
        <p:sp>
          <p:nvSpPr>
            <p:cNvPr id="780332" name="Rectangle 44"/>
            <p:cNvSpPr>
              <a:spLocks noChangeArrowheads="1"/>
            </p:cNvSpPr>
            <p:nvPr/>
          </p:nvSpPr>
          <p:spPr bwMode="auto">
            <a:xfrm>
              <a:off x="4027" y="2543"/>
              <a:ext cx="47" cy="95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892969" y="34290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293" name="Rectangle 5"/>
          <p:cNvSpPr>
            <a:spLocks noChangeArrowheads="1"/>
          </p:cNvSpPr>
          <p:nvPr/>
        </p:nvSpPr>
        <p:spPr bwMode="auto">
          <a:xfrm>
            <a:off x="892969" y="35814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st</a:t>
            </a:r>
          </a:p>
        </p:txBody>
      </p:sp>
      <p:sp>
        <p:nvSpPr>
          <p:cNvPr id="780294" name="Rectangle 6"/>
          <p:cNvSpPr>
            <a:spLocks noChangeArrowheads="1"/>
          </p:cNvSpPr>
          <p:nvPr/>
        </p:nvSpPr>
        <p:spPr bwMode="auto">
          <a:xfrm>
            <a:off x="892969" y="37338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295" name="Rectangle 7"/>
          <p:cNvSpPr>
            <a:spLocks noChangeArrowheads="1"/>
          </p:cNvSpPr>
          <p:nvPr/>
        </p:nvSpPr>
        <p:spPr bwMode="auto">
          <a:xfrm>
            <a:off x="892969" y="38862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296" name="Rectangle 8"/>
          <p:cNvSpPr>
            <a:spLocks noChangeArrowheads="1"/>
          </p:cNvSpPr>
          <p:nvPr/>
        </p:nvSpPr>
        <p:spPr bwMode="auto">
          <a:xfrm>
            <a:off x="892969" y="40386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ld</a:t>
            </a:r>
          </a:p>
        </p:txBody>
      </p:sp>
      <p:sp>
        <p:nvSpPr>
          <p:cNvPr id="780297" name="Rectangle 9"/>
          <p:cNvSpPr>
            <a:spLocks noChangeArrowheads="1"/>
          </p:cNvSpPr>
          <p:nvPr/>
        </p:nvSpPr>
        <p:spPr bwMode="auto">
          <a:xfrm>
            <a:off x="892969" y="41910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780298" name="AutoShape 10"/>
          <p:cNvCxnSpPr>
            <a:cxnSpLocks noChangeShapeType="1"/>
            <a:stCxn id="780293" idx="3"/>
            <a:endCxn id="780296" idx="3"/>
          </p:cNvCxnSpPr>
          <p:nvPr/>
        </p:nvCxnSpPr>
        <p:spPr bwMode="auto">
          <a:xfrm>
            <a:off x="1346994" y="3657600"/>
            <a:ext cx="1588" cy="4572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0299" name="Rectangle 11"/>
          <p:cNvSpPr>
            <a:spLocks noChangeArrowheads="1"/>
          </p:cNvSpPr>
          <p:nvPr/>
        </p:nvSpPr>
        <p:spPr bwMode="auto">
          <a:xfrm>
            <a:off x="892969" y="43434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300" name="Rectangle 12"/>
          <p:cNvSpPr>
            <a:spLocks noChangeArrowheads="1"/>
          </p:cNvSpPr>
          <p:nvPr/>
        </p:nvSpPr>
        <p:spPr bwMode="auto">
          <a:xfrm>
            <a:off x="892969" y="4495800"/>
            <a:ext cx="454025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313" name="Rectangle 25"/>
          <p:cNvSpPr>
            <a:spLocks noChangeArrowheads="1"/>
          </p:cNvSpPr>
          <p:nvPr/>
        </p:nvSpPr>
        <p:spPr bwMode="auto">
          <a:xfrm>
            <a:off x="1272382" y="3581400"/>
            <a:ext cx="74612" cy="150813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314" name="Rectangle 26"/>
          <p:cNvSpPr>
            <a:spLocks noChangeArrowheads="1"/>
          </p:cNvSpPr>
          <p:nvPr/>
        </p:nvSpPr>
        <p:spPr bwMode="auto">
          <a:xfrm>
            <a:off x="1726407" y="3352800"/>
            <a:ext cx="531812" cy="68262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0315" name="Rectangle 27"/>
          <p:cNvSpPr>
            <a:spLocks noChangeArrowheads="1"/>
          </p:cNvSpPr>
          <p:nvPr/>
        </p:nvSpPr>
        <p:spPr bwMode="auto">
          <a:xfrm>
            <a:off x="1955007" y="3732213"/>
            <a:ext cx="228600" cy="152400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33</a:t>
            </a:r>
          </a:p>
        </p:txBody>
      </p:sp>
      <p:sp>
        <p:nvSpPr>
          <p:cNvPr id="780316" name="Rectangle 28"/>
          <p:cNvSpPr>
            <a:spLocks noChangeArrowheads="1"/>
          </p:cNvSpPr>
          <p:nvPr/>
        </p:nvSpPr>
        <p:spPr bwMode="auto">
          <a:xfrm>
            <a:off x="1272382" y="4037013"/>
            <a:ext cx="74612" cy="15081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80338" name="Group 50"/>
          <p:cNvGrpSpPr>
            <a:grpSpLocks/>
          </p:cNvGrpSpPr>
          <p:nvPr/>
        </p:nvGrpSpPr>
        <p:grpSpPr bwMode="auto">
          <a:xfrm>
            <a:off x="3760203" y="3033713"/>
            <a:ext cx="1601787" cy="2254250"/>
            <a:chOff x="2223" y="1911"/>
            <a:chExt cx="1009" cy="1420"/>
          </a:xfrm>
        </p:grpSpPr>
        <p:sp>
          <p:nvSpPr>
            <p:cNvPr id="780301" name="Rectangle 13"/>
            <p:cNvSpPr>
              <a:spLocks noChangeArrowheads="1"/>
            </p:cNvSpPr>
            <p:nvPr/>
          </p:nvSpPr>
          <p:spPr bwMode="auto">
            <a:xfrm>
              <a:off x="2307" y="2160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02" name="Rectangle 14"/>
            <p:cNvSpPr>
              <a:spLocks noChangeArrowheads="1"/>
            </p:cNvSpPr>
            <p:nvPr/>
          </p:nvSpPr>
          <p:spPr bwMode="auto">
            <a:xfrm>
              <a:off x="2307" y="2256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Gill Sans MT" pitchFamily="34" charset="0"/>
                </a:rPr>
                <a:t>st</a:t>
              </a:r>
            </a:p>
          </p:txBody>
        </p:sp>
        <p:sp>
          <p:nvSpPr>
            <p:cNvPr id="780303" name="Rectangle 15"/>
            <p:cNvSpPr>
              <a:spLocks noChangeArrowheads="1"/>
            </p:cNvSpPr>
            <p:nvPr/>
          </p:nvSpPr>
          <p:spPr bwMode="auto">
            <a:xfrm>
              <a:off x="2307" y="2352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04" name="Rectangle 16"/>
            <p:cNvSpPr>
              <a:spLocks noChangeArrowheads="1"/>
            </p:cNvSpPr>
            <p:nvPr/>
          </p:nvSpPr>
          <p:spPr bwMode="auto">
            <a:xfrm>
              <a:off x="2307" y="2448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05" name="Rectangle 17"/>
            <p:cNvSpPr>
              <a:spLocks noChangeArrowheads="1"/>
            </p:cNvSpPr>
            <p:nvPr/>
          </p:nvSpPr>
          <p:spPr bwMode="auto">
            <a:xfrm>
              <a:off x="2307" y="2544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Gill Sans MT" pitchFamily="34" charset="0"/>
                </a:rPr>
                <a:t>ld</a:t>
              </a:r>
            </a:p>
          </p:txBody>
        </p:sp>
        <p:sp>
          <p:nvSpPr>
            <p:cNvPr id="780306" name="Rectangle 18"/>
            <p:cNvSpPr>
              <a:spLocks noChangeArrowheads="1"/>
            </p:cNvSpPr>
            <p:nvPr/>
          </p:nvSpPr>
          <p:spPr bwMode="auto">
            <a:xfrm>
              <a:off x="2307" y="2640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07" name="Rectangle 19"/>
            <p:cNvSpPr>
              <a:spLocks noChangeArrowheads="1"/>
            </p:cNvSpPr>
            <p:nvPr/>
          </p:nvSpPr>
          <p:spPr bwMode="auto">
            <a:xfrm>
              <a:off x="2307" y="2736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08" name="Rectangle 20"/>
            <p:cNvSpPr>
              <a:spLocks noChangeArrowheads="1"/>
            </p:cNvSpPr>
            <p:nvPr/>
          </p:nvSpPr>
          <p:spPr bwMode="auto">
            <a:xfrm>
              <a:off x="2307" y="2832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09" name="Rectangle 21"/>
            <p:cNvSpPr>
              <a:spLocks noChangeArrowheads="1"/>
            </p:cNvSpPr>
            <p:nvPr/>
          </p:nvSpPr>
          <p:spPr bwMode="auto">
            <a:xfrm>
              <a:off x="2784" y="2112"/>
              <a:ext cx="335" cy="430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10" name="Text Box 22"/>
            <p:cNvSpPr txBox="1">
              <a:spLocks noChangeArrowheads="1"/>
            </p:cNvSpPr>
            <p:nvPr/>
          </p:nvSpPr>
          <p:spPr bwMode="auto">
            <a:xfrm>
              <a:off x="2799" y="1911"/>
              <a:ext cx="28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D$</a:t>
              </a:r>
            </a:p>
          </p:txBody>
        </p:sp>
        <p:sp>
          <p:nvSpPr>
            <p:cNvPr id="780311" name="Rectangle 23"/>
            <p:cNvSpPr>
              <a:spLocks noChangeArrowheads="1"/>
            </p:cNvSpPr>
            <p:nvPr/>
          </p:nvSpPr>
          <p:spPr bwMode="auto">
            <a:xfrm>
              <a:off x="2928" y="2351"/>
              <a:ext cx="144" cy="9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Gill Sans MT" pitchFamily="34" charset="0"/>
                </a:rPr>
                <a:t>17</a:t>
              </a:r>
            </a:p>
          </p:txBody>
        </p:sp>
        <p:cxnSp>
          <p:nvCxnSpPr>
            <p:cNvPr id="780312" name="AutoShape 24"/>
            <p:cNvCxnSpPr>
              <a:cxnSpLocks noChangeShapeType="1"/>
              <a:stCxn id="780302" idx="3"/>
              <a:endCxn id="780311" idx="1"/>
            </p:cNvCxnSpPr>
            <p:nvPr/>
          </p:nvCxnSpPr>
          <p:spPr bwMode="auto">
            <a:xfrm>
              <a:off x="2593" y="2304"/>
              <a:ext cx="335" cy="95"/>
            </a:xfrm>
            <a:prstGeom prst="curvedConnector3">
              <a:avLst>
                <a:gd name="adj1" fmla="val 4985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80317" name="Rectangle 29"/>
            <p:cNvSpPr>
              <a:spLocks noChangeArrowheads="1"/>
            </p:cNvSpPr>
            <p:nvPr/>
          </p:nvSpPr>
          <p:spPr bwMode="auto">
            <a:xfrm>
              <a:off x="2546" y="2256"/>
              <a:ext cx="47" cy="95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18" name="Rectangle 30"/>
            <p:cNvSpPr>
              <a:spLocks noChangeArrowheads="1"/>
            </p:cNvSpPr>
            <p:nvPr/>
          </p:nvSpPr>
          <p:spPr bwMode="auto">
            <a:xfrm>
              <a:off x="2545" y="2543"/>
              <a:ext cx="47" cy="95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0319" name="Text Box 31"/>
            <p:cNvSpPr txBox="1">
              <a:spLocks noChangeArrowheads="1"/>
            </p:cNvSpPr>
            <p:nvPr/>
          </p:nvSpPr>
          <p:spPr bwMode="auto">
            <a:xfrm>
              <a:off x="2223" y="2963"/>
              <a:ext cx="1009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At commit, store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Updates cache</a:t>
              </a:r>
            </a:p>
          </p:txBody>
        </p:sp>
      </p:grpSp>
      <p:grpSp>
        <p:nvGrpSpPr>
          <p:cNvPr id="780334" name="Group 46"/>
          <p:cNvGrpSpPr>
            <a:grpSpLocks/>
          </p:cNvGrpSpPr>
          <p:nvPr/>
        </p:nvGrpSpPr>
        <p:grpSpPr bwMode="auto">
          <a:xfrm>
            <a:off x="6894137" y="3581400"/>
            <a:ext cx="454025" cy="152400"/>
            <a:chOff x="3789" y="2256"/>
            <a:chExt cx="286" cy="96"/>
          </a:xfrm>
        </p:grpSpPr>
        <p:sp>
          <p:nvSpPr>
            <p:cNvPr id="780321" name="Rectangle 33"/>
            <p:cNvSpPr>
              <a:spLocks noChangeArrowheads="1"/>
            </p:cNvSpPr>
            <p:nvPr/>
          </p:nvSpPr>
          <p:spPr bwMode="auto">
            <a:xfrm>
              <a:off x="3789" y="2256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>
                  <a:solidFill>
                    <a:srgbClr val="000000"/>
                  </a:solidFill>
                  <a:latin typeface="Gill Sans MT" pitchFamily="34" charset="0"/>
                </a:rPr>
                <a:t>st</a:t>
              </a:r>
            </a:p>
          </p:txBody>
        </p:sp>
        <p:sp>
          <p:nvSpPr>
            <p:cNvPr id="780331" name="Rectangle 43"/>
            <p:cNvSpPr>
              <a:spLocks noChangeArrowheads="1"/>
            </p:cNvSpPr>
            <p:nvPr/>
          </p:nvSpPr>
          <p:spPr bwMode="auto">
            <a:xfrm>
              <a:off x="4028" y="2256"/>
              <a:ext cx="47" cy="95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80339" name="Group 51"/>
          <p:cNvGrpSpPr>
            <a:grpSpLocks/>
          </p:cNvGrpSpPr>
          <p:nvPr/>
        </p:nvGrpSpPr>
        <p:grpSpPr bwMode="auto">
          <a:xfrm>
            <a:off x="6894137" y="4340225"/>
            <a:ext cx="454025" cy="155575"/>
            <a:chOff x="3837" y="2734"/>
            <a:chExt cx="286" cy="98"/>
          </a:xfrm>
        </p:grpSpPr>
        <p:sp>
          <p:nvSpPr>
            <p:cNvPr id="780326" name="Rectangle 38"/>
            <p:cNvSpPr>
              <a:spLocks noChangeArrowheads="1"/>
            </p:cNvSpPr>
            <p:nvPr/>
          </p:nvSpPr>
          <p:spPr bwMode="auto">
            <a:xfrm>
              <a:off x="3837" y="2736"/>
              <a:ext cx="286" cy="9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rgbClr val="000000"/>
                  </a:solidFill>
                  <a:latin typeface="Gill Sans MT" pitchFamily="34" charset="0"/>
                </a:rPr>
                <a:t>ld</a:t>
              </a:r>
            </a:p>
          </p:txBody>
        </p:sp>
        <p:sp>
          <p:nvSpPr>
            <p:cNvPr id="780335" name="Rectangle 47"/>
            <p:cNvSpPr>
              <a:spLocks noChangeArrowheads="1"/>
            </p:cNvSpPr>
            <p:nvPr/>
          </p:nvSpPr>
          <p:spPr bwMode="auto">
            <a:xfrm>
              <a:off x="4076" y="2734"/>
              <a:ext cx="47" cy="95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cxnSp>
        <p:nvCxnSpPr>
          <p:cNvPr id="780337" name="AutoShape 49"/>
          <p:cNvCxnSpPr>
            <a:cxnSpLocks noChangeShapeType="1"/>
            <a:stCxn id="780329" idx="1"/>
            <a:endCxn id="780335" idx="3"/>
          </p:cNvCxnSpPr>
          <p:nvPr/>
        </p:nvCxnSpPr>
        <p:spPr bwMode="auto">
          <a:xfrm rot="10800000" flipV="1">
            <a:off x="7348164" y="3808412"/>
            <a:ext cx="529221" cy="60721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0341" name="Text Box 53"/>
          <p:cNvSpPr txBox="1">
            <a:spLocks noChangeArrowheads="1"/>
          </p:cNvSpPr>
          <p:nvPr/>
        </p:nvSpPr>
        <p:spPr bwMode="auto">
          <a:xfrm>
            <a:off x="6645484" y="4703763"/>
            <a:ext cx="1762727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After store has left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the LSQ, the D$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can provide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correct value</a:t>
            </a:r>
          </a:p>
        </p:txBody>
      </p:sp>
      <p:sp>
        <p:nvSpPr>
          <p:cNvPr id="780342" name="Text Box 54"/>
          <p:cNvSpPr txBox="1">
            <a:spLocks noChangeArrowheads="1"/>
          </p:cNvSpPr>
          <p:nvPr/>
        </p:nvSpPr>
        <p:spPr bwMode="auto">
          <a:xfrm>
            <a:off x="1762919" y="3033713"/>
            <a:ext cx="4491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D$</a:t>
            </a:r>
          </a:p>
        </p:txBody>
      </p:sp>
      <p:sp>
        <p:nvSpPr>
          <p:cNvPr id="780343" name="Text Box 55"/>
          <p:cNvSpPr txBox="1">
            <a:spLocks noChangeArrowheads="1"/>
          </p:cNvSpPr>
          <p:nvPr/>
        </p:nvSpPr>
        <p:spPr bwMode="auto">
          <a:xfrm>
            <a:off x="7685297" y="3017838"/>
            <a:ext cx="44916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D$</a:t>
            </a:r>
          </a:p>
        </p:txBody>
      </p:sp>
    </p:spTree>
    <p:extLst>
      <p:ext uri="{BB962C8B-B14F-4D97-AF65-F5344CB8AC3E}">
        <p14:creationId xmlns:p14="http://schemas.microsoft.com/office/powerpoint/2010/main" val="331212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80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341" grpId="0"/>
      <p:bldP spid="7803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Store Retirement (</a:t>
            </a:r>
            <a:r>
              <a:rPr lang="en-US" dirty="0" smtClean="0"/>
              <a:t>2/2)</a:t>
            </a:r>
            <a:endParaRPr lang="en-US" dirty="0"/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Can’t free LSQ Store entry </a:t>
            </a:r>
            <a:r>
              <a:rPr lang="en-US" dirty="0"/>
              <a:t>until </a:t>
            </a:r>
            <a:r>
              <a:rPr lang="en-US" dirty="0" smtClean="0"/>
              <a:t>write is done</a:t>
            </a:r>
          </a:p>
          <a:p>
            <a:pPr lvl="1"/>
            <a:r>
              <a:rPr lang="en-US" dirty="0" smtClean="0"/>
              <a:t>Enables forwarding until loads </a:t>
            </a:r>
            <a:r>
              <a:rPr lang="en-US" dirty="0"/>
              <a:t>can get </a:t>
            </a:r>
            <a:r>
              <a:rPr lang="en-US" dirty="0" smtClean="0"/>
              <a:t>value </a:t>
            </a:r>
            <a:r>
              <a:rPr lang="en-US" dirty="0"/>
              <a:t>from </a:t>
            </a:r>
            <a:r>
              <a:rPr lang="en-US" dirty="0" smtClean="0"/>
              <a:t>cache</a:t>
            </a:r>
          </a:p>
          <a:p>
            <a:r>
              <a:rPr lang="en-US" dirty="0" smtClean="0"/>
              <a:t>Have to </a:t>
            </a:r>
            <a:r>
              <a:rPr lang="en-US" dirty="0" smtClean="0"/>
              <a:t>re-check </a:t>
            </a:r>
            <a:r>
              <a:rPr lang="en-US" dirty="0" smtClean="0"/>
              <a:t>TLB when doing write</a:t>
            </a:r>
          </a:p>
          <a:p>
            <a:pPr lvl="1"/>
            <a:r>
              <a:rPr lang="en-US" dirty="0" smtClean="0"/>
              <a:t>TLB contents at Execute were speculative</a:t>
            </a:r>
            <a:endParaRPr lang="en-US" dirty="0"/>
          </a:p>
          <a:p>
            <a:r>
              <a:rPr lang="en-US" dirty="0" smtClean="0"/>
              <a:t>Store may stall commit for a long time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there’s a cache </a:t>
            </a:r>
            <a:r>
              <a:rPr lang="en-US" dirty="0" smtClean="0"/>
              <a:t>miss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there’s a TLB </a:t>
            </a:r>
            <a:r>
              <a:rPr lang="en-US" dirty="0" smtClean="0"/>
              <a:t>miss (with HW TLB walk)</a:t>
            </a:r>
            <a:endParaRPr lang="en-US" dirty="0"/>
          </a:p>
        </p:txBody>
      </p:sp>
      <p:grpSp>
        <p:nvGrpSpPr>
          <p:cNvPr id="781361" name="Group 49"/>
          <p:cNvGrpSpPr>
            <a:grpSpLocks/>
          </p:cNvGrpSpPr>
          <p:nvPr/>
        </p:nvGrpSpPr>
        <p:grpSpPr bwMode="auto">
          <a:xfrm>
            <a:off x="4067944" y="3212976"/>
            <a:ext cx="4402138" cy="2654300"/>
            <a:chOff x="2354" y="2017"/>
            <a:chExt cx="2773" cy="1672"/>
          </a:xfrm>
        </p:grpSpPr>
        <p:sp>
          <p:nvSpPr>
            <p:cNvPr id="781352" name="Rectangle 40"/>
            <p:cNvSpPr>
              <a:spLocks noChangeArrowheads="1"/>
            </p:cNvSpPr>
            <p:nvPr/>
          </p:nvSpPr>
          <p:spPr bwMode="auto">
            <a:xfrm>
              <a:off x="4458" y="2113"/>
              <a:ext cx="387" cy="143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store</a:t>
              </a:r>
            </a:p>
          </p:txBody>
        </p:sp>
        <p:pic>
          <p:nvPicPr>
            <p:cNvPr id="781356" name="Picture 44" descr="MCj0312166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45" y="2017"/>
              <a:ext cx="282" cy="287"/>
            </a:xfrm>
            <a:prstGeom prst="rect">
              <a:avLst/>
            </a:prstGeom>
            <a:noFill/>
          </p:spPr>
        </p:pic>
        <p:sp>
          <p:nvSpPr>
            <p:cNvPr id="781357" name="Rectangle 45"/>
            <p:cNvSpPr>
              <a:spLocks noChangeArrowheads="1"/>
            </p:cNvSpPr>
            <p:nvPr/>
          </p:nvSpPr>
          <p:spPr bwMode="auto">
            <a:xfrm>
              <a:off x="4458" y="2256"/>
              <a:ext cx="387" cy="110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pic>
          <p:nvPicPr>
            <p:cNvPr id="781358" name="Picture 46" descr="MCj0078708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2399"/>
              <a:ext cx="909" cy="853"/>
            </a:xfrm>
            <a:prstGeom prst="rect">
              <a:avLst/>
            </a:prstGeom>
            <a:noFill/>
          </p:spPr>
        </p:pic>
        <p:sp>
          <p:nvSpPr>
            <p:cNvPr id="781360" name="AutoShape 48"/>
            <p:cNvSpPr>
              <a:spLocks noChangeArrowheads="1"/>
            </p:cNvSpPr>
            <p:nvPr/>
          </p:nvSpPr>
          <p:spPr bwMode="auto">
            <a:xfrm>
              <a:off x="2354" y="3307"/>
              <a:ext cx="2199" cy="382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 algn="ctr">
              <a:noFill/>
              <a:round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All instructions may have successfully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FFFF"/>
                  </a:solidFill>
                  <a:latin typeface="Gill Sans MT" pitchFamily="34" charset="0"/>
                </a:rPr>
                <a:t>executed, but none can commit!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283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Writeback</a:t>
            </a:r>
            <a:r>
              <a:rPr lang="en-US" dirty="0"/>
              <a:t> </a:t>
            </a:r>
            <a:r>
              <a:rPr lang="en-US" dirty="0" smtClean="0"/>
              <a:t>Buffer (1/2)</a:t>
            </a:r>
            <a:endParaRPr lang="en-US" dirty="0"/>
          </a:p>
        </p:txBody>
      </p:sp>
      <p:sp>
        <p:nvSpPr>
          <p:cNvPr id="78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get stores out of the </a:t>
            </a:r>
            <a:r>
              <a:rPr lang="en-US" dirty="0" smtClean="0"/>
              <a:t>way quickly</a:t>
            </a:r>
            <a:endParaRPr lang="en-US" dirty="0"/>
          </a:p>
        </p:txBody>
      </p:sp>
      <p:sp>
        <p:nvSpPr>
          <p:cNvPr id="782382" name="Rectangle 46"/>
          <p:cNvSpPr>
            <a:spLocks noChangeArrowheads="1"/>
          </p:cNvSpPr>
          <p:nvPr/>
        </p:nvSpPr>
        <p:spPr bwMode="auto">
          <a:xfrm>
            <a:off x="3352800" y="3578225"/>
            <a:ext cx="152400" cy="3794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1" name="Rectangle 25"/>
          <p:cNvSpPr>
            <a:spLocks noChangeArrowheads="1"/>
          </p:cNvSpPr>
          <p:nvPr/>
        </p:nvSpPr>
        <p:spPr bwMode="auto">
          <a:xfrm>
            <a:off x="1684338" y="28956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0" name="Rectangle 4"/>
          <p:cNvSpPr>
            <a:spLocks noChangeArrowheads="1"/>
          </p:cNvSpPr>
          <p:nvPr/>
        </p:nvSpPr>
        <p:spPr bwMode="auto">
          <a:xfrm>
            <a:off x="1684338" y="2895600"/>
            <a:ext cx="455612" cy="1524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782341" name="Rectangle 5"/>
          <p:cNvSpPr>
            <a:spLocks noChangeArrowheads="1"/>
          </p:cNvSpPr>
          <p:nvPr/>
        </p:nvSpPr>
        <p:spPr bwMode="auto">
          <a:xfrm>
            <a:off x="1684338" y="30480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2" name="Rectangle 6"/>
          <p:cNvSpPr>
            <a:spLocks noChangeArrowheads="1"/>
          </p:cNvSpPr>
          <p:nvPr/>
        </p:nvSpPr>
        <p:spPr bwMode="auto">
          <a:xfrm>
            <a:off x="1684338" y="32004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3" name="Rectangle 7"/>
          <p:cNvSpPr>
            <a:spLocks noChangeArrowheads="1"/>
          </p:cNvSpPr>
          <p:nvPr/>
        </p:nvSpPr>
        <p:spPr bwMode="auto">
          <a:xfrm>
            <a:off x="1684338" y="33528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4" name="Rectangle 8"/>
          <p:cNvSpPr>
            <a:spLocks noChangeArrowheads="1"/>
          </p:cNvSpPr>
          <p:nvPr/>
        </p:nvSpPr>
        <p:spPr bwMode="auto">
          <a:xfrm>
            <a:off x="1684338" y="35052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5" name="Rectangle 9"/>
          <p:cNvSpPr>
            <a:spLocks noChangeArrowheads="1"/>
          </p:cNvSpPr>
          <p:nvPr/>
        </p:nvSpPr>
        <p:spPr bwMode="auto">
          <a:xfrm>
            <a:off x="1684338" y="36576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6" name="Rectangle 10"/>
          <p:cNvSpPr>
            <a:spLocks noChangeArrowheads="1"/>
          </p:cNvSpPr>
          <p:nvPr/>
        </p:nvSpPr>
        <p:spPr bwMode="auto">
          <a:xfrm>
            <a:off x="1684338" y="38100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7" name="Rectangle 11"/>
          <p:cNvSpPr>
            <a:spLocks noChangeArrowheads="1"/>
          </p:cNvSpPr>
          <p:nvPr/>
        </p:nvSpPr>
        <p:spPr bwMode="auto">
          <a:xfrm>
            <a:off x="1684338" y="39624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8" name="Rectangle 12"/>
          <p:cNvSpPr>
            <a:spLocks noChangeArrowheads="1"/>
          </p:cNvSpPr>
          <p:nvPr/>
        </p:nvSpPr>
        <p:spPr bwMode="auto">
          <a:xfrm>
            <a:off x="1684338" y="41148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49" name="Rectangle 13"/>
          <p:cNvSpPr>
            <a:spLocks noChangeArrowheads="1"/>
          </p:cNvSpPr>
          <p:nvPr/>
        </p:nvSpPr>
        <p:spPr bwMode="auto">
          <a:xfrm>
            <a:off x="1684338" y="42672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0" name="Rectangle 14"/>
          <p:cNvSpPr>
            <a:spLocks noChangeArrowheads="1"/>
          </p:cNvSpPr>
          <p:nvPr/>
        </p:nvSpPr>
        <p:spPr bwMode="auto">
          <a:xfrm>
            <a:off x="1684338" y="44196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1" name="Rectangle 15"/>
          <p:cNvSpPr>
            <a:spLocks noChangeArrowheads="1"/>
          </p:cNvSpPr>
          <p:nvPr/>
        </p:nvSpPr>
        <p:spPr bwMode="auto">
          <a:xfrm>
            <a:off x="1684338" y="45720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2" name="Rectangle 16"/>
          <p:cNvSpPr>
            <a:spLocks noChangeArrowheads="1"/>
          </p:cNvSpPr>
          <p:nvPr/>
        </p:nvSpPr>
        <p:spPr bwMode="auto">
          <a:xfrm>
            <a:off x="1684338" y="4724400"/>
            <a:ext cx="455612" cy="1508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3" name="Rectangle 17"/>
          <p:cNvSpPr>
            <a:spLocks noChangeArrowheads="1"/>
          </p:cNvSpPr>
          <p:nvPr/>
        </p:nvSpPr>
        <p:spPr bwMode="auto">
          <a:xfrm>
            <a:off x="3049588" y="2439988"/>
            <a:ext cx="1214437" cy="68262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D$</a:t>
            </a:r>
          </a:p>
        </p:txBody>
      </p:sp>
      <p:sp>
        <p:nvSpPr>
          <p:cNvPr id="782354" name="Rectangle 18"/>
          <p:cNvSpPr>
            <a:spLocks noChangeArrowheads="1"/>
          </p:cNvSpPr>
          <p:nvPr/>
        </p:nvSpPr>
        <p:spPr bwMode="auto">
          <a:xfrm>
            <a:off x="3354388" y="3578225"/>
            <a:ext cx="149225" cy="3794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5" name="Rectangle 19"/>
          <p:cNvSpPr>
            <a:spLocks noChangeArrowheads="1"/>
          </p:cNvSpPr>
          <p:nvPr/>
        </p:nvSpPr>
        <p:spPr bwMode="auto">
          <a:xfrm>
            <a:off x="3503613" y="3578225"/>
            <a:ext cx="152400" cy="3794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6" name="Rectangle 20"/>
          <p:cNvSpPr>
            <a:spLocks noChangeArrowheads="1"/>
          </p:cNvSpPr>
          <p:nvPr/>
        </p:nvSpPr>
        <p:spPr bwMode="auto">
          <a:xfrm>
            <a:off x="3656013" y="3578225"/>
            <a:ext cx="152400" cy="3794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7" name="Rectangle 21"/>
          <p:cNvSpPr>
            <a:spLocks noChangeArrowheads="1"/>
          </p:cNvSpPr>
          <p:nvPr/>
        </p:nvSpPr>
        <p:spPr bwMode="auto">
          <a:xfrm>
            <a:off x="3808413" y="3578225"/>
            <a:ext cx="152400" cy="3794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58" name="Rectangle 22"/>
          <p:cNvSpPr>
            <a:spLocks noChangeArrowheads="1"/>
          </p:cNvSpPr>
          <p:nvPr/>
        </p:nvSpPr>
        <p:spPr bwMode="auto">
          <a:xfrm rot="5400000">
            <a:off x="3239293" y="3691732"/>
            <a:ext cx="379413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782359" name="Text Box 23"/>
          <p:cNvSpPr txBox="1">
            <a:spLocks noChangeArrowheads="1"/>
          </p:cNvSpPr>
          <p:nvPr/>
        </p:nvSpPr>
        <p:spPr bwMode="auto">
          <a:xfrm>
            <a:off x="3273425" y="3959225"/>
            <a:ext cx="84843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WB Buffer</a:t>
            </a:r>
          </a:p>
        </p:txBody>
      </p:sp>
      <p:cxnSp>
        <p:nvCxnSpPr>
          <p:cNvPr id="782360" name="AutoShape 24"/>
          <p:cNvCxnSpPr>
            <a:cxnSpLocks noChangeShapeType="1"/>
            <a:stCxn id="782340" idx="3"/>
            <a:endCxn id="782358" idx="2"/>
          </p:cNvCxnSpPr>
          <p:nvPr/>
        </p:nvCxnSpPr>
        <p:spPr bwMode="auto">
          <a:xfrm>
            <a:off x="2139950" y="2971800"/>
            <a:ext cx="1214438" cy="795338"/>
          </a:xfrm>
          <a:prstGeom prst="curvedConnector3">
            <a:avLst>
              <a:gd name="adj1" fmla="val 4980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2362" name="Rectangle 26"/>
          <p:cNvSpPr>
            <a:spLocks noChangeArrowheads="1"/>
          </p:cNvSpPr>
          <p:nvPr/>
        </p:nvSpPr>
        <p:spPr bwMode="auto">
          <a:xfrm>
            <a:off x="1684338" y="30480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3" name="Rectangle 27"/>
          <p:cNvSpPr>
            <a:spLocks noChangeArrowheads="1"/>
          </p:cNvSpPr>
          <p:nvPr/>
        </p:nvSpPr>
        <p:spPr bwMode="auto">
          <a:xfrm>
            <a:off x="1684338" y="32004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4" name="Rectangle 28"/>
          <p:cNvSpPr>
            <a:spLocks noChangeArrowheads="1"/>
          </p:cNvSpPr>
          <p:nvPr/>
        </p:nvSpPr>
        <p:spPr bwMode="auto">
          <a:xfrm>
            <a:off x="1684338" y="33528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5" name="Rectangle 29"/>
          <p:cNvSpPr>
            <a:spLocks noChangeArrowheads="1"/>
          </p:cNvSpPr>
          <p:nvPr/>
        </p:nvSpPr>
        <p:spPr bwMode="auto">
          <a:xfrm>
            <a:off x="1684338" y="35052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6" name="Rectangle 30"/>
          <p:cNvSpPr>
            <a:spLocks noChangeArrowheads="1"/>
          </p:cNvSpPr>
          <p:nvPr/>
        </p:nvSpPr>
        <p:spPr bwMode="auto">
          <a:xfrm>
            <a:off x="1684338" y="36576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7" name="Rectangle 31"/>
          <p:cNvSpPr>
            <a:spLocks noChangeArrowheads="1"/>
          </p:cNvSpPr>
          <p:nvPr/>
        </p:nvSpPr>
        <p:spPr bwMode="auto">
          <a:xfrm>
            <a:off x="1684338" y="38100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8" name="Rectangle 32"/>
          <p:cNvSpPr>
            <a:spLocks noChangeArrowheads="1"/>
          </p:cNvSpPr>
          <p:nvPr/>
        </p:nvSpPr>
        <p:spPr bwMode="auto">
          <a:xfrm>
            <a:off x="1684338" y="39624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69" name="Rectangle 33"/>
          <p:cNvSpPr>
            <a:spLocks noChangeArrowheads="1"/>
          </p:cNvSpPr>
          <p:nvPr/>
        </p:nvSpPr>
        <p:spPr bwMode="auto">
          <a:xfrm>
            <a:off x="1684338" y="41148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70" name="Rectangle 34"/>
          <p:cNvSpPr>
            <a:spLocks noChangeArrowheads="1"/>
          </p:cNvSpPr>
          <p:nvPr/>
        </p:nvSpPr>
        <p:spPr bwMode="auto">
          <a:xfrm>
            <a:off x="1684338" y="42672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71" name="Rectangle 35"/>
          <p:cNvSpPr>
            <a:spLocks noChangeArrowheads="1"/>
          </p:cNvSpPr>
          <p:nvPr/>
        </p:nvSpPr>
        <p:spPr bwMode="auto">
          <a:xfrm>
            <a:off x="1684338" y="44196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72" name="Rectangle 36"/>
          <p:cNvSpPr>
            <a:spLocks noChangeArrowheads="1"/>
          </p:cNvSpPr>
          <p:nvPr/>
        </p:nvSpPr>
        <p:spPr bwMode="auto">
          <a:xfrm>
            <a:off x="1684338" y="45720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73" name="Rectangle 37"/>
          <p:cNvSpPr>
            <a:spLocks noChangeArrowheads="1"/>
          </p:cNvSpPr>
          <p:nvPr/>
        </p:nvSpPr>
        <p:spPr bwMode="auto">
          <a:xfrm>
            <a:off x="1684338" y="4724400"/>
            <a:ext cx="455612" cy="15081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74" name="Rectangle 38"/>
          <p:cNvSpPr>
            <a:spLocks noChangeArrowheads="1"/>
          </p:cNvSpPr>
          <p:nvPr/>
        </p:nvSpPr>
        <p:spPr bwMode="auto">
          <a:xfrm>
            <a:off x="1684338" y="2895600"/>
            <a:ext cx="455612" cy="150813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ld</a:t>
            </a:r>
          </a:p>
        </p:txBody>
      </p:sp>
      <p:sp>
        <p:nvSpPr>
          <p:cNvPr id="782375" name="Text Box 39"/>
          <p:cNvSpPr txBox="1">
            <a:spLocks noChangeArrowheads="1"/>
          </p:cNvSpPr>
          <p:nvPr/>
        </p:nvSpPr>
        <p:spPr bwMode="auto">
          <a:xfrm>
            <a:off x="5115758" y="2138363"/>
            <a:ext cx="273818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Even if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misses 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cache, entering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WB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buffer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counts as committing.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Allows other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insns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. to commit.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76" name="Text Box 40"/>
          <p:cNvSpPr txBox="1">
            <a:spLocks noChangeArrowheads="1"/>
          </p:cNvSpPr>
          <p:nvPr/>
        </p:nvSpPr>
        <p:spPr bwMode="auto">
          <a:xfrm>
            <a:off x="5103580" y="3808413"/>
            <a:ext cx="273292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WB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buffer is part of the cache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hierarchy. May need to provide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values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to later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loads.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cxnSp>
        <p:nvCxnSpPr>
          <p:cNvPr id="782377" name="AutoShape 41"/>
          <p:cNvCxnSpPr>
            <a:cxnSpLocks noChangeShapeType="1"/>
            <a:stCxn id="782358" idx="2"/>
            <a:endCxn id="782374" idx="3"/>
          </p:cNvCxnSpPr>
          <p:nvPr/>
        </p:nvCxnSpPr>
        <p:spPr bwMode="auto">
          <a:xfrm rot="10800000">
            <a:off x="2139950" y="2971800"/>
            <a:ext cx="1214438" cy="795338"/>
          </a:xfrm>
          <a:prstGeom prst="curvedConnector3">
            <a:avLst>
              <a:gd name="adj1" fmla="val 50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2380" name="Group 44"/>
          <p:cNvGrpSpPr>
            <a:grpSpLocks/>
          </p:cNvGrpSpPr>
          <p:nvPr/>
        </p:nvGrpSpPr>
        <p:grpSpPr bwMode="auto">
          <a:xfrm>
            <a:off x="3201988" y="2895600"/>
            <a:ext cx="228600" cy="682625"/>
            <a:chOff x="2115" y="1921"/>
            <a:chExt cx="144" cy="430"/>
          </a:xfrm>
        </p:grpSpPr>
        <p:sp>
          <p:nvSpPr>
            <p:cNvPr id="782378" name="Rectangle 42"/>
            <p:cNvSpPr>
              <a:spLocks noChangeArrowheads="1"/>
            </p:cNvSpPr>
            <p:nvPr/>
          </p:nvSpPr>
          <p:spPr bwMode="auto">
            <a:xfrm>
              <a:off x="2115" y="1921"/>
              <a:ext cx="96" cy="96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cxnSp>
          <p:nvCxnSpPr>
            <p:cNvPr id="782379" name="AutoShape 43"/>
            <p:cNvCxnSpPr>
              <a:cxnSpLocks noChangeShapeType="1"/>
              <a:stCxn id="782358" idx="1"/>
              <a:endCxn id="782378" idx="2"/>
            </p:cNvCxnSpPr>
            <p:nvPr/>
          </p:nvCxnSpPr>
          <p:spPr bwMode="auto">
            <a:xfrm rot="5400000" flipH="1">
              <a:off x="2044" y="2136"/>
              <a:ext cx="334" cy="96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782381" name="Text Box 45"/>
          <p:cNvSpPr txBox="1">
            <a:spLocks noChangeArrowheads="1"/>
          </p:cNvSpPr>
          <p:nvPr/>
        </p:nvSpPr>
        <p:spPr bwMode="auto">
          <a:xfrm>
            <a:off x="2363571" y="4718050"/>
            <a:ext cx="213321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Eventually, the cache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update occurs, the WB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buffer entry is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emptied.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2383" name="Rectangle 47"/>
          <p:cNvSpPr>
            <a:spLocks noChangeArrowheads="1"/>
          </p:cNvSpPr>
          <p:nvPr/>
        </p:nvSpPr>
        <p:spPr bwMode="auto">
          <a:xfrm>
            <a:off x="1684338" y="3503613"/>
            <a:ext cx="455612" cy="150812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ld</a:t>
            </a:r>
          </a:p>
        </p:txBody>
      </p:sp>
      <p:cxnSp>
        <p:nvCxnSpPr>
          <p:cNvPr id="782384" name="AutoShape 48"/>
          <p:cNvCxnSpPr>
            <a:cxnSpLocks noChangeShapeType="1"/>
            <a:stCxn id="782378" idx="1"/>
            <a:endCxn id="782383" idx="3"/>
          </p:cNvCxnSpPr>
          <p:nvPr/>
        </p:nvCxnSpPr>
        <p:spPr bwMode="auto">
          <a:xfrm rot="10800000" flipV="1">
            <a:off x="2139950" y="2971800"/>
            <a:ext cx="1062038" cy="608013"/>
          </a:xfrm>
          <a:prstGeom prst="curvedConnector3">
            <a:avLst>
              <a:gd name="adj1" fmla="val 5007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2385" name="Text Box 49"/>
          <p:cNvSpPr txBox="1">
            <a:spLocks noChangeArrowheads="1"/>
          </p:cNvSpPr>
          <p:nvPr/>
        </p:nvSpPr>
        <p:spPr bwMode="auto">
          <a:xfrm>
            <a:off x="5253945" y="4821238"/>
            <a:ext cx="234442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Cache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can now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provide the correct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value.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Usually fast, but potential structural hazard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82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82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82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782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82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82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782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82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782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782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2340" grpId="0" animBg="1"/>
      <p:bldP spid="782358" grpId="0" animBg="1"/>
      <p:bldP spid="782358" grpId="1" animBg="1"/>
      <p:bldP spid="782362" grpId="0" animBg="1"/>
      <p:bldP spid="782363" grpId="0" animBg="1"/>
      <p:bldP spid="782364" grpId="0" animBg="1"/>
      <p:bldP spid="782365" grpId="0" animBg="1"/>
      <p:bldP spid="782366" grpId="0" animBg="1"/>
      <p:bldP spid="782367" grpId="0" animBg="1"/>
      <p:bldP spid="782368" grpId="0" animBg="1"/>
      <p:bldP spid="782369" grpId="0" animBg="1"/>
      <p:bldP spid="782374" grpId="0" animBg="1"/>
      <p:bldP spid="782376" grpId="0"/>
      <p:bldP spid="782381" grpId="0"/>
      <p:bldP spid="782383" grpId="0" animBg="1"/>
      <p:bldP spid="782385" grpId="0"/>
      <p:bldP spid="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Writeback</a:t>
            </a:r>
            <a:r>
              <a:rPr lang="en-US" dirty="0" smtClean="0"/>
              <a:t> Buffer (2/2)</a:t>
            </a:r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Stores enter WB Buffer in program order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Multiple </a:t>
            </a:r>
            <a:r>
              <a:rPr lang="en-US" dirty="0"/>
              <a:t>stores </a:t>
            </a:r>
            <a:r>
              <a:rPr lang="en-US" dirty="0" smtClean="0"/>
              <a:t>can exist to same address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Only </a:t>
            </a:r>
            <a:r>
              <a:rPr lang="en-US" dirty="0"/>
              <a:t>the last </a:t>
            </a:r>
            <a:r>
              <a:rPr lang="en-US" dirty="0" smtClean="0"/>
              <a:t>store is </a:t>
            </a:r>
            <a:r>
              <a:rPr lang="en-US" dirty="0"/>
              <a:t>“visible”</a:t>
            </a:r>
          </a:p>
        </p:txBody>
      </p:sp>
      <p:sp>
        <p:nvSpPr>
          <p:cNvPr id="784388" name="Rectangle 4"/>
          <p:cNvSpPr>
            <a:spLocks noChangeArrowheads="1"/>
          </p:cNvSpPr>
          <p:nvPr/>
        </p:nvSpPr>
        <p:spPr bwMode="auto">
          <a:xfrm>
            <a:off x="4648200" y="3656013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1234</a:t>
            </a:r>
          </a:p>
        </p:txBody>
      </p:sp>
      <p:sp>
        <p:nvSpPr>
          <p:cNvPr id="784389" name="Rectangle 5"/>
          <p:cNvSpPr>
            <a:spLocks noChangeArrowheads="1"/>
          </p:cNvSpPr>
          <p:nvPr/>
        </p:nvSpPr>
        <p:spPr bwMode="auto">
          <a:xfrm>
            <a:off x="4116388" y="3656013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sp>
        <p:nvSpPr>
          <p:cNvPr id="784390" name="Text Box 6"/>
          <p:cNvSpPr txBox="1">
            <a:spLocks noChangeArrowheads="1"/>
          </p:cNvSpPr>
          <p:nvPr/>
        </p:nvSpPr>
        <p:spPr bwMode="auto">
          <a:xfrm>
            <a:off x="4138613" y="3382963"/>
            <a:ext cx="50379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Addr</a:t>
            </a:r>
          </a:p>
        </p:txBody>
      </p:sp>
      <p:sp>
        <p:nvSpPr>
          <p:cNvPr id="784391" name="Text Box 7"/>
          <p:cNvSpPr txBox="1">
            <a:spLocks noChangeArrowheads="1"/>
          </p:cNvSpPr>
          <p:nvPr/>
        </p:nvSpPr>
        <p:spPr bwMode="auto">
          <a:xfrm>
            <a:off x="4873625" y="3382963"/>
            <a:ext cx="51847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Value</a:t>
            </a:r>
          </a:p>
        </p:txBody>
      </p:sp>
      <p:sp>
        <p:nvSpPr>
          <p:cNvPr id="784392" name="Rectangle 8"/>
          <p:cNvSpPr>
            <a:spLocks noChangeArrowheads="1"/>
          </p:cNvSpPr>
          <p:nvPr/>
        </p:nvSpPr>
        <p:spPr bwMode="auto">
          <a:xfrm>
            <a:off x="4648200" y="3959225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-1</a:t>
            </a:r>
          </a:p>
        </p:txBody>
      </p:sp>
      <p:sp>
        <p:nvSpPr>
          <p:cNvPr id="784393" name="Rectangle 9"/>
          <p:cNvSpPr>
            <a:spLocks noChangeArrowheads="1"/>
          </p:cNvSpPr>
          <p:nvPr/>
        </p:nvSpPr>
        <p:spPr bwMode="auto">
          <a:xfrm>
            <a:off x="4116388" y="3959225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13</a:t>
            </a:r>
          </a:p>
        </p:txBody>
      </p:sp>
      <p:sp>
        <p:nvSpPr>
          <p:cNvPr id="784394" name="Rectangle 10"/>
          <p:cNvSpPr>
            <a:spLocks noChangeArrowheads="1"/>
          </p:cNvSpPr>
          <p:nvPr/>
        </p:nvSpPr>
        <p:spPr bwMode="auto">
          <a:xfrm>
            <a:off x="4648200" y="4262438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90901</a:t>
            </a:r>
          </a:p>
        </p:txBody>
      </p:sp>
      <p:sp>
        <p:nvSpPr>
          <p:cNvPr id="784395" name="Rectangle 11"/>
          <p:cNvSpPr>
            <a:spLocks noChangeArrowheads="1"/>
          </p:cNvSpPr>
          <p:nvPr/>
        </p:nvSpPr>
        <p:spPr bwMode="auto">
          <a:xfrm>
            <a:off x="4116388" y="4262438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8</a:t>
            </a:r>
          </a:p>
        </p:txBody>
      </p:sp>
      <p:sp>
        <p:nvSpPr>
          <p:cNvPr id="784396" name="Rectangle 12"/>
          <p:cNvSpPr>
            <a:spLocks noChangeArrowheads="1"/>
          </p:cNvSpPr>
          <p:nvPr/>
        </p:nvSpPr>
        <p:spPr bwMode="auto">
          <a:xfrm>
            <a:off x="4648200" y="4565650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4397" name="Rectangle 13"/>
          <p:cNvSpPr>
            <a:spLocks noChangeArrowheads="1"/>
          </p:cNvSpPr>
          <p:nvPr/>
        </p:nvSpPr>
        <p:spPr bwMode="auto">
          <a:xfrm>
            <a:off x="4116388" y="4565650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4400" name="Text Box 16"/>
          <p:cNvSpPr txBox="1">
            <a:spLocks noChangeArrowheads="1"/>
          </p:cNvSpPr>
          <p:nvPr/>
        </p:nvSpPr>
        <p:spPr bwMode="auto">
          <a:xfrm>
            <a:off x="5876925" y="3657600"/>
            <a:ext cx="56618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oldest</a:t>
            </a:r>
          </a:p>
        </p:txBody>
      </p:sp>
      <p:sp>
        <p:nvSpPr>
          <p:cNvPr id="784401" name="Text Box 17"/>
          <p:cNvSpPr txBox="1">
            <a:spLocks noChangeArrowheads="1"/>
          </p:cNvSpPr>
          <p:nvPr/>
        </p:nvSpPr>
        <p:spPr bwMode="auto">
          <a:xfrm>
            <a:off x="5853113" y="4522788"/>
            <a:ext cx="735012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youngest</a:t>
            </a:r>
          </a:p>
        </p:txBody>
      </p:sp>
      <p:sp>
        <p:nvSpPr>
          <p:cNvPr id="784402" name="Line 18"/>
          <p:cNvSpPr>
            <a:spLocks noChangeShapeType="1"/>
          </p:cNvSpPr>
          <p:nvPr/>
        </p:nvSpPr>
        <p:spPr bwMode="auto">
          <a:xfrm flipH="1">
            <a:off x="6469063" y="3808413"/>
            <a:ext cx="379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4403" name="Text Box 19"/>
          <p:cNvSpPr txBox="1">
            <a:spLocks noChangeArrowheads="1"/>
          </p:cNvSpPr>
          <p:nvPr/>
        </p:nvSpPr>
        <p:spPr bwMode="auto">
          <a:xfrm>
            <a:off x="6845300" y="3582988"/>
            <a:ext cx="10166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next to write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Gill Sans MT" pitchFamily="34" charset="0"/>
              </a:rPr>
              <a:t>to cache</a:t>
            </a:r>
          </a:p>
        </p:txBody>
      </p:sp>
      <p:sp>
        <p:nvSpPr>
          <p:cNvPr id="784404" name="Rectangle 20"/>
          <p:cNvSpPr>
            <a:spLocks noChangeArrowheads="1"/>
          </p:cNvSpPr>
          <p:nvPr/>
        </p:nvSpPr>
        <p:spPr bwMode="auto">
          <a:xfrm>
            <a:off x="1384300" y="3581400"/>
            <a:ext cx="606425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Load</a:t>
            </a:r>
          </a:p>
        </p:txBody>
      </p:sp>
      <p:sp>
        <p:nvSpPr>
          <p:cNvPr id="784405" name="Rectangle 21"/>
          <p:cNvSpPr>
            <a:spLocks noChangeArrowheads="1"/>
          </p:cNvSpPr>
          <p:nvPr/>
        </p:nvSpPr>
        <p:spPr bwMode="auto">
          <a:xfrm>
            <a:off x="1990725" y="3581400"/>
            <a:ext cx="304800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cxnSp>
        <p:nvCxnSpPr>
          <p:cNvPr id="784406" name="AutoShape 22"/>
          <p:cNvCxnSpPr>
            <a:cxnSpLocks noChangeShapeType="1"/>
            <a:stCxn id="784389" idx="1"/>
            <a:endCxn id="784405" idx="3"/>
          </p:cNvCxnSpPr>
          <p:nvPr/>
        </p:nvCxnSpPr>
        <p:spPr bwMode="auto">
          <a:xfrm rot="10800000">
            <a:off x="2295525" y="3733800"/>
            <a:ext cx="1820863" cy="746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4413" name="Group 29"/>
          <p:cNvGrpSpPr>
            <a:grpSpLocks/>
          </p:cNvGrpSpPr>
          <p:nvPr/>
        </p:nvGrpSpPr>
        <p:grpSpPr bwMode="auto">
          <a:xfrm>
            <a:off x="4116388" y="4572000"/>
            <a:ext cx="1593850" cy="304800"/>
            <a:chOff x="2593" y="3211"/>
            <a:chExt cx="1004" cy="19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84410" name="Rectangle 26"/>
            <p:cNvSpPr>
              <a:spLocks noChangeArrowheads="1"/>
            </p:cNvSpPr>
            <p:nvPr/>
          </p:nvSpPr>
          <p:spPr bwMode="auto">
            <a:xfrm>
              <a:off x="2928" y="3211"/>
              <a:ext cx="66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5678</a:t>
              </a:r>
            </a:p>
          </p:txBody>
        </p:sp>
        <p:sp>
          <p:nvSpPr>
            <p:cNvPr id="784411" name="Rectangle 27"/>
            <p:cNvSpPr>
              <a:spLocks noChangeArrowheads="1"/>
            </p:cNvSpPr>
            <p:nvPr/>
          </p:nvSpPr>
          <p:spPr bwMode="auto">
            <a:xfrm>
              <a:off x="2593" y="3211"/>
              <a:ext cx="335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42</a:t>
              </a:r>
            </a:p>
          </p:txBody>
        </p:sp>
      </p:grpSp>
      <p:sp>
        <p:nvSpPr>
          <p:cNvPr id="784408" name="Rectangle 24"/>
          <p:cNvSpPr>
            <a:spLocks noChangeArrowheads="1"/>
          </p:cNvSpPr>
          <p:nvPr/>
        </p:nvSpPr>
        <p:spPr bwMode="auto">
          <a:xfrm>
            <a:off x="1384300" y="4187832"/>
            <a:ext cx="608013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784409" name="Rectangle 25"/>
          <p:cNvSpPr>
            <a:spLocks noChangeArrowheads="1"/>
          </p:cNvSpPr>
          <p:nvPr/>
        </p:nvSpPr>
        <p:spPr bwMode="auto">
          <a:xfrm>
            <a:off x="1992313" y="4187832"/>
            <a:ext cx="303213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cxnSp>
        <p:nvCxnSpPr>
          <p:cNvPr id="784412" name="AutoShape 28"/>
          <p:cNvCxnSpPr>
            <a:cxnSpLocks noChangeShapeType="1"/>
            <a:stCxn id="784409" idx="3"/>
            <a:endCxn id="784411" idx="1"/>
          </p:cNvCxnSpPr>
          <p:nvPr/>
        </p:nvCxnSpPr>
        <p:spPr bwMode="auto">
          <a:xfrm>
            <a:off x="2295525" y="4338645"/>
            <a:ext cx="1820863" cy="384176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4415" name="Rectangle 31"/>
          <p:cNvSpPr>
            <a:spLocks noChangeArrowheads="1"/>
          </p:cNvSpPr>
          <p:nvPr/>
        </p:nvSpPr>
        <p:spPr bwMode="auto">
          <a:xfrm>
            <a:off x="1384300" y="5022854"/>
            <a:ext cx="606425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Load</a:t>
            </a:r>
          </a:p>
        </p:txBody>
      </p:sp>
      <p:sp>
        <p:nvSpPr>
          <p:cNvPr id="784416" name="Rectangle 32"/>
          <p:cNvSpPr>
            <a:spLocks noChangeArrowheads="1"/>
          </p:cNvSpPr>
          <p:nvPr/>
        </p:nvSpPr>
        <p:spPr bwMode="auto">
          <a:xfrm>
            <a:off x="1990725" y="5022854"/>
            <a:ext cx="304800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cxnSp>
        <p:nvCxnSpPr>
          <p:cNvPr id="784417" name="AutoShape 33"/>
          <p:cNvCxnSpPr>
            <a:cxnSpLocks noChangeShapeType="1"/>
            <a:stCxn id="784411" idx="1"/>
            <a:endCxn id="784416" idx="3"/>
          </p:cNvCxnSpPr>
          <p:nvPr/>
        </p:nvCxnSpPr>
        <p:spPr bwMode="auto">
          <a:xfrm rot="10800000" flipV="1">
            <a:off x="2295525" y="4724404"/>
            <a:ext cx="1820863" cy="450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4423" name="Group 39"/>
          <p:cNvGrpSpPr>
            <a:grpSpLocks/>
          </p:cNvGrpSpPr>
          <p:nvPr/>
        </p:nvGrpSpPr>
        <p:grpSpPr bwMode="auto">
          <a:xfrm>
            <a:off x="3965575" y="3033713"/>
            <a:ext cx="4141788" cy="1001712"/>
            <a:chOff x="2498" y="1911"/>
            <a:chExt cx="2609" cy="631"/>
          </a:xfrm>
        </p:grpSpPr>
        <p:sp>
          <p:nvSpPr>
            <p:cNvPr id="784420" name="Oval 36"/>
            <p:cNvSpPr>
              <a:spLocks noChangeArrowheads="1"/>
            </p:cNvSpPr>
            <p:nvPr/>
          </p:nvSpPr>
          <p:spPr bwMode="auto">
            <a:xfrm>
              <a:off x="2498" y="2256"/>
              <a:ext cx="1195" cy="28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4421" name="Text Box 37"/>
            <p:cNvSpPr txBox="1">
              <a:spLocks noChangeArrowheads="1"/>
            </p:cNvSpPr>
            <p:nvPr/>
          </p:nvSpPr>
          <p:spPr bwMode="auto">
            <a:xfrm>
              <a:off x="3002" y="1911"/>
              <a:ext cx="2105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No one can “see” this store anymore!</a:t>
              </a:r>
            </a:p>
          </p:txBody>
        </p:sp>
        <p:sp>
          <p:nvSpPr>
            <p:cNvPr id="784422" name="Line 38"/>
            <p:cNvSpPr>
              <a:spLocks noChangeShapeType="1"/>
            </p:cNvSpPr>
            <p:nvPr/>
          </p:nvSpPr>
          <p:spPr bwMode="auto">
            <a:xfrm flipV="1">
              <a:off x="3550" y="2112"/>
              <a:ext cx="334" cy="19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191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Combining </a:t>
            </a:r>
            <a:r>
              <a:rPr lang="en-US" dirty="0" smtClean="0"/>
              <a:t>Buffer (1/2)</a:t>
            </a:r>
            <a:endParaRPr lang="en-US" dirty="0"/>
          </a:p>
        </p:txBody>
      </p:sp>
      <p:sp>
        <p:nvSpPr>
          <p:cNvPr id="78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WBB to combine </a:t>
            </a:r>
            <a:r>
              <a:rPr lang="en-US" dirty="0"/>
              <a:t>writes together</a:t>
            </a:r>
          </a:p>
        </p:txBody>
      </p:sp>
      <p:sp>
        <p:nvSpPr>
          <p:cNvPr id="785412" name="Rectangle 4"/>
          <p:cNvSpPr>
            <a:spLocks noChangeArrowheads="1"/>
          </p:cNvSpPr>
          <p:nvPr/>
        </p:nvSpPr>
        <p:spPr bwMode="auto">
          <a:xfrm>
            <a:off x="4648200" y="2657475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1234</a:t>
            </a:r>
          </a:p>
        </p:txBody>
      </p:sp>
      <p:sp>
        <p:nvSpPr>
          <p:cNvPr id="785413" name="Rectangle 5"/>
          <p:cNvSpPr>
            <a:spLocks noChangeArrowheads="1"/>
          </p:cNvSpPr>
          <p:nvPr/>
        </p:nvSpPr>
        <p:spPr bwMode="auto">
          <a:xfrm>
            <a:off x="4116388" y="2657475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sp>
        <p:nvSpPr>
          <p:cNvPr id="785414" name="Text Box 6"/>
          <p:cNvSpPr txBox="1">
            <a:spLocks noChangeArrowheads="1"/>
          </p:cNvSpPr>
          <p:nvPr/>
        </p:nvSpPr>
        <p:spPr bwMode="auto">
          <a:xfrm>
            <a:off x="4114800" y="2362200"/>
            <a:ext cx="55643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Addr</a:t>
            </a:r>
          </a:p>
        </p:txBody>
      </p:sp>
      <p:sp>
        <p:nvSpPr>
          <p:cNvPr id="785415" name="Text Box 7"/>
          <p:cNvSpPr txBox="1">
            <a:spLocks noChangeArrowheads="1"/>
          </p:cNvSpPr>
          <p:nvPr/>
        </p:nvSpPr>
        <p:spPr bwMode="auto">
          <a:xfrm>
            <a:off x="4846638" y="2362200"/>
            <a:ext cx="57624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Value</a:t>
            </a:r>
          </a:p>
        </p:txBody>
      </p:sp>
      <p:sp>
        <p:nvSpPr>
          <p:cNvPr id="785427" name="Rectangle 19"/>
          <p:cNvSpPr>
            <a:spLocks noChangeArrowheads="1"/>
          </p:cNvSpPr>
          <p:nvPr/>
        </p:nvSpPr>
        <p:spPr bwMode="auto">
          <a:xfrm>
            <a:off x="1354138" y="2582863"/>
            <a:ext cx="606425" cy="3032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Load</a:t>
            </a:r>
          </a:p>
        </p:txBody>
      </p:sp>
      <p:sp>
        <p:nvSpPr>
          <p:cNvPr id="785428" name="Rectangle 20"/>
          <p:cNvSpPr>
            <a:spLocks noChangeArrowheads="1"/>
          </p:cNvSpPr>
          <p:nvPr/>
        </p:nvSpPr>
        <p:spPr bwMode="auto">
          <a:xfrm>
            <a:off x="1962151" y="2582863"/>
            <a:ext cx="304800" cy="3032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cxnSp>
        <p:nvCxnSpPr>
          <p:cNvPr id="785429" name="AutoShape 21"/>
          <p:cNvCxnSpPr>
            <a:cxnSpLocks noChangeShapeType="1"/>
            <a:stCxn id="785432" idx="1"/>
            <a:endCxn id="785428" idx="3"/>
          </p:cNvCxnSpPr>
          <p:nvPr/>
        </p:nvCxnSpPr>
        <p:spPr bwMode="auto">
          <a:xfrm rot="10800000">
            <a:off x="2266951" y="2735263"/>
            <a:ext cx="1849438" cy="746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85430" name="Group 22"/>
          <p:cNvGrpSpPr>
            <a:grpSpLocks/>
          </p:cNvGrpSpPr>
          <p:nvPr/>
        </p:nvGrpSpPr>
        <p:grpSpPr bwMode="auto">
          <a:xfrm>
            <a:off x="4116388" y="2657475"/>
            <a:ext cx="1593850" cy="304800"/>
            <a:chOff x="2593" y="3211"/>
            <a:chExt cx="1004" cy="19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85431" name="Rectangle 23"/>
            <p:cNvSpPr>
              <a:spLocks noChangeArrowheads="1"/>
            </p:cNvSpPr>
            <p:nvPr/>
          </p:nvSpPr>
          <p:spPr bwMode="auto">
            <a:xfrm>
              <a:off x="2928" y="3211"/>
              <a:ext cx="669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FF0000"/>
                  </a:solidFill>
                  <a:latin typeface="Gill Sans MT" pitchFamily="34" charset="0"/>
                </a:rPr>
                <a:t>5678</a:t>
              </a:r>
            </a:p>
          </p:txBody>
        </p:sp>
        <p:sp>
          <p:nvSpPr>
            <p:cNvPr id="785432" name="Rectangle 24"/>
            <p:cNvSpPr>
              <a:spLocks noChangeArrowheads="1"/>
            </p:cNvSpPr>
            <p:nvPr/>
          </p:nvSpPr>
          <p:spPr bwMode="auto">
            <a:xfrm>
              <a:off x="2593" y="3211"/>
              <a:ext cx="335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42</a:t>
              </a:r>
            </a:p>
          </p:txBody>
        </p:sp>
      </p:grpSp>
      <p:sp>
        <p:nvSpPr>
          <p:cNvPr id="785434" name="Rectangle 26"/>
          <p:cNvSpPr>
            <a:spLocks noChangeArrowheads="1"/>
          </p:cNvSpPr>
          <p:nvPr/>
        </p:nvSpPr>
        <p:spPr bwMode="auto">
          <a:xfrm>
            <a:off x="1354138" y="3189288"/>
            <a:ext cx="608013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785435" name="Rectangle 27"/>
          <p:cNvSpPr>
            <a:spLocks noChangeArrowheads="1"/>
          </p:cNvSpPr>
          <p:nvPr/>
        </p:nvSpPr>
        <p:spPr bwMode="auto">
          <a:xfrm>
            <a:off x="1962151" y="3189288"/>
            <a:ext cx="303213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cxnSp>
        <p:nvCxnSpPr>
          <p:cNvPr id="785436" name="AutoShape 28"/>
          <p:cNvCxnSpPr>
            <a:cxnSpLocks noChangeShapeType="1"/>
            <a:stCxn id="785435" idx="3"/>
            <a:endCxn id="785432" idx="1"/>
          </p:cNvCxnSpPr>
          <p:nvPr/>
        </p:nvCxnSpPr>
        <p:spPr bwMode="auto">
          <a:xfrm flipV="1">
            <a:off x="2265364" y="2809875"/>
            <a:ext cx="1851024" cy="53102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5438" name="Rectangle 30"/>
          <p:cNvSpPr>
            <a:spLocks noChangeArrowheads="1"/>
          </p:cNvSpPr>
          <p:nvPr/>
        </p:nvSpPr>
        <p:spPr bwMode="auto">
          <a:xfrm>
            <a:off x="1354138" y="4024313"/>
            <a:ext cx="606425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Load</a:t>
            </a:r>
          </a:p>
        </p:txBody>
      </p:sp>
      <p:sp>
        <p:nvSpPr>
          <p:cNvPr id="785439" name="Rectangle 31"/>
          <p:cNvSpPr>
            <a:spLocks noChangeArrowheads="1"/>
          </p:cNvSpPr>
          <p:nvPr/>
        </p:nvSpPr>
        <p:spPr bwMode="auto">
          <a:xfrm>
            <a:off x="1960563" y="4024313"/>
            <a:ext cx="304800" cy="3032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42</a:t>
            </a:r>
          </a:p>
        </p:txBody>
      </p:sp>
      <p:cxnSp>
        <p:nvCxnSpPr>
          <p:cNvPr id="785440" name="AutoShape 32"/>
          <p:cNvCxnSpPr>
            <a:cxnSpLocks noChangeShapeType="1"/>
            <a:stCxn id="785432" idx="1"/>
          </p:cNvCxnSpPr>
          <p:nvPr/>
        </p:nvCxnSpPr>
        <p:spPr bwMode="auto">
          <a:xfrm rot="10800000" flipV="1">
            <a:off x="2266951" y="2809875"/>
            <a:ext cx="1849438" cy="13668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5791200" y="276225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53200" y="2482275"/>
            <a:ext cx="1853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Only one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writeback</a:t>
            </a:r>
            <a:endParaRPr lang="en-US" sz="16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Now instead of two</a:t>
            </a: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5416" name="Rectangle 8"/>
          <p:cNvSpPr>
            <a:spLocks noChangeArrowheads="1"/>
          </p:cNvSpPr>
          <p:nvPr/>
        </p:nvSpPr>
        <p:spPr bwMode="auto">
          <a:xfrm>
            <a:off x="4648200" y="2960688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5417" name="Rectangle 9"/>
          <p:cNvSpPr>
            <a:spLocks noChangeArrowheads="1"/>
          </p:cNvSpPr>
          <p:nvPr/>
        </p:nvSpPr>
        <p:spPr bwMode="auto">
          <a:xfrm>
            <a:off x="4116388" y="2960688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5418" name="Rectangle 10"/>
          <p:cNvSpPr>
            <a:spLocks noChangeArrowheads="1"/>
          </p:cNvSpPr>
          <p:nvPr/>
        </p:nvSpPr>
        <p:spPr bwMode="auto">
          <a:xfrm>
            <a:off x="4648200" y="3263900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5419" name="Rectangle 11"/>
          <p:cNvSpPr>
            <a:spLocks noChangeArrowheads="1"/>
          </p:cNvSpPr>
          <p:nvPr/>
        </p:nvSpPr>
        <p:spPr bwMode="auto">
          <a:xfrm>
            <a:off x="4116388" y="3263900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5420" name="Rectangle 12"/>
          <p:cNvSpPr>
            <a:spLocks noChangeArrowheads="1"/>
          </p:cNvSpPr>
          <p:nvPr/>
        </p:nvSpPr>
        <p:spPr bwMode="auto">
          <a:xfrm>
            <a:off x="4648200" y="3567113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5421" name="Rectangle 13"/>
          <p:cNvSpPr>
            <a:spLocks noChangeArrowheads="1"/>
          </p:cNvSpPr>
          <p:nvPr/>
        </p:nvSpPr>
        <p:spPr bwMode="auto">
          <a:xfrm>
            <a:off x="4116388" y="3567113"/>
            <a:ext cx="531812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If Stores to same address, combine the writes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7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Combining Buffer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combine stores to same cache line</a:t>
            </a:r>
          </a:p>
        </p:txBody>
      </p:sp>
      <p:sp>
        <p:nvSpPr>
          <p:cNvPr id="786436" name="Rectangle 4"/>
          <p:cNvSpPr>
            <a:spLocks noChangeArrowheads="1"/>
          </p:cNvSpPr>
          <p:nvPr/>
        </p:nvSpPr>
        <p:spPr bwMode="auto">
          <a:xfrm>
            <a:off x="2751138" y="2532062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1234</a:t>
            </a:r>
          </a:p>
        </p:txBody>
      </p:sp>
      <p:sp>
        <p:nvSpPr>
          <p:cNvPr id="786437" name="Rectangle 5"/>
          <p:cNvSpPr>
            <a:spLocks noChangeArrowheads="1"/>
          </p:cNvSpPr>
          <p:nvPr/>
        </p:nvSpPr>
        <p:spPr bwMode="auto">
          <a:xfrm>
            <a:off x="2219325" y="2532062"/>
            <a:ext cx="5318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80</a:t>
            </a: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2143125" y="2000249"/>
            <a:ext cx="6826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$-Line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Addr</a:t>
            </a:r>
          </a:p>
        </p:txBody>
      </p:sp>
      <p:sp>
        <p:nvSpPr>
          <p:cNvPr id="786439" name="Text Box 7"/>
          <p:cNvSpPr txBox="1">
            <a:spLocks noChangeArrowheads="1"/>
          </p:cNvSpPr>
          <p:nvPr/>
        </p:nvSpPr>
        <p:spPr bwMode="auto">
          <a:xfrm>
            <a:off x="4240213" y="2236787"/>
            <a:ext cx="139493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Gill Sans MT" pitchFamily="34" charset="0"/>
              </a:rPr>
              <a:t>Cache Line Data</a:t>
            </a:r>
          </a:p>
        </p:txBody>
      </p:sp>
      <p:sp>
        <p:nvSpPr>
          <p:cNvPr id="786449" name="Rectangle 17"/>
          <p:cNvSpPr>
            <a:spLocks noChangeArrowheads="1"/>
          </p:cNvSpPr>
          <p:nvPr/>
        </p:nvSpPr>
        <p:spPr bwMode="auto">
          <a:xfrm>
            <a:off x="3813175" y="2530474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4" name="Rectangle 22"/>
          <p:cNvSpPr>
            <a:spLocks noChangeArrowheads="1"/>
          </p:cNvSpPr>
          <p:nvPr/>
        </p:nvSpPr>
        <p:spPr bwMode="auto">
          <a:xfrm>
            <a:off x="4876800" y="2532062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8" name="Rectangle 26"/>
          <p:cNvSpPr>
            <a:spLocks noChangeArrowheads="1"/>
          </p:cNvSpPr>
          <p:nvPr/>
        </p:nvSpPr>
        <p:spPr bwMode="auto">
          <a:xfrm>
            <a:off x="5938838" y="2532062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86477" name="Group 45"/>
          <p:cNvGrpSpPr>
            <a:grpSpLocks/>
          </p:cNvGrpSpPr>
          <p:nvPr/>
        </p:nvGrpSpPr>
        <p:grpSpPr bwMode="auto">
          <a:xfrm>
            <a:off x="4343398" y="2759074"/>
            <a:ext cx="1063624" cy="2276475"/>
            <a:chOff x="2736" y="2064"/>
            <a:chExt cx="670" cy="1434"/>
          </a:xfrm>
        </p:grpSpPr>
        <p:sp>
          <p:nvSpPr>
            <p:cNvPr id="786469" name="Rectangle 37"/>
            <p:cNvSpPr>
              <a:spLocks noChangeArrowheads="1"/>
            </p:cNvSpPr>
            <p:nvPr/>
          </p:nvSpPr>
          <p:spPr bwMode="auto">
            <a:xfrm>
              <a:off x="2832" y="3307"/>
              <a:ext cx="383" cy="1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Store</a:t>
              </a:r>
            </a:p>
          </p:txBody>
        </p:sp>
        <p:sp>
          <p:nvSpPr>
            <p:cNvPr id="786470" name="Rectangle 38"/>
            <p:cNvSpPr>
              <a:spLocks noChangeArrowheads="1"/>
            </p:cNvSpPr>
            <p:nvPr/>
          </p:nvSpPr>
          <p:spPr bwMode="auto">
            <a:xfrm>
              <a:off x="3215" y="3307"/>
              <a:ext cx="191" cy="191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84</a:t>
              </a:r>
            </a:p>
          </p:txBody>
        </p:sp>
        <p:cxnSp>
          <p:nvCxnSpPr>
            <p:cNvPr id="786471" name="AutoShape 39"/>
            <p:cNvCxnSpPr>
              <a:cxnSpLocks noChangeShapeType="1"/>
              <a:stCxn id="786469" idx="0"/>
              <a:endCxn id="786449" idx="2"/>
            </p:cNvCxnSpPr>
            <p:nvPr/>
          </p:nvCxnSpPr>
          <p:spPr bwMode="auto">
            <a:xfrm rot="16200000" flipV="1">
              <a:off x="2258" y="2542"/>
              <a:ext cx="1243" cy="287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786472" name="Rectangle 40"/>
          <p:cNvSpPr>
            <a:spLocks noChangeArrowheads="1"/>
          </p:cNvSpPr>
          <p:nvPr/>
        </p:nvSpPr>
        <p:spPr bwMode="auto">
          <a:xfrm>
            <a:off x="3813175" y="2532062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86476" name="Group 44"/>
          <p:cNvGrpSpPr>
            <a:grpSpLocks/>
          </p:cNvGrpSpPr>
          <p:nvPr/>
        </p:nvGrpSpPr>
        <p:grpSpPr bwMode="auto">
          <a:xfrm>
            <a:off x="6392863" y="1600200"/>
            <a:ext cx="1916112" cy="954088"/>
            <a:chOff x="4027" y="1334"/>
            <a:chExt cx="1207" cy="601"/>
          </a:xfrm>
        </p:grpSpPr>
        <p:sp>
          <p:nvSpPr>
            <p:cNvPr id="786474" name="Line 42"/>
            <p:cNvSpPr>
              <a:spLocks noChangeShapeType="1"/>
            </p:cNvSpPr>
            <p:nvPr/>
          </p:nvSpPr>
          <p:spPr bwMode="auto">
            <a:xfrm flipV="1">
              <a:off x="4027" y="1634"/>
              <a:ext cx="382" cy="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6475" name="Text Box 43"/>
            <p:cNvSpPr txBox="1">
              <a:spLocks noChangeArrowheads="1"/>
            </p:cNvSpPr>
            <p:nvPr/>
          </p:nvSpPr>
          <p:spPr bwMode="auto">
            <a:xfrm>
              <a:off x="4287" y="1334"/>
              <a:ext cx="947" cy="6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One cache write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can serve multiple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original store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>
                  <a:solidFill>
                    <a:srgbClr val="000000"/>
                  </a:solidFill>
                  <a:latin typeface="Gill Sans MT" pitchFamily="34" charset="0"/>
                </a:rPr>
                <a:t>instructions</a:t>
              </a:r>
            </a:p>
          </p:txBody>
        </p:sp>
      </p:grpSp>
      <p:sp>
        <p:nvSpPr>
          <p:cNvPr id="786478" name="AutoShape 46"/>
          <p:cNvSpPr>
            <a:spLocks noChangeArrowheads="1"/>
          </p:cNvSpPr>
          <p:nvPr/>
        </p:nvSpPr>
        <p:spPr bwMode="auto">
          <a:xfrm>
            <a:off x="5786438" y="4202112"/>
            <a:ext cx="2428875" cy="985837"/>
          </a:xfrm>
          <a:prstGeom prst="roundRect">
            <a:avLst>
              <a:gd name="adj" fmla="val 16667"/>
            </a:avLst>
          </a:prstGeom>
          <a:solidFill>
            <a:srgbClr val="000080"/>
          </a:solidFill>
          <a:ln w="9525" algn="ctr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Benefit: reduces cache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traffic, reduces pressure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  <a:latin typeface="Gill Sans MT" pitchFamily="34" charset="0"/>
              </a:rPr>
              <a:t>on store buffers</a:t>
            </a: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3810000" y="2530474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5678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457200" y="4130674"/>
            <a:ext cx="3581400" cy="838200"/>
          </a:xfrm>
          <a:prstGeom prst="round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Aggressiveness of write-combining may be limited </a:t>
            </a:r>
            <a:r>
              <a:rPr lang="en-US" sz="16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by memory ordering model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457200" y="5197474"/>
            <a:ext cx="3886200" cy="838200"/>
          </a:xfrm>
          <a:prstGeom prst="roundRect">
            <a:avLst/>
          </a:prstGeom>
          <a:solidFill>
            <a:srgbClr val="66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Writeback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/combining buffer can be implemented in/integrated with the MSHRs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4876800" y="5349874"/>
            <a:ext cx="3886200" cy="838200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Only certain memory regions may be “write-combinable” (e.g., USWC in x86)</a:t>
            </a:r>
          </a:p>
        </p:txBody>
      </p:sp>
      <p:sp>
        <p:nvSpPr>
          <p:cNvPr id="786440" name="Rectangle 8"/>
          <p:cNvSpPr>
            <a:spLocks noChangeArrowheads="1"/>
          </p:cNvSpPr>
          <p:nvPr/>
        </p:nvSpPr>
        <p:spPr bwMode="auto">
          <a:xfrm>
            <a:off x="2751138" y="2835274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41" name="Rectangle 9"/>
          <p:cNvSpPr>
            <a:spLocks noChangeArrowheads="1"/>
          </p:cNvSpPr>
          <p:nvPr/>
        </p:nvSpPr>
        <p:spPr bwMode="auto">
          <a:xfrm>
            <a:off x="2219325" y="2835274"/>
            <a:ext cx="5318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42" name="Rectangle 10"/>
          <p:cNvSpPr>
            <a:spLocks noChangeArrowheads="1"/>
          </p:cNvSpPr>
          <p:nvPr/>
        </p:nvSpPr>
        <p:spPr bwMode="auto">
          <a:xfrm>
            <a:off x="2751138" y="3138487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43" name="Rectangle 11"/>
          <p:cNvSpPr>
            <a:spLocks noChangeArrowheads="1"/>
          </p:cNvSpPr>
          <p:nvPr/>
        </p:nvSpPr>
        <p:spPr bwMode="auto">
          <a:xfrm>
            <a:off x="2219325" y="3138487"/>
            <a:ext cx="5318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44" name="Rectangle 12"/>
          <p:cNvSpPr>
            <a:spLocks noChangeArrowheads="1"/>
          </p:cNvSpPr>
          <p:nvPr/>
        </p:nvSpPr>
        <p:spPr bwMode="auto">
          <a:xfrm>
            <a:off x="2751138" y="3443287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45" name="Rectangle 13"/>
          <p:cNvSpPr>
            <a:spLocks noChangeArrowheads="1"/>
          </p:cNvSpPr>
          <p:nvPr/>
        </p:nvSpPr>
        <p:spPr bwMode="auto">
          <a:xfrm>
            <a:off x="2219325" y="3443287"/>
            <a:ext cx="531813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0" name="Rectangle 18"/>
          <p:cNvSpPr>
            <a:spLocks noChangeArrowheads="1"/>
          </p:cNvSpPr>
          <p:nvPr/>
        </p:nvSpPr>
        <p:spPr bwMode="auto">
          <a:xfrm>
            <a:off x="3813175" y="2833687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1" name="Rectangle 19"/>
          <p:cNvSpPr>
            <a:spLocks noChangeArrowheads="1"/>
          </p:cNvSpPr>
          <p:nvPr/>
        </p:nvSpPr>
        <p:spPr bwMode="auto">
          <a:xfrm>
            <a:off x="3813175" y="3138487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2" name="Rectangle 20"/>
          <p:cNvSpPr>
            <a:spLocks noChangeArrowheads="1"/>
          </p:cNvSpPr>
          <p:nvPr/>
        </p:nvSpPr>
        <p:spPr bwMode="auto">
          <a:xfrm>
            <a:off x="3813175" y="3443287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5" name="Rectangle 23"/>
          <p:cNvSpPr>
            <a:spLocks noChangeArrowheads="1"/>
          </p:cNvSpPr>
          <p:nvPr/>
        </p:nvSpPr>
        <p:spPr bwMode="auto">
          <a:xfrm>
            <a:off x="4876800" y="2833687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6" name="Rectangle 24"/>
          <p:cNvSpPr>
            <a:spLocks noChangeArrowheads="1"/>
          </p:cNvSpPr>
          <p:nvPr/>
        </p:nvSpPr>
        <p:spPr bwMode="auto">
          <a:xfrm>
            <a:off x="4876800" y="3138487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7" name="Rectangle 25"/>
          <p:cNvSpPr>
            <a:spLocks noChangeArrowheads="1"/>
          </p:cNvSpPr>
          <p:nvPr/>
        </p:nvSpPr>
        <p:spPr bwMode="auto">
          <a:xfrm>
            <a:off x="4876800" y="3443287"/>
            <a:ext cx="1062038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59" name="Rectangle 27"/>
          <p:cNvSpPr>
            <a:spLocks noChangeArrowheads="1"/>
          </p:cNvSpPr>
          <p:nvPr/>
        </p:nvSpPr>
        <p:spPr bwMode="auto">
          <a:xfrm>
            <a:off x="5938838" y="2833687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60" name="Rectangle 28"/>
          <p:cNvSpPr>
            <a:spLocks noChangeArrowheads="1"/>
          </p:cNvSpPr>
          <p:nvPr/>
        </p:nvSpPr>
        <p:spPr bwMode="auto">
          <a:xfrm>
            <a:off x="5938838" y="3138487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61" name="Rectangle 29"/>
          <p:cNvSpPr>
            <a:spLocks noChangeArrowheads="1"/>
          </p:cNvSpPr>
          <p:nvPr/>
        </p:nvSpPr>
        <p:spPr bwMode="auto">
          <a:xfrm>
            <a:off x="5938838" y="3443287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66" name="Rectangle 34"/>
          <p:cNvSpPr>
            <a:spLocks noChangeArrowheads="1"/>
          </p:cNvSpPr>
          <p:nvPr/>
        </p:nvSpPr>
        <p:spPr bwMode="auto">
          <a:xfrm>
            <a:off x="4875213" y="3138487"/>
            <a:ext cx="1062037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6473" name="Rectangle 41"/>
          <p:cNvSpPr>
            <a:spLocks noChangeArrowheads="1"/>
          </p:cNvSpPr>
          <p:nvPr/>
        </p:nvSpPr>
        <p:spPr bwMode="auto">
          <a:xfrm>
            <a:off x="2219325" y="2532062"/>
            <a:ext cx="4781550" cy="30321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2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78647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Senior Store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STQ as WBB (not necessarily write combining)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524000" y="2362200"/>
            <a:ext cx="1066800" cy="2286000"/>
          </a:xfrm>
          <a:prstGeom prst="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7994" y="1981200"/>
            <a:ext cx="57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Gill Sans MT" pitchFamily="34" charset="0"/>
              </a:rPr>
              <a:t>STQ</a:t>
            </a: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24000" y="28194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30480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524000" y="32766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35052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7338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524000" y="39624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81000" y="2743200"/>
            <a:ext cx="1143000" cy="338554"/>
            <a:chOff x="381000" y="2743200"/>
            <a:chExt cx="1143000" cy="338554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1219200" y="28956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81000" y="2743200"/>
              <a:ext cx="1021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STQ head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20583" y="4081046"/>
            <a:ext cx="1103417" cy="338554"/>
            <a:chOff x="420583" y="4081046"/>
            <a:chExt cx="1103417" cy="338554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1219200" y="4265612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420583" y="4081046"/>
              <a:ext cx="875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STQ tail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cxnSp>
        <p:nvCxnSpPr>
          <p:cNvPr id="20" name="Straight Arrow Connector 19"/>
          <p:cNvCxnSpPr/>
          <p:nvPr/>
        </p:nvCxnSpPr>
        <p:spPr bwMode="auto">
          <a:xfrm>
            <a:off x="2590800" y="28956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3429000" y="2514600"/>
            <a:ext cx="990600" cy="762000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  <a:latin typeface="Gill Sans MT" pitchFamily="34" charset="0"/>
              </a:rPr>
              <a:t>DL1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419600" y="2514600"/>
            <a:ext cx="1828800" cy="762000"/>
            <a:chOff x="4419600" y="2514600"/>
            <a:chExt cx="1828800" cy="7620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5257800" y="2514600"/>
              <a:ext cx="990600" cy="762000"/>
            </a:xfrm>
            <a:prstGeom prst="rect">
              <a:avLst/>
            </a:prstGeom>
            <a:solidFill>
              <a:srgbClr val="00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 smtClean="0">
                  <a:solidFill>
                    <a:srgbClr val="FFFFFF"/>
                  </a:solidFill>
                  <a:latin typeface="Gill Sans MT" pitchFamily="34" charset="0"/>
                </a:rPr>
                <a:t>L2</a:t>
              </a:r>
            </a:p>
          </p:txBody>
        </p:sp>
        <p:cxnSp>
          <p:nvCxnSpPr>
            <p:cNvPr id="24" name="Straight Arrow Connector 23"/>
            <p:cNvCxnSpPr>
              <a:stCxn id="21" idx="3"/>
              <a:endCxn id="22" idx="1"/>
            </p:cNvCxnSpPr>
            <p:nvPr/>
          </p:nvCxnSpPr>
          <p:spPr bwMode="auto">
            <a:xfrm>
              <a:off x="4419600" y="2895600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8" name="Group 27"/>
          <p:cNvGrpSpPr/>
          <p:nvPr/>
        </p:nvGrpSpPr>
        <p:grpSpPr>
          <a:xfrm>
            <a:off x="381000" y="3014246"/>
            <a:ext cx="1143000" cy="338554"/>
            <a:chOff x="381000" y="2743200"/>
            <a:chExt cx="1143000" cy="338554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1219200" y="28956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381000" y="2743200"/>
              <a:ext cx="1021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STQ head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3242846"/>
            <a:ext cx="1143000" cy="338554"/>
            <a:chOff x="381000" y="2743200"/>
            <a:chExt cx="1143000" cy="338554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>
              <a:off x="1219200" y="2895600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381000" y="2743200"/>
              <a:ext cx="1021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STQ head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>
            <a:off x="2590800" y="3124200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1524000" y="41910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524000" y="44196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524000" y="23622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524000" y="2590800"/>
            <a:ext cx="1066800" cy="2286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Store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94447" y="2667000"/>
            <a:ext cx="1103417" cy="338554"/>
            <a:chOff x="420583" y="4081046"/>
            <a:chExt cx="1103417" cy="338554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>
              <a:off x="1219200" y="4265612"/>
              <a:ext cx="304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20583" y="4081046"/>
              <a:ext cx="8755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Gill Sans MT" pitchFamily="34" charset="0"/>
                </a:rPr>
                <a:t>STQ tail</a:t>
              </a:r>
              <a:endParaRPr lang="en-US" sz="1600" dirty="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49" name="Rounded Rectangular Callout 48"/>
          <p:cNvSpPr/>
          <p:nvPr/>
        </p:nvSpPr>
        <p:spPr bwMode="auto">
          <a:xfrm>
            <a:off x="3886200" y="4680194"/>
            <a:ext cx="4114800" cy="1143000"/>
          </a:xfrm>
          <a:prstGeom prst="wedgeRoundRectCallout">
            <a:avLst>
              <a:gd name="adj1" fmla="val -81655"/>
              <a:gd name="adj2" fmla="val -201137"/>
              <a:gd name="adj3" fmla="val 16667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Gill Sans MT" pitchFamily="34" charset="0"/>
              </a:rPr>
              <a:t>New stores cannot allocate into Senior STQ entries until stores complete</a:t>
            </a:r>
          </a:p>
        </p:txBody>
      </p:sp>
      <p:cxnSp>
        <p:nvCxnSpPr>
          <p:cNvPr id="51" name="Straight Arrow Connector 50"/>
          <p:cNvCxnSpPr/>
          <p:nvPr/>
        </p:nvCxnSpPr>
        <p:spPr bwMode="auto">
          <a:xfrm rot="10800000">
            <a:off x="2590800" y="2894011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>
            <a:off x="2590801" y="3122611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No WBB and no stall on Store commit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7" name="Rounded Rectangular Callout 36"/>
          <p:cNvSpPr/>
          <p:nvPr/>
        </p:nvSpPr>
        <p:spPr bwMode="auto">
          <a:xfrm>
            <a:off x="3886200" y="3733800"/>
            <a:ext cx="4114800" cy="1143000"/>
          </a:xfrm>
          <a:prstGeom prst="wedgeRoundRectCallout">
            <a:avLst>
              <a:gd name="adj1" fmla="val -80637"/>
              <a:gd name="adj2" fmla="val -96324"/>
              <a:gd name="adj3" fmla="val 16667"/>
            </a:avLst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  <a:latin typeface="Gill Sans MT" pitchFamily="34" charset="0"/>
              </a:rPr>
              <a:t>While stores are completing, other accesses (loads, etc…) can continue getting the values from the “senior” STQ</a:t>
            </a:r>
          </a:p>
        </p:txBody>
      </p:sp>
    </p:spTree>
    <p:extLst>
      <p:ext uri="{BB962C8B-B14F-4D97-AF65-F5344CB8AC3E}">
        <p14:creationId xmlns:p14="http://schemas.microsoft.com/office/powerpoint/2010/main" val="195450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8" grpId="0" animBg="1"/>
      <p:bldP spid="39" grpId="0" animBg="1"/>
      <p:bldP spid="40" grpId="0" animBg="1"/>
      <p:bldP spid="41" grpId="0" animBg="1"/>
      <p:bldP spid="49" grpId="0" animBg="1"/>
      <p:bldP spid="46" grpId="0"/>
      <p:bldP spid="37" grpId="0" animBg="1"/>
      <p:bldP spid="3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Everything </a:t>
            </a:r>
            <a:r>
              <a:rPr lang="en-US" dirty="0" smtClean="0"/>
              <a:t>Should Appear In-Order</a:t>
            </a:r>
            <a:endParaRPr lang="en-US" dirty="0"/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 </a:t>
            </a:r>
            <a:r>
              <a:rPr lang="en-US" dirty="0"/>
              <a:t>defines program execution </a:t>
            </a:r>
            <a:r>
              <a:rPr lang="en-US" dirty="0" smtClean="0"/>
              <a:t>in sequential order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outside, CPU </a:t>
            </a:r>
            <a:r>
              <a:rPr lang="en-US" dirty="0"/>
              <a:t>must appear to execute </a:t>
            </a:r>
            <a:r>
              <a:rPr lang="en-US" dirty="0" smtClean="0"/>
              <a:t>in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>
                <a:solidFill>
                  <a:schemeClr val="bg1"/>
                </a:solidFill>
              </a:rPr>
              <a:t>When is someone looking?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3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Retire</a:t>
            </a:r>
            <a:endParaRPr lang="en-US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Insn</a:t>
            </a:r>
            <a:r>
              <a:rPr lang="en-US" dirty="0"/>
              <a:t>. </a:t>
            </a:r>
            <a:r>
              <a:rPr lang="en-US" b="1" i="1" u="sng" dirty="0"/>
              <a:t>retires</a:t>
            </a:r>
            <a:r>
              <a:rPr lang="en-US" dirty="0"/>
              <a:t> by cleaning up all related state</a:t>
            </a:r>
          </a:p>
          <a:p>
            <a:r>
              <a:rPr lang="en-US" dirty="0" smtClean="0"/>
              <a:t>Besides </a:t>
            </a:r>
            <a:r>
              <a:rPr lang="en-US" dirty="0"/>
              <a:t>updating architected </a:t>
            </a:r>
            <a:r>
              <a:rPr lang="en-US" dirty="0" smtClean="0"/>
              <a:t>state</a:t>
            </a:r>
            <a:br>
              <a:rPr lang="en-US" dirty="0" smtClean="0"/>
            </a:br>
            <a:r>
              <a:rPr lang="en-US" dirty="0" smtClean="0"/>
              <a:t>… needs </a:t>
            </a:r>
            <a:r>
              <a:rPr lang="en-US" dirty="0"/>
              <a:t>to </a:t>
            </a:r>
            <a:r>
              <a:rPr lang="en-US" dirty="0" err="1"/>
              <a:t>deallocate</a:t>
            </a:r>
            <a:r>
              <a:rPr lang="en-US" dirty="0"/>
              <a:t>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/>
              <a:t>ROB/LSQ entries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register</a:t>
            </a:r>
            <a:endParaRPr lang="en-US" dirty="0"/>
          </a:p>
          <a:p>
            <a:pPr lvl="1"/>
            <a:r>
              <a:rPr lang="en-US" dirty="0"/>
              <a:t>“colors” of various </a:t>
            </a:r>
            <a:r>
              <a:rPr lang="en-US" dirty="0" smtClean="0"/>
              <a:t>sorts</a:t>
            </a:r>
            <a:endParaRPr lang="en-US" dirty="0"/>
          </a:p>
          <a:p>
            <a:pPr lvl="1"/>
            <a:r>
              <a:rPr lang="en-US" dirty="0"/>
              <a:t>RAT checkpoints</a:t>
            </a:r>
          </a:p>
          <a:p>
            <a:r>
              <a:rPr lang="en-US" dirty="0" smtClean="0"/>
              <a:t>Most </a:t>
            </a:r>
            <a:r>
              <a:rPr lang="en-US" dirty="0"/>
              <a:t>are FIFO’s or </a:t>
            </a:r>
            <a:r>
              <a:rPr lang="en-US" dirty="0" smtClean="0"/>
              <a:t>Queues</a:t>
            </a:r>
          </a:p>
          <a:p>
            <a:pPr lvl="1"/>
            <a:r>
              <a:rPr lang="en-US" dirty="0" err="1" smtClean="0"/>
              <a:t>Alloc</a:t>
            </a:r>
            <a:r>
              <a:rPr lang="en-US" dirty="0" smtClean="0"/>
              <a:t>/</a:t>
            </a:r>
            <a:r>
              <a:rPr lang="en-US" dirty="0" err="1" smtClean="0"/>
              <a:t>dealloc</a:t>
            </a:r>
            <a:r>
              <a:rPr lang="en-US" dirty="0" smtClean="0"/>
              <a:t> </a:t>
            </a:r>
            <a:r>
              <a:rPr lang="en-US" dirty="0"/>
              <a:t>is usually just </a:t>
            </a:r>
            <a:r>
              <a:rPr lang="en-US" dirty="0" err="1"/>
              <a:t>inc</a:t>
            </a:r>
            <a:r>
              <a:rPr lang="en-US" dirty="0"/>
              <a:t>/</a:t>
            </a:r>
            <a:r>
              <a:rPr lang="en-US" dirty="0" err="1"/>
              <a:t>dec</a:t>
            </a:r>
            <a:r>
              <a:rPr lang="en-US" dirty="0"/>
              <a:t> head/tail pointers</a:t>
            </a:r>
          </a:p>
          <a:p>
            <a:r>
              <a:rPr lang="en-US" dirty="0"/>
              <a:t>Unified PRF requires a little more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Have to return “old” mapping to free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“Looking” at CPU State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OS swaps contexts</a:t>
            </a:r>
          </a:p>
          <a:p>
            <a:pPr lvl="1"/>
            <a:r>
              <a:rPr lang="en-US" dirty="0" smtClean="0"/>
              <a:t>OS saves the </a:t>
            </a:r>
            <a:r>
              <a:rPr lang="en-US" dirty="0"/>
              <a:t>current program state (requires “looking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Allows restoring the state later</a:t>
            </a:r>
            <a:endParaRPr lang="en-US" dirty="0"/>
          </a:p>
          <a:p>
            <a:r>
              <a:rPr lang="en-US" dirty="0" smtClean="0"/>
              <a:t>When program </a:t>
            </a:r>
            <a:r>
              <a:rPr lang="en-US" dirty="0"/>
              <a:t>has a fault </a:t>
            </a:r>
            <a:r>
              <a:rPr lang="en-US" dirty="0" smtClean="0"/>
              <a:t>(e.g., </a:t>
            </a:r>
            <a:r>
              <a:rPr lang="en-US" dirty="0"/>
              <a:t>page </a:t>
            </a:r>
            <a:r>
              <a:rPr lang="en-US" dirty="0" smtClean="0"/>
              <a:t>fault)</a:t>
            </a:r>
          </a:p>
          <a:p>
            <a:pPr lvl="1"/>
            <a:r>
              <a:rPr lang="en-US" dirty="0" smtClean="0"/>
              <a:t>OS steps </a:t>
            </a:r>
            <a:r>
              <a:rPr lang="en-US" dirty="0"/>
              <a:t>in and </a:t>
            </a:r>
            <a:r>
              <a:rPr lang="en-US" dirty="0" smtClean="0"/>
              <a:t>“looks” </a:t>
            </a:r>
            <a:r>
              <a:rPr lang="en-US" dirty="0"/>
              <a:t>at the “current” CPU </a:t>
            </a:r>
            <a:r>
              <a:rPr lang="en-US" dirty="0" smtClean="0"/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8244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Implementation in the CPU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ARF keeps state corresponding to committed </a:t>
            </a:r>
            <a:r>
              <a:rPr lang="en-US" dirty="0" err="1" smtClean="0"/>
              <a:t>insns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Commit from ROB happens in order</a:t>
            </a:r>
          </a:p>
          <a:p>
            <a:pPr lvl="1"/>
            <a:r>
              <a:rPr lang="en-US" dirty="0" smtClean="0"/>
              <a:t>ARF always contains some RF state of sequential </a:t>
            </a:r>
            <a:r>
              <a:rPr lang="en-US" dirty="0"/>
              <a:t>execution</a:t>
            </a:r>
          </a:p>
          <a:p>
            <a:r>
              <a:rPr lang="en-US" dirty="0" smtClean="0"/>
              <a:t>Whoever wants to “look” should look in ARF</a:t>
            </a:r>
            <a:endParaRPr lang="en-US" dirty="0"/>
          </a:p>
          <a:p>
            <a:pPr lvl="1"/>
            <a:r>
              <a:rPr lang="en-US" dirty="0"/>
              <a:t>What about </a:t>
            </a:r>
            <a:r>
              <a:rPr lang="en-US" dirty="0" err="1" smtClean="0"/>
              <a:t>insns</a:t>
            </a:r>
            <a:r>
              <a:rPr lang="en-US" dirty="0" smtClean="0"/>
              <a:t>. that executed </a:t>
            </a:r>
            <a:r>
              <a:rPr lang="en-US" dirty="0"/>
              <a:t>out of order?</a:t>
            </a:r>
          </a:p>
        </p:txBody>
      </p:sp>
    </p:spTree>
    <p:extLst>
      <p:ext uri="{BB962C8B-B14F-4D97-AF65-F5344CB8AC3E}">
        <p14:creationId xmlns:p14="http://schemas.microsoft.com/office/powerpoint/2010/main" val="21122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Only the Sequential Part </a:t>
            </a:r>
            <a:r>
              <a:rPr lang="en-US" dirty="0" err="1" smtClean="0"/>
              <a:t>Matterns</a:t>
            </a:r>
            <a:endParaRPr lang="en-US" dirty="0"/>
          </a:p>
        </p:txBody>
      </p:sp>
      <p:grpSp>
        <p:nvGrpSpPr>
          <p:cNvPr id="774164" name="Group 20"/>
          <p:cNvGrpSpPr>
            <a:grpSpLocks/>
          </p:cNvGrpSpPr>
          <p:nvPr/>
        </p:nvGrpSpPr>
        <p:grpSpPr bwMode="auto">
          <a:xfrm>
            <a:off x="4040188" y="1608138"/>
            <a:ext cx="3946525" cy="2655887"/>
            <a:chOff x="2641" y="1252"/>
            <a:chExt cx="2486" cy="1673"/>
          </a:xfrm>
        </p:grpSpPr>
        <p:sp>
          <p:nvSpPr>
            <p:cNvPr id="774158" name="Oval 14"/>
            <p:cNvSpPr>
              <a:spLocks noChangeArrowheads="1"/>
            </p:cNvSpPr>
            <p:nvPr/>
          </p:nvSpPr>
          <p:spPr bwMode="auto">
            <a:xfrm>
              <a:off x="2641" y="1252"/>
              <a:ext cx="2486" cy="1673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74159" name="Rectangle 15"/>
            <p:cNvSpPr>
              <a:spLocks noChangeArrowheads="1"/>
            </p:cNvSpPr>
            <p:nvPr/>
          </p:nvSpPr>
          <p:spPr bwMode="auto">
            <a:xfrm>
              <a:off x="3358" y="1395"/>
              <a:ext cx="478" cy="383"/>
            </a:xfrm>
            <a:prstGeom prst="rect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LSQ</a:t>
              </a:r>
            </a:p>
          </p:txBody>
        </p:sp>
        <p:sp>
          <p:nvSpPr>
            <p:cNvPr id="774160" name="Rectangle 16"/>
            <p:cNvSpPr>
              <a:spLocks noChangeArrowheads="1"/>
            </p:cNvSpPr>
            <p:nvPr/>
          </p:nvSpPr>
          <p:spPr bwMode="auto">
            <a:xfrm>
              <a:off x="3358" y="2351"/>
              <a:ext cx="478" cy="38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PRF</a:t>
              </a:r>
            </a:p>
          </p:txBody>
        </p:sp>
        <p:sp>
          <p:nvSpPr>
            <p:cNvPr id="774162" name="Rectangle 18"/>
            <p:cNvSpPr>
              <a:spLocks noChangeArrowheads="1"/>
            </p:cNvSpPr>
            <p:nvPr/>
          </p:nvSpPr>
          <p:spPr bwMode="auto">
            <a:xfrm>
              <a:off x="2784" y="1873"/>
              <a:ext cx="335" cy="430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RS</a:t>
              </a:r>
            </a:p>
          </p:txBody>
        </p:sp>
        <p:sp>
          <p:nvSpPr>
            <p:cNvPr id="774163" name="Rectangle 19"/>
            <p:cNvSpPr>
              <a:spLocks noChangeArrowheads="1"/>
            </p:cNvSpPr>
            <p:nvPr/>
          </p:nvSpPr>
          <p:spPr bwMode="auto">
            <a:xfrm>
              <a:off x="2928" y="2399"/>
              <a:ext cx="287" cy="143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fPC</a:t>
              </a:r>
            </a:p>
          </p:txBody>
        </p:sp>
        <p:sp>
          <p:nvSpPr>
            <p:cNvPr id="774161" name="Rectangle 17"/>
            <p:cNvSpPr>
              <a:spLocks noChangeArrowheads="1"/>
            </p:cNvSpPr>
            <p:nvPr/>
          </p:nvSpPr>
          <p:spPr bwMode="auto">
            <a:xfrm>
              <a:off x="3262" y="1873"/>
              <a:ext cx="765" cy="335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ROB</a:t>
              </a:r>
            </a:p>
          </p:txBody>
        </p:sp>
      </p:grpSp>
      <p:sp>
        <p:nvSpPr>
          <p:cNvPr id="774148" name="Oval 4"/>
          <p:cNvSpPr>
            <a:spLocks noChangeArrowheads="1"/>
          </p:cNvSpPr>
          <p:nvPr/>
        </p:nvSpPr>
        <p:spPr bwMode="auto">
          <a:xfrm>
            <a:off x="1384300" y="1835150"/>
            <a:ext cx="1746250" cy="2201863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74150" name="Rectangle 6"/>
          <p:cNvSpPr>
            <a:spLocks noChangeArrowheads="1"/>
          </p:cNvSpPr>
          <p:nvPr/>
        </p:nvSpPr>
        <p:spPr bwMode="auto">
          <a:xfrm>
            <a:off x="2673350" y="2897188"/>
            <a:ext cx="379413" cy="228600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PC</a:t>
            </a:r>
          </a:p>
        </p:txBody>
      </p:sp>
      <p:sp>
        <p:nvSpPr>
          <p:cNvPr id="774151" name="Rectangle 7"/>
          <p:cNvSpPr>
            <a:spLocks noChangeArrowheads="1"/>
          </p:cNvSpPr>
          <p:nvPr/>
        </p:nvSpPr>
        <p:spPr bwMode="auto">
          <a:xfrm>
            <a:off x="1687513" y="2290763"/>
            <a:ext cx="1138237" cy="45561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Memory</a:t>
            </a:r>
          </a:p>
        </p:txBody>
      </p:sp>
      <p:sp>
        <p:nvSpPr>
          <p:cNvPr id="774152" name="Text Box 8"/>
          <p:cNvSpPr txBox="1">
            <a:spLocks noChangeArrowheads="1"/>
          </p:cNvSpPr>
          <p:nvPr/>
        </p:nvSpPr>
        <p:spPr bwMode="auto">
          <a:xfrm>
            <a:off x="1744663" y="4173538"/>
            <a:ext cx="114499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Sequential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View of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Processor</a:t>
            </a:r>
          </a:p>
        </p:txBody>
      </p:sp>
      <p:sp>
        <p:nvSpPr>
          <p:cNvPr id="774153" name="Oval 9"/>
          <p:cNvSpPr>
            <a:spLocks noChangeArrowheads="1"/>
          </p:cNvSpPr>
          <p:nvPr/>
        </p:nvSpPr>
        <p:spPr bwMode="auto">
          <a:xfrm>
            <a:off x="6088063" y="1835150"/>
            <a:ext cx="1746250" cy="2201863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74165" name="Group 21"/>
          <p:cNvGrpSpPr>
            <a:grpSpLocks/>
          </p:cNvGrpSpPr>
          <p:nvPr/>
        </p:nvGrpSpPr>
        <p:grpSpPr bwMode="auto">
          <a:xfrm>
            <a:off x="6391275" y="2290763"/>
            <a:ext cx="1365250" cy="1441450"/>
            <a:chOff x="4122" y="1682"/>
            <a:chExt cx="860" cy="908"/>
          </a:xfrm>
        </p:grpSpPr>
        <p:sp>
          <p:nvSpPr>
            <p:cNvPr id="774155" name="Rectangle 11"/>
            <p:cNvSpPr>
              <a:spLocks noChangeArrowheads="1"/>
            </p:cNvSpPr>
            <p:nvPr/>
          </p:nvSpPr>
          <p:spPr bwMode="auto">
            <a:xfrm>
              <a:off x="4743" y="2064"/>
              <a:ext cx="239" cy="144"/>
            </a:xfrm>
            <a:prstGeom prst="rect">
              <a:avLst/>
            </a:prstGeom>
            <a:solidFill>
              <a:srgbClr val="CC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PC</a:t>
              </a:r>
            </a:p>
          </p:txBody>
        </p:sp>
        <p:sp>
          <p:nvSpPr>
            <p:cNvPr id="774156" name="Rectangle 12"/>
            <p:cNvSpPr>
              <a:spLocks noChangeArrowheads="1"/>
            </p:cNvSpPr>
            <p:nvPr/>
          </p:nvSpPr>
          <p:spPr bwMode="auto">
            <a:xfrm>
              <a:off x="4122" y="1682"/>
              <a:ext cx="717" cy="287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Gill Sans MT" pitchFamily="34" charset="0"/>
                </a:rPr>
                <a:t>Memory</a:t>
              </a:r>
            </a:p>
          </p:txBody>
        </p:sp>
        <p:sp>
          <p:nvSpPr>
            <p:cNvPr id="774154" name="Rectangle 10"/>
            <p:cNvSpPr>
              <a:spLocks noChangeArrowheads="1"/>
            </p:cNvSpPr>
            <p:nvPr/>
          </p:nvSpPr>
          <p:spPr bwMode="auto">
            <a:xfrm>
              <a:off x="4170" y="2256"/>
              <a:ext cx="526" cy="334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RF</a:t>
              </a:r>
            </a:p>
          </p:txBody>
        </p:sp>
      </p:grpSp>
      <p:sp>
        <p:nvSpPr>
          <p:cNvPr id="774166" name="Text Box 22"/>
          <p:cNvSpPr txBox="1">
            <a:spLocks noChangeArrowheads="1"/>
          </p:cNvSpPr>
          <p:nvPr/>
        </p:nvSpPr>
        <p:spPr bwMode="auto">
          <a:xfrm>
            <a:off x="4865688" y="4476750"/>
            <a:ext cx="224433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State of the Superscalar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Out-of-Order Processor</a:t>
            </a:r>
          </a:p>
        </p:txBody>
      </p:sp>
      <p:sp>
        <p:nvSpPr>
          <p:cNvPr id="774149" name="Rectangle 5"/>
          <p:cNvSpPr>
            <a:spLocks noChangeArrowheads="1"/>
          </p:cNvSpPr>
          <p:nvPr/>
        </p:nvSpPr>
        <p:spPr bwMode="auto">
          <a:xfrm>
            <a:off x="1763713" y="3201988"/>
            <a:ext cx="835025" cy="53022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RF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>
                <a:solidFill>
                  <a:schemeClr val="bg1"/>
                </a:solidFill>
              </a:rPr>
              <a:t>What if there’s no ARF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8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7741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77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4153" grpId="0" animBg="1"/>
      <p:bldP spid="774166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View of the Unified Register File</a:t>
            </a:r>
          </a:p>
        </p:txBody>
      </p:sp>
      <p:sp>
        <p:nvSpPr>
          <p:cNvPr id="789523" name="Freeform 19"/>
          <p:cNvSpPr>
            <a:spLocks/>
          </p:cNvSpPr>
          <p:nvPr/>
        </p:nvSpPr>
        <p:spPr bwMode="auto">
          <a:xfrm>
            <a:off x="3951288" y="1531938"/>
            <a:ext cx="4264025" cy="4098925"/>
          </a:xfrm>
          <a:custGeom>
            <a:avLst/>
            <a:gdLst/>
            <a:ahLst/>
            <a:cxnLst>
              <a:cxn ang="0">
                <a:pos x="255" y="1601"/>
              </a:cxn>
              <a:cxn ang="0">
                <a:pos x="399" y="1315"/>
              </a:cxn>
              <a:cxn ang="0">
                <a:pos x="925" y="1219"/>
              </a:cxn>
              <a:cxn ang="0">
                <a:pos x="1451" y="406"/>
              </a:cxn>
              <a:cxn ang="0">
                <a:pos x="2311" y="311"/>
              </a:cxn>
              <a:cxn ang="0">
                <a:pos x="2359" y="2271"/>
              </a:cxn>
              <a:cxn ang="0">
                <a:pos x="351" y="2175"/>
              </a:cxn>
              <a:cxn ang="0">
                <a:pos x="255" y="1601"/>
              </a:cxn>
            </a:cxnLst>
            <a:rect l="0" t="0" r="r" b="b"/>
            <a:pathLst>
              <a:path w="2686" h="2582">
                <a:moveTo>
                  <a:pt x="255" y="1601"/>
                </a:moveTo>
                <a:cubicBezTo>
                  <a:pt x="263" y="1458"/>
                  <a:pt x="287" y="1379"/>
                  <a:pt x="399" y="1315"/>
                </a:cubicBezTo>
                <a:cubicBezTo>
                  <a:pt x="511" y="1251"/>
                  <a:pt x="750" y="1371"/>
                  <a:pt x="925" y="1219"/>
                </a:cubicBezTo>
                <a:cubicBezTo>
                  <a:pt x="1100" y="1067"/>
                  <a:pt x="1220" y="557"/>
                  <a:pt x="1451" y="406"/>
                </a:cubicBezTo>
                <a:cubicBezTo>
                  <a:pt x="1682" y="255"/>
                  <a:pt x="2160" y="0"/>
                  <a:pt x="2311" y="311"/>
                </a:cubicBezTo>
                <a:cubicBezTo>
                  <a:pt x="2462" y="622"/>
                  <a:pt x="2686" y="1960"/>
                  <a:pt x="2359" y="2271"/>
                </a:cubicBezTo>
                <a:cubicBezTo>
                  <a:pt x="2032" y="2582"/>
                  <a:pt x="702" y="2287"/>
                  <a:pt x="351" y="2175"/>
                </a:cubicBezTo>
                <a:cubicBezTo>
                  <a:pt x="0" y="2063"/>
                  <a:pt x="247" y="1744"/>
                  <a:pt x="255" y="1601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08" name="Rectangle 4"/>
          <p:cNvSpPr>
            <a:spLocks noChangeArrowheads="1"/>
          </p:cNvSpPr>
          <p:nvPr/>
        </p:nvSpPr>
        <p:spPr bwMode="auto">
          <a:xfrm>
            <a:off x="6592888" y="2368550"/>
            <a:ext cx="909637" cy="25034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10" name="Text Box 6"/>
          <p:cNvSpPr txBox="1">
            <a:spLocks noChangeArrowheads="1"/>
          </p:cNvSpPr>
          <p:nvPr/>
        </p:nvSpPr>
        <p:spPr bwMode="auto">
          <a:xfrm>
            <a:off x="6807200" y="2033588"/>
            <a:ext cx="50847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PRF</a:t>
            </a:r>
          </a:p>
        </p:txBody>
      </p:sp>
      <p:sp>
        <p:nvSpPr>
          <p:cNvPr id="789512" name="Rectangle 8"/>
          <p:cNvSpPr>
            <a:spLocks noChangeArrowheads="1"/>
          </p:cNvSpPr>
          <p:nvPr/>
        </p:nvSpPr>
        <p:spPr bwMode="auto">
          <a:xfrm>
            <a:off x="4619625" y="3962400"/>
            <a:ext cx="606425" cy="909638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13" name="Text Box 9"/>
          <p:cNvSpPr txBox="1">
            <a:spLocks noChangeArrowheads="1"/>
          </p:cNvSpPr>
          <p:nvPr/>
        </p:nvSpPr>
        <p:spPr bwMode="auto">
          <a:xfrm>
            <a:off x="4646613" y="2033588"/>
            <a:ext cx="62581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sRAT</a:t>
            </a:r>
          </a:p>
        </p:txBody>
      </p:sp>
      <p:sp>
        <p:nvSpPr>
          <p:cNvPr id="789514" name="Text Box 10"/>
          <p:cNvSpPr txBox="1">
            <a:spLocks noChangeArrowheads="1"/>
          </p:cNvSpPr>
          <p:nvPr/>
        </p:nvSpPr>
        <p:spPr bwMode="auto">
          <a:xfrm>
            <a:off x="4643438" y="3627438"/>
            <a:ext cx="63543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aRAT</a:t>
            </a:r>
          </a:p>
        </p:txBody>
      </p:sp>
      <p:sp>
        <p:nvSpPr>
          <p:cNvPr id="789515" name="Freeform 11"/>
          <p:cNvSpPr>
            <a:spLocks/>
          </p:cNvSpPr>
          <p:nvPr/>
        </p:nvSpPr>
        <p:spPr bwMode="auto">
          <a:xfrm>
            <a:off x="5226050" y="2622550"/>
            <a:ext cx="1366838" cy="1628775"/>
          </a:xfrm>
          <a:custGeom>
            <a:avLst/>
            <a:gdLst/>
            <a:ahLst/>
            <a:cxnLst>
              <a:cxn ang="0">
                <a:pos x="0" y="939"/>
              </a:cxn>
              <a:cxn ang="0">
                <a:pos x="239" y="891"/>
              </a:cxn>
              <a:cxn ang="0">
                <a:pos x="574" y="127"/>
              </a:cxn>
              <a:cxn ang="0">
                <a:pos x="861" y="127"/>
              </a:cxn>
            </a:cxnLst>
            <a:rect l="0" t="0" r="r" b="b"/>
            <a:pathLst>
              <a:path w="861" h="1026">
                <a:moveTo>
                  <a:pt x="0" y="939"/>
                </a:moveTo>
                <a:cubicBezTo>
                  <a:pt x="71" y="982"/>
                  <a:pt x="143" y="1026"/>
                  <a:pt x="239" y="891"/>
                </a:cubicBezTo>
                <a:cubicBezTo>
                  <a:pt x="335" y="756"/>
                  <a:pt x="470" y="254"/>
                  <a:pt x="574" y="127"/>
                </a:cubicBezTo>
                <a:cubicBezTo>
                  <a:pt x="678" y="0"/>
                  <a:pt x="769" y="63"/>
                  <a:pt x="861" y="12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16" name="Freeform 12"/>
          <p:cNvSpPr>
            <a:spLocks/>
          </p:cNvSpPr>
          <p:nvPr/>
        </p:nvSpPr>
        <p:spPr bwMode="auto">
          <a:xfrm>
            <a:off x="5226050" y="3922713"/>
            <a:ext cx="1366838" cy="722312"/>
          </a:xfrm>
          <a:custGeom>
            <a:avLst/>
            <a:gdLst/>
            <a:ahLst/>
            <a:cxnLst>
              <a:cxn ang="0">
                <a:pos x="0" y="455"/>
              </a:cxn>
              <a:cxn ang="0">
                <a:pos x="669" y="72"/>
              </a:cxn>
              <a:cxn ang="0">
                <a:pos x="861" y="25"/>
              </a:cxn>
            </a:cxnLst>
            <a:rect l="0" t="0" r="r" b="b"/>
            <a:pathLst>
              <a:path w="861" h="455">
                <a:moveTo>
                  <a:pt x="0" y="455"/>
                </a:moveTo>
                <a:cubicBezTo>
                  <a:pt x="263" y="299"/>
                  <a:pt x="526" y="144"/>
                  <a:pt x="669" y="72"/>
                </a:cubicBezTo>
                <a:cubicBezTo>
                  <a:pt x="812" y="0"/>
                  <a:pt x="836" y="12"/>
                  <a:pt x="861" y="2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17" name="Freeform 13"/>
          <p:cNvSpPr>
            <a:spLocks/>
          </p:cNvSpPr>
          <p:nvPr/>
        </p:nvSpPr>
        <p:spPr bwMode="auto">
          <a:xfrm>
            <a:off x="5226050" y="2444750"/>
            <a:ext cx="1366838" cy="15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1" y="95"/>
              </a:cxn>
            </a:cxnLst>
            <a:rect l="0" t="0" r="r" b="b"/>
            <a:pathLst>
              <a:path w="861" h="95">
                <a:moveTo>
                  <a:pt x="0" y="0"/>
                </a:moveTo>
                <a:cubicBezTo>
                  <a:pt x="0" y="0"/>
                  <a:pt x="430" y="47"/>
                  <a:pt x="861" y="9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18" name="Freeform 14"/>
          <p:cNvSpPr>
            <a:spLocks/>
          </p:cNvSpPr>
          <p:nvPr/>
        </p:nvSpPr>
        <p:spPr bwMode="auto">
          <a:xfrm>
            <a:off x="5226050" y="2824163"/>
            <a:ext cx="1366838" cy="1744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9" y="286"/>
              </a:cxn>
              <a:cxn ang="0">
                <a:pos x="574" y="956"/>
              </a:cxn>
              <a:cxn ang="0">
                <a:pos x="861" y="1099"/>
              </a:cxn>
            </a:cxnLst>
            <a:rect l="0" t="0" r="r" b="b"/>
            <a:pathLst>
              <a:path w="861" h="1099">
                <a:moveTo>
                  <a:pt x="0" y="0"/>
                </a:moveTo>
                <a:cubicBezTo>
                  <a:pt x="71" y="63"/>
                  <a:pt x="143" y="127"/>
                  <a:pt x="239" y="286"/>
                </a:cubicBezTo>
                <a:cubicBezTo>
                  <a:pt x="335" y="445"/>
                  <a:pt x="470" y="821"/>
                  <a:pt x="574" y="956"/>
                </a:cubicBezTo>
                <a:cubicBezTo>
                  <a:pt x="678" y="1091"/>
                  <a:pt x="769" y="1095"/>
                  <a:pt x="861" y="109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19" name="Freeform 15"/>
          <p:cNvSpPr>
            <a:spLocks/>
          </p:cNvSpPr>
          <p:nvPr/>
        </p:nvSpPr>
        <p:spPr bwMode="auto">
          <a:xfrm>
            <a:off x="5226050" y="4341813"/>
            <a:ext cx="1366838" cy="379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4" y="191"/>
              </a:cxn>
              <a:cxn ang="0">
                <a:pos x="861" y="239"/>
              </a:cxn>
            </a:cxnLst>
            <a:rect l="0" t="0" r="r" b="b"/>
            <a:pathLst>
              <a:path w="861" h="239">
                <a:moveTo>
                  <a:pt x="0" y="0"/>
                </a:moveTo>
                <a:cubicBezTo>
                  <a:pt x="215" y="75"/>
                  <a:pt x="431" y="151"/>
                  <a:pt x="574" y="191"/>
                </a:cubicBezTo>
                <a:cubicBezTo>
                  <a:pt x="717" y="231"/>
                  <a:pt x="789" y="235"/>
                  <a:pt x="861" y="23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20" name="Freeform 16"/>
          <p:cNvSpPr>
            <a:spLocks/>
          </p:cNvSpPr>
          <p:nvPr/>
        </p:nvSpPr>
        <p:spPr bwMode="auto">
          <a:xfrm>
            <a:off x="5226050" y="2595563"/>
            <a:ext cx="1366838" cy="1038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" y="144"/>
              </a:cxn>
              <a:cxn ang="0">
                <a:pos x="669" y="574"/>
              </a:cxn>
              <a:cxn ang="0">
                <a:pos x="861" y="622"/>
              </a:cxn>
            </a:cxnLst>
            <a:rect l="0" t="0" r="r" b="b"/>
            <a:pathLst>
              <a:path w="861" h="654">
                <a:moveTo>
                  <a:pt x="0" y="0"/>
                </a:moveTo>
                <a:cubicBezTo>
                  <a:pt x="87" y="24"/>
                  <a:pt x="175" y="48"/>
                  <a:pt x="287" y="144"/>
                </a:cubicBezTo>
                <a:cubicBezTo>
                  <a:pt x="399" y="240"/>
                  <a:pt x="573" y="494"/>
                  <a:pt x="669" y="574"/>
                </a:cubicBezTo>
                <a:cubicBezTo>
                  <a:pt x="765" y="654"/>
                  <a:pt x="813" y="638"/>
                  <a:pt x="861" y="62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789521" name="Text Box 17"/>
          <p:cNvSpPr txBox="1">
            <a:spLocks noChangeArrowheads="1"/>
          </p:cNvSpPr>
          <p:nvPr/>
        </p:nvSpPr>
        <p:spPr bwMode="auto">
          <a:xfrm>
            <a:off x="755576" y="1830388"/>
            <a:ext cx="242263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If you need to “see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” a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register, you 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go through 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the </a:t>
            </a:r>
            <a:r>
              <a:rPr lang="en-US" sz="1600" dirty="0" err="1" smtClean="0">
                <a:solidFill>
                  <a:srgbClr val="000000"/>
                </a:solidFill>
                <a:latin typeface="Gill Sans MT" pitchFamily="34" charset="0"/>
              </a:rPr>
              <a:t>aRAT</a:t>
            </a:r>
            <a:r>
              <a:rPr lang="en-US" sz="1600" dirty="0" smtClean="0">
                <a:solidFill>
                  <a:srgbClr val="000000"/>
                </a:solidFill>
                <a:latin typeface="Gill Sans MT" pitchFamily="34" charset="0"/>
              </a:rPr>
              <a:t> first</a:t>
            </a:r>
            <a:r>
              <a:rPr lang="en-US" sz="1600" dirty="0">
                <a:solidFill>
                  <a:srgbClr val="000000"/>
                </a:solidFill>
                <a:latin typeface="Gill Sans MT" pitchFamily="34" charset="0"/>
              </a:rPr>
              <a:t>.</a:t>
            </a:r>
          </a:p>
        </p:txBody>
      </p:sp>
      <p:grpSp>
        <p:nvGrpSpPr>
          <p:cNvPr id="789531" name="Group 27"/>
          <p:cNvGrpSpPr>
            <a:grpSpLocks/>
          </p:cNvGrpSpPr>
          <p:nvPr/>
        </p:nvGrpSpPr>
        <p:grpSpPr bwMode="auto">
          <a:xfrm>
            <a:off x="1004888" y="3200401"/>
            <a:ext cx="3490912" cy="2132013"/>
            <a:chOff x="633" y="2159"/>
            <a:chExt cx="2199" cy="1343"/>
          </a:xfrm>
        </p:grpSpPr>
        <p:pic>
          <p:nvPicPr>
            <p:cNvPr id="789522" name="Picture 18" descr="MCPE03632_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3" y="2925"/>
              <a:ext cx="1529" cy="577"/>
            </a:xfrm>
            <a:prstGeom prst="rect">
              <a:avLst/>
            </a:prstGeom>
            <a:noFill/>
          </p:spPr>
        </p:pic>
        <p:sp>
          <p:nvSpPr>
            <p:cNvPr id="789524" name="Line 20"/>
            <p:cNvSpPr>
              <a:spLocks noChangeShapeType="1"/>
            </p:cNvSpPr>
            <p:nvPr/>
          </p:nvSpPr>
          <p:spPr bwMode="auto">
            <a:xfrm flipV="1">
              <a:off x="1780" y="2925"/>
              <a:ext cx="1052" cy="239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9525" name="AutoShape 21"/>
            <p:cNvSpPr>
              <a:spLocks noChangeArrowheads="1"/>
            </p:cNvSpPr>
            <p:nvPr/>
          </p:nvSpPr>
          <p:spPr bwMode="auto">
            <a:xfrm>
              <a:off x="1056" y="2159"/>
              <a:ext cx="912" cy="624"/>
            </a:xfrm>
            <a:prstGeom prst="cloudCallout">
              <a:avLst>
                <a:gd name="adj1" fmla="val -19741"/>
                <a:gd name="adj2" fmla="val 88917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89528" name="Rectangle 24"/>
            <p:cNvSpPr>
              <a:spLocks noChangeArrowheads="1"/>
            </p:cNvSpPr>
            <p:nvPr/>
          </p:nvSpPr>
          <p:spPr bwMode="auto">
            <a:xfrm>
              <a:off x="1255" y="2256"/>
              <a:ext cx="526" cy="334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ARF</a:t>
              </a:r>
            </a:p>
          </p:txBody>
        </p:sp>
      </p:grpSp>
      <p:sp>
        <p:nvSpPr>
          <p:cNvPr id="789511" name="Rectangle 7"/>
          <p:cNvSpPr>
            <a:spLocks noChangeArrowheads="1"/>
          </p:cNvSpPr>
          <p:nvPr/>
        </p:nvSpPr>
        <p:spPr bwMode="auto">
          <a:xfrm>
            <a:off x="4619625" y="2368550"/>
            <a:ext cx="606425" cy="9096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0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7895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78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7895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" dur="indefinite"/>
                                        <p:tgtEl>
                                          <p:spTgt spid="78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23" grpId="0" animBg="1"/>
      <p:bldP spid="789513" grpId="0"/>
      <p:bldP spid="7895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View of Branch Mispredictions</a:t>
            </a:r>
          </a:p>
        </p:txBody>
      </p:sp>
      <p:grpSp>
        <p:nvGrpSpPr>
          <p:cNvPr id="791556" name="Group 4"/>
          <p:cNvGrpSpPr>
            <a:grpSpLocks/>
          </p:cNvGrpSpPr>
          <p:nvPr/>
        </p:nvGrpSpPr>
        <p:grpSpPr bwMode="auto">
          <a:xfrm>
            <a:off x="1384300" y="1908175"/>
            <a:ext cx="3946525" cy="2655888"/>
            <a:chOff x="2641" y="1252"/>
            <a:chExt cx="2486" cy="1673"/>
          </a:xfrm>
        </p:grpSpPr>
        <p:sp>
          <p:nvSpPr>
            <p:cNvPr id="791557" name="Oval 5"/>
            <p:cNvSpPr>
              <a:spLocks noChangeArrowheads="1"/>
            </p:cNvSpPr>
            <p:nvPr/>
          </p:nvSpPr>
          <p:spPr bwMode="auto">
            <a:xfrm>
              <a:off x="2641" y="1252"/>
              <a:ext cx="2486" cy="1673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58" name="Rectangle 6"/>
            <p:cNvSpPr>
              <a:spLocks noChangeArrowheads="1"/>
            </p:cNvSpPr>
            <p:nvPr/>
          </p:nvSpPr>
          <p:spPr bwMode="auto">
            <a:xfrm>
              <a:off x="3262" y="1873"/>
              <a:ext cx="765" cy="335"/>
            </a:xfrm>
            <a:prstGeom prst="rect">
              <a:avLst/>
            </a:prstGeom>
            <a:solidFill>
              <a:srgbClr val="FFCC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ROB</a:t>
              </a:r>
            </a:p>
          </p:txBody>
        </p:sp>
        <p:sp>
          <p:nvSpPr>
            <p:cNvPr id="791559" name="Rectangle 7"/>
            <p:cNvSpPr>
              <a:spLocks noChangeArrowheads="1"/>
            </p:cNvSpPr>
            <p:nvPr/>
          </p:nvSpPr>
          <p:spPr bwMode="auto">
            <a:xfrm>
              <a:off x="3358" y="1395"/>
              <a:ext cx="478" cy="383"/>
            </a:xfrm>
            <a:prstGeom prst="rect">
              <a:avLst/>
            </a:prstGeom>
            <a:solidFill>
              <a:srgbClr val="99CC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LSQ</a:t>
              </a:r>
            </a:p>
          </p:txBody>
        </p:sp>
        <p:sp>
          <p:nvSpPr>
            <p:cNvPr id="791560" name="Rectangle 8"/>
            <p:cNvSpPr>
              <a:spLocks noChangeArrowheads="1"/>
            </p:cNvSpPr>
            <p:nvPr/>
          </p:nvSpPr>
          <p:spPr bwMode="auto">
            <a:xfrm>
              <a:off x="3358" y="2351"/>
              <a:ext cx="478" cy="38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PRF</a:t>
              </a:r>
            </a:p>
          </p:txBody>
        </p:sp>
        <p:sp>
          <p:nvSpPr>
            <p:cNvPr id="791561" name="Rectangle 9"/>
            <p:cNvSpPr>
              <a:spLocks noChangeArrowheads="1"/>
            </p:cNvSpPr>
            <p:nvPr/>
          </p:nvSpPr>
          <p:spPr bwMode="auto">
            <a:xfrm>
              <a:off x="2784" y="1873"/>
              <a:ext cx="335" cy="430"/>
            </a:xfrm>
            <a:prstGeom prst="rect">
              <a:avLst/>
            </a:prstGeom>
            <a:solidFill>
              <a:srgbClr val="FF99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RS</a:t>
              </a:r>
            </a:p>
          </p:txBody>
        </p:sp>
        <p:sp>
          <p:nvSpPr>
            <p:cNvPr id="791562" name="Rectangle 10"/>
            <p:cNvSpPr>
              <a:spLocks noChangeArrowheads="1"/>
            </p:cNvSpPr>
            <p:nvPr/>
          </p:nvSpPr>
          <p:spPr bwMode="auto">
            <a:xfrm>
              <a:off x="2928" y="2399"/>
              <a:ext cx="287" cy="143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fPC</a:t>
              </a:r>
            </a:p>
          </p:txBody>
        </p:sp>
      </p:grpSp>
      <p:sp>
        <p:nvSpPr>
          <p:cNvPr id="791563" name="Oval 11"/>
          <p:cNvSpPr>
            <a:spLocks noChangeArrowheads="1"/>
          </p:cNvSpPr>
          <p:nvPr/>
        </p:nvSpPr>
        <p:spPr bwMode="auto">
          <a:xfrm>
            <a:off x="3432175" y="2135188"/>
            <a:ext cx="1746250" cy="2201862"/>
          </a:xfrm>
          <a:prstGeom prst="ellipse">
            <a:avLst/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91564" name="Group 12"/>
          <p:cNvGrpSpPr>
            <a:grpSpLocks/>
          </p:cNvGrpSpPr>
          <p:nvPr/>
        </p:nvGrpSpPr>
        <p:grpSpPr bwMode="auto">
          <a:xfrm>
            <a:off x="3735388" y="2590800"/>
            <a:ext cx="1365250" cy="1441450"/>
            <a:chOff x="4122" y="1682"/>
            <a:chExt cx="860" cy="908"/>
          </a:xfrm>
        </p:grpSpPr>
        <p:sp>
          <p:nvSpPr>
            <p:cNvPr id="791566" name="Rectangle 14"/>
            <p:cNvSpPr>
              <a:spLocks noChangeArrowheads="1"/>
            </p:cNvSpPr>
            <p:nvPr/>
          </p:nvSpPr>
          <p:spPr bwMode="auto">
            <a:xfrm>
              <a:off x="4743" y="2064"/>
              <a:ext cx="239" cy="144"/>
            </a:xfrm>
            <a:prstGeom prst="rect">
              <a:avLst/>
            </a:prstGeom>
            <a:solidFill>
              <a:srgbClr val="CC99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PC</a:t>
              </a:r>
            </a:p>
          </p:txBody>
        </p:sp>
        <p:sp>
          <p:nvSpPr>
            <p:cNvPr id="791567" name="Rectangle 15"/>
            <p:cNvSpPr>
              <a:spLocks noChangeArrowheads="1"/>
            </p:cNvSpPr>
            <p:nvPr/>
          </p:nvSpPr>
          <p:spPr bwMode="auto">
            <a:xfrm>
              <a:off x="4122" y="1682"/>
              <a:ext cx="717" cy="287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Memory</a:t>
              </a:r>
            </a:p>
          </p:txBody>
        </p:sp>
        <p:sp>
          <p:nvSpPr>
            <p:cNvPr id="791565" name="Rectangle 13"/>
            <p:cNvSpPr>
              <a:spLocks noChangeArrowheads="1"/>
            </p:cNvSpPr>
            <p:nvPr/>
          </p:nvSpPr>
          <p:spPr bwMode="auto">
            <a:xfrm>
              <a:off x="4170" y="2256"/>
              <a:ext cx="526" cy="334"/>
            </a:xfrm>
            <a:prstGeom prst="rect">
              <a:avLst/>
            </a:prstGeom>
            <a:solidFill>
              <a:srgbClr val="CCFF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ARF</a:t>
              </a:r>
            </a:p>
          </p:txBody>
        </p:sp>
      </p:grpSp>
      <p:sp>
        <p:nvSpPr>
          <p:cNvPr id="791568" name="Rectangle 16"/>
          <p:cNvSpPr>
            <a:spLocks noChangeArrowheads="1"/>
          </p:cNvSpPr>
          <p:nvPr/>
        </p:nvSpPr>
        <p:spPr bwMode="auto">
          <a:xfrm>
            <a:off x="3205163" y="2885552"/>
            <a:ext cx="76200" cy="531813"/>
          </a:xfrm>
          <a:prstGeom prst="rect">
            <a:avLst/>
          </a:prstGeom>
          <a:solidFill>
            <a:srgbClr val="FF99CC">
              <a:alpha val="7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791580" name="Group 28"/>
          <p:cNvGrpSpPr>
            <a:grpSpLocks/>
          </p:cNvGrpSpPr>
          <p:nvPr/>
        </p:nvGrpSpPr>
        <p:grpSpPr bwMode="auto">
          <a:xfrm>
            <a:off x="2522538" y="2887139"/>
            <a:ext cx="682625" cy="531813"/>
            <a:chOff x="1589" y="1921"/>
            <a:chExt cx="430" cy="33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91569" name="Rectangle 17"/>
            <p:cNvSpPr>
              <a:spLocks noChangeArrowheads="1"/>
            </p:cNvSpPr>
            <p:nvPr/>
          </p:nvSpPr>
          <p:spPr bwMode="auto">
            <a:xfrm>
              <a:off x="1972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0" name="Rectangle 18"/>
            <p:cNvSpPr>
              <a:spLocks noChangeArrowheads="1"/>
            </p:cNvSpPr>
            <p:nvPr/>
          </p:nvSpPr>
          <p:spPr bwMode="auto">
            <a:xfrm>
              <a:off x="1925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1" name="Rectangle 19"/>
            <p:cNvSpPr>
              <a:spLocks noChangeArrowheads="1"/>
            </p:cNvSpPr>
            <p:nvPr/>
          </p:nvSpPr>
          <p:spPr bwMode="auto">
            <a:xfrm>
              <a:off x="1877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2" name="Rectangle 20"/>
            <p:cNvSpPr>
              <a:spLocks noChangeArrowheads="1"/>
            </p:cNvSpPr>
            <p:nvPr/>
          </p:nvSpPr>
          <p:spPr bwMode="auto">
            <a:xfrm>
              <a:off x="1589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3" name="Rectangle 21"/>
            <p:cNvSpPr>
              <a:spLocks noChangeArrowheads="1"/>
            </p:cNvSpPr>
            <p:nvPr/>
          </p:nvSpPr>
          <p:spPr bwMode="auto">
            <a:xfrm>
              <a:off x="1637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4" name="Rectangle 22"/>
            <p:cNvSpPr>
              <a:spLocks noChangeArrowheads="1"/>
            </p:cNvSpPr>
            <p:nvPr/>
          </p:nvSpPr>
          <p:spPr bwMode="auto">
            <a:xfrm>
              <a:off x="1685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5" name="Rectangle 23"/>
            <p:cNvSpPr>
              <a:spLocks noChangeArrowheads="1"/>
            </p:cNvSpPr>
            <p:nvPr/>
          </p:nvSpPr>
          <p:spPr bwMode="auto">
            <a:xfrm>
              <a:off x="1733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6" name="Rectangle 24"/>
            <p:cNvSpPr>
              <a:spLocks noChangeArrowheads="1"/>
            </p:cNvSpPr>
            <p:nvPr/>
          </p:nvSpPr>
          <p:spPr bwMode="auto">
            <a:xfrm>
              <a:off x="1781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77" name="Rectangle 25"/>
            <p:cNvSpPr>
              <a:spLocks noChangeArrowheads="1"/>
            </p:cNvSpPr>
            <p:nvPr/>
          </p:nvSpPr>
          <p:spPr bwMode="auto">
            <a:xfrm>
              <a:off x="1828" y="1921"/>
              <a:ext cx="47" cy="33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791595" name="Group 43"/>
          <p:cNvGrpSpPr>
            <a:grpSpLocks/>
          </p:cNvGrpSpPr>
          <p:nvPr/>
        </p:nvGrpSpPr>
        <p:grpSpPr bwMode="auto">
          <a:xfrm>
            <a:off x="3060700" y="3417888"/>
            <a:ext cx="1255713" cy="1960562"/>
            <a:chOff x="1928" y="2250"/>
            <a:chExt cx="791" cy="1235"/>
          </a:xfrm>
        </p:grpSpPr>
        <p:sp>
          <p:nvSpPr>
            <p:cNvPr id="791578" name="Text Box 26"/>
            <p:cNvSpPr txBox="1">
              <a:spLocks noChangeArrowheads="1"/>
            </p:cNvSpPr>
            <p:nvPr/>
          </p:nvSpPr>
          <p:spPr bwMode="auto">
            <a:xfrm>
              <a:off x="1928" y="3117"/>
              <a:ext cx="79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Mispredicted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Gill Sans MT" pitchFamily="34" charset="0"/>
                </a:rPr>
                <a:t>Branch</a:t>
              </a:r>
            </a:p>
          </p:txBody>
        </p:sp>
        <p:cxnSp>
          <p:nvCxnSpPr>
            <p:cNvPr id="791579" name="AutoShape 27"/>
            <p:cNvCxnSpPr>
              <a:cxnSpLocks noChangeShapeType="1"/>
              <a:stCxn id="791578" idx="0"/>
              <a:endCxn id="791568" idx="2"/>
            </p:cNvCxnSpPr>
            <p:nvPr/>
          </p:nvCxnSpPr>
          <p:spPr bwMode="auto">
            <a:xfrm rot="16200000" flipV="1">
              <a:off x="1750" y="2543"/>
              <a:ext cx="867" cy="2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791581" name="Text Box 29"/>
          <p:cNvSpPr txBox="1">
            <a:spLocks noChangeArrowheads="1"/>
          </p:cNvSpPr>
          <p:nvPr/>
        </p:nvSpPr>
        <p:spPr bwMode="auto">
          <a:xfrm>
            <a:off x="5818188" y="1835150"/>
            <a:ext cx="2242602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Wrong-path instructions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are flushed…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Gill Sans MT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architected state has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never been touched</a:t>
            </a:r>
          </a:p>
        </p:txBody>
      </p:sp>
      <p:grpSp>
        <p:nvGrpSpPr>
          <p:cNvPr id="791588" name="Group 36"/>
          <p:cNvGrpSpPr>
            <a:grpSpLocks/>
          </p:cNvGrpSpPr>
          <p:nvPr/>
        </p:nvGrpSpPr>
        <p:grpSpPr bwMode="auto">
          <a:xfrm>
            <a:off x="2751138" y="2885552"/>
            <a:ext cx="457200" cy="531813"/>
            <a:chOff x="3501" y="2829"/>
            <a:chExt cx="288" cy="33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91582" name="Rectangle 30"/>
            <p:cNvSpPr>
              <a:spLocks noChangeArrowheads="1"/>
            </p:cNvSpPr>
            <p:nvPr/>
          </p:nvSpPr>
          <p:spPr bwMode="auto">
            <a:xfrm>
              <a:off x="3501" y="2829"/>
              <a:ext cx="48" cy="33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83" name="Rectangle 31"/>
            <p:cNvSpPr>
              <a:spLocks noChangeArrowheads="1"/>
            </p:cNvSpPr>
            <p:nvPr/>
          </p:nvSpPr>
          <p:spPr bwMode="auto">
            <a:xfrm>
              <a:off x="3549" y="2829"/>
              <a:ext cx="48" cy="33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84" name="Rectangle 32"/>
            <p:cNvSpPr>
              <a:spLocks noChangeArrowheads="1"/>
            </p:cNvSpPr>
            <p:nvPr/>
          </p:nvSpPr>
          <p:spPr bwMode="auto">
            <a:xfrm>
              <a:off x="3597" y="2829"/>
              <a:ext cx="48" cy="33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85" name="Rectangle 33"/>
            <p:cNvSpPr>
              <a:spLocks noChangeArrowheads="1"/>
            </p:cNvSpPr>
            <p:nvPr/>
          </p:nvSpPr>
          <p:spPr bwMode="auto">
            <a:xfrm>
              <a:off x="3645" y="2829"/>
              <a:ext cx="48" cy="33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86" name="Rectangle 34"/>
            <p:cNvSpPr>
              <a:spLocks noChangeArrowheads="1"/>
            </p:cNvSpPr>
            <p:nvPr/>
          </p:nvSpPr>
          <p:spPr bwMode="auto">
            <a:xfrm>
              <a:off x="3693" y="2829"/>
              <a:ext cx="48" cy="33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87" name="Rectangle 35"/>
            <p:cNvSpPr>
              <a:spLocks noChangeArrowheads="1"/>
            </p:cNvSpPr>
            <p:nvPr/>
          </p:nvSpPr>
          <p:spPr bwMode="auto">
            <a:xfrm>
              <a:off x="3741" y="2829"/>
              <a:ext cx="48" cy="33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91589" name="Text Box 37"/>
          <p:cNvSpPr txBox="1">
            <a:spLocks noChangeArrowheads="1"/>
          </p:cNvSpPr>
          <p:nvPr/>
        </p:nvSpPr>
        <p:spPr bwMode="auto">
          <a:xfrm>
            <a:off x="6002338" y="3530600"/>
            <a:ext cx="173201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Fetch correct path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instructions</a:t>
            </a:r>
          </a:p>
        </p:txBody>
      </p:sp>
      <p:grpSp>
        <p:nvGrpSpPr>
          <p:cNvPr id="791593" name="Group 41"/>
          <p:cNvGrpSpPr>
            <a:grpSpLocks/>
          </p:cNvGrpSpPr>
          <p:nvPr/>
        </p:nvGrpSpPr>
        <p:grpSpPr bwMode="auto">
          <a:xfrm>
            <a:off x="2978150" y="2971800"/>
            <a:ext cx="1746250" cy="682625"/>
            <a:chOff x="1876" y="1969"/>
            <a:chExt cx="1100" cy="430"/>
          </a:xfrm>
        </p:grpSpPr>
        <p:sp>
          <p:nvSpPr>
            <p:cNvPr id="791590" name="Line 38"/>
            <p:cNvSpPr>
              <a:spLocks noChangeShapeType="1"/>
            </p:cNvSpPr>
            <p:nvPr/>
          </p:nvSpPr>
          <p:spPr bwMode="auto">
            <a:xfrm>
              <a:off x="1924" y="2160"/>
              <a:ext cx="574" cy="2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91" name="Line 39"/>
            <p:cNvSpPr>
              <a:spLocks noChangeShapeType="1"/>
            </p:cNvSpPr>
            <p:nvPr/>
          </p:nvSpPr>
          <p:spPr bwMode="auto">
            <a:xfrm flipV="1">
              <a:off x="1876" y="1969"/>
              <a:ext cx="574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91592" name="Line 40"/>
            <p:cNvSpPr>
              <a:spLocks noChangeShapeType="1"/>
            </p:cNvSpPr>
            <p:nvPr/>
          </p:nvSpPr>
          <p:spPr bwMode="auto">
            <a:xfrm>
              <a:off x="2019" y="2112"/>
              <a:ext cx="957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</p:grpSp>
      <p:sp>
        <p:nvSpPr>
          <p:cNvPr id="791594" name="Text Box 42"/>
          <p:cNvSpPr txBox="1">
            <a:spLocks noChangeArrowheads="1"/>
          </p:cNvSpPr>
          <p:nvPr/>
        </p:nvSpPr>
        <p:spPr bwMode="auto">
          <a:xfrm>
            <a:off x="5761038" y="4567238"/>
            <a:ext cx="20828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Which can update the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architected state when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Gill Sans MT" pitchFamily="34" charset="0"/>
              </a:rPr>
              <a:t>they commit</a:t>
            </a:r>
          </a:p>
        </p:txBody>
      </p:sp>
      <p:cxnSp>
        <p:nvCxnSpPr>
          <p:cNvPr id="791596" name="AutoShape 44"/>
          <p:cNvCxnSpPr>
            <a:cxnSpLocks noChangeShapeType="1"/>
            <a:stCxn id="791568" idx="2"/>
            <a:endCxn id="791562" idx="3"/>
          </p:cNvCxnSpPr>
          <p:nvPr/>
        </p:nvCxnSpPr>
        <p:spPr bwMode="auto">
          <a:xfrm rot="5400000">
            <a:off x="2556805" y="3156087"/>
            <a:ext cx="425180" cy="9477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3933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915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79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91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7915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1581" grpId="0"/>
      <p:bldP spid="791589" grpId="0"/>
      <p:bldP spid="7915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Committing </a:t>
            </a:r>
            <a:r>
              <a:rPr lang="en-US" dirty="0" smtClean="0"/>
              <a:t>Instructions (1/2)</a:t>
            </a:r>
            <a:endParaRPr lang="en-US" dirty="0"/>
          </a:p>
        </p:txBody>
      </p:sp>
      <p:sp>
        <p:nvSpPr>
          <p:cNvPr id="77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“Retire” vs. “Commit”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people use this to mean the same thing</a:t>
            </a:r>
          </a:p>
          <a:p>
            <a:pPr lvl="1"/>
            <a:r>
              <a:rPr lang="en-US" dirty="0" smtClean="0"/>
              <a:t>Sometimes </a:t>
            </a:r>
            <a:r>
              <a:rPr lang="en-US" dirty="0"/>
              <a:t>they mean different things</a:t>
            </a:r>
          </a:p>
          <a:p>
            <a:pPr lvl="2"/>
            <a:r>
              <a:rPr lang="en-US" dirty="0" smtClean="0"/>
              <a:t>Check </a:t>
            </a:r>
            <a:r>
              <a:rPr lang="en-US" dirty="0"/>
              <a:t>the context!</a:t>
            </a:r>
          </a:p>
          <a:p>
            <a:r>
              <a:rPr lang="en-US" dirty="0" err="1" smtClean="0"/>
              <a:t>Insn</a:t>
            </a:r>
            <a:r>
              <a:rPr lang="en-US" dirty="0" smtClean="0"/>
              <a:t>. </a:t>
            </a:r>
            <a:r>
              <a:rPr lang="en-US" b="1" i="1" u="sng" dirty="0" smtClean="0"/>
              <a:t>commits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making “effects</a:t>
            </a:r>
            <a:r>
              <a:rPr lang="en-US" dirty="0"/>
              <a:t>” </a:t>
            </a:r>
            <a:r>
              <a:rPr lang="en-US" dirty="0" smtClean="0"/>
              <a:t>visible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/>
              <a:t>A)RF, Memory/$, </a:t>
            </a:r>
            <a:r>
              <a:rPr lang="en-US" dirty="0" smtClean="0"/>
              <a:t>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2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Props1.xml><?xml version="1.0" encoding="utf-8"?>
<ds:datastoreItem xmlns:ds="http://schemas.openxmlformats.org/officeDocument/2006/customXml" ds:itemID="{F3695433-FFAA-4056-A646-A00B780CE494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40956</TotalTime>
  <Words>1799</Words>
  <Application>Microsoft Office PowerPoint</Application>
  <PresentationFormat>On-screen Show (4:3)</PresentationFormat>
  <Paragraphs>453</Paragraphs>
  <Slides>30</Slides>
  <Notes>2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Gill Sans MT</vt:lpstr>
      <vt:lpstr>Office Theme</vt:lpstr>
      <vt:lpstr>CSE 502: Computer Architecture</vt:lpstr>
      <vt:lpstr>The End of the Road (um… Pipe)</vt:lpstr>
      <vt:lpstr>Everything Should Appear In-Order</vt:lpstr>
      <vt:lpstr>“Looking” at CPU State</vt:lpstr>
      <vt:lpstr>Implementation in the CPU</vt:lpstr>
      <vt:lpstr>Only the Sequential Part Matterns</vt:lpstr>
      <vt:lpstr>View of the Unified Register File</vt:lpstr>
      <vt:lpstr>View of Branch Mispredictions</vt:lpstr>
      <vt:lpstr>Committing Instructions (1/2)</vt:lpstr>
      <vt:lpstr>Committing Instructions (2/2)</vt:lpstr>
      <vt:lpstr>x86 Commit (1/2)</vt:lpstr>
      <vt:lpstr>x86 Commit (2/2)</vt:lpstr>
      <vt:lpstr>Handling REP-prefixed Instructions (1/2)</vt:lpstr>
      <vt:lpstr>Handling REP-prefixed Instructions (2/2)</vt:lpstr>
      <vt:lpstr>Blocked Commit</vt:lpstr>
      <vt:lpstr>Faults</vt:lpstr>
      <vt:lpstr>Timing of DBZ Fault</vt:lpstr>
      <vt:lpstr>Speculative Faults</vt:lpstr>
      <vt:lpstr>Timing of TLB Miss</vt:lpstr>
      <vt:lpstr>Load Faults are Similar</vt:lpstr>
      <vt:lpstr>Asynchronous Interrupts</vt:lpstr>
      <vt:lpstr>Two Options for Handling Async Interrupts</vt:lpstr>
      <vt:lpstr>Store Retirement (1/2)</vt:lpstr>
      <vt:lpstr>Store Retirement (2/2)</vt:lpstr>
      <vt:lpstr>Writeback Buffer (1/2)</vt:lpstr>
      <vt:lpstr>Writeback Buffer (2/2)</vt:lpstr>
      <vt:lpstr>Write Combining Buffer (1/2)</vt:lpstr>
      <vt:lpstr>Write Combining Buffer (2/2)</vt:lpstr>
      <vt:lpstr>Senior Store Queue</vt:lpstr>
      <vt:lpstr>Retire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mike</dc:creator>
  <cp:lastModifiedBy>mike</cp:lastModifiedBy>
  <cp:revision>322</cp:revision>
  <dcterms:created xsi:type="dcterms:W3CDTF">2012-09-21T01:57:31Z</dcterms:created>
  <dcterms:modified xsi:type="dcterms:W3CDTF">2017-04-06T08:51:09Z</dcterms:modified>
</cp:coreProperties>
</file>