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316" r:id="rId5"/>
    <p:sldId id="266" r:id="rId6"/>
    <p:sldId id="318" r:id="rId7"/>
    <p:sldId id="341" r:id="rId8"/>
    <p:sldId id="343" r:id="rId9"/>
    <p:sldId id="262" r:id="rId10"/>
    <p:sldId id="384" r:id="rId11"/>
    <p:sldId id="313" r:id="rId12"/>
    <p:sldId id="281" r:id="rId13"/>
    <p:sldId id="282" r:id="rId14"/>
    <p:sldId id="388" r:id="rId15"/>
    <p:sldId id="274" r:id="rId16"/>
    <p:sldId id="319" r:id="rId17"/>
    <p:sldId id="269" r:id="rId18"/>
    <p:sldId id="270" r:id="rId19"/>
    <p:sldId id="345" r:id="rId20"/>
    <p:sldId id="383" r:id="rId21"/>
    <p:sldId id="346" r:id="rId22"/>
    <p:sldId id="347" r:id="rId23"/>
    <p:sldId id="271" r:id="rId24"/>
    <p:sldId id="272" r:id="rId25"/>
    <p:sldId id="356" r:id="rId26"/>
    <p:sldId id="277" r:id="rId27"/>
    <p:sldId id="297" r:id="rId28"/>
    <p:sldId id="298" r:id="rId29"/>
    <p:sldId id="351" r:id="rId30"/>
    <p:sldId id="292" r:id="rId31"/>
    <p:sldId id="385" r:id="rId32"/>
    <p:sldId id="386" r:id="rId33"/>
    <p:sldId id="387" r:id="rId34"/>
    <p:sldId id="354" r:id="rId35"/>
    <p:sldId id="285" r:id="rId36"/>
    <p:sldId id="288" r:id="rId37"/>
    <p:sldId id="289" r:id="rId38"/>
    <p:sldId id="279" r:id="rId39"/>
    <p:sldId id="375" r:id="rId40"/>
    <p:sldId id="32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CCFF"/>
    <a:srgbClr val="008000"/>
    <a:srgbClr val="FF57AB"/>
    <a:srgbClr val="FF2D96"/>
    <a:srgbClr val="33CCCC"/>
    <a:srgbClr val="33CCFF"/>
    <a:srgbClr val="0984FF"/>
    <a:srgbClr val="3F9FFF"/>
    <a:srgbClr val="EA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94441" autoAdjust="0"/>
  </p:normalViewPr>
  <p:slideViewPr>
    <p:cSldViewPr>
      <p:cViewPr varScale="1">
        <p:scale>
          <a:sx n="165" d="100"/>
          <a:sy n="165" d="100"/>
        </p:scale>
        <p:origin x="1684" y="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0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86F3A-2B95-4547-BF10-33403D9915BB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2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4C798-0977-4537-91D9-82F493105085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6BBD9-ECBC-439A-8786-22F555C1DD26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86F3A-2B95-4547-BF10-33403D9915BB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5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D0650-9B69-4481-9791-5532560CF6BC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7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6570E-3298-4FEE-9206-4630E94562D4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7FECD-D86D-4F2D-B87D-850ADD732CBC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3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Typically need some sort of “cast out” buffer for evictees anyway… a dirty line in</a:t>
            </a:r>
            <a:r>
              <a:rPr lang="en-US" baseline="0" dirty="0"/>
              <a:t> a </a:t>
            </a:r>
            <a:r>
              <a:rPr lang="en-US" baseline="0" dirty="0" err="1"/>
              <a:t>writeback</a:t>
            </a:r>
            <a:r>
              <a:rPr lang="en-US" baseline="0" dirty="0"/>
              <a:t> cache needs to be written back to the next-level cache, and this might not be able to happen right away (e.g., bus busy, next-level cache busy, etc.).  Victim cache and </a:t>
            </a:r>
            <a:r>
              <a:rPr lang="en-US" baseline="0" dirty="0" err="1"/>
              <a:t>writeback</a:t>
            </a:r>
            <a:r>
              <a:rPr lang="en-US" baseline="0" dirty="0"/>
              <a:t> buffer can be combined into one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4BBFB-DB6B-4FC5-B604-D8CC9094EAA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2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Lots of other techniques *not* discussed here such as sub-banking, hierarchical </a:t>
            </a:r>
            <a:r>
              <a:rPr lang="en-US" dirty="0" err="1"/>
              <a:t>wordlines</a:t>
            </a:r>
            <a:r>
              <a:rPr lang="en-US" dirty="0"/>
              <a:t>/</a:t>
            </a:r>
            <a:r>
              <a:rPr lang="en-US" dirty="0" err="1"/>
              <a:t>bitlines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4BBFB-DB6B-4FC5-B604-D8CC9094EAA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5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EE654-8474-4785-92D9-2568BA46C849}" type="slidenum">
              <a:rPr lang="en-US" altLang="en-US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372A1-1B51-4DD0-8A1C-0BAFABB5CF2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1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B3769-1950-4AA5-91A7-5E96452708D9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A012D-182F-4557-9565-0F81B59BA39A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B5E03-16C7-4EB8-BB78-8E6FFE1A87D4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1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49CA3-7881-49EA-A250-CCF0C38A9C17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7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49CA3-7881-49EA-A250-CCF0C38A9C17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definitely be review for the ECE crowd.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4BBFB-DB6B-4FC5-B604-D8CC9094EAA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B6B1-4B8E-4938-BA81-46C3016311EE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8BF5-A9BA-484C-8665-E4B09A350C6E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5876-F27B-48E3-B4F2-F9B2F450B7F9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D2F-B08B-44A4-A313-D5D3C8675691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498"/>
            <a:ext cx="7886700" cy="699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7886700" cy="4633171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498"/>
            <a:ext cx="7886700" cy="699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7886700" cy="4633171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0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498"/>
            <a:ext cx="7886700" cy="699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7886700" cy="4633171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3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7498"/>
            <a:ext cx="7886700" cy="699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7886700" cy="4633171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1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6656"/>
            <a:ext cx="7886700" cy="704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6283570"/>
            <a:ext cx="9144000" cy="574430"/>
          </a:xfrm>
        </p:spPr>
        <p:txBody>
          <a:bodyPr t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6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383C-A7F5-4E66-B4FB-612AFAE280B3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BA72-9385-43C8-9E9F-BB73B77DB7CB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94AD-4ABF-41A5-A569-CCA9E5EC6F07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E465-E316-4DEB-BCEE-40EB72F44190}" type="datetime1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0C3B-6E14-4EF2-9618-C1A5B6897D33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AE1F-95FA-465C-B7B0-FEF5E822B8F6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8CCB-54BB-4017-AC13-C200F1A10C48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19D9-2E1D-4BDC-B2DA-BE6B0A514146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D0B87-467A-4B81-8C5B-518FFF5B4A00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7" descr="PPTbackground_Red.jpg"/>
          <p:cNvPicPr>
            <a:picLocks noChangeAspect="1"/>
          </p:cNvPicPr>
          <p:nvPr/>
        </p:nvPicPr>
        <p:blipFill>
          <a:blip r:embed="rId19" cstate="print"/>
          <a:srcRect b="97814"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SBU horz_2clr_cmyk.eps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8137"/>
            <a:ext cx="2311425" cy="3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/>
        </p:nvSpPr>
        <p:spPr>
          <a:xfrm>
            <a:off x="5868144" y="116632"/>
            <a:ext cx="32758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602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CSE502: Computer Architecture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rgbClr val="B60225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CSE 502:</a:t>
            </a:r>
            <a:br>
              <a:rPr lang="en-US" sz="5400" b="1" dirty="0"/>
            </a:br>
            <a:r>
              <a:rPr lang="en-US" sz="5400" b="1" dirty="0"/>
              <a:t>Computer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Memory Hierarchy &amp; Caches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67544" y="2579077"/>
            <a:ext cx="8208912" cy="2547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36000" rIns="180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Processor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Organization (2/3)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43792"/>
            <a:ext cx="7886700" cy="10352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L1 and L2 are </a:t>
            </a:r>
            <a:r>
              <a:rPr lang="en-US" i="1" dirty="0">
                <a:solidFill>
                  <a:srgbClr val="FF0000"/>
                </a:solidFill>
              </a:rPr>
              <a:t>private</a:t>
            </a:r>
          </a:p>
          <a:p>
            <a:r>
              <a:rPr lang="en-US" dirty="0"/>
              <a:t>L3 is </a:t>
            </a:r>
            <a:r>
              <a:rPr lang="en-US" i="1" dirty="0">
                <a:solidFill>
                  <a:srgbClr val="FF0000"/>
                </a:solidFill>
              </a:rPr>
              <a:t>shared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Multi-core replicates the top of the hierarchy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1560" y="4230079"/>
            <a:ext cx="7920880" cy="8305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L3 Cache (LLC)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11560" y="2970397"/>
            <a:ext cx="3858840" cy="1154138"/>
            <a:chOff x="4644008" y="1556792"/>
            <a:chExt cx="3888432" cy="1728192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4644008" y="1556792"/>
              <a:ext cx="3888432" cy="17281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72000" tIns="36000" rIns="18000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Core 0</a:t>
              </a: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6012160" y="1700808"/>
              <a:ext cx="1157288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Registers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5364088" y="2132856"/>
              <a:ext cx="1224136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L1 I-Cache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6588224" y="2132856"/>
              <a:ext cx="1224136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L1 D-Cache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5220072" y="2636912"/>
              <a:ext cx="2736304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L2 Cache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7812360" y="2132856"/>
              <a:ext cx="648072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D-TLB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4716016" y="2132856"/>
              <a:ext cx="653232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I-TLB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44008" y="2970397"/>
            <a:ext cx="3679377" cy="1154138"/>
            <a:chOff x="4644008" y="1556792"/>
            <a:chExt cx="3888432" cy="1728192"/>
          </a:xfrm>
        </p:grpSpPr>
        <p:sp>
          <p:nvSpPr>
            <p:cNvPr id="43" name="Rectangle 3"/>
            <p:cNvSpPr>
              <a:spLocks noChangeArrowheads="1"/>
            </p:cNvSpPr>
            <p:nvPr/>
          </p:nvSpPr>
          <p:spPr bwMode="auto">
            <a:xfrm>
              <a:off x="4644008" y="1556792"/>
              <a:ext cx="3888432" cy="17281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72000" tIns="36000" rIns="18000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Core 1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6012160" y="1700808"/>
              <a:ext cx="1157288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Registers</a:t>
              </a: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5364088" y="2132856"/>
              <a:ext cx="1224136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L1 I-Cache</a:t>
              </a: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6588224" y="2132856"/>
              <a:ext cx="1224136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L1 D-Cache</a:t>
              </a: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220072" y="2636912"/>
              <a:ext cx="2736304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L2 Cache</a:t>
              </a:r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7812360" y="2132856"/>
              <a:ext cx="648072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D-TLB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4716016" y="2132856"/>
              <a:ext cx="653232" cy="36004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</a:rPr>
                <a:t>I-TLB</a:t>
              </a:r>
            </a:p>
          </p:txBody>
        </p:sp>
      </p:grp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67544" y="5247759"/>
            <a:ext cx="8196064" cy="90917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Main Memory (DRAM)</a:t>
            </a:r>
          </a:p>
        </p:txBody>
      </p:sp>
      <p:pic>
        <p:nvPicPr>
          <p:cNvPr id="24" name="Picture 10" descr="http://www-03.ibm.com/ibm/history/ibm100/images/icp/T030775X12857R51/us__en_us__ibm100__cult_innovation__dram_2__940x5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38" t="29954" r="7512" b="31533"/>
          <a:stretch>
            <a:fillRect/>
          </a:stretch>
        </p:blipFill>
        <p:spPr bwMode="auto">
          <a:xfrm>
            <a:off x="555555" y="5422368"/>
            <a:ext cx="2648293" cy="67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28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Organization (3/3)</a:t>
            </a:r>
          </a:p>
        </p:txBody>
      </p:sp>
      <p:pic>
        <p:nvPicPr>
          <p:cNvPr id="182282" name="Picture 10" descr="http://www-03.ibm.com/ibm/history/ibm100/images/icp/T030775X12857R51/us__en_us__ibm100__cult_innovation__dram_2__940x530.jpg"/>
          <p:cNvPicPr>
            <a:picLocks noChangeAspect="1" noChangeArrowheads="1"/>
          </p:cNvPicPr>
          <p:nvPr/>
        </p:nvPicPr>
        <p:blipFill>
          <a:blip r:embed="rId3" cstate="print"/>
          <a:srcRect l="7238" t="29954" r="7512" b="31533"/>
          <a:stretch>
            <a:fillRect/>
          </a:stretch>
        </p:blipFill>
        <p:spPr bwMode="auto">
          <a:xfrm>
            <a:off x="683568" y="1340768"/>
            <a:ext cx="4680520" cy="1192208"/>
          </a:xfrm>
          <a:prstGeom prst="rect">
            <a:avLst/>
          </a:prstGeom>
          <a:noFill/>
        </p:spPr>
      </p:pic>
      <p:pic>
        <p:nvPicPr>
          <p:cNvPr id="182284" name="Picture 12" descr="http://hothardware.com/articleimages/Item1232/core-i7-d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02" y="2636912"/>
            <a:ext cx="5238750" cy="3276601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5580112" y="2132856"/>
            <a:ext cx="1152128" cy="864096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0112" y="4797152"/>
            <a:ext cx="1152128" cy="1008112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732240" y="2132856"/>
            <a:ext cx="1944216" cy="3672408"/>
            <a:chOff x="6588224" y="2132856"/>
            <a:chExt cx="1944216" cy="3672408"/>
          </a:xfrm>
        </p:grpSpPr>
        <p:pic>
          <p:nvPicPr>
            <p:cNvPr id="18228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88224" y="2132856"/>
              <a:ext cx="1924050" cy="366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 bwMode="auto">
            <a:xfrm>
              <a:off x="6588224" y="2132856"/>
              <a:ext cx="1944216" cy="3672408"/>
            </a:xfrm>
            <a:prstGeom prst="rect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224" y="4221088"/>
              <a:ext cx="648072" cy="1440160"/>
            </a:xfrm>
            <a:prstGeom prst="rect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Gill Sans MT" pitchFamily="34" charset="0"/>
                </a:rPr>
                <a:t>256K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Gill Sans MT" pitchFamily="34" charset="0"/>
                </a:rPr>
                <a:t>L2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88224" y="3256767"/>
              <a:ext cx="504056" cy="820455"/>
            </a:xfrm>
            <a:prstGeom prst="rect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Gill Sans MT" pitchFamily="34" charset="0"/>
                </a:rPr>
                <a:t>32K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Gill Sans MT" pitchFamily="34" charset="0"/>
                </a:rPr>
                <a:t>L1-D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100392" y="4653136"/>
              <a:ext cx="432048" cy="526376"/>
            </a:xfrm>
            <a:prstGeom prst="rect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Gill Sans MT" pitchFamily="34" charset="0"/>
                </a:rPr>
                <a:t>32K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Gill Sans MT" pitchFamily="34" charset="0"/>
                </a:rPr>
                <a:t>L1-I</a:t>
              </a:r>
            </a:p>
          </p:txBody>
        </p:sp>
      </p:grpSp>
      <p:sp>
        <p:nvSpPr>
          <p:cNvPr id="14" name="Text Box 61"/>
          <p:cNvSpPr txBox="1">
            <a:spLocks noChangeArrowheads="1"/>
          </p:cNvSpPr>
          <p:nvPr/>
        </p:nvSpPr>
        <p:spPr bwMode="auto">
          <a:xfrm rot="16200000">
            <a:off x="-1238409" y="3982825"/>
            <a:ext cx="32766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Intel Nehalem</a:t>
            </a:r>
            <a:br>
              <a:rPr lang="en-US" sz="1600" dirty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(3.3GHz, 4 cores, 2 threads per core)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SRAM Overview</a:t>
            </a:r>
            <a:endParaRPr lang="en-US" dirty="0"/>
          </a:p>
        </p:txBody>
      </p:sp>
      <p:sp>
        <p:nvSpPr>
          <p:cNvPr id="70452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4725144"/>
            <a:ext cx="8229600" cy="1512168"/>
          </a:xfrm>
        </p:spPr>
        <p:txBody>
          <a:bodyPr>
            <a:normAutofit fontScale="92500"/>
          </a:bodyPr>
          <a:lstStyle/>
          <a:p>
            <a:r>
              <a:rPr lang="en-US" dirty="0"/>
              <a:t>Chained inverters maintain a stable state</a:t>
            </a:r>
          </a:p>
          <a:p>
            <a:r>
              <a:rPr lang="en-US" dirty="0"/>
              <a:t>Access gates provide access to the cell</a:t>
            </a:r>
          </a:p>
          <a:p>
            <a:r>
              <a:rPr lang="en-US" dirty="0"/>
              <a:t>Writing to cell involves over-powering storage inverters</a:t>
            </a:r>
          </a:p>
        </p:txBody>
      </p:sp>
      <p:sp>
        <p:nvSpPr>
          <p:cNvPr id="704517" name="Oval 5"/>
          <p:cNvSpPr>
            <a:spLocks noChangeArrowheads="1"/>
          </p:cNvSpPr>
          <p:nvPr/>
        </p:nvSpPr>
        <p:spPr bwMode="auto">
          <a:xfrm>
            <a:off x="4722813" y="2593975"/>
            <a:ext cx="152400" cy="15240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4519" name="Oval 7"/>
          <p:cNvSpPr>
            <a:spLocks noChangeArrowheads="1"/>
          </p:cNvSpPr>
          <p:nvPr/>
        </p:nvSpPr>
        <p:spPr bwMode="auto">
          <a:xfrm>
            <a:off x="4267200" y="3352800"/>
            <a:ext cx="152400" cy="15240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704520" name="AutoShape 8"/>
          <p:cNvCxnSpPr>
            <a:cxnSpLocks noChangeShapeType="1"/>
            <a:stCxn id="704519" idx="2"/>
          </p:cNvCxnSpPr>
          <p:nvPr/>
        </p:nvCxnSpPr>
        <p:spPr bwMode="auto">
          <a:xfrm rot="10800000" flipH="1">
            <a:off x="4267200" y="2671763"/>
            <a:ext cx="79375" cy="757237"/>
          </a:xfrm>
          <a:prstGeom prst="bentConnector3">
            <a:avLst>
              <a:gd name="adj1" fmla="val -288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04521" name="AutoShape 9"/>
          <p:cNvCxnSpPr>
            <a:cxnSpLocks noChangeShapeType="1"/>
            <a:stCxn id="704517" idx="6"/>
          </p:cNvCxnSpPr>
          <p:nvPr/>
        </p:nvCxnSpPr>
        <p:spPr bwMode="auto">
          <a:xfrm flipH="1">
            <a:off x="4800600" y="2670175"/>
            <a:ext cx="74613" cy="760413"/>
          </a:xfrm>
          <a:prstGeom prst="bentConnector3">
            <a:avLst>
              <a:gd name="adj1" fmla="val -3063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04522" name="Text Box 10"/>
          <p:cNvSpPr txBox="1">
            <a:spLocks noChangeArrowheads="1"/>
          </p:cNvSpPr>
          <p:nvPr/>
        </p:nvSpPr>
        <p:spPr bwMode="auto">
          <a:xfrm>
            <a:off x="3613150" y="2867025"/>
            <a:ext cx="2872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704523" name="Text Box 11"/>
          <p:cNvSpPr txBox="1">
            <a:spLocks noChangeArrowheads="1"/>
          </p:cNvSpPr>
          <p:nvPr/>
        </p:nvSpPr>
        <p:spPr bwMode="auto">
          <a:xfrm>
            <a:off x="5260975" y="2867025"/>
            <a:ext cx="2872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704524" name="Text Box 12"/>
          <p:cNvSpPr txBox="1">
            <a:spLocks noChangeArrowheads="1"/>
          </p:cNvSpPr>
          <p:nvPr/>
        </p:nvSpPr>
        <p:spPr bwMode="auto">
          <a:xfrm>
            <a:off x="3598863" y="2867025"/>
            <a:ext cx="2872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704525" name="Text Box 13"/>
          <p:cNvSpPr txBox="1">
            <a:spLocks noChangeArrowheads="1"/>
          </p:cNvSpPr>
          <p:nvPr/>
        </p:nvSpPr>
        <p:spPr bwMode="auto">
          <a:xfrm>
            <a:off x="5281613" y="2867025"/>
            <a:ext cx="2872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1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52488" y="849313"/>
            <a:ext cx="7439025" cy="2274887"/>
            <a:chOff x="537" y="535"/>
            <a:chExt cx="4686" cy="1433"/>
          </a:xfrm>
        </p:grpSpPr>
        <p:sp>
          <p:nvSpPr>
            <p:cNvPr id="704535" name="AutoShape 23"/>
            <p:cNvSpPr>
              <a:spLocks noChangeArrowheads="1"/>
            </p:cNvSpPr>
            <p:nvPr/>
          </p:nvSpPr>
          <p:spPr bwMode="auto">
            <a:xfrm rot="16200000" flipH="1">
              <a:off x="3908" y="654"/>
              <a:ext cx="1433" cy="1196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186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4536" name="Oval 24"/>
            <p:cNvSpPr>
              <a:spLocks noChangeArrowheads="1"/>
            </p:cNvSpPr>
            <p:nvPr/>
          </p:nvSpPr>
          <p:spPr bwMode="auto">
            <a:xfrm>
              <a:off x="3836" y="1156"/>
              <a:ext cx="191" cy="191"/>
            </a:xfrm>
            <a:prstGeom prst="ellipse">
              <a:avLst/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4537" name="Line 25"/>
            <p:cNvSpPr>
              <a:spLocks noChangeShapeType="1"/>
            </p:cNvSpPr>
            <p:nvPr/>
          </p:nvSpPr>
          <p:spPr bwMode="auto">
            <a:xfrm>
              <a:off x="3597" y="1252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4538" name="AutoShape 26"/>
            <p:cNvSpPr>
              <a:spLocks noChangeArrowheads="1"/>
            </p:cNvSpPr>
            <p:nvPr/>
          </p:nvSpPr>
          <p:spPr bwMode="auto">
            <a:xfrm rot="5400000" flipH="1">
              <a:off x="418" y="654"/>
              <a:ext cx="1433" cy="1196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4539" name="Oval 27"/>
            <p:cNvSpPr>
              <a:spLocks noChangeArrowheads="1"/>
            </p:cNvSpPr>
            <p:nvPr/>
          </p:nvSpPr>
          <p:spPr bwMode="auto">
            <a:xfrm>
              <a:off x="1733" y="1156"/>
              <a:ext cx="191" cy="191"/>
            </a:xfrm>
            <a:prstGeom prst="ellipse">
              <a:avLst/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04541" name="Line 29"/>
            <p:cNvSpPr>
              <a:spLocks noChangeShapeType="1"/>
            </p:cNvSpPr>
            <p:nvPr/>
          </p:nvSpPr>
          <p:spPr bwMode="auto">
            <a:xfrm>
              <a:off x="1924" y="1252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433763" y="1895475"/>
            <a:ext cx="2276475" cy="1989138"/>
            <a:chOff x="2163" y="1194"/>
            <a:chExt cx="1434" cy="1253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163" y="1539"/>
              <a:ext cx="382" cy="143"/>
              <a:chOff x="1637" y="1539"/>
              <a:chExt cx="382" cy="143"/>
            </a:xfrm>
          </p:grpSpPr>
          <p:sp>
            <p:nvSpPr>
              <p:cNvPr id="704527" name="Freeform 15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4528" name="Line 16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215" y="1539"/>
              <a:ext cx="382" cy="143"/>
              <a:chOff x="1637" y="1539"/>
              <a:chExt cx="382" cy="143"/>
            </a:xfrm>
          </p:grpSpPr>
          <p:sp>
            <p:nvSpPr>
              <p:cNvPr id="704531" name="Freeform 19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4532" name="Line 20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4533" name="Line 21"/>
            <p:cNvSpPr>
              <a:spLocks noChangeShapeType="1"/>
            </p:cNvSpPr>
            <p:nvPr/>
          </p:nvSpPr>
          <p:spPr bwMode="auto">
            <a:xfrm>
              <a:off x="2163" y="1252"/>
              <a:ext cx="0" cy="1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4534" name="Line 22"/>
            <p:cNvSpPr>
              <a:spLocks noChangeShapeType="1"/>
            </p:cNvSpPr>
            <p:nvPr/>
          </p:nvSpPr>
          <p:spPr bwMode="auto">
            <a:xfrm>
              <a:off x="3597" y="1252"/>
              <a:ext cx="0" cy="1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4542" name="Line 30"/>
            <p:cNvSpPr>
              <a:spLocks noChangeShapeType="1"/>
            </p:cNvSpPr>
            <p:nvPr/>
          </p:nvSpPr>
          <p:spPr bwMode="auto">
            <a:xfrm flipV="1">
              <a:off x="2354" y="139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4543" name="Line 31"/>
            <p:cNvSpPr>
              <a:spLocks noChangeShapeType="1"/>
            </p:cNvSpPr>
            <p:nvPr/>
          </p:nvSpPr>
          <p:spPr bwMode="auto">
            <a:xfrm flipV="1">
              <a:off x="3406" y="139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4544" name="Text Box 32"/>
            <p:cNvSpPr txBox="1">
              <a:spLocks noChangeArrowheads="1"/>
            </p:cNvSpPr>
            <p:nvPr/>
          </p:nvSpPr>
          <p:spPr bwMode="auto">
            <a:xfrm>
              <a:off x="2274" y="1194"/>
              <a:ext cx="18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704545" name="Text Box 33"/>
            <p:cNvSpPr txBox="1">
              <a:spLocks noChangeArrowheads="1"/>
            </p:cNvSpPr>
            <p:nvPr/>
          </p:nvSpPr>
          <p:spPr bwMode="auto">
            <a:xfrm>
              <a:off x="3326" y="1194"/>
              <a:ext cx="18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294063" y="3886200"/>
            <a:ext cx="2562225" cy="336550"/>
            <a:chOff x="2075" y="2448"/>
            <a:chExt cx="1614" cy="212"/>
          </a:xfrm>
        </p:grpSpPr>
        <p:sp>
          <p:nvSpPr>
            <p:cNvPr id="704547" name="Text Box 35"/>
            <p:cNvSpPr txBox="1">
              <a:spLocks noChangeArrowheads="1"/>
            </p:cNvSpPr>
            <p:nvPr/>
          </p:nvSpPr>
          <p:spPr bwMode="auto">
            <a:xfrm>
              <a:off x="2075" y="24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b</a:t>
              </a:r>
            </a:p>
          </p:txBody>
        </p:sp>
        <p:sp>
          <p:nvSpPr>
            <p:cNvPr id="704548" name="Text Box 36"/>
            <p:cNvSpPr txBox="1">
              <a:spLocks noChangeArrowheads="1"/>
            </p:cNvSpPr>
            <p:nvPr/>
          </p:nvSpPr>
          <p:spPr bwMode="auto">
            <a:xfrm>
              <a:off x="3509" y="24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b</a:t>
              </a:r>
            </a:p>
          </p:txBody>
        </p:sp>
        <p:sp>
          <p:nvSpPr>
            <p:cNvPr id="704549" name="Line 37"/>
            <p:cNvSpPr>
              <a:spLocks noChangeShapeType="1"/>
            </p:cNvSpPr>
            <p:nvPr/>
          </p:nvSpPr>
          <p:spPr bwMode="auto">
            <a:xfrm>
              <a:off x="3549" y="249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130550" y="1758950"/>
            <a:ext cx="5387975" cy="2884488"/>
            <a:chOff x="1972" y="1108"/>
            <a:chExt cx="3394" cy="1817"/>
          </a:xfrm>
        </p:grpSpPr>
        <p:sp>
          <p:nvSpPr>
            <p:cNvPr id="704552" name="Oval 40"/>
            <p:cNvSpPr>
              <a:spLocks noChangeArrowheads="1"/>
            </p:cNvSpPr>
            <p:nvPr/>
          </p:nvSpPr>
          <p:spPr bwMode="auto">
            <a:xfrm>
              <a:off x="1972" y="1108"/>
              <a:ext cx="1816" cy="138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cxnSp>
          <p:nvCxnSpPr>
            <p:cNvPr id="704555" name="AutoShape 43"/>
            <p:cNvCxnSpPr>
              <a:cxnSpLocks noChangeShapeType="1"/>
              <a:stCxn id="704552" idx="6"/>
              <a:endCxn id="704553" idx="0"/>
            </p:cNvCxnSpPr>
            <p:nvPr/>
          </p:nvCxnSpPr>
          <p:spPr bwMode="auto">
            <a:xfrm>
              <a:off x="3800" y="1802"/>
              <a:ext cx="921" cy="35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704553" name="AutoShape 41"/>
            <p:cNvSpPr>
              <a:spLocks noChangeArrowheads="1"/>
            </p:cNvSpPr>
            <p:nvPr/>
          </p:nvSpPr>
          <p:spPr bwMode="auto">
            <a:xfrm>
              <a:off x="4075" y="2160"/>
              <a:ext cx="1291" cy="765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“6T SRAM” cell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FFFFFF"/>
                </a:solidFill>
                <a:latin typeface="Gill Sans MT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2 access gates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Gill Sans MT" pitchFamily="34" charset="0"/>
                </a:rPr>
                <a:t>2T per inverter</a:t>
              </a:r>
            </a:p>
          </p:txBody>
        </p:sp>
      </p:grpSp>
      <p:sp>
        <p:nvSpPr>
          <p:cNvPr id="44" name="AutoShape 6"/>
          <p:cNvSpPr>
            <a:spLocks noChangeArrowheads="1"/>
          </p:cNvSpPr>
          <p:nvPr/>
        </p:nvSpPr>
        <p:spPr bwMode="auto">
          <a:xfrm rot="5400000" flipH="1">
            <a:off x="4308476" y="2482057"/>
            <a:ext cx="455612" cy="3794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16200000">
            <a:off x="4383088" y="3243678"/>
            <a:ext cx="455612" cy="3794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0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0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2" grpId="0"/>
      <p:bldP spid="704523" grpId="0"/>
      <p:bldP spid="704524" grpId="0"/>
      <p:bldP spid="7045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>
                <a:cs typeface="Arial" charset="0"/>
              </a:rPr>
              <a:t>-bit </a:t>
            </a:r>
            <a:r>
              <a:rPr lang="en-US" dirty="0"/>
              <a:t>SRAM Array</a:t>
            </a:r>
          </a:p>
        </p:txBody>
      </p:sp>
      <p:sp>
        <p:nvSpPr>
          <p:cNvPr id="707693" name="AutoShape 109"/>
          <p:cNvSpPr>
            <a:spLocks noChangeArrowheads="1"/>
          </p:cNvSpPr>
          <p:nvPr/>
        </p:nvSpPr>
        <p:spPr bwMode="auto">
          <a:xfrm rot="5400000">
            <a:off x="2969850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694" name="Oval 110"/>
          <p:cNvSpPr>
            <a:spLocks noChangeArrowheads="1"/>
          </p:cNvSpPr>
          <p:nvPr/>
        </p:nvSpPr>
        <p:spPr bwMode="auto">
          <a:xfrm>
            <a:off x="3091936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695" name="AutoShape 111"/>
          <p:cNvSpPr>
            <a:spLocks noChangeArrowheads="1"/>
          </p:cNvSpPr>
          <p:nvPr/>
        </p:nvSpPr>
        <p:spPr bwMode="auto">
          <a:xfrm rot="16200000">
            <a:off x="3001320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696" name="Oval 112"/>
          <p:cNvSpPr>
            <a:spLocks noChangeArrowheads="1"/>
          </p:cNvSpPr>
          <p:nvPr/>
        </p:nvSpPr>
        <p:spPr bwMode="auto">
          <a:xfrm>
            <a:off x="2982118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697" name="Freeform 113"/>
          <p:cNvSpPr>
            <a:spLocks/>
          </p:cNvSpPr>
          <p:nvPr/>
        </p:nvSpPr>
        <p:spPr bwMode="auto">
          <a:xfrm>
            <a:off x="2950976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698" name="Freeform 114"/>
          <p:cNvSpPr>
            <a:spLocks/>
          </p:cNvSpPr>
          <p:nvPr/>
        </p:nvSpPr>
        <p:spPr bwMode="auto">
          <a:xfrm>
            <a:off x="3123079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699" name="Freeform 115"/>
          <p:cNvSpPr>
            <a:spLocks/>
          </p:cNvSpPr>
          <p:nvPr/>
        </p:nvSpPr>
        <p:spPr bwMode="auto">
          <a:xfrm>
            <a:off x="3154549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0" name="Line 116"/>
          <p:cNvSpPr>
            <a:spLocks noChangeShapeType="1"/>
          </p:cNvSpPr>
          <p:nvPr/>
        </p:nvSpPr>
        <p:spPr bwMode="auto">
          <a:xfrm>
            <a:off x="3186020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1" name="Freeform 117"/>
          <p:cNvSpPr>
            <a:spLocks/>
          </p:cNvSpPr>
          <p:nvPr/>
        </p:nvSpPr>
        <p:spPr bwMode="auto">
          <a:xfrm>
            <a:off x="2825750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2" name="Line 118"/>
          <p:cNvSpPr>
            <a:spLocks noChangeShapeType="1"/>
          </p:cNvSpPr>
          <p:nvPr/>
        </p:nvSpPr>
        <p:spPr bwMode="auto">
          <a:xfrm>
            <a:off x="2856893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3" name="Line 119"/>
          <p:cNvSpPr>
            <a:spLocks noChangeShapeType="1"/>
          </p:cNvSpPr>
          <p:nvPr/>
        </p:nvSpPr>
        <p:spPr bwMode="auto">
          <a:xfrm flipV="1">
            <a:off x="2888035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4" name="Line 120"/>
          <p:cNvSpPr>
            <a:spLocks noChangeShapeType="1"/>
          </p:cNvSpPr>
          <p:nvPr/>
        </p:nvSpPr>
        <p:spPr bwMode="auto">
          <a:xfrm flipV="1">
            <a:off x="3217162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6" name="AutoShape 122"/>
          <p:cNvSpPr>
            <a:spLocks noChangeArrowheads="1"/>
          </p:cNvSpPr>
          <p:nvPr/>
        </p:nvSpPr>
        <p:spPr bwMode="auto">
          <a:xfrm rot="5400000">
            <a:off x="3577863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7" name="Oval 123"/>
          <p:cNvSpPr>
            <a:spLocks noChangeArrowheads="1"/>
          </p:cNvSpPr>
          <p:nvPr/>
        </p:nvSpPr>
        <p:spPr bwMode="auto">
          <a:xfrm>
            <a:off x="3699949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8" name="AutoShape 124"/>
          <p:cNvSpPr>
            <a:spLocks noChangeArrowheads="1"/>
          </p:cNvSpPr>
          <p:nvPr/>
        </p:nvSpPr>
        <p:spPr bwMode="auto">
          <a:xfrm rot="16200000">
            <a:off x="3609333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09" name="Oval 125"/>
          <p:cNvSpPr>
            <a:spLocks noChangeArrowheads="1"/>
          </p:cNvSpPr>
          <p:nvPr/>
        </p:nvSpPr>
        <p:spPr bwMode="auto">
          <a:xfrm>
            <a:off x="3590131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0" name="Freeform 126"/>
          <p:cNvSpPr>
            <a:spLocks/>
          </p:cNvSpPr>
          <p:nvPr/>
        </p:nvSpPr>
        <p:spPr bwMode="auto">
          <a:xfrm>
            <a:off x="3558989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1" name="Freeform 127"/>
          <p:cNvSpPr>
            <a:spLocks/>
          </p:cNvSpPr>
          <p:nvPr/>
        </p:nvSpPr>
        <p:spPr bwMode="auto">
          <a:xfrm>
            <a:off x="3731092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2" name="Freeform 128"/>
          <p:cNvSpPr>
            <a:spLocks/>
          </p:cNvSpPr>
          <p:nvPr/>
        </p:nvSpPr>
        <p:spPr bwMode="auto">
          <a:xfrm>
            <a:off x="3762562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3" name="Line 129"/>
          <p:cNvSpPr>
            <a:spLocks noChangeShapeType="1"/>
          </p:cNvSpPr>
          <p:nvPr/>
        </p:nvSpPr>
        <p:spPr bwMode="auto">
          <a:xfrm>
            <a:off x="3794033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4" name="Freeform 130"/>
          <p:cNvSpPr>
            <a:spLocks/>
          </p:cNvSpPr>
          <p:nvPr/>
        </p:nvSpPr>
        <p:spPr bwMode="auto">
          <a:xfrm>
            <a:off x="3433763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5" name="Line 131"/>
          <p:cNvSpPr>
            <a:spLocks noChangeShapeType="1"/>
          </p:cNvSpPr>
          <p:nvPr/>
        </p:nvSpPr>
        <p:spPr bwMode="auto">
          <a:xfrm>
            <a:off x="3464906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6" name="Line 132"/>
          <p:cNvSpPr>
            <a:spLocks noChangeShapeType="1"/>
          </p:cNvSpPr>
          <p:nvPr/>
        </p:nvSpPr>
        <p:spPr bwMode="auto">
          <a:xfrm flipV="1">
            <a:off x="3496048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7" name="Line 133"/>
          <p:cNvSpPr>
            <a:spLocks noChangeShapeType="1"/>
          </p:cNvSpPr>
          <p:nvPr/>
        </p:nvSpPr>
        <p:spPr bwMode="auto">
          <a:xfrm flipV="1">
            <a:off x="3825175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19" name="AutoShape 135"/>
          <p:cNvSpPr>
            <a:spLocks noChangeArrowheads="1"/>
          </p:cNvSpPr>
          <p:nvPr/>
        </p:nvSpPr>
        <p:spPr bwMode="auto">
          <a:xfrm rot="5400000">
            <a:off x="4185875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0" name="Oval 136"/>
          <p:cNvSpPr>
            <a:spLocks noChangeArrowheads="1"/>
          </p:cNvSpPr>
          <p:nvPr/>
        </p:nvSpPr>
        <p:spPr bwMode="auto">
          <a:xfrm>
            <a:off x="4307961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1" name="AutoShape 137"/>
          <p:cNvSpPr>
            <a:spLocks noChangeArrowheads="1"/>
          </p:cNvSpPr>
          <p:nvPr/>
        </p:nvSpPr>
        <p:spPr bwMode="auto">
          <a:xfrm rot="16200000">
            <a:off x="4217345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2" name="Oval 138"/>
          <p:cNvSpPr>
            <a:spLocks noChangeArrowheads="1"/>
          </p:cNvSpPr>
          <p:nvPr/>
        </p:nvSpPr>
        <p:spPr bwMode="auto">
          <a:xfrm>
            <a:off x="4198143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3" name="Freeform 139"/>
          <p:cNvSpPr>
            <a:spLocks/>
          </p:cNvSpPr>
          <p:nvPr/>
        </p:nvSpPr>
        <p:spPr bwMode="auto">
          <a:xfrm>
            <a:off x="4167001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4" name="Freeform 140"/>
          <p:cNvSpPr>
            <a:spLocks/>
          </p:cNvSpPr>
          <p:nvPr/>
        </p:nvSpPr>
        <p:spPr bwMode="auto">
          <a:xfrm>
            <a:off x="4339104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5" name="Freeform 141"/>
          <p:cNvSpPr>
            <a:spLocks/>
          </p:cNvSpPr>
          <p:nvPr/>
        </p:nvSpPr>
        <p:spPr bwMode="auto">
          <a:xfrm>
            <a:off x="4370574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6" name="Line 142"/>
          <p:cNvSpPr>
            <a:spLocks noChangeShapeType="1"/>
          </p:cNvSpPr>
          <p:nvPr/>
        </p:nvSpPr>
        <p:spPr bwMode="auto">
          <a:xfrm>
            <a:off x="4402045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7" name="Freeform 143"/>
          <p:cNvSpPr>
            <a:spLocks/>
          </p:cNvSpPr>
          <p:nvPr/>
        </p:nvSpPr>
        <p:spPr bwMode="auto">
          <a:xfrm>
            <a:off x="4041775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8" name="Line 144"/>
          <p:cNvSpPr>
            <a:spLocks noChangeShapeType="1"/>
          </p:cNvSpPr>
          <p:nvPr/>
        </p:nvSpPr>
        <p:spPr bwMode="auto">
          <a:xfrm>
            <a:off x="4072918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29" name="Line 145"/>
          <p:cNvSpPr>
            <a:spLocks noChangeShapeType="1"/>
          </p:cNvSpPr>
          <p:nvPr/>
        </p:nvSpPr>
        <p:spPr bwMode="auto">
          <a:xfrm flipV="1">
            <a:off x="4104060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0" name="Line 146"/>
          <p:cNvSpPr>
            <a:spLocks noChangeShapeType="1"/>
          </p:cNvSpPr>
          <p:nvPr/>
        </p:nvSpPr>
        <p:spPr bwMode="auto">
          <a:xfrm flipV="1">
            <a:off x="4433187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2" name="AutoShape 148"/>
          <p:cNvSpPr>
            <a:spLocks noChangeArrowheads="1"/>
          </p:cNvSpPr>
          <p:nvPr/>
        </p:nvSpPr>
        <p:spPr bwMode="auto">
          <a:xfrm rot="5400000">
            <a:off x="4793888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3" name="Oval 149"/>
          <p:cNvSpPr>
            <a:spLocks noChangeArrowheads="1"/>
          </p:cNvSpPr>
          <p:nvPr/>
        </p:nvSpPr>
        <p:spPr bwMode="auto">
          <a:xfrm>
            <a:off x="4915974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4" name="AutoShape 150"/>
          <p:cNvSpPr>
            <a:spLocks noChangeArrowheads="1"/>
          </p:cNvSpPr>
          <p:nvPr/>
        </p:nvSpPr>
        <p:spPr bwMode="auto">
          <a:xfrm rot="16200000">
            <a:off x="4825358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5" name="Oval 151"/>
          <p:cNvSpPr>
            <a:spLocks noChangeArrowheads="1"/>
          </p:cNvSpPr>
          <p:nvPr/>
        </p:nvSpPr>
        <p:spPr bwMode="auto">
          <a:xfrm>
            <a:off x="4806156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6" name="Freeform 152"/>
          <p:cNvSpPr>
            <a:spLocks/>
          </p:cNvSpPr>
          <p:nvPr/>
        </p:nvSpPr>
        <p:spPr bwMode="auto">
          <a:xfrm>
            <a:off x="4775014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7" name="Freeform 153"/>
          <p:cNvSpPr>
            <a:spLocks/>
          </p:cNvSpPr>
          <p:nvPr/>
        </p:nvSpPr>
        <p:spPr bwMode="auto">
          <a:xfrm>
            <a:off x="4947117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8" name="Freeform 154"/>
          <p:cNvSpPr>
            <a:spLocks/>
          </p:cNvSpPr>
          <p:nvPr/>
        </p:nvSpPr>
        <p:spPr bwMode="auto">
          <a:xfrm>
            <a:off x="4978587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39" name="Line 155"/>
          <p:cNvSpPr>
            <a:spLocks noChangeShapeType="1"/>
          </p:cNvSpPr>
          <p:nvPr/>
        </p:nvSpPr>
        <p:spPr bwMode="auto">
          <a:xfrm>
            <a:off x="5010058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0" name="Freeform 156"/>
          <p:cNvSpPr>
            <a:spLocks/>
          </p:cNvSpPr>
          <p:nvPr/>
        </p:nvSpPr>
        <p:spPr bwMode="auto">
          <a:xfrm>
            <a:off x="4649788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1" name="Line 157"/>
          <p:cNvSpPr>
            <a:spLocks noChangeShapeType="1"/>
          </p:cNvSpPr>
          <p:nvPr/>
        </p:nvSpPr>
        <p:spPr bwMode="auto">
          <a:xfrm>
            <a:off x="4680931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2" name="Line 158"/>
          <p:cNvSpPr>
            <a:spLocks noChangeShapeType="1"/>
          </p:cNvSpPr>
          <p:nvPr/>
        </p:nvSpPr>
        <p:spPr bwMode="auto">
          <a:xfrm flipV="1">
            <a:off x="4712073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3" name="Line 159"/>
          <p:cNvSpPr>
            <a:spLocks noChangeShapeType="1"/>
          </p:cNvSpPr>
          <p:nvPr/>
        </p:nvSpPr>
        <p:spPr bwMode="auto">
          <a:xfrm flipV="1">
            <a:off x="5041200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5" name="AutoShape 161"/>
          <p:cNvSpPr>
            <a:spLocks noChangeArrowheads="1"/>
          </p:cNvSpPr>
          <p:nvPr/>
        </p:nvSpPr>
        <p:spPr bwMode="auto">
          <a:xfrm rot="5400000">
            <a:off x="5400313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6" name="Oval 162"/>
          <p:cNvSpPr>
            <a:spLocks noChangeArrowheads="1"/>
          </p:cNvSpPr>
          <p:nvPr/>
        </p:nvSpPr>
        <p:spPr bwMode="auto">
          <a:xfrm>
            <a:off x="5522399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7" name="AutoShape 163"/>
          <p:cNvSpPr>
            <a:spLocks noChangeArrowheads="1"/>
          </p:cNvSpPr>
          <p:nvPr/>
        </p:nvSpPr>
        <p:spPr bwMode="auto">
          <a:xfrm rot="16200000">
            <a:off x="5431783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8" name="Oval 164"/>
          <p:cNvSpPr>
            <a:spLocks noChangeArrowheads="1"/>
          </p:cNvSpPr>
          <p:nvPr/>
        </p:nvSpPr>
        <p:spPr bwMode="auto">
          <a:xfrm>
            <a:off x="5412581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49" name="Freeform 165"/>
          <p:cNvSpPr>
            <a:spLocks/>
          </p:cNvSpPr>
          <p:nvPr/>
        </p:nvSpPr>
        <p:spPr bwMode="auto">
          <a:xfrm>
            <a:off x="5381439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0" name="Freeform 166"/>
          <p:cNvSpPr>
            <a:spLocks/>
          </p:cNvSpPr>
          <p:nvPr/>
        </p:nvSpPr>
        <p:spPr bwMode="auto">
          <a:xfrm>
            <a:off x="5553542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1" name="Freeform 167"/>
          <p:cNvSpPr>
            <a:spLocks/>
          </p:cNvSpPr>
          <p:nvPr/>
        </p:nvSpPr>
        <p:spPr bwMode="auto">
          <a:xfrm>
            <a:off x="5585012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2" name="Line 168"/>
          <p:cNvSpPr>
            <a:spLocks noChangeShapeType="1"/>
          </p:cNvSpPr>
          <p:nvPr/>
        </p:nvSpPr>
        <p:spPr bwMode="auto">
          <a:xfrm>
            <a:off x="5616483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3" name="Freeform 169"/>
          <p:cNvSpPr>
            <a:spLocks/>
          </p:cNvSpPr>
          <p:nvPr/>
        </p:nvSpPr>
        <p:spPr bwMode="auto">
          <a:xfrm>
            <a:off x="5256213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4" name="Line 170"/>
          <p:cNvSpPr>
            <a:spLocks noChangeShapeType="1"/>
          </p:cNvSpPr>
          <p:nvPr/>
        </p:nvSpPr>
        <p:spPr bwMode="auto">
          <a:xfrm>
            <a:off x="5287356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5" name="Line 171"/>
          <p:cNvSpPr>
            <a:spLocks noChangeShapeType="1"/>
          </p:cNvSpPr>
          <p:nvPr/>
        </p:nvSpPr>
        <p:spPr bwMode="auto">
          <a:xfrm flipV="1">
            <a:off x="5318498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6" name="Line 172"/>
          <p:cNvSpPr>
            <a:spLocks noChangeShapeType="1"/>
          </p:cNvSpPr>
          <p:nvPr/>
        </p:nvSpPr>
        <p:spPr bwMode="auto">
          <a:xfrm flipV="1">
            <a:off x="5647625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8" name="AutoShape 174"/>
          <p:cNvSpPr>
            <a:spLocks noChangeArrowheads="1"/>
          </p:cNvSpPr>
          <p:nvPr/>
        </p:nvSpPr>
        <p:spPr bwMode="auto">
          <a:xfrm rot="5400000">
            <a:off x="6008325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59" name="Oval 175"/>
          <p:cNvSpPr>
            <a:spLocks noChangeArrowheads="1"/>
          </p:cNvSpPr>
          <p:nvPr/>
        </p:nvSpPr>
        <p:spPr bwMode="auto">
          <a:xfrm>
            <a:off x="6130411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0" name="AutoShape 176"/>
          <p:cNvSpPr>
            <a:spLocks noChangeArrowheads="1"/>
          </p:cNvSpPr>
          <p:nvPr/>
        </p:nvSpPr>
        <p:spPr bwMode="auto">
          <a:xfrm rot="16200000">
            <a:off x="6039795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1" name="Oval 177"/>
          <p:cNvSpPr>
            <a:spLocks noChangeArrowheads="1"/>
          </p:cNvSpPr>
          <p:nvPr/>
        </p:nvSpPr>
        <p:spPr bwMode="auto">
          <a:xfrm>
            <a:off x="6020593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2" name="Freeform 178"/>
          <p:cNvSpPr>
            <a:spLocks/>
          </p:cNvSpPr>
          <p:nvPr/>
        </p:nvSpPr>
        <p:spPr bwMode="auto">
          <a:xfrm>
            <a:off x="5989451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3" name="Freeform 179"/>
          <p:cNvSpPr>
            <a:spLocks/>
          </p:cNvSpPr>
          <p:nvPr/>
        </p:nvSpPr>
        <p:spPr bwMode="auto">
          <a:xfrm>
            <a:off x="6161554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4" name="Freeform 180"/>
          <p:cNvSpPr>
            <a:spLocks/>
          </p:cNvSpPr>
          <p:nvPr/>
        </p:nvSpPr>
        <p:spPr bwMode="auto">
          <a:xfrm>
            <a:off x="6193024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5" name="Line 181"/>
          <p:cNvSpPr>
            <a:spLocks noChangeShapeType="1"/>
          </p:cNvSpPr>
          <p:nvPr/>
        </p:nvSpPr>
        <p:spPr bwMode="auto">
          <a:xfrm>
            <a:off x="6224495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6" name="Freeform 182"/>
          <p:cNvSpPr>
            <a:spLocks/>
          </p:cNvSpPr>
          <p:nvPr/>
        </p:nvSpPr>
        <p:spPr bwMode="auto">
          <a:xfrm>
            <a:off x="5864225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7" name="Line 183"/>
          <p:cNvSpPr>
            <a:spLocks noChangeShapeType="1"/>
          </p:cNvSpPr>
          <p:nvPr/>
        </p:nvSpPr>
        <p:spPr bwMode="auto">
          <a:xfrm>
            <a:off x="5895368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8" name="Line 184"/>
          <p:cNvSpPr>
            <a:spLocks noChangeShapeType="1"/>
          </p:cNvSpPr>
          <p:nvPr/>
        </p:nvSpPr>
        <p:spPr bwMode="auto">
          <a:xfrm flipV="1">
            <a:off x="5926510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69" name="Line 185"/>
          <p:cNvSpPr>
            <a:spLocks noChangeShapeType="1"/>
          </p:cNvSpPr>
          <p:nvPr/>
        </p:nvSpPr>
        <p:spPr bwMode="auto">
          <a:xfrm flipV="1">
            <a:off x="6255637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1" name="AutoShape 187"/>
          <p:cNvSpPr>
            <a:spLocks noChangeArrowheads="1"/>
          </p:cNvSpPr>
          <p:nvPr/>
        </p:nvSpPr>
        <p:spPr bwMode="auto">
          <a:xfrm rot="5400000">
            <a:off x="6614750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2" name="Oval 188"/>
          <p:cNvSpPr>
            <a:spLocks noChangeArrowheads="1"/>
          </p:cNvSpPr>
          <p:nvPr/>
        </p:nvSpPr>
        <p:spPr bwMode="auto">
          <a:xfrm>
            <a:off x="6736836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3" name="AutoShape 189"/>
          <p:cNvSpPr>
            <a:spLocks noChangeArrowheads="1"/>
          </p:cNvSpPr>
          <p:nvPr/>
        </p:nvSpPr>
        <p:spPr bwMode="auto">
          <a:xfrm rot="16200000">
            <a:off x="6646220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4" name="Oval 190"/>
          <p:cNvSpPr>
            <a:spLocks noChangeArrowheads="1"/>
          </p:cNvSpPr>
          <p:nvPr/>
        </p:nvSpPr>
        <p:spPr bwMode="auto">
          <a:xfrm>
            <a:off x="6627018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5" name="Freeform 191"/>
          <p:cNvSpPr>
            <a:spLocks/>
          </p:cNvSpPr>
          <p:nvPr/>
        </p:nvSpPr>
        <p:spPr bwMode="auto">
          <a:xfrm>
            <a:off x="6595876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6" name="Freeform 192"/>
          <p:cNvSpPr>
            <a:spLocks/>
          </p:cNvSpPr>
          <p:nvPr/>
        </p:nvSpPr>
        <p:spPr bwMode="auto">
          <a:xfrm>
            <a:off x="6767979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7" name="Freeform 193"/>
          <p:cNvSpPr>
            <a:spLocks/>
          </p:cNvSpPr>
          <p:nvPr/>
        </p:nvSpPr>
        <p:spPr bwMode="auto">
          <a:xfrm>
            <a:off x="6799449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8" name="Line 194"/>
          <p:cNvSpPr>
            <a:spLocks noChangeShapeType="1"/>
          </p:cNvSpPr>
          <p:nvPr/>
        </p:nvSpPr>
        <p:spPr bwMode="auto">
          <a:xfrm>
            <a:off x="6830920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79" name="Freeform 195"/>
          <p:cNvSpPr>
            <a:spLocks/>
          </p:cNvSpPr>
          <p:nvPr/>
        </p:nvSpPr>
        <p:spPr bwMode="auto">
          <a:xfrm>
            <a:off x="6470650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0" name="Line 196"/>
          <p:cNvSpPr>
            <a:spLocks noChangeShapeType="1"/>
          </p:cNvSpPr>
          <p:nvPr/>
        </p:nvSpPr>
        <p:spPr bwMode="auto">
          <a:xfrm>
            <a:off x="6501793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1" name="Line 197"/>
          <p:cNvSpPr>
            <a:spLocks noChangeShapeType="1"/>
          </p:cNvSpPr>
          <p:nvPr/>
        </p:nvSpPr>
        <p:spPr bwMode="auto">
          <a:xfrm flipV="1">
            <a:off x="6532935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2" name="Line 198"/>
          <p:cNvSpPr>
            <a:spLocks noChangeShapeType="1"/>
          </p:cNvSpPr>
          <p:nvPr/>
        </p:nvSpPr>
        <p:spPr bwMode="auto">
          <a:xfrm flipV="1">
            <a:off x="6862062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4" name="AutoShape 200"/>
          <p:cNvSpPr>
            <a:spLocks noChangeArrowheads="1"/>
          </p:cNvSpPr>
          <p:nvPr/>
        </p:nvSpPr>
        <p:spPr bwMode="auto">
          <a:xfrm rot="5400000">
            <a:off x="7221175" y="2899039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5" name="Oval 201"/>
          <p:cNvSpPr>
            <a:spLocks noChangeArrowheads="1"/>
          </p:cNvSpPr>
          <p:nvPr/>
        </p:nvSpPr>
        <p:spPr bwMode="auto">
          <a:xfrm>
            <a:off x="7343261" y="293720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6" name="AutoShape 202"/>
          <p:cNvSpPr>
            <a:spLocks noChangeArrowheads="1"/>
          </p:cNvSpPr>
          <p:nvPr/>
        </p:nvSpPr>
        <p:spPr bwMode="auto">
          <a:xfrm rot="16200000">
            <a:off x="7252645" y="3033722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7" name="Oval 203"/>
          <p:cNvSpPr>
            <a:spLocks noChangeArrowheads="1"/>
          </p:cNvSpPr>
          <p:nvPr/>
        </p:nvSpPr>
        <p:spPr bwMode="auto">
          <a:xfrm>
            <a:off x="7233443" y="3072237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8" name="Freeform 204"/>
          <p:cNvSpPr>
            <a:spLocks/>
          </p:cNvSpPr>
          <p:nvPr/>
        </p:nvSpPr>
        <p:spPr bwMode="auto">
          <a:xfrm>
            <a:off x="7202301" y="2954125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89" name="Freeform 205"/>
          <p:cNvSpPr>
            <a:spLocks/>
          </p:cNvSpPr>
          <p:nvPr/>
        </p:nvSpPr>
        <p:spPr bwMode="auto">
          <a:xfrm>
            <a:off x="7374404" y="2954125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90" name="Freeform 206"/>
          <p:cNvSpPr>
            <a:spLocks/>
          </p:cNvSpPr>
          <p:nvPr/>
        </p:nvSpPr>
        <p:spPr bwMode="auto">
          <a:xfrm>
            <a:off x="7405874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91" name="Line 207"/>
          <p:cNvSpPr>
            <a:spLocks noChangeShapeType="1"/>
          </p:cNvSpPr>
          <p:nvPr/>
        </p:nvSpPr>
        <p:spPr bwMode="auto">
          <a:xfrm>
            <a:off x="7437345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92" name="Freeform 208"/>
          <p:cNvSpPr>
            <a:spLocks/>
          </p:cNvSpPr>
          <p:nvPr/>
        </p:nvSpPr>
        <p:spPr bwMode="auto">
          <a:xfrm>
            <a:off x="7077075" y="2987972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93" name="Line 209"/>
          <p:cNvSpPr>
            <a:spLocks noChangeShapeType="1"/>
          </p:cNvSpPr>
          <p:nvPr/>
        </p:nvSpPr>
        <p:spPr bwMode="auto">
          <a:xfrm>
            <a:off x="7108218" y="2971048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94" name="Line 210"/>
          <p:cNvSpPr>
            <a:spLocks noChangeShapeType="1"/>
          </p:cNvSpPr>
          <p:nvPr/>
        </p:nvSpPr>
        <p:spPr bwMode="auto">
          <a:xfrm flipV="1">
            <a:off x="7139360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7795" name="Line 211"/>
          <p:cNvSpPr>
            <a:spLocks noChangeShapeType="1"/>
          </p:cNvSpPr>
          <p:nvPr/>
        </p:nvSpPr>
        <p:spPr bwMode="auto">
          <a:xfrm flipV="1">
            <a:off x="7468487" y="2852936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2" name="Line 838"/>
          <p:cNvSpPr>
            <a:spLocks noChangeShapeType="1"/>
          </p:cNvSpPr>
          <p:nvPr/>
        </p:nvSpPr>
        <p:spPr bwMode="auto">
          <a:xfrm>
            <a:off x="2598738" y="2854524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25750" y="2544241"/>
            <a:ext cx="4705350" cy="1100783"/>
            <a:chOff x="2825750" y="1608138"/>
            <a:chExt cx="4705350" cy="3187700"/>
          </a:xfrm>
        </p:grpSpPr>
        <p:sp>
          <p:nvSpPr>
            <p:cNvPr id="708428" name="Line 844"/>
            <p:cNvSpPr>
              <a:spLocks noChangeShapeType="1"/>
            </p:cNvSpPr>
            <p:nvPr/>
          </p:nvSpPr>
          <p:spPr bwMode="auto">
            <a:xfrm>
              <a:off x="28257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29" name="Line 845"/>
            <p:cNvSpPr>
              <a:spLocks noChangeShapeType="1"/>
            </p:cNvSpPr>
            <p:nvPr/>
          </p:nvSpPr>
          <p:spPr bwMode="auto">
            <a:xfrm>
              <a:off x="32813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0" name="Line 846"/>
            <p:cNvSpPr>
              <a:spLocks noChangeShapeType="1"/>
            </p:cNvSpPr>
            <p:nvPr/>
          </p:nvSpPr>
          <p:spPr bwMode="auto">
            <a:xfrm>
              <a:off x="34337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1" name="Line 847"/>
            <p:cNvSpPr>
              <a:spLocks noChangeShapeType="1"/>
            </p:cNvSpPr>
            <p:nvPr/>
          </p:nvSpPr>
          <p:spPr bwMode="auto">
            <a:xfrm>
              <a:off x="38893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2" name="Line 848"/>
            <p:cNvSpPr>
              <a:spLocks noChangeShapeType="1"/>
            </p:cNvSpPr>
            <p:nvPr/>
          </p:nvSpPr>
          <p:spPr bwMode="auto">
            <a:xfrm>
              <a:off x="40417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3" name="Line 849"/>
            <p:cNvSpPr>
              <a:spLocks noChangeShapeType="1"/>
            </p:cNvSpPr>
            <p:nvPr/>
          </p:nvSpPr>
          <p:spPr bwMode="auto">
            <a:xfrm>
              <a:off x="44958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4" name="Line 850"/>
            <p:cNvSpPr>
              <a:spLocks noChangeShapeType="1"/>
            </p:cNvSpPr>
            <p:nvPr/>
          </p:nvSpPr>
          <p:spPr bwMode="auto">
            <a:xfrm>
              <a:off x="46482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5" name="Line 851"/>
            <p:cNvSpPr>
              <a:spLocks noChangeShapeType="1"/>
            </p:cNvSpPr>
            <p:nvPr/>
          </p:nvSpPr>
          <p:spPr bwMode="auto">
            <a:xfrm>
              <a:off x="51038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6" name="Line 852"/>
            <p:cNvSpPr>
              <a:spLocks noChangeShapeType="1"/>
            </p:cNvSpPr>
            <p:nvPr/>
          </p:nvSpPr>
          <p:spPr bwMode="auto">
            <a:xfrm>
              <a:off x="52562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7" name="Line 853"/>
            <p:cNvSpPr>
              <a:spLocks noChangeShapeType="1"/>
            </p:cNvSpPr>
            <p:nvPr/>
          </p:nvSpPr>
          <p:spPr bwMode="auto">
            <a:xfrm>
              <a:off x="57102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8" name="Line 854"/>
            <p:cNvSpPr>
              <a:spLocks noChangeShapeType="1"/>
            </p:cNvSpPr>
            <p:nvPr/>
          </p:nvSpPr>
          <p:spPr bwMode="auto">
            <a:xfrm>
              <a:off x="58626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9" name="Line 855"/>
            <p:cNvSpPr>
              <a:spLocks noChangeShapeType="1"/>
            </p:cNvSpPr>
            <p:nvPr/>
          </p:nvSpPr>
          <p:spPr bwMode="auto">
            <a:xfrm>
              <a:off x="63182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0" name="Line 856"/>
            <p:cNvSpPr>
              <a:spLocks noChangeShapeType="1"/>
            </p:cNvSpPr>
            <p:nvPr/>
          </p:nvSpPr>
          <p:spPr bwMode="auto">
            <a:xfrm>
              <a:off x="64706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1" name="Line 857"/>
            <p:cNvSpPr>
              <a:spLocks noChangeShapeType="1"/>
            </p:cNvSpPr>
            <p:nvPr/>
          </p:nvSpPr>
          <p:spPr bwMode="auto">
            <a:xfrm>
              <a:off x="69246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2" name="Line 858"/>
            <p:cNvSpPr>
              <a:spLocks noChangeShapeType="1"/>
            </p:cNvSpPr>
            <p:nvPr/>
          </p:nvSpPr>
          <p:spPr bwMode="auto">
            <a:xfrm>
              <a:off x="70770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3" name="Line 859"/>
            <p:cNvSpPr>
              <a:spLocks noChangeShapeType="1"/>
            </p:cNvSpPr>
            <p:nvPr/>
          </p:nvSpPr>
          <p:spPr bwMode="auto">
            <a:xfrm>
              <a:off x="75311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582" name="Line 998"/>
          <p:cNvSpPr>
            <a:spLocks noChangeShapeType="1"/>
          </p:cNvSpPr>
          <p:nvPr/>
        </p:nvSpPr>
        <p:spPr bwMode="auto">
          <a:xfrm>
            <a:off x="2598738" y="2854524"/>
            <a:ext cx="51609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07952" name="Group 1023"/>
          <p:cNvGrpSpPr>
            <a:grpSpLocks/>
          </p:cNvGrpSpPr>
          <p:nvPr/>
        </p:nvGrpSpPr>
        <p:grpSpPr bwMode="auto">
          <a:xfrm>
            <a:off x="2825750" y="2852936"/>
            <a:ext cx="4705350" cy="792088"/>
            <a:chOff x="1780" y="1873"/>
            <a:chExt cx="2964" cy="1339"/>
          </a:xfrm>
        </p:grpSpPr>
        <p:grpSp>
          <p:nvGrpSpPr>
            <p:cNvPr id="707965" name="Group 1001"/>
            <p:cNvGrpSpPr>
              <a:grpSpLocks/>
            </p:cNvGrpSpPr>
            <p:nvPr/>
          </p:nvGrpSpPr>
          <p:grpSpPr bwMode="auto">
            <a:xfrm>
              <a:off x="1780" y="1873"/>
              <a:ext cx="287" cy="1339"/>
              <a:chOff x="1780" y="1873"/>
              <a:chExt cx="287" cy="1339"/>
            </a:xfrm>
          </p:grpSpPr>
          <p:sp>
            <p:nvSpPr>
              <p:cNvPr id="708583" name="Freeform 99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4" name="Freeform 100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78" name="Group 1002"/>
            <p:cNvGrpSpPr>
              <a:grpSpLocks/>
            </p:cNvGrpSpPr>
            <p:nvPr/>
          </p:nvGrpSpPr>
          <p:grpSpPr bwMode="auto">
            <a:xfrm>
              <a:off x="2163" y="1873"/>
              <a:ext cx="287" cy="1339"/>
              <a:chOff x="1780" y="1873"/>
              <a:chExt cx="287" cy="1339"/>
            </a:xfrm>
          </p:grpSpPr>
          <p:sp>
            <p:nvSpPr>
              <p:cNvPr id="708587" name="Freeform 1003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8" name="Freeform 1004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91" name="Group 1005"/>
            <p:cNvGrpSpPr>
              <a:grpSpLocks/>
            </p:cNvGrpSpPr>
            <p:nvPr/>
          </p:nvGrpSpPr>
          <p:grpSpPr bwMode="auto">
            <a:xfrm>
              <a:off x="2545" y="1873"/>
              <a:ext cx="287" cy="1339"/>
              <a:chOff x="1780" y="1873"/>
              <a:chExt cx="287" cy="1339"/>
            </a:xfrm>
          </p:grpSpPr>
          <p:sp>
            <p:nvSpPr>
              <p:cNvPr id="708590" name="Freeform 1006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1" name="Freeform 1007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04" name="Group 1008"/>
            <p:cNvGrpSpPr>
              <a:grpSpLocks/>
            </p:cNvGrpSpPr>
            <p:nvPr/>
          </p:nvGrpSpPr>
          <p:grpSpPr bwMode="auto">
            <a:xfrm>
              <a:off x="2928" y="1873"/>
              <a:ext cx="287" cy="1339"/>
              <a:chOff x="1780" y="1873"/>
              <a:chExt cx="287" cy="1339"/>
            </a:xfrm>
          </p:grpSpPr>
          <p:sp>
            <p:nvSpPr>
              <p:cNvPr id="708593" name="Freeform 100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4" name="Freeform 101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17" name="Group 1011"/>
            <p:cNvGrpSpPr>
              <a:grpSpLocks/>
            </p:cNvGrpSpPr>
            <p:nvPr/>
          </p:nvGrpSpPr>
          <p:grpSpPr bwMode="auto">
            <a:xfrm>
              <a:off x="3310" y="1873"/>
              <a:ext cx="287" cy="1339"/>
              <a:chOff x="1780" y="1873"/>
              <a:chExt cx="287" cy="1339"/>
            </a:xfrm>
          </p:grpSpPr>
          <p:sp>
            <p:nvSpPr>
              <p:cNvPr id="708596" name="Freeform 1012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7" name="Freeform 1013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30" name="Group 1014"/>
            <p:cNvGrpSpPr>
              <a:grpSpLocks/>
            </p:cNvGrpSpPr>
            <p:nvPr/>
          </p:nvGrpSpPr>
          <p:grpSpPr bwMode="auto">
            <a:xfrm>
              <a:off x="3693" y="1873"/>
              <a:ext cx="287" cy="1339"/>
              <a:chOff x="1780" y="1873"/>
              <a:chExt cx="287" cy="1339"/>
            </a:xfrm>
          </p:grpSpPr>
          <p:sp>
            <p:nvSpPr>
              <p:cNvPr id="708599" name="Freeform 1015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0" name="Freeform 1016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43" name="Group 1017"/>
            <p:cNvGrpSpPr>
              <a:grpSpLocks/>
            </p:cNvGrpSpPr>
            <p:nvPr/>
          </p:nvGrpSpPr>
          <p:grpSpPr bwMode="auto">
            <a:xfrm>
              <a:off x="4075" y="1873"/>
              <a:ext cx="287" cy="1339"/>
              <a:chOff x="1780" y="1873"/>
              <a:chExt cx="287" cy="1339"/>
            </a:xfrm>
          </p:grpSpPr>
          <p:sp>
            <p:nvSpPr>
              <p:cNvPr id="708602" name="Freeform 1018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3" name="Freeform 1019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56" name="Group 1020"/>
            <p:cNvGrpSpPr>
              <a:grpSpLocks/>
            </p:cNvGrpSpPr>
            <p:nvPr/>
          </p:nvGrpSpPr>
          <p:grpSpPr bwMode="auto">
            <a:xfrm>
              <a:off x="4457" y="1873"/>
              <a:ext cx="287" cy="1339"/>
              <a:chOff x="1780" y="1873"/>
              <a:chExt cx="287" cy="1339"/>
            </a:xfrm>
          </p:grpSpPr>
          <p:sp>
            <p:nvSpPr>
              <p:cNvPr id="708605" name="Freeform 1021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6" name="Freeform 1022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  <p:sp>
        <p:nvSpPr>
          <p:cNvPr id="709641" name="Text Box 1033"/>
          <p:cNvSpPr txBox="1">
            <a:spLocks noChangeArrowheads="1"/>
          </p:cNvSpPr>
          <p:nvPr/>
        </p:nvSpPr>
        <p:spPr bwMode="auto">
          <a:xfrm>
            <a:off x="1434234" y="2686249"/>
            <a:ext cx="9046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u="sng" dirty="0" err="1">
                <a:solidFill>
                  <a:srgbClr val="000000"/>
                </a:solidFill>
                <a:latin typeface="Gill Sans MT" pitchFamily="34" charset="0"/>
              </a:rPr>
              <a:t>wordline</a:t>
            </a:r>
            <a:endParaRPr lang="en-US" i="1" u="sng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10" name="Text Box 1033"/>
          <p:cNvSpPr txBox="1">
            <a:spLocks noChangeArrowheads="1"/>
          </p:cNvSpPr>
          <p:nvPr/>
        </p:nvSpPr>
        <p:spPr bwMode="auto">
          <a:xfrm>
            <a:off x="4789528" y="3789040"/>
            <a:ext cx="7793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u="sng" dirty="0" err="1">
                <a:solidFill>
                  <a:srgbClr val="000000"/>
                </a:solidFill>
                <a:latin typeface="Gill Sans MT" pitchFamily="34" charset="0"/>
              </a:rPr>
              <a:t>bitlines</a:t>
            </a:r>
            <a:endParaRPr lang="en-US" i="1" u="sng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582" grpId="0" animBg="1"/>
      <p:bldP spid="709641" grpId="0"/>
      <p:bldP spid="1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>
                <a:cs typeface="Arial" charset="0"/>
              </a:rPr>
              <a:t>×8-bit </a:t>
            </a:r>
            <a:r>
              <a:rPr lang="en-US" dirty="0"/>
              <a:t>SRAM Array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25750" y="2138363"/>
            <a:ext cx="454025" cy="303212"/>
            <a:chOff x="1877" y="1873"/>
            <a:chExt cx="1385" cy="860"/>
          </a:xfrm>
        </p:grpSpPr>
        <p:sp>
          <p:nvSpPr>
            <p:cNvPr id="707588" name="AutoShape 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89" name="Oval 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0" name="AutoShape 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1" name="Oval 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2" name="Freeform 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3" name="Freeform 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4" name="Freeform 1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6" name="Freeform 1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7" name="Line 1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8" name="Line 1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9" name="Line 1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33763" y="2138363"/>
            <a:ext cx="454025" cy="303212"/>
            <a:chOff x="1877" y="1873"/>
            <a:chExt cx="1385" cy="860"/>
          </a:xfrm>
        </p:grpSpPr>
        <p:sp>
          <p:nvSpPr>
            <p:cNvPr id="707602" name="AutoShape 1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3" name="Oval 1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4" name="AutoShape 2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5" name="Oval 2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6" name="Freeform 2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7" name="Freeform 2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8" name="Freeform 2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9" name="Line 2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0" name="Freeform 2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1" name="Line 2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2" name="Line 2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3" name="Line 2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041775" y="2138363"/>
            <a:ext cx="454025" cy="303212"/>
            <a:chOff x="1877" y="1873"/>
            <a:chExt cx="1385" cy="860"/>
          </a:xfrm>
        </p:grpSpPr>
        <p:sp>
          <p:nvSpPr>
            <p:cNvPr id="707615" name="AutoShape 3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6" name="Oval 3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7" name="AutoShape 3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8" name="Oval 3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9" name="Freeform 3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0" name="Freeform 3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1" name="Freeform 3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2" name="Line 3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3" name="Freeform 3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4" name="Line 4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5" name="Line 4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6" name="Line 4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49788" y="2138363"/>
            <a:ext cx="454025" cy="303212"/>
            <a:chOff x="1877" y="1873"/>
            <a:chExt cx="1385" cy="860"/>
          </a:xfrm>
        </p:grpSpPr>
        <p:sp>
          <p:nvSpPr>
            <p:cNvPr id="707628" name="AutoShape 4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9" name="Oval 4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0" name="AutoShape 4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1" name="Oval 4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2" name="Freeform 4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3" name="Freeform 4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4" name="Freeform 5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5" name="Line 5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6" name="Freeform 5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7" name="Line 5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8" name="Line 5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9" name="Line 5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256213" y="2138363"/>
            <a:ext cx="454025" cy="303212"/>
            <a:chOff x="1877" y="1873"/>
            <a:chExt cx="1385" cy="860"/>
          </a:xfrm>
        </p:grpSpPr>
        <p:sp>
          <p:nvSpPr>
            <p:cNvPr id="707641" name="AutoShape 5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2" name="Oval 5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3" name="AutoShape 5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4" name="Oval 6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5" name="Freeform 6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6" name="Freeform 6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7" name="Freeform 6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8" name="Line 6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9" name="Freeform 6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0" name="Line 6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1" name="Line 6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2" name="Line 6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864225" y="2138363"/>
            <a:ext cx="454025" cy="303212"/>
            <a:chOff x="1877" y="1873"/>
            <a:chExt cx="1385" cy="860"/>
          </a:xfrm>
        </p:grpSpPr>
        <p:sp>
          <p:nvSpPr>
            <p:cNvPr id="707654" name="AutoShape 7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5" name="Oval 7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6" name="AutoShape 7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7" name="Oval 7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8" name="Freeform 7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9" name="Freeform 7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0" name="Freeform 7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1" name="Line 7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2" name="Freeform 7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3" name="Line 7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4" name="Line 8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5" name="Line 8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6470650" y="2138363"/>
            <a:ext cx="454025" cy="303212"/>
            <a:chOff x="1877" y="1873"/>
            <a:chExt cx="1385" cy="860"/>
          </a:xfrm>
        </p:grpSpPr>
        <p:sp>
          <p:nvSpPr>
            <p:cNvPr id="707667" name="AutoShape 8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8" name="Oval 8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9" name="AutoShape 8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0" name="Oval 8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1" name="Freeform 8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2" name="Freeform 8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3" name="Freeform 8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4" name="Line 9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5" name="Freeform 9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6" name="Line 9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7" name="Line 9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8" name="Line 9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7077075" y="2138363"/>
            <a:ext cx="454025" cy="303212"/>
            <a:chOff x="1877" y="1873"/>
            <a:chExt cx="1385" cy="860"/>
          </a:xfrm>
        </p:grpSpPr>
        <p:sp>
          <p:nvSpPr>
            <p:cNvPr id="707680" name="AutoShape 9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1" name="Oval 9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2" name="AutoShape 9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3" name="Oval 9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4" name="Freeform 10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5" name="Freeform 10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6" name="Freeform 10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7" name="Line 10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8" name="Freeform 10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9" name="Line 10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0" name="Line 10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1" name="Line 10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2825750" y="2517775"/>
            <a:ext cx="454025" cy="303213"/>
            <a:chOff x="1877" y="1873"/>
            <a:chExt cx="1385" cy="860"/>
          </a:xfrm>
        </p:grpSpPr>
        <p:sp>
          <p:nvSpPr>
            <p:cNvPr id="707693" name="AutoShape 10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4" name="Oval 11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5" name="AutoShape 11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6" name="Oval 11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7" name="Freeform 11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8" name="Freeform 11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9" name="Freeform 11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0" name="Line 11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1" name="Freeform 11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2" name="Line 11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3" name="Line 11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4" name="Line 12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3433763" y="2517775"/>
            <a:ext cx="454025" cy="303213"/>
            <a:chOff x="1877" y="1873"/>
            <a:chExt cx="1385" cy="860"/>
          </a:xfrm>
        </p:grpSpPr>
        <p:sp>
          <p:nvSpPr>
            <p:cNvPr id="707706" name="AutoShape 12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7" name="Oval 12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8" name="AutoShape 12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9" name="Oval 12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0" name="Freeform 12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1" name="Freeform 12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2" name="Freeform 12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3" name="Line 12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4" name="Freeform 13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5" name="Line 13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6" name="Line 13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7" name="Line 13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4041775" y="2517775"/>
            <a:ext cx="454025" cy="303213"/>
            <a:chOff x="1877" y="1873"/>
            <a:chExt cx="1385" cy="860"/>
          </a:xfrm>
        </p:grpSpPr>
        <p:sp>
          <p:nvSpPr>
            <p:cNvPr id="707719" name="AutoShape 13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0" name="Oval 13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1" name="AutoShape 13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2" name="Oval 13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3" name="Freeform 13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4" name="Freeform 14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5" name="Freeform 14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6" name="Line 14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7" name="Freeform 14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8" name="Line 14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9" name="Line 14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0" name="Line 14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4649788" y="2517775"/>
            <a:ext cx="454025" cy="303213"/>
            <a:chOff x="1877" y="1873"/>
            <a:chExt cx="1385" cy="860"/>
          </a:xfrm>
        </p:grpSpPr>
        <p:sp>
          <p:nvSpPr>
            <p:cNvPr id="707732" name="AutoShape 14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3" name="Oval 14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4" name="AutoShape 15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5" name="Oval 15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6" name="Freeform 15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7" name="Freeform 15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8" name="Freeform 15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9" name="Line 15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0" name="Freeform 15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1" name="Line 15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2" name="Line 15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3" name="Line 15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4" name="Group 160"/>
          <p:cNvGrpSpPr>
            <a:grpSpLocks/>
          </p:cNvGrpSpPr>
          <p:nvPr/>
        </p:nvGrpSpPr>
        <p:grpSpPr bwMode="auto">
          <a:xfrm>
            <a:off x="5256213" y="2517775"/>
            <a:ext cx="454025" cy="303213"/>
            <a:chOff x="1877" y="1873"/>
            <a:chExt cx="1385" cy="860"/>
          </a:xfrm>
        </p:grpSpPr>
        <p:sp>
          <p:nvSpPr>
            <p:cNvPr id="707745" name="AutoShape 16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6" name="Oval 16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7" name="AutoShape 16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8" name="Oval 16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9" name="Freeform 16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0" name="Freeform 16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1" name="Freeform 16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2" name="Line 16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3" name="Freeform 16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4" name="Line 17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5" name="Line 17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6" name="Line 17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5864225" y="2517775"/>
            <a:ext cx="454025" cy="303213"/>
            <a:chOff x="1877" y="1873"/>
            <a:chExt cx="1385" cy="860"/>
          </a:xfrm>
        </p:grpSpPr>
        <p:sp>
          <p:nvSpPr>
            <p:cNvPr id="707758" name="AutoShape 17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9" name="Oval 17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0" name="AutoShape 17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1" name="Oval 17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2" name="Freeform 17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3" name="Freeform 17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4" name="Freeform 18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5" name="Line 18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6" name="Freeform 18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7" name="Line 18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8" name="Line 18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9" name="Line 18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6470650" y="2517775"/>
            <a:ext cx="454025" cy="303213"/>
            <a:chOff x="1877" y="1873"/>
            <a:chExt cx="1385" cy="860"/>
          </a:xfrm>
        </p:grpSpPr>
        <p:sp>
          <p:nvSpPr>
            <p:cNvPr id="707771" name="AutoShape 18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2" name="Oval 18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3" name="AutoShape 18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4" name="Oval 19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5" name="Freeform 19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6" name="Freeform 19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7" name="Freeform 19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8" name="Line 19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9" name="Freeform 19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0" name="Line 19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1" name="Line 19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2" name="Line 19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7" name="Group 199"/>
          <p:cNvGrpSpPr>
            <a:grpSpLocks/>
          </p:cNvGrpSpPr>
          <p:nvPr/>
        </p:nvGrpSpPr>
        <p:grpSpPr bwMode="auto">
          <a:xfrm>
            <a:off x="7077075" y="2517775"/>
            <a:ext cx="454025" cy="303213"/>
            <a:chOff x="1877" y="1873"/>
            <a:chExt cx="1385" cy="860"/>
          </a:xfrm>
        </p:grpSpPr>
        <p:sp>
          <p:nvSpPr>
            <p:cNvPr id="707784" name="AutoShape 20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5" name="Oval 20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6" name="AutoShape 20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7" name="Oval 20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8" name="Freeform 20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9" name="Freeform 20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0" name="Freeform 20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1" name="Line 20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2" name="Freeform 20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3" name="Line 20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4" name="Line 21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5" name="Line 21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8" name="Group 212"/>
          <p:cNvGrpSpPr>
            <a:grpSpLocks/>
          </p:cNvGrpSpPr>
          <p:nvPr/>
        </p:nvGrpSpPr>
        <p:grpSpPr bwMode="auto">
          <a:xfrm>
            <a:off x="2825750" y="2897188"/>
            <a:ext cx="454025" cy="303212"/>
            <a:chOff x="1877" y="1873"/>
            <a:chExt cx="1385" cy="860"/>
          </a:xfrm>
        </p:grpSpPr>
        <p:sp>
          <p:nvSpPr>
            <p:cNvPr id="707797" name="AutoShape 21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8" name="Oval 21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9" name="AutoShape 21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0" name="Oval 21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1" name="Freeform 21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2" name="Freeform 21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3" name="Freeform 21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4" name="Line 22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5" name="Freeform 22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6" name="Line 22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7" name="Line 22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8" name="Line 22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9" name="Group 225"/>
          <p:cNvGrpSpPr>
            <a:grpSpLocks/>
          </p:cNvGrpSpPr>
          <p:nvPr/>
        </p:nvGrpSpPr>
        <p:grpSpPr bwMode="auto">
          <a:xfrm>
            <a:off x="3433763" y="2897188"/>
            <a:ext cx="454025" cy="303212"/>
            <a:chOff x="1877" y="1873"/>
            <a:chExt cx="1385" cy="860"/>
          </a:xfrm>
        </p:grpSpPr>
        <p:sp>
          <p:nvSpPr>
            <p:cNvPr id="707810" name="AutoShape 22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1" name="Oval 22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2" name="AutoShape 22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3" name="Oval 22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4" name="Freeform 23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5" name="Freeform 23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6" name="Freeform 23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7" name="Line 23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8" name="Freeform 23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9" name="Line 23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0" name="Line 23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1" name="Line 23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0" name="Group 238"/>
          <p:cNvGrpSpPr>
            <a:grpSpLocks/>
          </p:cNvGrpSpPr>
          <p:nvPr/>
        </p:nvGrpSpPr>
        <p:grpSpPr bwMode="auto">
          <a:xfrm>
            <a:off x="4041775" y="2897188"/>
            <a:ext cx="454025" cy="303212"/>
            <a:chOff x="1877" y="1873"/>
            <a:chExt cx="1385" cy="860"/>
          </a:xfrm>
        </p:grpSpPr>
        <p:sp>
          <p:nvSpPr>
            <p:cNvPr id="707823" name="AutoShape 23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4" name="Oval 24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5" name="AutoShape 24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6" name="Oval 24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7" name="Freeform 24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8" name="Freeform 24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9" name="Freeform 24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0" name="Line 24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1" name="Freeform 24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2" name="Line 24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3" name="Line 24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4" name="Line 25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1" name="Group 251"/>
          <p:cNvGrpSpPr>
            <a:grpSpLocks/>
          </p:cNvGrpSpPr>
          <p:nvPr/>
        </p:nvGrpSpPr>
        <p:grpSpPr bwMode="auto">
          <a:xfrm>
            <a:off x="4649788" y="2897188"/>
            <a:ext cx="454025" cy="303212"/>
            <a:chOff x="1877" y="1873"/>
            <a:chExt cx="1385" cy="860"/>
          </a:xfrm>
        </p:grpSpPr>
        <p:sp>
          <p:nvSpPr>
            <p:cNvPr id="707836" name="AutoShape 25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7" name="Oval 25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8" name="AutoShape 25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9" name="Oval 25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0" name="Freeform 25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1" name="Freeform 25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2" name="Freeform 25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3" name="Line 25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4" name="Freeform 26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5" name="Line 26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6" name="Line 26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7" name="Line 26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2" name="Group 264"/>
          <p:cNvGrpSpPr>
            <a:grpSpLocks/>
          </p:cNvGrpSpPr>
          <p:nvPr/>
        </p:nvGrpSpPr>
        <p:grpSpPr bwMode="auto">
          <a:xfrm>
            <a:off x="5256213" y="2897188"/>
            <a:ext cx="454025" cy="303212"/>
            <a:chOff x="1877" y="1873"/>
            <a:chExt cx="1385" cy="860"/>
          </a:xfrm>
        </p:grpSpPr>
        <p:sp>
          <p:nvSpPr>
            <p:cNvPr id="707849" name="AutoShape 26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0" name="Oval 26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1" name="AutoShape 26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2" name="Oval 26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3" name="Freeform 26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4" name="Freeform 27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5" name="Freeform 27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6" name="Line 27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7" name="Freeform 27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8" name="Line 27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9" name="Line 27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0" name="Line 27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3" name="Group 277"/>
          <p:cNvGrpSpPr>
            <a:grpSpLocks/>
          </p:cNvGrpSpPr>
          <p:nvPr/>
        </p:nvGrpSpPr>
        <p:grpSpPr bwMode="auto">
          <a:xfrm>
            <a:off x="5864225" y="2897188"/>
            <a:ext cx="454025" cy="303212"/>
            <a:chOff x="1877" y="1873"/>
            <a:chExt cx="1385" cy="860"/>
          </a:xfrm>
        </p:grpSpPr>
        <p:sp>
          <p:nvSpPr>
            <p:cNvPr id="707862" name="AutoShape 27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3" name="Oval 27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4" name="AutoShape 28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5" name="Oval 28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6" name="Freeform 28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7" name="Freeform 28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8" name="Freeform 28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9" name="Line 28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0" name="Freeform 28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1" name="Line 28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2" name="Line 28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3" name="Line 28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4" name="Group 290"/>
          <p:cNvGrpSpPr>
            <a:grpSpLocks/>
          </p:cNvGrpSpPr>
          <p:nvPr/>
        </p:nvGrpSpPr>
        <p:grpSpPr bwMode="auto">
          <a:xfrm>
            <a:off x="6470650" y="2897188"/>
            <a:ext cx="454025" cy="303212"/>
            <a:chOff x="1877" y="1873"/>
            <a:chExt cx="1385" cy="860"/>
          </a:xfrm>
        </p:grpSpPr>
        <p:sp>
          <p:nvSpPr>
            <p:cNvPr id="707875" name="AutoShape 29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6" name="Oval 29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7" name="AutoShape 29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8" name="Oval 29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9" name="Freeform 29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0" name="Freeform 29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1" name="Freeform 29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2" name="Line 29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3" name="Freeform 29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4" name="Line 30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5" name="Line 30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6" name="Line 30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5" name="Group 303"/>
          <p:cNvGrpSpPr>
            <a:grpSpLocks/>
          </p:cNvGrpSpPr>
          <p:nvPr/>
        </p:nvGrpSpPr>
        <p:grpSpPr bwMode="auto">
          <a:xfrm>
            <a:off x="7077075" y="2897188"/>
            <a:ext cx="454025" cy="303212"/>
            <a:chOff x="1877" y="1873"/>
            <a:chExt cx="1385" cy="860"/>
          </a:xfrm>
        </p:grpSpPr>
        <p:sp>
          <p:nvSpPr>
            <p:cNvPr id="707888" name="AutoShape 30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9" name="Oval 30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0" name="AutoShape 30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1" name="Oval 30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2" name="Freeform 30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3" name="Freeform 30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4" name="Freeform 31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5" name="Line 31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6" name="Freeform 31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7" name="Line 31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8" name="Line 31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9" name="Line 31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6" name="Group 316"/>
          <p:cNvGrpSpPr>
            <a:grpSpLocks/>
          </p:cNvGrpSpPr>
          <p:nvPr/>
        </p:nvGrpSpPr>
        <p:grpSpPr bwMode="auto">
          <a:xfrm>
            <a:off x="2825750" y="3278188"/>
            <a:ext cx="454025" cy="303212"/>
            <a:chOff x="1877" y="1873"/>
            <a:chExt cx="1385" cy="860"/>
          </a:xfrm>
        </p:grpSpPr>
        <p:sp>
          <p:nvSpPr>
            <p:cNvPr id="707901" name="AutoShape 31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2" name="Oval 31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3" name="AutoShape 31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4" name="Oval 32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5" name="Freeform 32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6" name="Freeform 32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7" name="Freeform 32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8" name="Line 32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9" name="Freeform 32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0" name="Line 32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1" name="Line 32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2" name="Line 32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7" name="Group 329"/>
          <p:cNvGrpSpPr>
            <a:grpSpLocks/>
          </p:cNvGrpSpPr>
          <p:nvPr/>
        </p:nvGrpSpPr>
        <p:grpSpPr bwMode="auto">
          <a:xfrm>
            <a:off x="3433763" y="3278188"/>
            <a:ext cx="454025" cy="303212"/>
            <a:chOff x="1877" y="1873"/>
            <a:chExt cx="1385" cy="860"/>
          </a:xfrm>
        </p:grpSpPr>
        <p:sp>
          <p:nvSpPr>
            <p:cNvPr id="707914" name="AutoShape 33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5" name="Oval 33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6" name="AutoShape 33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7" name="Oval 33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8" name="Freeform 33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9" name="Freeform 33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0" name="Freeform 33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1" name="Line 33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2" name="Freeform 33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3" name="Line 33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4" name="Line 34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5" name="Line 34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8" name="Group 342"/>
          <p:cNvGrpSpPr>
            <a:grpSpLocks/>
          </p:cNvGrpSpPr>
          <p:nvPr/>
        </p:nvGrpSpPr>
        <p:grpSpPr bwMode="auto">
          <a:xfrm>
            <a:off x="4041775" y="3278188"/>
            <a:ext cx="454025" cy="303212"/>
            <a:chOff x="1877" y="1873"/>
            <a:chExt cx="1385" cy="860"/>
          </a:xfrm>
        </p:grpSpPr>
        <p:sp>
          <p:nvSpPr>
            <p:cNvPr id="707927" name="AutoShape 34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8" name="Oval 34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9" name="AutoShape 34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0" name="Oval 34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1" name="Freeform 34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2" name="Freeform 34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3" name="Freeform 34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4" name="Line 35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5" name="Freeform 35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6" name="Line 35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7" name="Line 35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8" name="Line 35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9" name="Group 355"/>
          <p:cNvGrpSpPr>
            <a:grpSpLocks/>
          </p:cNvGrpSpPr>
          <p:nvPr/>
        </p:nvGrpSpPr>
        <p:grpSpPr bwMode="auto">
          <a:xfrm>
            <a:off x="4649788" y="3278188"/>
            <a:ext cx="454025" cy="303212"/>
            <a:chOff x="1877" y="1873"/>
            <a:chExt cx="1385" cy="860"/>
          </a:xfrm>
        </p:grpSpPr>
        <p:sp>
          <p:nvSpPr>
            <p:cNvPr id="707940" name="AutoShape 35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1" name="Oval 35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2" name="AutoShape 35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3" name="Oval 35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4" name="Freeform 36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5" name="Freeform 36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6" name="Freeform 36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7" name="Line 36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8" name="Freeform 36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9" name="Line 36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0" name="Line 36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1" name="Line 36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0" name="Group 368"/>
          <p:cNvGrpSpPr>
            <a:grpSpLocks/>
          </p:cNvGrpSpPr>
          <p:nvPr/>
        </p:nvGrpSpPr>
        <p:grpSpPr bwMode="auto">
          <a:xfrm>
            <a:off x="5256213" y="3278188"/>
            <a:ext cx="454025" cy="303212"/>
            <a:chOff x="1877" y="1873"/>
            <a:chExt cx="1385" cy="860"/>
          </a:xfrm>
        </p:grpSpPr>
        <p:sp>
          <p:nvSpPr>
            <p:cNvPr id="707953" name="AutoShape 36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4" name="Oval 37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5" name="AutoShape 37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6" name="Oval 37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7" name="Freeform 37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8" name="Freeform 37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9" name="Freeform 37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0" name="Line 37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1" name="Freeform 37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2" name="Line 37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3" name="Line 37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4" name="Line 38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1" name="Group 381"/>
          <p:cNvGrpSpPr>
            <a:grpSpLocks/>
          </p:cNvGrpSpPr>
          <p:nvPr/>
        </p:nvGrpSpPr>
        <p:grpSpPr bwMode="auto">
          <a:xfrm>
            <a:off x="5864225" y="3278188"/>
            <a:ext cx="454025" cy="303212"/>
            <a:chOff x="1877" y="1873"/>
            <a:chExt cx="1385" cy="860"/>
          </a:xfrm>
        </p:grpSpPr>
        <p:sp>
          <p:nvSpPr>
            <p:cNvPr id="707966" name="AutoShape 38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7" name="Oval 38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8" name="AutoShape 38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9" name="Oval 38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0" name="Freeform 38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1" name="Freeform 38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2" name="Freeform 38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3" name="Line 38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4" name="Freeform 39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5" name="Line 39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6" name="Line 39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7" name="Line 39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4" name="Group 394"/>
          <p:cNvGrpSpPr>
            <a:grpSpLocks/>
          </p:cNvGrpSpPr>
          <p:nvPr/>
        </p:nvGrpSpPr>
        <p:grpSpPr bwMode="auto">
          <a:xfrm>
            <a:off x="6470650" y="3278188"/>
            <a:ext cx="454025" cy="303212"/>
            <a:chOff x="1877" y="1873"/>
            <a:chExt cx="1385" cy="860"/>
          </a:xfrm>
        </p:grpSpPr>
        <p:sp>
          <p:nvSpPr>
            <p:cNvPr id="707979" name="AutoShape 39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0" name="Oval 39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1" name="AutoShape 39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2" name="Oval 39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3" name="Freeform 39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4" name="Freeform 40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5" name="Freeform 40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6" name="Line 40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7" name="Freeform 40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8" name="Line 40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9" name="Line 40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0" name="Line 40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5" name="Group 407"/>
          <p:cNvGrpSpPr>
            <a:grpSpLocks/>
          </p:cNvGrpSpPr>
          <p:nvPr/>
        </p:nvGrpSpPr>
        <p:grpSpPr bwMode="auto">
          <a:xfrm>
            <a:off x="7077075" y="3278188"/>
            <a:ext cx="454025" cy="303212"/>
            <a:chOff x="1877" y="1873"/>
            <a:chExt cx="1385" cy="860"/>
          </a:xfrm>
        </p:grpSpPr>
        <p:sp>
          <p:nvSpPr>
            <p:cNvPr id="707992" name="AutoShape 40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3" name="Oval 40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4" name="AutoShape 41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5" name="Oval 41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6" name="Freeform 41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7" name="Freeform 41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8" name="Freeform 41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9" name="Line 41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0" name="Freeform 41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1" name="Line 41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2" name="Line 41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3" name="Line 41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8" name="Group 420"/>
          <p:cNvGrpSpPr>
            <a:grpSpLocks/>
          </p:cNvGrpSpPr>
          <p:nvPr/>
        </p:nvGrpSpPr>
        <p:grpSpPr bwMode="auto">
          <a:xfrm>
            <a:off x="2825750" y="3656013"/>
            <a:ext cx="454025" cy="303212"/>
            <a:chOff x="1877" y="1873"/>
            <a:chExt cx="1385" cy="860"/>
          </a:xfrm>
        </p:grpSpPr>
        <p:sp>
          <p:nvSpPr>
            <p:cNvPr id="708005" name="AutoShape 42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6" name="Oval 42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7" name="AutoShape 42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8" name="Oval 42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9" name="Freeform 42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0" name="Freeform 42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1" name="Freeform 42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2" name="Line 42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3" name="Freeform 42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4" name="Line 43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5" name="Line 43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6" name="Line 43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3" name="Group 433"/>
          <p:cNvGrpSpPr>
            <a:grpSpLocks/>
          </p:cNvGrpSpPr>
          <p:nvPr/>
        </p:nvGrpSpPr>
        <p:grpSpPr bwMode="auto">
          <a:xfrm>
            <a:off x="3433763" y="3656013"/>
            <a:ext cx="454025" cy="303212"/>
            <a:chOff x="1877" y="1873"/>
            <a:chExt cx="1385" cy="860"/>
          </a:xfrm>
        </p:grpSpPr>
        <p:sp>
          <p:nvSpPr>
            <p:cNvPr id="708018" name="AutoShape 43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9" name="Oval 43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0" name="AutoShape 43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1" name="Oval 43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2" name="Freeform 43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3" name="Freeform 43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4" name="Freeform 44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5" name="Line 44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6" name="Freeform 44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7" name="Line 44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8" name="Line 44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9" name="Line 44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4" name="Group 446"/>
          <p:cNvGrpSpPr>
            <a:grpSpLocks/>
          </p:cNvGrpSpPr>
          <p:nvPr/>
        </p:nvGrpSpPr>
        <p:grpSpPr bwMode="auto">
          <a:xfrm>
            <a:off x="4041775" y="3656013"/>
            <a:ext cx="454025" cy="303212"/>
            <a:chOff x="1877" y="1873"/>
            <a:chExt cx="1385" cy="860"/>
          </a:xfrm>
        </p:grpSpPr>
        <p:sp>
          <p:nvSpPr>
            <p:cNvPr id="708031" name="AutoShape 44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2" name="Oval 44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3" name="AutoShape 44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4" name="Oval 45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5" name="Freeform 45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6" name="Freeform 45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7" name="Freeform 45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8" name="Line 45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9" name="Freeform 45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0" name="Line 45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1" name="Line 45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2" name="Line 45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7" name="Group 459"/>
          <p:cNvGrpSpPr>
            <a:grpSpLocks/>
          </p:cNvGrpSpPr>
          <p:nvPr/>
        </p:nvGrpSpPr>
        <p:grpSpPr bwMode="auto">
          <a:xfrm>
            <a:off x="4649788" y="3656013"/>
            <a:ext cx="454025" cy="303212"/>
            <a:chOff x="1877" y="1873"/>
            <a:chExt cx="1385" cy="860"/>
          </a:xfrm>
        </p:grpSpPr>
        <p:sp>
          <p:nvSpPr>
            <p:cNvPr id="708044" name="AutoShape 46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5" name="Oval 46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6" name="AutoShape 46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7" name="Oval 46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8" name="Freeform 46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9" name="Freeform 46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0" name="Freeform 46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1" name="Line 46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2" name="Freeform 46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3" name="Line 46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4" name="Line 47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5" name="Line 47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2" name="Group 472"/>
          <p:cNvGrpSpPr>
            <a:grpSpLocks/>
          </p:cNvGrpSpPr>
          <p:nvPr/>
        </p:nvGrpSpPr>
        <p:grpSpPr bwMode="auto">
          <a:xfrm>
            <a:off x="5256213" y="3656013"/>
            <a:ext cx="454025" cy="303212"/>
            <a:chOff x="1877" y="1873"/>
            <a:chExt cx="1385" cy="860"/>
          </a:xfrm>
        </p:grpSpPr>
        <p:sp>
          <p:nvSpPr>
            <p:cNvPr id="708057" name="AutoShape 47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8" name="Oval 47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9" name="AutoShape 47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0" name="Oval 47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1" name="Freeform 47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2" name="Freeform 47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3" name="Freeform 47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4" name="Line 48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5" name="Freeform 48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6" name="Line 48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7" name="Line 48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8" name="Line 48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3" name="Group 485"/>
          <p:cNvGrpSpPr>
            <a:grpSpLocks/>
          </p:cNvGrpSpPr>
          <p:nvPr/>
        </p:nvGrpSpPr>
        <p:grpSpPr bwMode="auto">
          <a:xfrm>
            <a:off x="5864225" y="3656013"/>
            <a:ext cx="454025" cy="303212"/>
            <a:chOff x="1877" y="1873"/>
            <a:chExt cx="1385" cy="860"/>
          </a:xfrm>
        </p:grpSpPr>
        <p:sp>
          <p:nvSpPr>
            <p:cNvPr id="708070" name="AutoShape 48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1" name="Oval 48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2" name="AutoShape 48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3" name="Oval 48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4" name="Freeform 49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5" name="Freeform 49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6" name="Freeform 49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7" name="Line 49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8" name="Freeform 49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9" name="Line 49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0" name="Line 49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1" name="Line 49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6" name="Group 498"/>
          <p:cNvGrpSpPr>
            <a:grpSpLocks/>
          </p:cNvGrpSpPr>
          <p:nvPr/>
        </p:nvGrpSpPr>
        <p:grpSpPr bwMode="auto">
          <a:xfrm>
            <a:off x="6470650" y="3656013"/>
            <a:ext cx="454025" cy="303212"/>
            <a:chOff x="1877" y="1873"/>
            <a:chExt cx="1385" cy="860"/>
          </a:xfrm>
        </p:grpSpPr>
        <p:sp>
          <p:nvSpPr>
            <p:cNvPr id="708083" name="AutoShape 49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4" name="Oval 50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5" name="AutoShape 50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6" name="Oval 50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7" name="Freeform 50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8" name="Freeform 50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9" name="Freeform 50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0" name="Line 50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1" name="Freeform 50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2" name="Line 50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3" name="Line 50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4" name="Line 51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1" name="Group 511"/>
          <p:cNvGrpSpPr>
            <a:grpSpLocks/>
          </p:cNvGrpSpPr>
          <p:nvPr/>
        </p:nvGrpSpPr>
        <p:grpSpPr bwMode="auto">
          <a:xfrm>
            <a:off x="7077075" y="3656013"/>
            <a:ext cx="454025" cy="303212"/>
            <a:chOff x="1877" y="1873"/>
            <a:chExt cx="1385" cy="860"/>
          </a:xfrm>
        </p:grpSpPr>
        <p:sp>
          <p:nvSpPr>
            <p:cNvPr id="708096" name="AutoShape 51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7" name="Oval 51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8" name="AutoShape 51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9" name="Oval 51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0" name="Freeform 51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1" name="Freeform 51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2" name="Freeform 51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3" name="Line 51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4" name="Freeform 52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5" name="Line 52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6" name="Line 52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7" name="Line 52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2" name="Group 524"/>
          <p:cNvGrpSpPr>
            <a:grpSpLocks/>
          </p:cNvGrpSpPr>
          <p:nvPr/>
        </p:nvGrpSpPr>
        <p:grpSpPr bwMode="auto">
          <a:xfrm>
            <a:off x="2825750" y="4035425"/>
            <a:ext cx="454025" cy="303213"/>
            <a:chOff x="1877" y="1873"/>
            <a:chExt cx="1385" cy="860"/>
          </a:xfrm>
        </p:grpSpPr>
        <p:sp>
          <p:nvSpPr>
            <p:cNvPr id="708109" name="AutoShape 52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0" name="Oval 52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1" name="AutoShape 52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2" name="Oval 52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3" name="Freeform 52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4" name="Freeform 53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5" name="Freeform 53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6" name="Line 53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7" name="Freeform 53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8" name="Line 53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9" name="Line 53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0" name="Line 53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5" name="Group 537"/>
          <p:cNvGrpSpPr>
            <a:grpSpLocks/>
          </p:cNvGrpSpPr>
          <p:nvPr/>
        </p:nvGrpSpPr>
        <p:grpSpPr bwMode="auto">
          <a:xfrm>
            <a:off x="3433763" y="4035425"/>
            <a:ext cx="454025" cy="303213"/>
            <a:chOff x="1877" y="1873"/>
            <a:chExt cx="1385" cy="860"/>
          </a:xfrm>
        </p:grpSpPr>
        <p:sp>
          <p:nvSpPr>
            <p:cNvPr id="708122" name="AutoShape 53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3" name="Oval 53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4" name="AutoShape 54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5" name="Oval 54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6" name="Freeform 54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7" name="Freeform 54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8" name="Freeform 54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9" name="Line 54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0" name="Freeform 54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1" name="Line 54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2" name="Line 54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3" name="Line 54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0" name="Group 550"/>
          <p:cNvGrpSpPr>
            <a:grpSpLocks/>
          </p:cNvGrpSpPr>
          <p:nvPr/>
        </p:nvGrpSpPr>
        <p:grpSpPr bwMode="auto">
          <a:xfrm>
            <a:off x="4041775" y="4035425"/>
            <a:ext cx="454025" cy="303213"/>
            <a:chOff x="1877" y="1873"/>
            <a:chExt cx="1385" cy="860"/>
          </a:xfrm>
        </p:grpSpPr>
        <p:sp>
          <p:nvSpPr>
            <p:cNvPr id="708135" name="AutoShape 55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6" name="Oval 55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7" name="AutoShape 55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8" name="Oval 55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9" name="Freeform 55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0" name="Freeform 55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1" name="Freeform 55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2" name="Line 55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3" name="Freeform 55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4" name="Line 56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5" name="Line 56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6" name="Line 56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1" name="Group 563"/>
          <p:cNvGrpSpPr>
            <a:grpSpLocks/>
          </p:cNvGrpSpPr>
          <p:nvPr/>
        </p:nvGrpSpPr>
        <p:grpSpPr bwMode="auto">
          <a:xfrm>
            <a:off x="4649788" y="4035425"/>
            <a:ext cx="454025" cy="303213"/>
            <a:chOff x="1877" y="1873"/>
            <a:chExt cx="1385" cy="860"/>
          </a:xfrm>
        </p:grpSpPr>
        <p:sp>
          <p:nvSpPr>
            <p:cNvPr id="708148" name="AutoShape 56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9" name="Oval 56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0" name="AutoShape 56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1" name="Oval 56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2" name="Freeform 56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3" name="Freeform 56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4" name="Freeform 57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5" name="Line 57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6" name="Freeform 57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7" name="Line 57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8" name="Line 57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9" name="Line 57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4" name="Group 576"/>
          <p:cNvGrpSpPr>
            <a:grpSpLocks/>
          </p:cNvGrpSpPr>
          <p:nvPr/>
        </p:nvGrpSpPr>
        <p:grpSpPr bwMode="auto">
          <a:xfrm>
            <a:off x="5256213" y="4035425"/>
            <a:ext cx="454025" cy="303213"/>
            <a:chOff x="1877" y="1873"/>
            <a:chExt cx="1385" cy="860"/>
          </a:xfrm>
        </p:grpSpPr>
        <p:sp>
          <p:nvSpPr>
            <p:cNvPr id="708161" name="AutoShape 57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2" name="Oval 57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3" name="AutoShape 57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4" name="Oval 58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5" name="Freeform 58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6" name="Freeform 58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7" name="Freeform 58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8" name="Line 58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9" name="Freeform 58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0" name="Line 58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1" name="Line 58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2" name="Line 58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9" name="Group 589"/>
          <p:cNvGrpSpPr>
            <a:grpSpLocks/>
          </p:cNvGrpSpPr>
          <p:nvPr/>
        </p:nvGrpSpPr>
        <p:grpSpPr bwMode="auto">
          <a:xfrm>
            <a:off x="5864225" y="4035425"/>
            <a:ext cx="454025" cy="303213"/>
            <a:chOff x="1877" y="1873"/>
            <a:chExt cx="1385" cy="860"/>
          </a:xfrm>
        </p:grpSpPr>
        <p:sp>
          <p:nvSpPr>
            <p:cNvPr id="708174" name="AutoShape 59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5" name="Oval 59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6" name="AutoShape 59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7" name="Oval 59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8" name="Freeform 59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9" name="Freeform 59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0" name="Freeform 59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1" name="Line 59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2" name="Freeform 59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3" name="Line 59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4" name="Line 60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5" name="Line 60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30" name="Group 602"/>
          <p:cNvGrpSpPr>
            <a:grpSpLocks/>
          </p:cNvGrpSpPr>
          <p:nvPr/>
        </p:nvGrpSpPr>
        <p:grpSpPr bwMode="auto">
          <a:xfrm>
            <a:off x="6470650" y="4035425"/>
            <a:ext cx="454025" cy="303213"/>
            <a:chOff x="1877" y="1873"/>
            <a:chExt cx="1385" cy="860"/>
          </a:xfrm>
        </p:grpSpPr>
        <p:sp>
          <p:nvSpPr>
            <p:cNvPr id="708187" name="AutoShape 60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8" name="Oval 60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9" name="AutoShape 60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0" name="Oval 60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1" name="Freeform 60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2" name="Freeform 60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3" name="Freeform 60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4" name="Line 61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5" name="Freeform 61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6" name="Line 61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7" name="Line 61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8" name="Line 61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33" name="Group 615"/>
          <p:cNvGrpSpPr>
            <a:grpSpLocks/>
          </p:cNvGrpSpPr>
          <p:nvPr/>
        </p:nvGrpSpPr>
        <p:grpSpPr bwMode="auto">
          <a:xfrm>
            <a:off x="7077075" y="4035425"/>
            <a:ext cx="454025" cy="303213"/>
            <a:chOff x="1877" y="1873"/>
            <a:chExt cx="1385" cy="860"/>
          </a:xfrm>
        </p:grpSpPr>
        <p:sp>
          <p:nvSpPr>
            <p:cNvPr id="708200" name="AutoShape 61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1" name="Oval 61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2" name="AutoShape 61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3" name="Oval 61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4" name="Freeform 62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5" name="Freeform 62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6" name="Freeform 62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7" name="Line 62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8" name="Freeform 62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9" name="Line 62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0" name="Line 62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1" name="Line 62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0" name="Group 628"/>
          <p:cNvGrpSpPr>
            <a:grpSpLocks/>
          </p:cNvGrpSpPr>
          <p:nvPr/>
        </p:nvGrpSpPr>
        <p:grpSpPr bwMode="auto">
          <a:xfrm>
            <a:off x="2825750" y="4414838"/>
            <a:ext cx="454025" cy="303212"/>
            <a:chOff x="1877" y="1873"/>
            <a:chExt cx="1385" cy="860"/>
          </a:xfrm>
        </p:grpSpPr>
        <p:sp>
          <p:nvSpPr>
            <p:cNvPr id="708213" name="AutoShape 62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4" name="Oval 63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5" name="AutoShape 63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6" name="Oval 63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7" name="Freeform 63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8" name="Freeform 63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9" name="Freeform 63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0" name="Line 63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1" name="Freeform 63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2" name="Line 63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3" name="Line 63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4" name="Line 64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1" name="Group 641"/>
          <p:cNvGrpSpPr>
            <a:grpSpLocks/>
          </p:cNvGrpSpPr>
          <p:nvPr/>
        </p:nvGrpSpPr>
        <p:grpSpPr bwMode="auto">
          <a:xfrm>
            <a:off x="3433763" y="4414838"/>
            <a:ext cx="454025" cy="303212"/>
            <a:chOff x="1877" y="1873"/>
            <a:chExt cx="1385" cy="860"/>
          </a:xfrm>
        </p:grpSpPr>
        <p:sp>
          <p:nvSpPr>
            <p:cNvPr id="708226" name="AutoShape 64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7" name="Oval 64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8" name="AutoShape 64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9" name="Oval 64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0" name="Freeform 64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1" name="Freeform 64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2" name="Freeform 64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3" name="Line 64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4" name="Freeform 65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5" name="Line 65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6" name="Line 65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7" name="Line 65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4" name="Group 654"/>
          <p:cNvGrpSpPr>
            <a:grpSpLocks/>
          </p:cNvGrpSpPr>
          <p:nvPr/>
        </p:nvGrpSpPr>
        <p:grpSpPr bwMode="auto">
          <a:xfrm>
            <a:off x="4041775" y="4414838"/>
            <a:ext cx="454025" cy="303212"/>
            <a:chOff x="1877" y="1873"/>
            <a:chExt cx="1385" cy="860"/>
          </a:xfrm>
        </p:grpSpPr>
        <p:sp>
          <p:nvSpPr>
            <p:cNvPr id="708239" name="AutoShape 65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0" name="Oval 65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1" name="AutoShape 65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2" name="Oval 65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3" name="Freeform 65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4" name="Freeform 66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5" name="Freeform 66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6" name="Line 66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7" name="Freeform 66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8" name="Line 66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9" name="Line 66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0" name="Line 66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7" name="Group 667"/>
          <p:cNvGrpSpPr>
            <a:grpSpLocks/>
          </p:cNvGrpSpPr>
          <p:nvPr/>
        </p:nvGrpSpPr>
        <p:grpSpPr bwMode="auto">
          <a:xfrm>
            <a:off x="4649788" y="4414838"/>
            <a:ext cx="454025" cy="303212"/>
            <a:chOff x="1877" y="1873"/>
            <a:chExt cx="1385" cy="860"/>
          </a:xfrm>
        </p:grpSpPr>
        <p:sp>
          <p:nvSpPr>
            <p:cNvPr id="708252" name="AutoShape 66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3" name="Oval 66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4" name="AutoShape 67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5" name="Oval 67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6" name="Freeform 67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7" name="Freeform 67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8" name="Freeform 67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9" name="Line 67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0" name="Freeform 67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1" name="Line 67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2" name="Line 67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3" name="Line 67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0" name="Group 680"/>
          <p:cNvGrpSpPr>
            <a:grpSpLocks/>
          </p:cNvGrpSpPr>
          <p:nvPr/>
        </p:nvGrpSpPr>
        <p:grpSpPr bwMode="auto">
          <a:xfrm>
            <a:off x="5256213" y="4414838"/>
            <a:ext cx="454025" cy="303212"/>
            <a:chOff x="1877" y="1873"/>
            <a:chExt cx="1385" cy="860"/>
          </a:xfrm>
        </p:grpSpPr>
        <p:sp>
          <p:nvSpPr>
            <p:cNvPr id="708265" name="AutoShape 68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6" name="Oval 68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7" name="AutoShape 68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8" name="Oval 68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9" name="Freeform 68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0" name="Freeform 68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1" name="Freeform 68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2" name="Line 68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3" name="Freeform 68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4" name="Line 69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5" name="Line 69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6" name="Line 69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3" name="Group 693"/>
          <p:cNvGrpSpPr>
            <a:grpSpLocks/>
          </p:cNvGrpSpPr>
          <p:nvPr/>
        </p:nvGrpSpPr>
        <p:grpSpPr bwMode="auto">
          <a:xfrm>
            <a:off x="5864225" y="4414838"/>
            <a:ext cx="454025" cy="303212"/>
            <a:chOff x="1877" y="1873"/>
            <a:chExt cx="1385" cy="860"/>
          </a:xfrm>
        </p:grpSpPr>
        <p:sp>
          <p:nvSpPr>
            <p:cNvPr id="708278" name="AutoShape 69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9" name="Oval 69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0" name="AutoShape 69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1" name="Oval 69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2" name="Freeform 69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3" name="Freeform 69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4" name="Freeform 70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5" name="Line 70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6" name="Freeform 70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7" name="Line 70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8" name="Line 70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9" name="Line 70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6" name="Group 706"/>
          <p:cNvGrpSpPr>
            <a:grpSpLocks/>
          </p:cNvGrpSpPr>
          <p:nvPr/>
        </p:nvGrpSpPr>
        <p:grpSpPr bwMode="auto">
          <a:xfrm>
            <a:off x="6470650" y="4414838"/>
            <a:ext cx="454025" cy="303212"/>
            <a:chOff x="1877" y="1873"/>
            <a:chExt cx="1385" cy="860"/>
          </a:xfrm>
        </p:grpSpPr>
        <p:sp>
          <p:nvSpPr>
            <p:cNvPr id="708291" name="AutoShape 70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2" name="Oval 70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3" name="AutoShape 70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4" name="Oval 71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5" name="Freeform 71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6" name="Freeform 71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7" name="Freeform 71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8" name="Line 71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9" name="Freeform 71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0" name="Line 71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1" name="Line 71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2" name="Line 71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9" name="Group 719"/>
          <p:cNvGrpSpPr>
            <a:grpSpLocks/>
          </p:cNvGrpSpPr>
          <p:nvPr/>
        </p:nvGrpSpPr>
        <p:grpSpPr bwMode="auto">
          <a:xfrm>
            <a:off x="7077075" y="4414838"/>
            <a:ext cx="454025" cy="303212"/>
            <a:chOff x="1877" y="1873"/>
            <a:chExt cx="1385" cy="860"/>
          </a:xfrm>
        </p:grpSpPr>
        <p:sp>
          <p:nvSpPr>
            <p:cNvPr id="708304" name="AutoShape 72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5" name="Oval 72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6" name="AutoShape 72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7" name="Oval 72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8" name="Freeform 72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9" name="Freeform 72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0" name="Freeform 72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1" name="Line 72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2" name="Freeform 72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3" name="Line 72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4" name="Line 73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5" name="Line 73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5" name="Group 732"/>
          <p:cNvGrpSpPr>
            <a:grpSpLocks/>
          </p:cNvGrpSpPr>
          <p:nvPr/>
        </p:nvGrpSpPr>
        <p:grpSpPr bwMode="auto">
          <a:xfrm>
            <a:off x="2825750" y="1758950"/>
            <a:ext cx="454025" cy="303213"/>
            <a:chOff x="1877" y="1873"/>
            <a:chExt cx="1385" cy="860"/>
          </a:xfrm>
        </p:grpSpPr>
        <p:sp>
          <p:nvSpPr>
            <p:cNvPr id="708317" name="AutoShape 73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8" name="Oval 73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9" name="AutoShape 73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0" name="Oval 73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1" name="Freeform 73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2" name="Freeform 73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3" name="Freeform 73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4" name="Line 74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5" name="Freeform 74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6" name="Line 74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7" name="Line 74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8" name="Line 74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6" name="Group 745"/>
          <p:cNvGrpSpPr>
            <a:grpSpLocks/>
          </p:cNvGrpSpPr>
          <p:nvPr/>
        </p:nvGrpSpPr>
        <p:grpSpPr bwMode="auto">
          <a:xfrm>
            <a:off x="3433763" y="1758950"/>
            <a:ext cx="454025" cy="303213"/>
            <a:chOff x="1877" y="1873"/>
            <a:chExt cx="1385" cy="860"/>
          </a:xfrm>
        </p:grpSpPr>
        <p:sp>
          <p:nvSpPr>
            <p:cNvPr id="708330" name="AutoShape 74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1" name="Oval 74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2" name="AutoShape 74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3" name="Oval 74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4" name="Freeform 75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5" name="Freeform 75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6" name="Freeform 75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7" name="Line 75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8" name="Freeform 75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9" name="Line 75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0" name="Line 75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1" name="Line 75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9" name="Group 758"/>
          <p:cNvGrpSpPr>
            <a:grpSpLocks/>
          </p:cNvGrpSpPr>
          <p:nvPr/>
        </p:nvGrpSpPr>
        <p:grpSpPr bwMode="auto">
          <a:xfrm>
            <a:off x="4041775" y="1758950"/>
            <a:ext cx="454025" cy="303213"/>
            <a:chOff x="1877" y="1873"/>
            <a:chExt cx="1385" cy="860"/>
          </a:xfrm>
        </p:grpSpPr>
        <p:sp>
          <p:nvSpPr>
            <p:cNvPr id="708343" name="AutoShape 75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4" name="Oval 76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5" name="AutoShape 76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6" name="Oval 76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7" name="Freeform 76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8" name="Freeform 76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9" name="Freeform 76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0" name="Line 76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1" name="Freeform 76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2" name="Line 76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3" name="Line 76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4" name="Line 77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2" name="Group 771"/>
          <p:cNvGrpSpPr>
            <a:grpSpLocks/>
          </p:cNvGrpSpPr>
          <p:nvPr/>
        </p:nvGrpSpPr>
        <p:grpSpPr bwMode="auto">
          <a:xfrm>
            <a:off x="4649788" y="1758950"/>
            <a:ext cx="454025" cy="303213"/>
            <a:chOff x="1877" y="1873"/>
            <a:chExt cx="1385" cy="860"/>
          </a:xfrm>
        </p:grpSpPr>
        <p:sp>
          <p:nvSpPr>
            <p:cNvPr id="708356" name="AutoShape 77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7" name="Oval 77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8" name="AutoShape 77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9" name="Oval 77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0" name="Freeform 77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1" name="Freeform 77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2" name="Freeform 77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3" name="Line 77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4" name="Freeform 78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5" name="Line 78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6" name="Line 78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7" name="Line 78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5" name="Group 784"/>
          <p:cNvGrpSpPr>
            <a:grpSpLocks/>
          </p:cNvGrpSpPr>
          <p:nvPr/>
        </p:nvGrpSpPr>
        <p:grpSpPr bwMode="auto">
          <a:xfrm>
            <a:off x="5256213" y="1758950"/>
            <a:ext cx="454025" cy="303213"/>
            <a:chOff x="1877" y="1873"/>
            <a:chExt cx="1385" cy="860"/>
          </a:xfrm>
        </p:grpSpPr>
        <p:sp>
          <p:nvSpPr>
            <p:cNvPr id="708369" name="AutoShape 78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0" name="Oval 78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1" name="AutoShape 78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2" name="Oval 78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3" name="Freeform 78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4" name="Freeform 79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5" name="Freeform 79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6" name="Line 79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7" name="Freeform 79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8" name="Line 79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9" name="Line 79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0" name="Line 79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8" name="Group 797"/>
          <p:cNvGrpSpPr>
            <a:grpSpLocks/>
          </p:cNvGrpSpPr>
          <p:nvPr/>
        </p:nvGrpSpPr>
        <p:grpSpPr bwMode="auto">
          <a:xfrm>
            <a:off x="5864225" y="1758950"/>
            <a:ext cx="454025" cy="303213"/>
            <a:chOff x="1877" y="1873"/>
            <a:chExt cx="1385" cy="860"/>
          </a:xfrm>
        </p:grpSpPr>
        <p:sp>
          <p:nvSpPr>
            <p:cNvPr id="708382" name="AutoShape 79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3" name="Oval 79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4" name="AutoShape 80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5" name="Oval 80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6" name="Freeform 80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7" name="Freeform 80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8" name="Freeform 80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9" name="Line 80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0" name="Freeform 80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1" name="Line 80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2" name="Line 80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3" name="Line 80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601" name="Group 810"/>
          <p:cNvGrpSpPr>
            <a:grpSpLocks/>
          </p:cNvGrpSpPr>
          <p:nvPr/>
        </p:nvGrpSpPr>
        <p:grpSpPr bwMode="auto">
          <a:xfrm>
            <a:off x="6470650" y="1758950"/>
            <a:ext cx="454025" cy="303213"/>
            <a:chOff x="1877" y="1873"/>
            <a:chExt cx="1385" cy="860"/>
          </a:xfrm>
        </p:grpSpPr>
        <p:sp>
          <p:nvSpPr>
            <p:cNvPr id="708395" name="AutoShape 81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6" name="Oval 81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7" name="AutoShape 81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8" name="Oval 81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9" name="Freeform 81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0" name="Freeform 81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1" name="Freeform 81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2" name="Line 81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3" name="Freeform 81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4" name="Line 82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5" name="Line 82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6" name="Line 82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604" name="Group 823"/>
          <p:cNvGrpSpPr>
            <a:grpSpLocks/>
          </p:cNvGrpSpPr>
          <p:nvPr/>
        </p:nvGrpSpPr>
        <p:grpSpPr bwMode="auto">
          <a:xfrm>
            <a:off x="7077075" y="1758950"/>
            <a:ext cx="454025" cy="303213"/>
            <a:chOff x="1877" y="1873"/>
            <a:chExt cx="1385" cy="860"/>
          </a:xfrm>
        </p:grpSpPr>
        <p:sp>
          <p:nvSpPr>
            <p:cNvPr id="708408" name="AutoShape 82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9" name="Oval 82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0" name="AutoShape 82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1" name="Oval 82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2" name="Freeform 82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3" name="Freeform 82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4" name="Freeform 83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5" name="Line 83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6" name="Freeform 83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7" name="Line 83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8" name="Line 83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9" name="Line 83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420" name="Line 836"/>
          <p:cNvSpPr>
            <a:spLocks noChangeShapeType="1"/>
          </p:cNvSpPr>
          <p:nvPr/>
        </p:nvSpPr>
        <p:spPr bwMode="auto">
          <a:xfrm>
            <a:off x="2598738" y="175895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1" name="Line 837"/>
          <p:cNvSpPr>
            <a:spLocks noChangeShapeType="1"/>
          </p:cNvSpPr>
          <p:nvPr/>
        </p:nvSpPr>
        <p:spPr bwMode="auto">
          <a:xfrm>
            <a:off x="2598738" y="213995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2" name="Line 838"/>
          <p:cNvSpPr>
            <a:spLocks noChangeShapeType="1"/>
          </p:cNvSpPr>
          <p:nvPr/>
        </p:nvSpPr>
        <p:spPr bwMode="auto">
          <a:xfrm>
            <a:off x="2598738" y="2519363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3" name="Line 839"/>
          <p:cNvSpPr>
            <a:spLocks noChangeShapeType="1"/>
          </p:cNvSpPr>
          <p:nvPr/>
        </p:nvSpPr>
        <p:spPr bwMode="auto">
          <a:xfrm>
            <a:off x="2598738" y="2898775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4" name="Line 840"/>
          <p:cNvSpPr>
            <a:spLocks noChangeShapeType="1"/>
          </p:cNvSpPr>
          <p:nvPr/>
        </p:nvSpPr>
        <p:spPr bwMode="auto">
          <a:xfrm>
            <a:off x="2598738" y="3278188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5" name="Line 841"/>
          <p:cNvSpPr>
            <a:spLocks noChangeShapeType="1"/>
          </p:cNvSpPr>
          <p:nvPr/>
        </p:nvSpPr>
        <p:spPr bwMode="auto">
          <a:xfrm>
            <a:off x="2598738" y="365760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6" name="Line 842"/>
          <p:cNvSpPr>
            <a:spLocks noChangeShapeType="1"/>
          </p:cNvSpPr>
          <p:nvPr/>
        </p:nvSpPr>
        <p:spPr bwMode="auto">
          <a:xfrm>
            <a:off x="2598738" y="4037013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7" name="Line 843"/>
          <p:cNvSpPr>
            <a:spLocks noChangeShapeType="1"/>
          </p:cNvSpPr>
          <p:nvPr/>
        </p:nvSpPr>
        <p:spPr bwMode="auto">
          <a:xfrm>
            <a:off x="2598738" y="4416425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25750" y="1608138"/>
            <a:ext cx="4705350" cy="3765078"/>
            <a:chOff x="2825750" y="1608138"/>
            <a:chExt cx="4705350" cy="3187700"/>
          </a:xfrm>
        </p:grpSpPr>
        <p:sp>
          <p:nvSpPr>
            <p:cNvPr id="708428" name="Line 844"/>
            <p:cNvSpPr>
              <a:spLocks noChangeShapeType="1"/>
            </p:cNvSpPr>
            <p:nvPr/>
          </p:nvSpPr>
          <p:spPr bwMode="auto">
            <a:xfrm>
              <a:off x="28257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29" name="Line 845"/>
            <p:cNvSpPr>
              <a:spLocks noChangeShapeType="1"/>
            </p:cNvSpPr>
            <p:nvPr/>
          </p:nvSpPr>
          <p:spPr bwMode="auto">
            <a:xfrm>
              <a:off x="32813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0" name="Line 846"/>
            <p:cNvSpPr>
              <a:spLocks noChangeShapeType="1"/>
            </p:cNvSpPr>
            <p:nvPr/>
          </p:nvSpPr>
          <p:spPr bwMode="auto">
            <a:xfrm>
              <a:off x="34337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1" name="Line 847"/>
            <p:cNvSpPr>
              <a:spLocks noChangeShapeType="1"/>
            </p:cNvSpPr>
            <p:nvPr/>
          </p:nvSpPr>
          <p:spPr bwMode="auto">
            <a:xfrm>
              <a:off x="38893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2" name="Line 848"/>
            <p:cNvSpPr>
              <a:spLocks noChangeShapeType="1"/>
            </p:cNvSpPr>
            <p:nvPr/>
          </p:nvSpPr>
          <p:spPr bwMode="auto">
            <a:xfrm>
              <a:off x="40417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3" name="Line 849"/>
            <p:cNvSpPr>
              <a:spLocks noChangeShapeType="1"/>
            </p:cNvSpPr>
            <p:nvPr/>
          </p:nvSpPr>
          <p:spPr bwMode="auto">
            <a:xfrm>
              <a:off x="44958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4" name="Line 850"/>
            <p:cNvSpPr>
              <a:spLocks noChangeShapeType="1"/>
            </p:cNvSpPr>
            <p:nvPr/>
          </p:nvSpPr>
          <p:spPr bwMode="auto">
            <a:xfrm>
              <a:off x="46482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5" name="Line 851"/>
            <p:cNvSpPr>
              <a:spLocks noChangeShapeType="1"/>
            </p:cNvSpPr>
            <p:nvPr/>
          </p:nvSpPr>
          <p:spPr bwMode="auto">
            <a:xfrm>
              <a:off x="51038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6" name="Line 852"/>
            <p:cNvSpPr>
              <a:spLocks noChangeShapeType="1"/>
            </p:cNvSpPr>
            <p:nvPr/>
          </p:nvSpPr>
          <p:spPr bwMode="auto">
            <a:xfrm>
              <a:off x="52562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7" name="Line 853"/>
            <p:cNvSpPr>
              <a:spLocks noChangeShapeType="1"/>
            </p:cNvSpPr>
            <p:nvPr/>
          </p:nvSpPr>
          <p:spPr bwMode="auto">
            <a:xfrm>
              <a:off x="57102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8" name="Line 854"/>
            <p:cNvSpPr>
              <a:spLocks noChangeShapeType="1"/>
            </p:cNvSpPr>
            <p:nvPr/>
          </p:nvSpPr>
          <p:spPr bwMode="auto">
            <a:xfrm>
              <a:off x="58626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9" name="Line 855"/>
            <p:cNvSpPr>
              <a:spLocks noChangeShapeType="1"/>
            </p:cNvSpPr>
            <p:nvPr/>
          </p:nvSpPr>
          <p:spPr bwMode="auto">
            <a:xfrm>
              <a:off x="63182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0" name="Line 856"/>
            <p:cNvSpPr>
              <a:spLocks noChangeShapeType="1"/>
            </p:cNvSpPr>
            <p:nvPr/>
          </p:nvSpPr>
          <p:spPr bwMode="auto">
            <a:xfrm>
              <a:off x="64706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1" name="Line 857"/>
            <p:cNvSpPr>
              <a:spLocks noChangeShapeType="1"/>
            </p:cNvSpPr>
            <p:nvPr/>
          </p:nvSpPr>
          <p:spPr bwMode="auto">
            <a:xfrm>
              <a:off x="69246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2" name="Line 858"/>
            <p:cNvSpPr>
              <a:spLocks noChangeShapeType="1"/>
            </p:cNvSpPr>
            <p:nvPr/>
          </p:nvSpPr>
          <p:spPr bwMode="auto">
            <a:xfrm>
              <a:off x="70770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3" name="Line 859"/>
            <p:cNvSpPr>
              <a:spLocks noChangeShapeType="1"/>
            </p:cNvSpPr>
            <p:nvPr/>
          </p:nvSpPr>
          <p:spPr bwMode="auto">
            <a:xfrm>
              <a:off x="75311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582" name="Line 998"/>
          <p:cNvSpPr>
            <a:spLocks noChangeShapeType="1"/>
          </p:cNvSpPr>
          <p:nvPr/>
        </p:nvSpPr>
        <p:spPr bwMode="auto">
          <a:xfrm>
            <a:off x="2598738" y="2519363"/>
            <a:ext cx="51609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1" name="Text Box 1033"/>
          <p:cNvSpPr txBox="1">
            <a:spLocks noChangeArrowheads="1"/>
          </p:cNvSpPr>
          <p:nvPr/>
        </p:nvSpPr>
        <p:spPr bwMode="auto">
          <a:xfrm rot="16200000">
            <a:off x="1694509" y="3063222"/>
            <a:ext cx="10951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Gill Sans MT" pitchFamily="34" charset="0"/>
              </a:rPr>
              <a:t>wordlines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2" name="Text Box 1034"/>
          <p:cNvSpPr txBox="1">
            <a:spLocks noChangeArrowheads="1"/>
          </p:cNvSpPr>
          <p:nvPr/>
        </p:nvSpPr>
        <p:spPr bwMode="auto">
          <a:xfrm>
            <a:off x="4756667" y="5445224"/>
            <a:ext cx="8451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Gill Sans MT" pitchFamily="34" charset="0"/>
              </a:rPr>
              <a:t>bitlines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07952" name="Group 1023"/>
          <p:cNvGrpSpPr>
            <a:grpSpLocks/>
          </p:cNvGrpSpPr>
          <p:nvPr/>
        </p:nvGrpSpPr>
        <p:grpSpPr bwMode="auto">
          <a:xfrm>
            <a:off x="2825750" y="2670175"/>
            <a:ext cx="4705350" cy="2703041"/>
            <a:chOff x="1780" y="1873"/>
            <a:chExt cx="2964" cy="1339"/>
          </a:xfrm>
        </p:grpSpPr>
        <p:grpSp>
          <p:nvGrpSpPr>
            <p:cNvPr id="707965" name="Group 1001"/>
            <p:cNvGrpSpPr>
              <a:grpSpLocks/>
            </p:cNvGrpSpPr>
            <p:nvPr/>
          </p:nvGrpSpPr>
          <p:grpSpPr bwMode="auto">
            <a:xfrm>
              <a:off x="1780" y="1873"/>
              <a:ext cx="287" cy="1339"/>
              <a:chOff x="1780" y="1873"/>
              <a:chExt cx="287" cy="1339"/>
            </a:xfrm>
          </p:grpSpPr>
          <p:sp>
            <p:nvSpPr>
              <p:cNvPr id="708583" name="Freeform 99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4" name="Freeform 100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78" name="Group 1002"/>
            <p:cNvGrpSpPr>
              <a:grpSpLocks/>
            </p:cNvGrpSpPr>
            <p:nvPr/>
          </p:nvGrpSpPr>
          <p:grpSpPr bwMode="auto">
            <a:xfrm>
              <a:off x="2163" y="1873"/>
              <a:ext cx="287" cy="1339"/>
              <a:chOff x="1780" y="1873"/>
              <a:chExt cx="287" cy="1339"/>
            </a:xfrm>
          </p:grpSpPr>
          <p:sp>
            <p:nvSpPr>
              <p:cNvPr id="708587" name="Freeform 1003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8" name="Freeform 1004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91" name="Group 1005"/>
            <p:cNvGrpSpPr>
              <a:grpSpLocks/>
            </p:cNvGrpSpPr>
            <p:nvPr/>
          </p:nvGrpSpPr>
          <p:grpSpPr bwMode="auto">
            <a:xfrm>
              <a:off x="2545" y="1873"/>
              <a:ext cx="287" cy="1339"/>
              <a:chOff x="1780" y="1873"/>
              <a:chExt cx="287" cy="1339"/>
            </a:xfrm>
          </p:grpSpPr>
          <p:sp>
            <p:nvSpPr>
              <p:cNvPr id="708590" name="Freeform 1006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1" name="Freeform 1007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04" name="Group 1008"/>
            <p:cNvGrpSpPr>
              <a:grpSpLocks/>
            </p:cNvGrpSpPr>
            <p:nvPr/>
          </p:nvGrpSpPr>
          <p:grpSpPr bwMode="auto">
            <a:xfrm>
              <a:off x="2928" y="1873"/>
              <a:ext cx="287" cy="1339"/>
              <a:chOff x="1780" y="1873"/>
              <a:chExt cx="287" cy="1339"/>
            </a:xfrm>
          </p:grpSpPr>
          <p:sp>
            <p:nvSpPr>
              <p:cNvPr id="708593" name="Freeform 100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4" name="Freeform 101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17" name="Group 1011"/>
            <p:cNvGrpSpPr>
              <a:grpSpLocks/>
            </p:cNvGrpSpPr>
            <p:nvPr/>
          </p:nvGrpSpPr>
          <p:grpSpPr bwMode="auto">
            <a:xfrm>
              <a:off x="3310" y="1873"/>
              <a:ext cx="287" cy="1339"/>
              <a:chOff x="1780" y="1873"/>
              <a:chExt cx="287" cy="1339"/>
            </a:xfrm>
          </p:grpSpPr>
          <p:sp>
            <p:nvSpPr>
              <p:cNvPr id="708596" name="Freeform 1012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7" name="Freeform 1013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30" name="Group 1014"/>
            <p:cNvGrpSpPr>
              <a:grpSpLocks/>
            </p:cNvGrpSpPr>
            <p:nvPr/>
          </p:nvGrpSpPr>
          <p:grpSpPr bwMode="auto">
            <a:xfrm>
              <a:off x="3693" y="1873"/>
              <a:ext cx="287" cy="1339"/>
              <a:chOff x="1780" y="1873"/>
              <a:chExt cx="287" cy="1339"/>
            </a:xfrm>
          </p:grpSpPr>
          <p:sp>
            <p:nvSpPr>
              <p:cNvPr id="708599" name="Freeform 1015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0" name="Freeform 1016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43" name="Group 1017"/>
            <p:cNvGrpSpPr>
              <a:grpSpLocks/>
            </p:cNvGrpSpPr>
            <p:nvPr/>
          </p:nvGrpSpPr>
          <p:grpSpPr bwMode="auto">
            <a:xfrm>
              <a:off x="4075" y="1873"/>
              <a:ext cx="287" cy="1339"/>
              <a:chOff x="1780" y="1873"/>
              <a:chExt cx="287" cy="1339"/>
            </a:xfrm>
          </p:grpSpPr>
          <p:sp>
            <p:nvSpPr>
              <p:cNvPr id="708602" name="Freeform 1018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3" name="Freeform 1019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56" name="Group 1020"/>
            <p:cNvGrpSpPr>
              <a:grpSpLocks/>
            </p:cNvGrpSpPr>
            <p:nvPr/>
          </p:nvGrpSpPr>
          <p:grpSpPr bwMode="auto">
            <a:xfrm>
              <a:off x="4457" y="1873"/>
              <a:ext cx="287" cy="1339"/>
              <a:chOff x="1780" y="1873"/>
              <a:chExt cx="287" cy="1339"/>
            </a:xfrm>
          </p:grpSpPr>
          <p:sp>
            <p:nvSpPr>
              <p:cNvPr id="708605" name="Freeform 1021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6" name="Freeform 1022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16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5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73511" y="3370573"/>
            <a:ext cx="2275307" cy="268887"/>
            <a:chOff x="2473511" y="3376137"/>
            <a:chExt cx="2275307" cy="268887"/>
          </a:xfrm>
        </p:grpSpPr>
        <p:sp>
          <p:nvSpPr>
            <p:cNvPr id="163" name="Line 39"/>
            <p:cNvSpPr>
              <a:spLocks noChangeShapeType="1"/>
            </p:cNvSpPr>
            <p:nvPr/>
          </p:nvSpPr>
          <p:spPr bwMode="auto">
            <a:xfrm>
              <a:off x="2473511" y="3510580"/>
              <a:ext cx="37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7" name="Line 39"/>
            <p:cNvSpPr>
              <a:spLocks noChangeShapeType="1"/>
            </p:cNvSpPr>
            <p:nvPr/>
          </p:nvSpPr>
          <p:spPr bwMode="auto">
            <a:xfrm>
              <a:off x="3088381" y="3510580"/>
              <a:ext cx="1660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22" name="Oval 35"/>
            <p:cNvSpPr>
              <a:spLocks noChangeArrowheads="1"/>
            </p:cNvSpPr>
            <p:nvPr/>
          </p:nvSpPr>
          <p:spPr bwMode="auto">
            <a:xfrm>
              <a:off x="2848863" y="3376137"/>
              <a:ext cx="268887" cy="268887"/>
            </a:xfrm>
            <a:prstGeom prst="ellipse">
              <a:avLst/>
            </a:prstGeom>
            <a:solidFill>
              <a:srgbClr val="3366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Gill Sans MT" pitchFamily="34" charset="0"/>
                </a:rPr>
                <a:t>=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73511" y="3642190"/>
            <a:ext cx="2275307" cy="268887"/>
            <a:chOff x="2473511" y="3657707"/>
            <a:chExt cx="2275307" cy="268887"/>
          </a:xfrm>
        </p:grpSpPr>
        <p:sp>
          <p:nvSpPr>
            <p:cNvPr id="164" name="Line 39"/>
            <p:cNvSpPr>
              <a:spLocks noChangeShapeType="1"/>
            </p:cNvSpPr>
            <p:nvPr/>
          </p:nvSpPr>
          <p:spPr bwMode="auto">
            <a:xfrm>
              <a:off x="2473511" y="3792150"/>
              <a:ext cx="376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8" name="Line 39"/>
            <p:cNvSpPr>
              <a:spLocks noChangeShapeType="1"/>
            </p:cNvSpPr>
            <p:nvPr/>
          </p:nvSpPr>
          <p:spPr bwMode="auto">
            <a:xfrm>
              <a:off x="3088381" y="3792150"/>
              <a:ext cx="1660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28" name="Oval 35"/>
            <p:cNvSpPr>
              <a:spLocks noChangeArrowheads="1"/>
            </p:cNvSpPr>
            <p:nvPr/>
          </p:nvSpPr>
          <p:spPr bwMode="auto">
            <a:xfrm>
              <a:off x="2848863" y="3657707"/>
              <a:ext cx="268887" cy="268887"/>
            </a:xfrm>
            <a:prstGeom prst="ellipse">
              <a:avLst/>
            </a:prstGeom>
            <a:solidFill>
              <a:srgbClr val="3366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Gill Sans MT" pitchFamily="34" charset="0"/>
                </a:rPr>
                <a:t>=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73511" y="3910804"/>
            <a:ext cx="2275307" cy="268887"/>
            <a:chOff x="2473511" y="3897489"/>
            <a:chExt cx="2275307" cy="268887"/>
          </a:xfrm>
        </p:grpSpPr>
        <p:sp>
          <p:nvSpPr>
            <p:cNvPr id="159" name="Line 39"/>
            <p:cNvSpPr>
              <a:spLocks noChangeShapeType="1"/>
            </p:cNvSpPr>
            <p:nvPr/>
          </p:nvSpPr>
          <p:spPr bwMode="auto">
            <a:xfrm>
              <a:off x="2473511" y="4031932"/>
              <a:ext cx="375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66" name="Line 39"/>
            <p:cNvSpPr>
              <a:spLocks noChangeShapeType="1"/>
            </p:cNvSpPr>
            <p:nvPr/>
          </p:nvSpPr>
          <p:spPr bwMode="auto">
            <a:xfrm>
              <a:off x="3088381" y="4031932"/>
              <a:ext cx="1660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29" name="Oval 35"/>
            <p:cNvSpPr>
              <a:spLocks noChangeArrowheads="1"/>
            </p:cNvSpPr>
            <p:nvPr/>
          </p:nvSpPr>
          <p:spPr bwMode="auto">
            <a:xfrm>
              <a:off x="2848863" y="3897489"/>
              <a:ext cx="268887" cy="268887"/>
            </a:xfrm>
            <a:prstGeom prst="ellipse">
              <a:avLst/>
            </a:prstGeom>
            <a:solidFill>
              <a:srgbClr val="3366FF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Gill Sans MT" pitchFamily="34" charset="0"/>
                </a:rPr>
                <a:t>=</a:t>
              </a:r>
            </a:p>
          </p:txBody>
        </p:sp>
      </p:grp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1041612" y="3372678"/>
            <a:ext cx="1589929" cy="210126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3419872" y="3501009"/>
            <a:ext cx="0" cy="236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563888" y="3776633"/>
            <a:ext cx="0" cy="2086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3707904" y="4045246"/>
            <a:ext cx="0" cy="1810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3851920" y="5365899"/>
            <a:ext cx="0" cy="4971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3631885" y="5891044"/>
            <a:ext cx="0" cy="3462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5" name="Line 39"/>
          <p:cNvSpPr>
            <a:spLocks noChangeShapeType="1"/>
          </p:cNvSpPr>
          <p:nvPr/>
        </p:nvSpPr>
        <p:spPr bwMode="auto">
          <a:xfrm>
            <a:off x="2473511" y="5363643"/>
            <a:ext cx="3753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5" name="Line 39"/>
          <p:cNvSpPr>
            <a:spLocks noChangeShapeType="1"/>
          </p:cNvSpPr>
          <p:nvPr/>
        </p:nvSpPr>
        <p:spPr bwMode="auto">
          <a:xfrm>
            <a:off x="323528" y="1611207"/>
            <a:ext cx="0" cy="66178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6" name="Line 39"/>
          <p:cNvSpPr>
            <a:spLocks noChangeShapeType="1"/>
          </p:cNvSpPr>
          <p:nvPr/>
        </p:nvSpPr>
        <p:spPr bwMode="auto">
          <a:xfrm>
            <a:off x="3080148" y="1611207"/>
            <a:ext cx="0" cy="66178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7" name="Rectangle 3"/>
          <p:cNvSpPr>
            <a:spLocks noGrp="1" noChangeArrowheads="1"/>
          </p:cNvSpPr>
          <p:nvPr>
            <p:ph idx="1"/>
          </p:nvPr>
        </p:nvSpPr>
        <p:spPr>
          <a:xfrm>
            <a:off x="4211960" y="1340769"/>
            <a:ext cx="4474840" cy="2016223"/>
          </a:xfrm>
        </p:spPr>
        <p:txBody>
          <a:bodyPr>
            <a:normAutofit fontScale="92500"/>
          </a:bodyPr>
          <a:lstStyle/>
          <a:p>
            <a:r>
              <a:rPr lang="en-US" dirty="0"/>
              <a:t>Keep blocks in cache frames</a:t>
            </a:r>
          </a:p>
          <a:p>
            <a:pPr lvl="1"/>
            <a:r>
              <a:rPr lang="en-US" dirty="0"/>
              <a:t>data </a:t>
            </a:r>
          </a:p>
          <a:p>
            <a:pPr lvl="1"/>
            <a:r>
              <a:rPr lang="en-US" dirty="0"/>
              <a:t>state (e.g., valid)</a:t>
            </a:r>
          </a:p>
          <a:p>
            <a:pPr lvl="1"/>
            <a:r>
              <a:rPr lang="en-US" dirty="0"/>
              <a:t>address </a:t>
            </a:r>
            <a:r>
              <a:rPr lang="en-US" b="1" i="1" u="sng" dirty="0"/>
              <a:t>tag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23351" name="Rectangle 23"/>
          <p:cNvSpPr>
            <a:spLocks noChangeArrowheads="1"/>
          </p:cNvSpPr>
          <p:nvPr/>
        </p:nvSpPr>
        <p:spPr bwMode="auto">
          <a:xfrm>
            <a:off x="4748819" y="3372678"/>
            <a:ext cx="3497263" cy="210126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5" name="Rectangle 28"/>
          <p:cNvSpPr>
            <a:spLocks noChangeArrowheads="1"/>
          </p:cNvSpPr>
          <p:nvPr/>
        </p:nvSpPr>
        <p:spPr bwMode="auto">
          <a:xfrm>
            <a:off x="4748820" y="3370573"/>
            <a:ext cx="3497262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>
            <a:off x="4748820" y="3642190"/>
            <a:ext cx="3497262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76" name="Rectangle 28"/>
          <p:cNvSpPr>
            <a:spLocks noChangeArrowheads="1"/>
          </p:cNvSpPr>
          <p:nvPr/>
        </p:nvSpPr>
        <p:spPr bwMode="auto">
          <a:xfrm>
            <a:off x="4748820" y="3908385"/>
            <a:ext cx="3497262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80" name="Rectangle 28"/>
          <p:cNvSpPr>
            <a:spLocks noChangeArrowheads="1"/>
          </p:cNvSpPr>
          <p:nvPr/>
        </p:nvSpPr>
        <p:spPr bwMode="auto">
          <a:xfrm>
            <a:off x="4748820" y="5213449"/>
            <a:ext cx="3497262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26" name="Line 39"/>
          <p:cNvSpPr>
            <a:spLocks noChangeShapeType="1"/>
          </p:cNvSpPr>
          <p:nvPr/>
        </p:nvSpPr>
        <p:spPr bwMode="auto">
          <a:xfrm>
            <a:off x="7421376" y="4372210"/>
            <a:ext cx="794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>
            <a:off x="5582150" y="4372210"/>
            <a:ext cx="794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5" name="Line 16"/>
          <p:cNvSpPr>
            <a:spLocks noChangeShapeType="1"/>
          </p:cNvSpPr>
          <p:nvPr/>
        </p:nvSpPr>
        <p:spPr bwMode="auto">
          <a:xfrm>
            <a:off x="6497451" y="4177443"/>
            <a:ext cx="0" cy="10353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1" name="Line 39"/>
          <p:cNvSpPr>
            <a:spLocks noChangeShapeType="1"/>
          </p:cNvSpPr>
          <p:nvPr/>
        </p:nvSpPr>
        <p:spPr bwMode="auto">
          <a:xfrm>
            <a:off x="6464907" y="5891044"/>
            <a:ext cx="0" cy="3462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Fully-Associative</a:t>
            </a:r>
            <a:r>
              <a:rPr lang="en-US" dirty="0"/>
              <a:t> Cache</a:t>
            </a:r>
          </a:p>
        </p:txBody>
      </p:sp>
      <p:sp>
        <p:nvSpPr>
          <p:cNvPr id="1123335" name="Line 7"/>
          <p:cNvSpPr>
            <a:spLocks noChangeShapeType="1"/>
          </p:cNvSpPr>
          <p:nvPr/>
        </p:nvSpPr>
        <p:spPr bwMode="auto">
          <a:xfrm>
            <a:off x="899592" y="3082612"/>
            <a:ext cx="20837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343" name="Freeform 15"/>
          <p:cNvSpPr>
            <a:spLocks/>
          </p:cNvSpPr>
          <p:nvPr/>
        </p:nvSpPr>
        <p:spPr bwMode="auto">
          <a:xfrm>
            <a:off x="4748820" y="5684669"/>
            <a:ext cx="3497262" cy="41275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multiplexor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344" name="Line 16"/>
          <p:cNvSpPr>
            <a:spLocks noChangeShapeType="1"/>
          </p:cNvSpPr>
          <p:nvPr/>
        </p:nvSpPr>
        <p:spPr bwMode="auto">
          <a:xfrm>
            <a:off x="4283968" y="2911292"/>
            <a:ext cx="0" cy="3002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2" name="Line 39"/>
          <p:cNvSpPr>
            <a:spLocks noChangeShapeType="1"/>
          </p:cNvSpPr>
          <p:nvPr/>
        </p:nvSpPr>
        <p:spPr bwMode="auto">
          <a:xfrm>
            <a:off x="4283968" y="5914146"/>
            <a:ext cx="89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3" name="Line 16"/>
          <p:cNvSpPr>
            <a:spLocks noChangeShapeType="1"/>
          </p:cNvSpPr>
          <p:nvPr/>
        </p:nvSpPr>
        <p:spPr bwMode="auto">
          <a:xfrm>
            <a:off x="899592" y="2636912"/>
            <a:ext cx="0" cy="44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56682"/>
              </p:ext>
            </p:extLst>
          </p:nvPr>
        </p:nvGraphicFramePr>
        <p:xfrm>
          <a:off x="323528" y="2266072"/>
          <a:ext cx="275996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tag[63:6]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block offset[5:0]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8" name="AutoShape 18"/>
          <p:cNvSpPr>
            <a:spLocks/>
          </p:cNvSpPr>
          <p:nvPr/>
        </p:nvSpPr>
        <p:spPr bwMode="auto">
          <a:xfrm rot="5400000">
            <a:off x="1581923" y="727995"/>
            <a:ext cx="239830" cy="2756619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9" name="Rectangle 19"/>
          <p:cNvSpPr>
            <a:spLocks noChangeArrowheads="1"/>
          </p:cNvSpPr>
          <p:nvPr/>
        </p:nvSpPr>
        <p:spPr bwMode="auto">
          <a:xfrm>
            <a:off x="1257871" y="1568857"/>
            <a:ext cx="887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address</a:t>
            </a:r>
          </a:p>
        </p:txBody>
      </p:sp>
      <p:sp>
        <p:nvSpPr>
          <p:cNvPr id="194" name="Oval 96"/>
          <p:cNvSpPr>
            <a:spLocks noChangeArrowheads="1"/>
          </p:cNvSpPr>
          <p:nvPr/>
        </p:nvSpPr>
        <p:spPr bwMode="auto">
          <a:xfrm>
            <a:off x="6614256" y="44077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5" name="Oval 97"/>
          <p:cNvSpPr>
            <a:spLocks noChangeArrowheads="1"/>
          </p:cNvSpPr>
          <p:nvPr/>
        </p:nvSpPr>
        <p:spPr bwMode="auto">
          <a:xfrm>
            <a:off x="6614256" y="46363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6" name="Oval 98"/>
          <p:cNvSpPr>
            <a:spLocks noChangeArrowheads="1"/>
          </p:cNvSpPr>
          <p:nvPr/>
        </p:nvSpPr>
        <p:spPr bwMode="auto">
          <a:xfrm>
            <a:off x="6614256" y="48649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What happens when the cache runs out of space?</a:t>
            </a:r>
          </a:p>
        </p:txBody>
      </p:sp>
      <p:sp>
        <p:nvSpPr>
          <p:cNvPr id="169" name="Line 39"/>
          <p:cNvSpPr>
            <a:spLocks noChangeShapeType="1"/>
          </p:cNvSpPr>
          <p:nvPr/>
        </p:nvSpPr>
        <p:spPr bwMode="auto">
          <a:xfrm>
            <a:off x="3088381" y="5363643"/>
            <a:ext cx="166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4" name="Line 39"/>
          <p:cNvSpPr>
            <a:spLocks noChangeShapeType="1"/>
          </p:cNvSpPr>
          <p:nvPr/>
        </p:nvSpPr>
        <p:spPr bwMode="auto">
          <a:xfrm>
            <a:off x="2983306" y="3082611"/>
            <a:ext cx="0" cy="287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" name="Line 16"/>
          <p:cNvSpPr>
            <a:spLocks noChangeShapeType="1"/>
          </p:cNvSpPr>
          <p:nvPr/>
        </p:nvSpPr>
        <p:spPr bwMode="auto">
          <a:xfrm>
            <a:off x="1529816" y="3370572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7" name="Rectangle 6"/>
          <p:cNvSpPr>
            <a:spLocks noChangeArrowheads="1"/>
          </p:cNvSpPr>
          <p:nvPr/>
        </p:nvSpPr>
        <p:spPr bwMode="auto">
          <a:xfrm>
            <a:off x="1529816" y="3370573"/>
            <a:ext cx="1101725" cy="271928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78" name="Rectangle 6"/>
          <p:cNvSpPr>
            <a:spLocks noChangeArrowheads="1"/>
          </p:cNvSpPr>
          <p:nvPr/>
        </p:nvSpPr>
        <p:spPr bwMode="auto">
          <a:xfrm>
            <a:off x="1529816" y="3642190"/>
            <a:ext cx="110172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79" name="Rectangle 6"/>
          <p:cNvSpPr>
            <a:spLocks noChangeArrowheads="1"/>
          </p:cNvSpPr>
          <p:nvPr/>
        </p:nvSpPr>
        <p:spPr bwMode="auto">
          <a:xfrm>
            <a:off x="1529816" y="3907341"/>
            <a:ext cx="1101725" cy="272350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>
            <a:off x="1529816" y="5212826"/>
            <a:ext cx="110172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200" name="Rectangle 14"/>
          <p:cNvSpPr>
            <a:spLocks noChangeArrowheads="1"/>
          </p:cNvSpPr>
          <p:nvPr/>
        </p:nvSpPr>
        <p:spPr bwMode="auto">
          <a:xfrm>
            <a:off x="1043608" y="3370572"/>
            <a:ext cx="486208" cy="2716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1" name="Rectangle 14"/>
          <p:cNvSpPr>
            <a:spLocks noChangeArrowheads="1"/>
          </p:cNvSpPr>
          <p:nvPr/>
        </p:nvSpPr>
        <p:spPr bwMode="auto">
          <a:xfrm>
            <a:off x="1043608" y="3643399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2" name="Rectangle 14"/>
          <p:cNvSpPr>
            <a:spLocks noChangeArrowheads="1"/>
          </p:cNvSpPr>
          <p:nvPr/>
        </p:nvSpPr>
        <p:spPr bwMode="auto">
          <a:xfrm>
            <a:off x="1043608" y="3910179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3" name="Rectangle 14"/>
          <p:cNvSpPr>
            <a:spLocks noChangeArrowheads="1"/>
          </p:cNvSpPr>
          <p:nvPr/>
        </p:nvSpPr>
        <p:spPr bwMode="auto">
          <a:xfrm>
            <a:off x="1043608" y="5212826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123424" name="Oval 96"/>
          <p:cNvSpPr>
            <a:spLocks noChangeArrowheads="1"/>
          </p:cNvSpPr>
          <p:nvPr/>
        </p:nvSpPr>
        <p:spPr bwMode="auto">
          <a:xfrm>
            <a:off x="2945867" y="44077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425" name="Oval 97"/>
          <p:cNvSpPr>
            <a:spLocks noChangeArrowheads="1"/>
          </p:cNvSpPr>
          <p:nvPr/>
        </p:nvSpPr>
        <p:spPr bwMode="auto">
          <a:xfrm>
            <a:off x="2945867" y="46363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426" name="Oval 98"/>
          <p:cNvSpPr>
            <a:spLocks noChangeArrowheads="1"/>
          </p:cNvSpPr>
          <p:nvPr/>
        </p:nvSpPr>
        <p:spPr bwMode="auto">
          <a:xfrm>
            <a:off x="2945867" y="48649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1" name="Oval 35"/>
          <p:cNvSpPr>
            <a:spLocks noChangeArrowheads="1"/>
          </p:cNvSpPr>
          <p:nvPr/>
        </p:nvSpPr>
        <p:spPr bwMode="auto">
          <a:xfrm>
            <a:off x="2849523" y="5229200"/>
            <a:ext cx="268887" cy="268887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90" name="Oval 96"/>
          <p:cNvSpPr>
            <a:spLocks noChangeArrowheads="1"/>
          </p:cNvSpPr>
          <p:nvPr/>
        </p:nvSpPr>
        <p:spPr bwMode="auto">
          <a:xfrm>
            <a:off x="2042578" y="44077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" name="Oval 97"/>
          <p:cNvSpPr>
            <a:spLocks noChangeArrowheads="1"/>
          </p:cNvSpPr>
          <p:nvPr/>
        </p:nvSpPr>
        <p:spPr bwMode="auto">
          <a:xfrm>
            <a:off x="2042578" y="46363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2" name="Oval 98"/>
          <p:cNvSpPr>
            <a:spLocks noChangeArrowheads="1"/>
          </p:cNvSpPr>
          <p:nvPr/>
        </p:nvSpPr>
        <p:spPr bwMode="auto">
          <a:xfrm>
            <a:off x="2042578" y="48649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9" name="Oval 96"/>
          <p:cNvSpPr>
            <a:spLocks noChangeArrowheads="1"/>
          </p:cNvSpPr>
          <p:nvPr/>
        </p:nvSpPr>
        <p:spPr bwMode="auto">
          <a:xfrm>
            <a:off x="1248612" y="44077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0" name="Oval 97"/>
          <p:cNvSpPr>
            <a:spLocks noChangeArrowheads="1"/>
          </p:cNvSpPr>
          <p:nvPr/>
        </p:nvSpPr>
        <p:spPr bwMode="auto">
          <a:xfrm>
            <a:off x="1248612" y="46363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1" name="Oval 98"/>
          <p:cNvSpPr>
            <a:spLocks noChangeArrowheads="1"/>
          </p:cNvSpPr>
          <p:nvPr/>
        </p:nvSpPr>
        <p:spPr bwMode="auto">
          <a:xfrm>
            <a:off x="1248612" y="4864968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2" name="Line 16"/>
          <p:cNvSpPr>
            <a:spLocks noChangeShapeType="1"/>
          </p:cNvSpPr>
          <p:nvPr/>
        </p:nvSpPr>
        <p:spPr bwMode="auto">
          <a:xfrm>
            <a:off x="1043608" y="3362602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3" name="Rectangle 19"/>
          <p:cNvSpPr>
            <a:spLocks noChangeArrowheads="1"/>
          </p:cNvSpPr>
          <p:nvPr/>
        </p:nvSpPr>
        <p:spPr bwMode="auto">
          <a:xfrm>
            <a:off x="2846388" y="156885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214" name="Rectangle 19"/>
          <p:cNvSpPr>
            <a:spLocks noChangeArrowheads="1"/>
          </p:cNvSpPr>
          <p:nvPr/>
        </p:nvSpPr>
        <p:spPr bwMode="auto">
          <a:xfrm>
            <a:off x="251520" y="1568857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63</a:t>
            </a:r>
          </a:p>
        </p:txBody>
      </p:sp>
      <p:sp>
        <p:nvSpPr>
          <p:cNvPr id="62" name="Text Box 88"/>
          <p:cNvSpPr txBox="1">
            <a:spLocks noChangeArrowheads="1"/>
          </p:cNvSpPr>
          <p:nvPr/>
        </p:nvSpPr>
        <p:spPr bwMode="auto">
          <a:xfrm>
            <a:off x="2855870" y="5939988"/>
            <a:ext cx="684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hit?</a:t>
            </a: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>
            <a:off x="2195736" y="2911292"/>
            <a:ext cx="20837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2195736" y="2636912"/>
            <a:ext cx="0" cy="274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9" name="AutoShape 148"/>
          <p:cNvSpPr>
            <a:spLocks noChangeArrowheads="1"/>
          </p:cNvSpPr>
          <p:nvPr/>
        </p:nvSpPr>
        <p:spPr bwMode="auto">
          <a:xfrm rot="5400000" flipH="1">
            <a:off x="3458356" y="5478228"/>
            <a:ext cx="331139" cy="744021"/>
          </a:xfrm>
          <a:prstGeom prst="moon">
            <a:avLst>
              <a:gd name="adj" fmla="val 74125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3 C’s of Cache Misses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363272" cy="4896544"/>
          </a:xfrm>
        </p:spPr>
        <p:txBody>
          <a:bodyPr/>
          <a:lstStyle/>
          <a:p>
            <a:r>
              <a:rPr lang="en-US" i="1" u="sng" dirty="0"/>
              <a:t>Compulsory</a:t>
            </a:r>
            <a:r>
              <a:rPr lang="en-US" dirty="0"/>
              <a:t>: Never accessed before</a:t>
            </a:r>
          </a:p>
          <a:p>
            <a:r>
              <a:rPr lang="en-US" i="1" u="sng" dirty="0"/>
              <a:t>Capacity</a:t>
            </a:r>
            <a:r>
              <a:rPr lang="en-US" dirty="0"/>
              <a:t>: Accessed long ago and already replaced</a:t>
            </a:r>
          </a:p>
          <a:p>
            <a:r>
              <a:rPr lang="en-US" i="1" u="sng" dirty="0"/>
              <a:t>Conflict</a:t>
            </a:r>
            <a:r>
              <a:rPr lang="en-US" dirty="0"/>
              <a:t>: Neither compulsory nor capacity (later today)</a:t>
            </a: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Coherence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(To appear in multi-core lecture)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Cache Size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size is data capacity (don’t count tag and state)</a:t>
            </a:r>
          </a:p>
          <a:p>
            <a:pPr lvl="1"/>
            <a:r>
              <a:rPr lang="en-US" dirty="0"/>
              <a:t>Bigger can exploit temporal locality better</a:t>
            </a:r>
          </a:p>
          <a:p>
            <a:pPr lvl="1"/>
            <a:r>
              <a:rPr lang="en-US" dirty="0"/>
              <a:t>Not always better</a:t>
            </a:r>
          </a:p>
          <a:p>
            <a:r>
              <a:rPr lang="en-US" dirty="0"/>
              <a:t>Too large a cache</a:t>
            </a:r>
          </a:p>
          <a:p>
            <a:pPr lvl="1"/>
            <a:r>
              <a:rPr lang="en-US" dirty="0"/>
              <a:t>Smaller is faster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bigger is slower</a:t>
            </a:r>
          </a:p>
          <a:p>
            <a:pPr lvl="1"/>
            <a:r>
              <a:rPr lang="en-US" dirty="0"/>
              <a:t>Access time may hurt critical path</a:t>
            </a:r>
          </a:p>
          <a:p>
            <a:r>
              <a:rPr lang="en-US" dirty="0"/>
              <a:t>Too small a cache</a:t>
            </a:r>
          </a:p>
          <a:p>
            <a:pPr lvl="1"/>
            <a:r>
              <a:rPr lang="en-US" dirty="0"/>
              <a:t>Limited temporal locality</a:t>
            </a:r>
          </a:p>
          <a:p>
            <a:pPr lvl="1"/>
            <a:r>
              <a:rPr lang="en-US" dirty="0"/>
              <a:t>Useful data constantly replaced</a:t>
            </a:r>
          </a:p>
        </p:txBody>
      </p:sp>
      <p:sp>
        <p:nvSpPr>
          <p:cNvPr id="974852" name="Freeform 4"/>
          <p:cNvSpPr>
            <a:spLocks/>
          </p:cNvSpPr>
          <p:nvPr/>
        </p:nvSpPr>
        <p:spPr bwMode="auto">
          <a:xfrm>
            <a:off x="5935339" y="3564359"/>
            <a:ext cx="30480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1920" y="1440"/>
              </a:cxn>
            </a:cxnLst>
            <a:rect l="0" t="0" r="r" b="b"/>
            <a:pathLst>
              <a:path w="1920" h="1440">
                <a:moveTo>
                  <a:pt x="0" y="0"/>
                </a:moveTo>
                <a:lnTo>
                  <a:pt x="0" y="1440"/>
                </a:lnTo>
                <a:lnTo>
                  <a:pt x="1920" y="14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 rot="16200000">
            <a:off x="5154577" y="4478758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hit rate</a:t>
            </a:r>
          </a:p>
        </p:txBody>
      </p:sp>
      <p:sp>
        <p:nvSpPr>
          <p:cNvPr id="974855" name="Freeform 7"/>
          <p:cNvSpPr>
            <a:spLocks/>
          </p:cNvSpPr>
          <p:nvPr/>
        </p:nvSpPr>
        <p:spPr bwMode="auto">
          <a:xfrm>
            <a:off x="5935339" y="3564359"/>
            <a:ext cx="28956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144" y="816"/>
              </a:cxn>
              <a:cxn ang="0">
                <a:pos x="432" y="336"/>
              </a:cxn>
              <a:cxn ang="0">
                <a:pos x="829" y="90"/>
              </a:cxn>
              <a:cxn ang="0">
                <a:pos x="1824" y="0"/>
              </a:cxn>
            </a:cxnLst>
            <a:rect l="0" t="0" r="r" b="b"/>
            <a:pathLst>
              <a:path w="1824" h="1440">
                <a:moveTo>
                  <a:pt x="0" y="1440"/>
                </a:moveTo>
                <a:cubicBezTo>
                  <a:pt x="36" y="1220"/>
                  <a:pt x="72" y="1000"/>
                  <a:pt x="144" y="816"/>
                </a:cubicBezTo>
                <a:cubicBezTo>
                  <a:pt x="216" y="632"/>
                  <a:pt x="318" y="457"/>
                  <a:pt x="432" y="336"/>
                </a:cubicBezTo>
                <a:cubicBezTo>
                  <a:pt x="546" y="215"/>
                  <a:pt x="597" y="146"/>
                  <a:pt x="829" y="90"/>
                </a:cubicBezTo>
                <a:cubicBezTo>
                  <a:pt x="1061" y="34"/>
                  <a:pt x="1617" y="19"/>
                  <a:pt x="18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74856" name="Line 8"/>
          <p:cNvSpPr>
            <a:spLocks noChangeShapeType="1"/>
          </p:cNvSpPr>
          <p:nvPr/>
        </p:nvSpPr>
        <p:spPr bwMode="auto">
          <a:xfrm>
            <a:off x="7154539" y="3183359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74857" name="Oval 9"/>
          <p:cNvSpPr>
            <a:spLocks noChangeArrowheads="1"/>
          </p:cNvSpPr>
          <p:nvPr/>
        </p:nvSpPr>
        <p:spPr bwMode="auto">
          <a:xfrm>
            <a:off x="7078339" y="577415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74858" name="Text Box 10"/>
          <p:cNvSpPr txBox="1">
            <a:spLocks noChangeArrowheads="1"/>
          </p:cNvSpPr>
          <p:nvPr/>
        </p:nvSpPr>
        <p:spPr bwMode="auto">
          <a:xfrm>
            <a:off x="7827129" y="4423197"/>
            <a:ext cx="1221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u="sng" dirty="0">
                <a:solidFill>
                  <a:srgbClr val="FF0000"/>
                </a:solidFill>
                <a:latin typeface="Arial" charset="0"/>
              </a:rPr>
              <a:t>working set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size</a:t>
            </a:r>
          </a:p>
        </p:txBody>
      </p:sp>
      <p:sp>
        <p:nvSpPr>
          <p:cNvPr id="974859" name="Freeform 11"/>
          <p:cNvSpPr>
            <a:spLocks/>
          </p:cNvSpPr>
          <p:nvPr/>
        </p:nvSpPr>
        <p:spPr bwMode="auto">
          <a:xfrm>
            <a:off x="7230739" y="4770859"/>
            <a:ext cx="990600" cy="1003300"/>
          </a:xfrm>
          <a:custGeom>
            <a:avLst/>
            <a:gdLst/>
            <a:ahLst/>
            <a:cxnLst>
              <a:cxn ang="0">
                <a:pos x="624" y="8"/>
              </a:cxn>
              <a:cxn ang="0">
                <a:pos x="288" y="56"/>
              </a:cxn>
              <a:cxn ang="0">
                <a:pos x="288" y="344"/>
              </a:cxn>
              <a:cxn ang="0">
                <a:pos x="0" y="632"/>
              </a:cxn>
            </a:cxnLst>
            <a:rect l="0" t="0" r="r" b="b"/>
            <a:pathLst>
              <a:path w="624" h="632">
                <a:moveTo>
                  <a:pt x="624" y="8"/>
                </a:moveTo>
                <a:cubicBezTo>
                  <a:pt x="484" y="4"/>
                  <a:pt x="344" y="0"/>
                  <a:pt x="288" y="56"/>
                </a:cubicBezTo>
                <a:cubicBezTo>
                  <a:pt x="232" y="112"/>
                  <a:pt x="336" y="248"/>
                  <a:pt x="288" y="344"/>
                </a:cubicBezTo>
                <a:cubicBezTo>
                  <a:pt x="240" y="440"/>
                  <a:pt x="120" y="536"/>
                  <a:pt x="0" y="632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725747" y="5775647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capacity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Block Size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 size is the data that is</a:t>
            </a:r>
          </a:p>
          <a:p>
            <a:pPr lvl="1"/>
            <a:r>
              <a:rPr lang="en-US" dirty="0"/>
              <a:t>Associated with an address tag </a:t>
            </a:r>
          </a:p>
          <a:p>
            <a:pPr lvl="1"/>
            <a:r>
              <a:rPr lang="en-US" dirty="0"/>
              <a:t>Not necessarily the unit of transfer between hierarchies </a:t>
            </a:r>
            <a:endParaRPr lang="en-US" i="1" dirty="0">
              <a:solidFill>
                <a:schemeClr val="bg2"/>
              </a:solidFill>
            </a:endParaRPr>
          </a:p>
          <a:p>
            <a:r>
              <a:rPr lang="en-US" dirty="0"/>
              <a:t>Too small a block</a:t>
            </a:r>
          </a:p>
          <a:p>
            <a:pPr lvl="1"/>
            <a:r>
              <a:rPr lang="en-US" dirty="0"/>
              <a:t>Don’t exploit spatial locality well</a:t>
            </a:r>
          </a:p>
          <a:p>
            <a:pPr lvl="1"/>
            <a:r>
              <a:rPr lang="en-US" dirty="0"/>
              <a:t>Excessive tag overhead</a:t>
            </a:r>
          </a:p>
          <a:p>
            <a:r>
              <a:rPr lang="en-US" dirty="0"/>
              <a:t>Too large a block</a:t>
            </a:r>
          </a:p>
          <a:p>
            <a:pPr lvl="1"/>
            <a:r>
              <a:rPr lang="en-US" dirty="0"/>
              <a:t>Useless data transferred</a:t>
            </a:r>
          </a:p>
          <a:p>
            <a:pPr lvl="1"/>
            <a:r>
              <a:rPr lang="en-US" dirty="0"/>
              <a:t>Too few total blocks</a:t>
            </a:r>
          </a:p>
          <a:p>
            <a:pPr lvl="2"/>
            <a:r>
              <a:rPr lang="en-US" dirty="0"/>
              <a:t>Useful data frequently replaced</a:t>
            </a: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5935339" y="3564359"/>
            <a:ext cx="30480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1920" y="1440"/>
              </a:cxn>
            </a:cxnLst>
            <a:rect l="0" t="0" r="r" b="b"/>
            <a:pathLst>
              <a:path w="1920" h="1440">
                <a:moveTo>
                  <a:pt x="0" y="0"/>
                </a:moveTo>
                <a:lnTo>
                  <a:pt x="0" y="1440"/>
                </a:lnTo>
                <a:lnTo>
                  <a:pt x="1920" y="14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200000">
            <a:off x="5154577" y="4478758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hit rate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614340" y="5775647"/>
            <a:ext cx="1537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block size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51215" y="3553779"/>
            <a:ext cx="2863850" cy="2270125"/>
          </a:xfrm>
          <a:custGeom>
            <a:avLst/>
            <a:gdLst/>
            <a:ahLst/>
            <a:cxnLst>
              <a:cxn ang="0">
                <a:pos x="0" y="1430"/>
              </a:cxn>
              <a:cxn ang="0">
                <a:pos x="144" y="806"/>
              </a:cxn>
              <a:cxn ang="0">
                <a:pos x="551" y="106"/>
              </a:cxn>
              <a:cxn ang="0">
                <a:pos x="1146" y="169"/>
              </a:cxn>
              <a:cxn ang="0">
                <a:pos x="1804" y="852"/>
              </a:cxn>
            </a:cxnLst>
            <a:rect l="0" t="0" r="r" b="b"/>
            <a:pathLst>
              <a:path w="1804" h="1430">
                <a:moveTo>
                  <a:pt x="0" y="1430"/>
                </a:moveTo>
                <a:cubicBezTo>
                  <a:pt x="36" y="1210"/>
                  <a:pt x="52" y="1027"/>
                  <a:pt x="144" y="806"/>
                </a:cubicBezTo>
                <a:cubicBezTo>
                  <a:pt x="236" y="585"/>
                  <a:pt x="384" y="212"/>
                  <a:pt x="551" y="106"/>
                </a:cubicBezTo>
                <a:cubicBezTo>
                  <a:pt x="718" y="0"/>
                  <a:pt x="937" y="45"/>
                  <a:pt x="1146" y="169"/>
                </a:cubicBezTo>
                <a:cubicBezTo>
                  <a:pt x="1355" y="293"/>
                  <a:pt x="1667" y="710"/>
                  <a:pt x="1804" y="8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>
                <a:cs typeface="Arial" charset="0"/>
              </a:rPr>
              <a:t>×8-bit </a:t>
            </a:r>
            <a:r>
              <a:rPr lang="en-US" dirty="0"/>
              <a:t>SRAM Array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25750" y="2138363"/>
            <a:ext cx="454025" cy="303212"/>
            <a:chOff x="1877" y="1873"/>
            <a:chExt cx="1385" cy="860"/>
          </a:xfrm>
        </p:grpSpPr>
        <p:sp>
          <p:nvSpPr>
            <p:cNvPr id="707588" name="AutoShape 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89" name="Oval 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0" name="AutoShape 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1" name="Oval 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2" name="Freeform 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3" name="Freeform 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4" name="Freeform 1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6" name="Freeform 1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7" name="Line 1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8" name="Line 1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9" name="Line 1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33763" y="2138363"/>
            <a:ext cx="454025" cy="303212"/>
            <a:chOff x="1877" y="1873"/>
            <a:chExt cx="1385" cy="860"/>
          </a:xfrm>
        </p:grpSpPr>
        <p:sp>
          <p:nvSpPr>
            <p:cNvPr id="707602" name="AutoShape 1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3" name="Oval 1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4" name="AutoShape 2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5" name="Oval 2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6" name="Freeform 2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7" name="Freeform 2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8" name="Freeform 2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9" name="Line 2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0" name="Freeform 2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1" name="Line 2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2" name="Line 2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3" name="Line 2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041775" y="2138363"/>
            <a:ext cx="454025" cy="303212"/>
            <a:chOff x="1877" y="1873"/>
            <a:chExt cx="1385" cy="860"/>
          </a:xfrm>
        </p:grpSpPr>
        <p:sp>
          <p:nvSpPr>
            <p:cNvPr id="707615" name="AutoShape 3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6" name="Oval 3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7" name="AutoShape 3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8" name="Oval 3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9" name="Freeform 3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0" name="Freeform 3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1" name="Freeform 3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2" name="Line 3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3" name="Freeform 3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4" name="Line 4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5" name="Line 4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6" name="Line 4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49788" y="2138363"/>
            <a:ext cx="454025" cy="303212"/>
            <a:chOff x="1877" y="1873"/>
            <a:chExt cx="1385" cy="860"/>
          </a:xfrm>
        </p:grpSpPr>
        <p:sp>
          <p:nvSpPr>
            <p:cNvPr id="707628" name="AutoShape 4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9" name="Oval 4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0" name="AutoShape 4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1" name="Oval 4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2" name="Freeform 4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3" name="Freeform 4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4" name="Freeform 5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5" name="Line 5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6" name="Freeform 5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7" name="Line 5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8" name="Line 5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9" name="Line 5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256213" y="2138363"/>
            <a:ext cx="454025" cy="303212"/>
            <a:chOff x="1877" y="1873"/>
            <a:chExt cx="1385" cy="860"/>
          </a:xfrm>
        </p:grpSpPr>
        <p:sp>
          <p:nvSpPr>
            <p:cNvPr id="707641" name="AutoShape 5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2" name="Oval 5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3" name="AutoShape 5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4" name="Oval 6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5" name="Freeform 6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6" name="Freeform 6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7" name="Freeform 6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8" name="Line 6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9" name="Freeform 6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0" name="Line 6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1" name="Line 6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2" name="Line 6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864225" y="2138363"/>
            <a:ext cx="454025" cy="303212"/>
            <a:chOff x="1877" y="1873"/>
            <a:chExt cx="1385" cy="860"/>
          </a:xfrm>
        </p:grpSpPr>
        <p:sp>
          <p:nvSpPr>
            <p:cNvPr id="707654" name="AutoShape 7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5" name="Oval 7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6" name="AutoShape 7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7" name="Oval 7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8" name="Freeform 7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9" name="Freeform 7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0" name="Freeform 7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1" name="Line 7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2" name="Freeform 7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3" name="Line 7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4" name="Line 8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5" name="Line 8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6470650" y="2138363"/>
            <a:ext cx="454025" cy="303212"/>
            <a:chOff x="1877" y="1873"/>
            <a:chExt cx="1385" cy="860"/>
          </a:xfrm>
        </p:grpSpPr>
        <p:sp>
          <p:nvSpPr>
            <p:cNvPr id="707667" name="AutoShape 8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8" name="Oval 8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9" name="AutoShape 8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0" name="Oval 8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1" name="Freeform 8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2" name="Freeform 8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3" name="Freeform 8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4" name="Line 9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5" name="Freeform 9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6" name="Line 9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7" name="Line 9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8" name="Line 9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7077075" y="2138363"/>
            <a:ext cx="454025" cy="303212"/>
            <a:chOff x="1877" y="1873"/>
            <a:chExt cx="1385" cy="860"/>
          </a:xfrm>
        </p:grpSpPr>
        <p:sp>
          <p:nvSpPr>
            <p:cNvPr id="707680" name="AutoShape 9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1" name="Oval 9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2" name="AutoShape 9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3" name="Oval 9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4" name="Freeform 10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5" name="Freeform 10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6" name="Freeform 10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7" name="Line 10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8" name="Freeform 10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9" name="Line 10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0" name="Line 10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1" name="Line 10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2825750" y="2517775"/>
            <a:ext cx="454025" cy="303213"/>
            <a:chOff x="1877" y="1873"/>
            <a:chExt cx="1385" cy="860"/>
          </a:xfrm>
        </p:grpSpPr>
        <p:sp>
          <p:nvSpPr>
            <p:cNvPr id="707693" name="AutoShape 10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4" name="Oval 11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5" name="AutoShape 11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6" name="Oval 11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7" name="Freeform 11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8" name="Freeform 11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9" name="Freeform 11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0" name="Line 11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1" name="Freeform 11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2" name="Line 11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3" name="Line 11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4" name="Line 12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3433763" y="2517775"/>
            <a:ext cx="454025" cy="303213"/>
            <a:chOff x="1877" y="1873"/>
            <a:chExt cx="1385" cy="860"/>
          </a:xfrm>
        </p:grpSpPr>
        <p:sp>
          <p:nvSpPr>
            <p:cNvPr id="707706" name="AutoShape 12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7" name="Oval 12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8" name="AutoShape 12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9" name="Oval 12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0" name="Freeform 12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1" name="Freeform 12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2" name="Freeform 12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3" name="Line 12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4" name="Freeform 13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5" name="Line 13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6" name="Line 13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7" name="Line 13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4041775" y="2517775"/>
            <a:ext cx="454025" cy="303213"/>
            <a:chOff x="1877" y="1873"/>
            <a:chExt cx="1385" cy="860"/>
          </a:xfrm>
        </p:grpSpPr>
        <p:sp>
          <p:nvSpPr>
            <p:cNvPr id="707719" name="AutoShape 13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0" name="Oval 13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1" name="AutoShape 13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2" name="Oval 13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3" name="Freeform 13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4" name="Freeform 14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5" name="Freeform 14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6" name="Line 14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7" name="Freeform 14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8" name="Line 14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9" name="Line 14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0" name="Line 14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4649788" y="2517775"/>
            <a:ext cx="454025" cy="303213"/>
            <a:chOff x="1877" y="1873"/>
            <a:chExt cx="1385" cy="860"/>
          </a:xfrm>
        </p:grpSpPr>
        <p:sp>
          <p:nvSpPr>
            <p:cNvPr id="707732" name="AutoShape 14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3" name="Oval 14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4" name="AutoShape 15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5" name="Oval 15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6" name="Freeform 15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7" name="Freeform 15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8" name="Freeform 15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9" name="Line 15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0" name="Freeform 15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1" name="Line 15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2" name="Line 15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3" name="Line 15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4" name="Group 160"/>
          <p:cNvGrpSpPr>
            <a:grpSpLocks/>
          </p:cNvGrpSpPr>
          <p:nvPr/>
        </p:nvGrpSpPr>
        <p:grpSpPr bwMode="auto">
          <a:xfrm>
            <a:off x="5256213" y="2517775"/>
            <a:ext cx="454025" cy="303213"/>
            <a:chOff x="1877" y="1873"/>
            <a:chExt cx="1385" cy="860"/>
          </a:xfrm>
        </p:grpSpPr>
        <p:sp>
          <p:nvSpPr>
            <p:cNvPr id="707745" name="AutoShape 16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6" name="Oval 16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7" name="AutoShape 16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8" name="Oval 16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9" name="Freeform 16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0" name="Freeform 16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1" name="Freeform 16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2" name="Line 16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3" name="Freeform 16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4" name="Line 17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5" name="Line 17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6" name="Line 17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5864225" y="2517775"/>
            <a:ext cx="454025" cy="303213"/>
            <a:chOff x="1877" y="1873"/>
            <a:chExt cx="1385" cy="860"/>
          </a:xfrm>
        </p:grpSpPr>
        <p:sp>
          <p:nvSpPr>
            <p:cNvPr id="707758" name="AutoShape 17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9" name="Oval 17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0" name="AutoShape 17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1" name="Oval 17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2" name="Freeform 17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3" name="Freeform 17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4" name="Freeform 18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5" name="Line 18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6" name="Freeform 18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7" name="Line 18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8" name="Line 18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9" name="Line 18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6470650" y="2517775"/>
            <a:ext cx="454025" cy="303213"/>
            <a:chOff x="1877" y="1873"/>
            <a:chExt cx="1385" cy="860"/>
          </a:xfrm>
        </p:grpSpPr>
        <p:sp>
          <p:nvSpPr>
            <p:cNvPr id="707771" name="AutoShape 18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2" name="Oval 18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3" name="AutoShape 18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4" name="Oval 19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5" name="Freeform 19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6" name="Freeform 19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7" name="Freeform 19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8" name="Line 19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9" name="Freeform 19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0" name="Line 19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1" name="Line 19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2" name="Line 19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7" name="Group 199"/>
          <p:cNvGrpSpPr>
            <a:grpSpLocks/>
          </p:cNvGrpSpPr>
          <p:nvPr/>
        </p:nvGrpSpPr>
        <p:grpSpPr bwMode="auto">
          <a:xfrm>
            <a:off x="7077075" y="2517775"/>
            <a:ext cx="454025" cy="303213"/>
            <a:chOff x="1877" y="1873"/>
            <a:chExt cx="1385" cy="860"/>
          </a:xfrm>
        </p:grpSpPr>
        <p:sp>
          <p:nvSpPr>
            <p:cNvPr id="707784" name="AutoShape 20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5" name="Oval 20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6" name="AutoShape 20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7" name="Oval 20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8" name="Freeform 20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9" name="Freeform 20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0" name="Freeform 20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1" name="Line 20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2" name="Freeform 20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3" name="Line 20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4" name="Line 21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5" name="Line 21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8" name="Group 212"/>
          <p:cNvGrpSpPr>
            <a:grpSpLocks/>
          </p:cNvGrpSpPr>
          <p:nvPr/>
        </p:nvGrpSpPr>
        <p:grpSpPr bwMode="auto">
          <a:xfrm>
            <a:off x="2825750" y="2897188"/>
            <a:ext cx="454025" cy="303212"/>
            <a:chOff x="1877" y="1873"/>
            <a:chExt cx="1385" cy="860"/>
          </a:xfrm>
        </p:grpSpPr>
        <p:sp>
          <p:nvSpPr>
            <p:cNvPr id="707797" name="AutoShape 21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8" name="Oval 21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9" name="AutoShape 21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0" name="Oval 21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1" name="Freeform 21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2" name="Freeform 21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3" name="Freeform 21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4" name="Line 22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5" name="Freeform 22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6" name="Line 22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7" name="Line 22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8" name="Line 22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9" name="Group 225"/>
          <p:cNvGrpSpPr>
            <a:grpSpLocks/>
          </p:cNvGrpSpPr>
          <p:nvPr/>
        </p:nvGrpSpPr>
        <p:grpSpPr bwMode="auto">
          <a:xfrm>
            <a:off x="3433763" y="2897188"/>
            <a:ext cx="454025" cy="303212"/>
            <a:chOff x="1877" y="1873"/>
            <a:chExt cx="1385" cy="860"/>
          </a:xfrm>
        </p:grpSpPr>
        <p:sp>
          <p:nvSpPr>
            <p:cNvPr id="707810" name="AutoShape 22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1" name="Oval 22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2" name="AutoShape 22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3" name="Oval 22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4" name="Freeform 23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5" name="Freeform 23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6" name="Freeform 23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7" name="Line 23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8" name="Freeform 23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9" name="Line 23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0" name="Line 23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1" name="Line 23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0" name="Group 238"/>
          <p:cNvGrpSpPr>
            <a:grpSpLocks/>
          </p:cNvGrpSpPr>
          <p:nvPr/>
        </p:nvGrpSpPr>
        <p:grpSpPr bwMode="auto">
          <a:xfrm>
            <a:off x="4041775" y="2897188"/>
            <a:ext cx="454025" cy="303212"/>
            <a:chOff x="1877" y="1873"/>
            <a:chExt cx="1385" cy="860"/>
          </a:xfrm>
        </p:grpSpPr>
        <p:sp>
          <p:nvSpPr>
            <p:cNvPr id="707823" name="AutoShape 23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4" name="Oval 24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5" name="AutoShape 24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6" name="Oval 24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7" name="Freeform 24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8" name="Freeform 24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9" name="Freeform 24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0" name="Line 24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1" name="Freeform 24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2" name="Line 24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3" name="Line 24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4" name="Line 25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1" name="Group 251"/>
          <p:cNvGrpSpPr>
            <a:grpSpLocks/>
          </p:cNvGrpSpPr>
          <p:nvPr/>
        </p:nvGrpSpPr>
        <p:grpSpPr bwMode="auto">
          <a:xfrm>
            <a:off x="4649788" y="2897188"/>
            <a:ext cx="454025" cy="303212"/>
            <a:chOff x="1877" y="1873"/>
            <a:chExt cx="1385" cy="860"/>
          </a:xfrm>
        </p:grpSpPr>
        <p:sp>
          <p:nvSpPr>
            <p:cNvPr id="707836" name="AutoShape 25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7" name="Oval 25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8" name="AutoShape 25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9" name="Oval 25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0" name="Freeform 25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1" name="Freeform 25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2" name="Freeform 25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3" name="Line 25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4" name="Freeform 26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5" name="Line 26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6" name="Line 26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7" name="Line 26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2" name="Group 264"/>
          <p:cNvGrpSpPr>
            <a:grpSpLocks/>
          </p:cNvGrpSpPr>
          <p:nvPr/>
        </p:nvGrpSpPr>
        <p:grpSpPr bwMode="auto">
          <a:xfrm>
            <a:off x="5256213" y="2897188"/>
            <a:ext cx="454025" cy="303212"/>
            <a:chOff x="1877" y="1873"/>
            <a:chExt cx="1385" cy="860"/>
          </a:xfrm>
        </p:grpSpPr>
        <p:sp>
          <p:nvSpPr>
            <p:cNvPr id="707849" name="AutoShape 26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0" name="Oval 26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1" name="AutoShape 26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2" name="Oval 26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3" name="Freeform 26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4" name="Freeform 27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5" name="Freeform 27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6" name="Line 27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7" name="Freeform 27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8" name="Line 27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9" name="Line 27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0" name="Line 27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3" name="Group 277"/>
          <p:cNvGrpSpPr>
            <a:grpSpLocks/>
          </p:cNvGrpSpPr>
          <p:nvPr/>
        </p:nvGrpSpPr>
        <p:grpSpPr bwMode="auto">
          <a:xfrm>
            <a:off x="5864225" y="2897188"/>
            <a:ext cx="454025" cy="303212"/>
            <a:chOff x="1877" y="1873"/>
            <a:chExt cx="1385" cy="860"/>
          </a:xfrm>
        </p:grpSpPr>
        <p:sp>
          <p:nvSpPr>
            <p:cNvPr id="707862" name="AutoShape 27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3" name="Oval 27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4" name="AutoShape 28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5" name="Oval 28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6" name="Freeform 28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7" name="Freeform 28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8" name="Freeform 28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9" name="Line 28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0" name="Freeform 28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1" name="Line 28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2" name="Line 28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3" name="Line 28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4" name="Group 290"/>
          <p:cNvGrpSpPr>
            <a:grpSpLocks/>
          </p:cNvGrpSpPr>
          <p:nvPr/>
        </p:nvGrpSpPr>
        <p:grpSpPr bwMode="auto">
          <a:xfrm>
            <a:off x="6470650" y="2897188"/>
            <a:ext cx="454025" cy="303212"/>
            <a:chOff x="1877" y="1873"/>
            <a:chExt cx="1385" cy="860"/>
          </a:xfrm>
        </p:grpSpPr>
        <p:sp>
          <p:nvSpPr>
            <p:cNvPr id="707875" name="AutoShape 29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6" name="Oval 29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7" name="AutoShape 29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8" name="Oval 29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9" name="Freeform 29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0" name="Freeform 29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1" name="Freeform 29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2" name="Line 29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3" name="Freeform 29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4" name="Line 30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5" name="Line 30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6" name="Line 30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5" name="Group 303"/>
          <p:cNvGrpSpPr>
            <a:grpSpLocks/>
          </p:cNvGrpSpPr>
          <p:nvPr/>
        </p:nvGrpSpPr>
        <p:grpSpPr bwMode="auto">
          <a:xfrm>
            <a:off x="7077075" y="2897188"/>
            <a:ext cx="454025" cy="303212"/>
            <a:chOff x="1877" y="1873"/>
            <a:chExt cx="1385" cy="860"/>
          </a:xfrm>
        </p:grpSpPr>
        <p:sp>
          <p:nvSpPr>
            <p:cNvPr id="707888" name="AutoShape 30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9" name="Oval 30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0" name="AutoShape 30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1" name="Oval 30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2" name="Freeform 30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3" name="Freeform 30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4" name="Freeform 31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5" name="Line 31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6" name="Freeform 31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7" name="Line 31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8" name="Line 31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9" name="Line 31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6" name="Group 316"/>
          <p:cNvGrpSpPr>
            <a:grpSpLocks/>
          </p:cNvGrpSpPr>
          <p:nvPr/>
        </p:nvGrpSpPr>
        <p:grpSpPr bwMode="auto">
          <a:xfrm>
            <a:off x="2825750" y="3278188"/>
            <a:ext cx="454025" cy="303212"/>
            <a:chOff x="1877" y="1873"/>
            <a:chExt cx="1385" cy="860"/>
          </a:xfrm>
        </p:grpSpPr>
        <p:sp>
          <p:nvSpPr>
            <p:cNvPr id="707901" name="AutoShape 31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2" name="Oval 31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3" name="AutoShape 31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4" name="Oval 32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5" name="Freeform 32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6" name="Freeform 32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7" name="Freeform 32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8" name="Line 32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9" name="Freeform 32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0" name="Line 32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1" name="Line 32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2" name="Line 32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7" name="Group 329"/>
          <p:cNvGrpSpPr>
            <a:grpSpLocks/>
          </p:cNvGrpSpPr>
          <p:nvPr/>
        </p:nvGrpSpPr>
        <p:grpSpPr bwMode="auto">
          <a:xfrm>
            <a:off x="3433763" y="3278188"/>
            <a:ext cx="454025" cy="303212"/>
            <a:chOff x="1877" y="1873"/>
            <a:chExt cx="1385" cy="860"/>
          </a:xfrm>
        </p:grpSpPr>
        <p:sp>
          <p:nvSpPr>
            <p:cNvPr id="707914" name="AutoShape 33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5" name="Oval 33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6" name="AutoShape 33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7" name="Oval 33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8" name="Freeform 33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9" name="Freeform 33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0" name="Freeform 33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1" name="Line 33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2" name="Freeform 33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3" name="Line 33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4" name="Line 34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5" name="Line 34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8" name="Group 342"/>
          <p:cNvGrpSpPr>
            <a:grpSpLocks/>
          </p:cNvGrpSpPr>
          <p:nvPr/>
        </p:nvGrpSpPr>
        <p:grpSpPr bwMode="auto">
          <a:xfrm>
            <a:off x="4041775" y="3278188"/>
            <a:ext cx="454025" cy="303212"/>
            <a:chOff x="1877" y="1873"/>
            <a:chExt cx="1385" cy="860"/>
          </a:xfrm>
        </p:grpSpPr>
        <p:sp>
          <p:nvSpPr>
            <p:cNvPr id="707927" name="AutoShape 34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8" name="Oval 34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9" name="AutoShape 34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0" name="Oval 34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1" name="Freeform 34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2" name="Freeform 34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3" name="Freeform 34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4" name="Line 35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5" name="Freeform 35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6" name="Line 35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7" name="Line 35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8" name="Line 35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9" name="Group 355"/>
          <p:cNvGrpSpPr>
            <a:grpSpLocks/>
          </p:cNvGrpSpPr>
          <p:nvPr/>
        </p:nvGrpSpPr>
        <p:grpSpPr bwMode="auto">
          <a:xfrm>
            <a:off x="4649788" y="3278188"/>
            <a:ext cx="454025" cy="303212"/>
            <a:chOff x="1877" y="1873"/>
            <a:chExt cx="1385" cy="860"/>
          </a:xfrm>
        </p:grpSpPr>
        <p:sp>
          <p:nvSpPr>
            <p:cNvPr id="707940" name="AutoShape 35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1" name="Oval 35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2" name="AutoShape 35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3" name="Oval 35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4" name="Freeform 36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5" name="Freeform 36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6" name="Freeform 36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7" name="Line 36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8" name="Freeform 36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9" name="Line 36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0" name="Line 36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1" name="Line 36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0" name="Group 368"/>
          <p:cNvGrpSpPr>
            <a:grpSpLocks/>
          </p:cNvGrpSpPr>
          <p:nvPr/>
        </p:nvGrpSpPr>
        <p:grpSpPr bwMode="auto">
          <a:xfrm>
            <a:off x="5256213" y="3278188"/>
            <a:ext cx="454025" cy="303212"/>
            <a:chOff x="1877" y="1873"/>
            <a:chExt cx="1385" cy="860"/>
          </a:xfrm>
        </p:grpSpPr>
        <p:sp>
          <p:nvSpPr>
            <p:cNvPr id="707953" name="AutoShape 36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4" name="Oval 37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5" name="AutoShape 37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6" name="Oval 37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7" name="Freeform 37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8" name="Freeform 37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9" name="Freeform 37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0" name="Line 37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1" name="Freeform 37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2" name="Line 37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3" name="Line 37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4" name="Line 38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1" name="Group 381"/>
          <p:cNvGrpSpPr>
            <a:grpSpLocks/>
          </p:cNvGrpSpPr>
          <p:nvPr/>
        </p:nvGrpSpPr>
        <p:grpSpPr bwMode="auto">
          <a:xfrm>
            <a:off x="5864225" y="3278188"/>
            <a:ext cx="454025" cy="303212"/>
            <a:chOff x="1877" y="1873"/>
            <a:chExt cx="1385" cy="860"/>
          </a:xfrm>
        </p:grpSpPr>
        <p:sp>
          <p:nvSpPr>
            <p:cNvPr id="707966" name="AutoShape 38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7" name="Oval 38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8" name="AutoShape 38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9" name="Oval 38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0" name="Freeform 38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1" name="Freeform 38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2" name="Freeform 38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3" name="Line 38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4" name="Freeform 39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5" name="Line 39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6" name="Line 39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7" name="Line 39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4" name="Group 394"/>
          <p:cNvGrpSpPr>
            <a:grpSpLocks/>
          </p:cNvGrpSpPr>
          <p:nvPr/>
        </p:nvGrpSpPr>
        <p:grpSpPr bwMode="auto">
          <a:xfrm>
            <a:off x="6470650" y="3278188"/>
            <a:ext cx="454025" cy="303212"/>
            <a:chOff x="1877" y="1873"/>
            <a:chExt cx="1385" cy="860"/>
          </a:xfrm>
        </p:grpSpPr>
        <p:sp>
          <p:nvSpPr>
            <p:cNvPr id="707979" name="AutoShape 39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0" name="Oval 39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1" name="AutoShape 39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2" name="Oval 39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3" name="Freeform 39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4" name="Freeform 40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5" name="Freeform 40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6" name="Line 40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7" name="Freeform 40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8" name="Line 40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9" name="Line 40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0" name="Line 40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5" name="Group 407"/>
          <p:cNvGrpSpPr>
            <a:grpSpLocks/>
          </p:cNvGrpSpPr>
          <p:nvPr/>
        </p:nvGrpSpPr>
        <p:grpSpPr bwMode="auto">
          <a:xfrm>
            <a:off x="7077075" y="3278188"/>
            <a:ext cx="454025" cy="303212"/>
            <a:chOff x="1877" y="1873"/>
            <a:chExt cx="1385" cy="860"/>
          </a:xfrm>
        </p:grpSpPr>
        <p:sp>
          <p:nvSpPr>
            <p:cNvPr id="707992" name="AutoShape 40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3" name="Oval 40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4" name="AutoShape 41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5" name="Oval 41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6" name="Freeform 41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7" name="Freeform 41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8" name="Freeform 41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9" name="Line 41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0" name="Freeform 41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1" name="Line 41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2" name="Line 41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3" name="Line 41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8" name="Group 420"/>
          <p:cNvGrpSpPr>
            <a:grpSpLocks/>
          </p:cNvGrpSpPr>
          <p:nvPr/>
        </p:nvGrpSpPr>
        <p:grpSpPr bwMode="auto">
          <a:xfrm>
            <a:off x="2825750" y="3656013"/>
            <a:ext cx="454025" cy="303212"/>
            <a:chOff x="1877" y="1873"/>
            <a:chExt cx="1385" cy="860"/>
          </a:xfrm>
        </p:grpSpPr>
        <p:sp>
          <p:nvSpPr>
            <p:cNvPr id="708005" name="AutoShape 42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6" name="Oval 42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7" name="AutoShape 42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8" name="Oval 42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9" name="Freeform 42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0" name="Freeform 42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1" name="Freeform 42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2" name="Line 42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3" name="Freeform 42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4" name="Line 43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5" name="Line 43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6" name="Line 43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3" name="Group 433"/>
          <p:cNvGrpSpPr>
            <a:grpSpLocks/>
          </p:cNvGrpSpPr>
          <p:nvPr/>
        </p:nvGrpSpPr>
        <p:grpSpPr bwMode="auto">
          <a:xfrm>
            <a:off x="3433763" y="3656013"/>
            <a:ext cx="454025" cy="303212"/>
            <a:chOff x="1877" y="1873"/>
            <a:chExt cx="1385" cy="860"/>
          </a:xfrm>
        </p:grpSpPr>
        <p:sp>
          <p:nvSpPr>
            <p:cNvPr id="708018" name="AutoShape 43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9" name="Oval 43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0" name="AutoShape 43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1" name="Oval 43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2" name="Freeform 43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3" name="Freeform 43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4" name="Freeform 44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5" name="Line 44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6" name="Freeform 44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7" name="Line 44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8" name="Line 44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9" name="Line 44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4" name="Group 446"/>
          <p:cNvGrpSpPr>
            <a:grpSpLocks/>
          </p:cNvGrpSpPr>
          <p:nvPr/>
        </p:nvGrpSpPr>
        <p:grpSpPr bwMode="auto">
          <a:xfrm>
            <a:off x="4041775" y="3656013"/>
            <a:ext cx="454025" cy="303212"/>
            <a:chOff x="1877" y="1873"/>
            <a:chExt cx="1385" cy="860"/>
          </a:xfrm>
        </p:grpSpPr>
        <p:sp>
          <p:nvSpPr>
            <p:cNvPr id="708031" name="AutoShape 44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2" name="Oval 44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3" name="AutoShape 44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4" name="Oval 45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5" name="Freeform 45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6" name="Freeform 45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7" name="Freeform 45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8" name="Line 45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9" name="Freeform 45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0" name="Line 45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1" name="Line 45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2" name="Line 45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7" name="Group 459"/>
          <p:cNvGrpSpPr>
            <a:grpSpLocks/>
          </p:cNvGrpSpPr>
          <p:nvPr/>
        </p:nvGrpSpPr>
        <p:grpSpPr bwMode="auto">
          <a:xfrm>
            <a:off x="4649788" y="3656013"/>
            <a:ext cx="454025" cy="303212"/>
            <a:chOff x="1877" y="1873"/>
            <a:chExt cx="1385" cy="860"/>
          </a:xfrm>
        </p:grpSpPr>
        <p:sp>
          <p:nvSpPr>
            <p:cNvPr id="708044" name="AutoShape 46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5" name="Oval 46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6" name="AutoShape 46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7" name="Oval 46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8" name="Freeform 46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9" name="Freeform 46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0" name="Freeform 46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1" name="Line 46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2" name="Freeform 46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3" name="Line 46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4" name="Line 47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5" name="Line 47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2" name="Group 472"/>
          <p:cNvGrpSpPr>
            <a:grpSpLocks/>
          </p:cNvGrpSpPr>
          <p:nvPr/>
        </p:nvGrpSpPr>
        <p:grpSpPr bwMode="auto">
          <a:xfrm>
            <a:off x="5256213" y="3656013"/>
            <a:ext cx="454025" cy="303212"/>
            <a:chOff x="1877" y="1873"/>
            <a:chExt cx="1385" cy="860"/>
          </a:xfrm>
        </p:grpSpPr>
        <p:sp>
          <p:nvSpPr>
            <p:cNvPr id="708057" name="AutoShape 47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8" name="Oval 47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9" name="AutoShape 47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0" name="Oval 47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1" name="Freeform 47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2" name="Freeform 47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3" name="Freeform 47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4" name="Line 48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5" name="Freeform 48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6" name="Line 48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7" name="Line 48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8" name="Line 48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3" name="Group 485"/>
          <p:cNvGrpSpPr>
            <a:grpSpLocks/>
          </p:cNvGrpSpPr>
          <p:nvPr/>
        </p:nvGrpSpPr>
        <p:grpSpPr bwMode="auto">
          <a:xfrm>
            <a:off x="5864225" y="3656013"/>
            <a:ext cx="454025" cy="303212"/>
            <a:chOff x="1877" y="1873"/>
            <a:chExt cx="1385" cy="860"/>
          </a:xfrm>
        </p:grpSpPr>
        <p:sp>
          <p:nvSpPr>
            <p:cNvPr id="708070" name="AutoShape 48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1" name="Oval 48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2" name="AutoShape 48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3" name="Oval 48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4" name="Freeform 49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5" name="Freeform 49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6" name="Freeform 49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7" name="Line 49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8" name="Freeform 49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9" name="Line 49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0" name="Line 49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1" name="Line 49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6" name="Group 498"/>
          <p:cNvGrpSpPr>
            <a:grpSpLocks/>
          </p:cNvGrpSpPr>
          <p:nvPr/>
        </p:nvGrpSpPr>
        <p:grpSpPr bwMode="auto">
          <a:xfrm>
            <a:off x="6470650" y="3656013"/>
            <a:ext cx="454025" cy="303212"/>
            <a:chOff x="1877" y="1873"/>
            <a:chExt cx="1385" cy="860"/>
          </a:xfrm>
        </p:grpSpPr>
        <p:sp>
          <p:nvSpPr>
            <p:cNvPr id="708083" name="AutoShape 49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4" name="Oval 50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5" name="AutoShape 50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6" name="Oval 50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7" name="Freeform 50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8" name="Freeform 50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9" name="Freeform 50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0" name="Line 50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1" name="Freeform 50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2" name="Line 50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3" name="Line 50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4" name="Line 51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1" name="Group 511"/>
          <p:cNvGrpSpPr>
            <a:grpSpLocks/>
          </p:cNvGrpSpPr>
          <p:nvPr/>
        </p:nvGrpSpPr>
        <p:grpSpPr bwMode="auto">
          <a:xfrm>
            <a:off x="7077075" y="3656013"/>
            <a:ext cx="454025" cy="303212"/>
            <a:chOff x="1877" y="1873"/>
            <a:chExt cx="1385" cy="860"/>
          </a:xfrm>
        </p:grpSpPr>
        <p:sp>
          <p:nvSpPr>
            <p:cNvPr id="708096" name="AutoShape 51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7" name="Oval 51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8" name="AutoShape 51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9" name="Oval 51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0" name="Freeform 51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1" name="Freeform 51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2" name="Freeform 51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3" name="Line 51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4" name="Freeform 52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5" name="Line 52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6" name="Line 52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7" name="Line 52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2" name="Group 524"/>
          <p:cNvGrpSpPr>
            <a:grpSpLocks/>
          </p:cNvGrpSpPr>
          <p:nvPr/>
        </p:nvGrpSpPr>
        <p:grpSpPr bwMode="auto">
          <a:xfrm>
            <a:off x="2825750" y="4035425"/>
            <a:ext cx="454025" cy="303213"/>
            <a:chOff x="1877" y="1873"/>
            <a:chExt cx="1385" cy="860"/>
          </a:xfrm>
        </p:grpSpPr>
        <p:sp>
          <p:nvSpPr>
            <p:cNvPr id="708109" name="AutoShape 52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0" name="Oval 52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1" name="AutoShape 52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2" name="Oval 52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3" name="Freeform 52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4" name="Freeform 53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5" name="Freeform 53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6" name="Line 53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7" name="Freeform 53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8" name="Line 53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9" name="Line 53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0" name="Line 53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5" name="Group 537"/>
          <p:cNvGrpSpPr>
            <a:grpSpLocks/>
          </p:cNvGrpSpPr>
          <p:nvPr/>
        </p:nvGrpSpPr>
        <p:grpSpPr bwMode="auto">
          <a:xfrm>
            <a:off x="3433763" y="4035425"/>
            <a:ext cx="454025" cy="303213"/>
            <a:chOff x="1877" y="1873"/>
            <a:chExt cx="1385" cy="860"/>
          </a:xfrm>
        </p:grpSpPr>
        <p:sp>
          <p:nvSpPr>
            <p:cNvPr id="708122" name="AutoShape 53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3" name="Oval 53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4" name="AutoShape 54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5" name="Oval 54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6" name="Freeform 54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7" name="Freeform 54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8" name="Freeform 54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9" name="Line 54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0" name="Freeform 54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1" name="Line 54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2" name="Line 54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3" name="Line 54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0" name="Group 550"/>
          <p:cNvGrpSpPr>
            <a:grpSpLocks/>
          </p:cNvGrpSpPr>
          <p:nvPr/>
        </p:nvGrpSpPr>
        <p:grpSpPr bwMode="auto">
          <a:xfrm>
            <a:off x="4041775" y="4035425"/>
            <a:ext cx="454025" cy="303213"/>
            <a:chOff x="1877" y="1873"/>
            <a:chExt cx="1385" cy="860"/>
          </a:xfrm>
        </p:grpSpPr>
        <p:sp>
          <p:nvSpPr>
            <p:cNvPr id="708135" name="AutoShape 55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6" name="Oval 55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7" name="AutoShape 55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8" name="Oval 55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9" name="Freeform 55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0" name="Freeform 55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1" name="Freeform 55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2" name="Line 55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3" name="Freeform 55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4" name="Line 56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5" name="Line 56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6" name="Line 56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1" name="Group 563"/>
          <p:cNvGrpSpPr>
            <a:grpSpLocks/>
          </p:cNvGrpSpPr>
          <p:nvPr/>
        </p:nvGrpSpPr>
        <p:grpSpPr bwMode="auto">
          <a:xfrm>
            <a:off x="4649788" y="4035425"/>
            <a:ext cx="454025" cy="303213"/>
            <a:chOff x="1877" y="1873"/>
            <a:chExt cx="1385" cy="860"/>
          </a:xfrm>
        </p:grpSpPr>
        <p:sp>
          <p:nvSpPr>
            <p:cNvPr id="708148" name="AutoShape 56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9" name="Oval 56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0" name="AutoShape 56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1" name="Oval 56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2" name="Freeform 56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3" name="Freeform 56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4" name="Freeform 57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5" name="Line 57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6" name="Freeform 57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7" name="Line 57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8" name="Line 57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9" name="Line 57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4" name="Group 576"/>
          <p:cNvGrpSpPr>
            <a:grpSpLocks/>
          </p:cNvGrpSpPr>
          <p:nvPr/>
        </p:nvGrpSpPr>
        <p:grpSpPr bwMode="auto">
          <a:xfrm>
            <a:off x="5256213" y="4035425"/>
            <a:ext cx="454025" cy="303213"/>
            <a:chOff x="1877" y="1873"/>
            <a:chExt cx="1385" cy="860"/>
          </a:xfrm>
        </p:grpSpPr>
        <p:sp>
          <p:nvSpPr>
            <p:cNvPr id="708161" name="AutoShape 57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2" name="Oval 57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3" name="AutoShape 57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4" name="Oval 58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5" name="Freeform 58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6" name="Freeform 58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7" name="Freeform 58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8" name="Line 58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9" name="Freeform 58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0" name="Line 58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1" name="Line 58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2" name="Line 58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9" name="Group 589"/>
          <p:cNvGrpSpPr>
            <a:grpSpLocks/>
          </p:cNvGrpSpPr>
          <p:nvPr/>
        </p:nvGrpSpPr>
        <p:grpSpPr bwMode="auto">
          <a:xfrm>
            <a:off x="5864225" y="4035425"/>
            <a:ext cx="454025" cy="303213"/>
            <a:chOff x="1877" y="1873"/>
            <a:chExt cx="1385" cy="860"/>
          </a:xfrm>
        </p:grpSpPr>
        <p:sp>
          <p:nvSpPr>
            <p:cNvPr id="708174" name="AutoShape 59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5" name="Oval 59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6" name="AutoShape 59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7" name="Oval 59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8" name="Freeform 59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9" name="Freeform 59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0" name="Freeform 59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1" name="Line 59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2" name="Freeform 59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3" name="Line 59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4" name="Line 60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5" name="Line 60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30" name="Group 602"/>
          <p:cNvGrpSpPr>
            <a:grpSpLocks/>
          </p:cNvGrpSpPr>
          <p:nvPr/>
        </p:nvGrpSpPr>
        <p:grpSpPr bwMode="auto">
          <a:xfrm>
            <a:off x="6470650" y="4035425"/>
            <a:ext cx="454025" cy="303213"/>
            <a:chOff x="1877" y="1873"/>
            <a:chExt cx="1385" cy="860"/>
          </a:xfrm>
        </p:grpSpPr>
        <p:sp>
          <p:nvSpPr>
            <p:cNvPr id="708187" name="AutoShape 60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8" name="Oval 60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9" name="AutoShape 60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0" name="Oval 60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1" name="Freeform 60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2" name="Freeform 60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3" name="Freeform 60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4" name="Line 61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5" name="Freeform 61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6" name="Line 61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7" name="Line 61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8" name="Line 61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33" name="Group 615"/>
          <p:cNvGrpSpPr>
            <a:grpSpLocks/>
          </p:cNvGrpSpPr>
          <p:nvPr/>
        </p:nvGrpSpPr>
        <p:grpSpPr bwMode="auto">
          <a:xfrm>
            <a:off x="7077075" y="4035425"/>
            <a:ext cx="454025" cy="303213"/>
            <a:chOff x="1877" y="1873"/>
            <a:chExt cx="1385" cy="860"/>
          </a:xfrm>
        </p:grpSpPr>
        <p:sp>
          <p:nvSpPr>
            <p:cNvPr id="708200" name="AutoShape 61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1" name="Oval 61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2" name="AutoShape 61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3" name="Oval 61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4" name="Freeform 62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5" name="Freeform 62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6" name="Freeform 62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7" name="Line 62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8" name="Freeform 62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9" name="Line 62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0" name="Line 62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1" name="Line 62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0" name="Group 628"/>
          <p:cNvGrpSpPr>
            <a:grpSpLocks/>
          </p:cNvGrpSpPr>
          <p:nvPr/>
        </p:nvGrpSpPr>
        <p:grpSpPr bwMode="auto">
          <a:xfrm>
            <a:off x="2825750" y="4414838"/>
            <a:ext cx="454025" cy="303212"/>
            <a:chOff x="1877" y="1873"/>
            <a:chExt cx="1385" cy="860"/>
          </a:xfrm>
        </p:grpSpPr>
        <p:sp>
          <p:nvSpPr>
            <p:cNvPr id="708213" name="AutoShape 62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4" name="Oval 63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5" name="AutoShape 63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6" name="Oval 63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7" name="Freeform 63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8" name="Freeform 63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9" name="Freeform 63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0" name="Line 63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1" name="Freeform 63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2" name="Line 63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3" name="Line 63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4" name="Line 64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1" name="Group 641"/>
          <p:cNvGrpSpPr>
            <a:grpSpLocks/>
          </p:cNvGrpSpPr>
          <p:nvPr/>
        </p:nvGrpSpPr>
        <p:grpSpPr bwMode="auto">
          <a:xfrm>
            <a:off x="3433763" y="4414838"/>
            <a:ext cx="454025" cy="303212"/>
            <a:chOff x="1877" y="1873"/>
            <a:chExt cx="1385" cy="860"/>
          </a:xfrm>
        </p:grpSpPr>
        <p:sp>
          <p:nvSpPr>
            <p:cNvPr id="708226" name="AutoShape 64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7" name="Oval 64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8" name="AutoShape 64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9" name="Oval 64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0" name="Freeform 64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1" name="Freeform 64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2" name="Freeform 64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3" name="Line 64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4" name="Freeform 65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5" name="Line 65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6" name="Line 65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7" name="Line 65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4" name="Group 654"/>
          <p:cNvGrpSpPr>
            <a:grpSpLocks/>
          </p:cNvGrpSpPr>
          <p:nvPr/>
        </p:nvGrpSpPr>
        <p:grpSpPr bwMode="auto">
          <a:xfrm>
            <a:off x="4041775" y="4414838"/>
            <a:ext cx="454025" cy="303212"/>
            <a:chOff x="1877" y="1873"/>
            <a:chExt cx="1385" cy="860"/>
          </a:xfrm>
        </p:grpSpPr>
        <p:sp>
          <p:nvSpPr>
            <p:cNvPr id="708239" name="AutoShape 65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0" name="Oval 65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1" name="AutoShape 65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2" name="Oval 65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3" name="Freeform 65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4" name="Freeform 66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5" name="Freeform 66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6" name="Line 66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7" name="Freeform 66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8" name="Line 66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9" name="Line 66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0" name="Line 66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7" name="Group 667"/>
          <p:cNvGrpSpPr>
            <a:grpSpLocks/>
          </p:cNvGrpSpPr>
          <p:nvPr/>
        </p:nvGrpSpPr>
        <p:grpSpPr bwMode="auto">
          <a:xfrm>
            <a:off x="4649788" y="4414838"/>
            <a:ext cx="454025" cy="303212"/>
            <a:chOff x="1877" y="1873"/>
            <a:chExt cx="1385" cy="860"/>
          </a:xfrm>
        </p:grpSpPr>
        <p:sp>
          <p:nvSpPr>
            <p:cNvPr id="708252" name="AutoShape 66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3" name="Oval 66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4" name="AutoShape 67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5" name="Oval 67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6" name="Freeform 67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7" name="Freeform 67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8" name="Freeform 67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9" name="Line 67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0" name="Freeform 67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1" name="Line 67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2" name="Line 67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3" name="Line 67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0" name="Group 680"/>
          <p:cNvGrpSpPr>
            <a:grpSpLocks/>
          </p:cNvGrpSpPr>
          <p:nvPr/>
        </p:nvGrpSpPr>
        <p:grpSpPr bwMode="auto">
          <a:xfrm>
            <a:off x="5256213" y="4414838"/>
            <a:ext cx="454025" cy="303212"/>
            <a:chOff x="1877" y="1873"/>
            <a:chExt cx="1385" cy="860"/>
          </a:xfrm>
        </p:grpSpPr>
        <p:sp>
          <p:nvSpPr>
            <p:cNvPr id="708265" name="AutoShape 68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6" name="Oval 68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7" name="AutoShape 68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8" name="Oval 68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9" name="Freeform 68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0" name="Freeform 68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1" name="Freeform 68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2" name="Line 68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3" name="Freeform 68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4" name="Line 69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5" name="Line 69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6" name="Line 69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3" name="Group 693"/>
          <p:cNvGrpSpPr>
            <a:grpSpLocks/>
          </p:cNvGrpSpPr>
          <p:nvPr/>
        </p:nvGrpSpPr>
        <p:grpSpPr bwMode="auto">
          <a:xfrm>
            <a:off x="5864225" y="4414838"/>
            <a:ext cx="454025" cy="303212"/>
            <a:chOff x="1877" y="1873"/>
            <a:chExt cx="1385" cy="860"/>
          </a:xfrm>
        </p:grpSpPr>
        <p:sp>
          <p:nvSpPr>
            <p:cNvPr id="708278" name="AutoShape 69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9" name="Oval 69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0" name="AutoShape 69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1" name="Oval 69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2" name="Freeform 69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3" name="Freeform 69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4" name="Freeform 70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5" name="Line 70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6" name="Freeform 70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7" name="Line 70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8" name="Line 70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9" name="Line 70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6" name="Group 706"/>
          <p:cNvGrpSpPr>
            <a:grpSpLocks/>
          </p:cNvGrpSpPr>
          <p:nvPr/>
        </p:nvGrpSpPr>
        <p:grpSpPr bwMode="auto">
          <a:xfrm>
            <a:off x="6470650" y="4414838"/>
            <a:ext cx="454025" cy="303212"/>
            <a:chOff x="1877" y="1873"/>
            <a:chExt cx="1385" cy="860"/>
          </a:xfrm>
        </p:grpSpPr>
        <p:sp>
          <p:nvSpPr>
            <p:cNvPr id="708291" name="AutoShape 70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2" name="Oval 70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3" name="AutoShape 70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4" name="Oval 71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5" name="Freeform 71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6" name="Freeform 71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7" name="Freeform 71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8" name="Line 71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9" name="Freeform 71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0" name="Line 71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1" name="Line 71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2" name="Line 71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9" name="Group 719"/>
          <p:cNvGrpSpPr>
            <a:grpSpLocks/>
          </p:cNvGrpSpPr>
          <p:nvPr/>
        </p:nvGrpSpPr>
        <p:grpSpPr bwMode="auto">
          <a:xfrm>
            <a:off x="7077075" y="4414838"/>
            <a:ext cx="454025" cy="303212"/>
            <a:chOff x="1877" y="1873"/>
            <a:chExt cx="1385" cy="860"/>
          </a:xfrm>
        </p:grpSpPr>
        <p:sp>
          <p:nvSpPr>
            <p:cNvPr id="708304" name="AutoShape 72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5" name="Oval 72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6" name="AutoShape 72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7" name="Oval 72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8" name="Freeform 72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9" name="Freeform 72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0" name="Freeform 72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1" name="Line 72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2" name="Freeform 72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3" name="Line 72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4" name="Line 73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5" name="Line 73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5" name="Group 732"/>
          <p:cNvGrpSpPr>
            <a:grpSpLocks/>
          </p:cNvGrpSpPr>
          <p:nvPr/>
        </p:nvGrpSpPr>
        <p:grpSpPr bwMode="auto">
          <a:xfrm>
            <a:off x="2825750" y="1758950"/>
            <a:ext cx="454025" cy="303213"/>
            <a:chOff x="1877" y="1873"/>
            <a:chExt cx="1385" cy="860"/>
          </a:xfrm>
        </p:grpSpPr>
        <p:sp>
          <p:nvSpPr>
            <p:cNvPr id="708317" name="AutoShape 73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8" name="Oval 73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9" name="AutoShape 73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0" name="Oval 73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1" name="Freeform 73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2" name="Freeform 73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3" name="Freeform 73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4" name="Line 74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5" name="Freeform 74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6" name="Line 74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7" name="Line 74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8" name="Line 74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6" name="Group 745"/>
          <p:cNvGrpSpPr>
            <a:grpSpLocks/>
          </p:cNvGrpSpPr>
          <p:nvPr/>
        </p:nvGrpSpPr>
        <p:grpSpPr bwMode="auto">
          <a:xfrm>
            <a:off x="3433763" y="1758950"/>
            <a:ext cx="454025" cy="303213"/>
            <a:chOff x="1877" y="1873"/>
            <a:chExt cx="1385" cy="860"/>
          </a:xfrm>
        </p:grpSpPr>
        <p:sp>
          <p:nvSpPr>
            <p:cNvPr id="708330" name="AutoShape 74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1" name="Oval 74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2" name="AutoShape 74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3" name="Oval 74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4" name="Freeform 75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5" name="Freeform 75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6" name="Freeform 75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7" name="Line 75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8" name="Freeform 75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9" name="Line 75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0" name="Line 75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1" name="Line 75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9" name="Group 758"/>
          <p:cNvGrpSpPr>
            <a:grpSpLocks/>
          </p:cNvGrpSpPr>
          <p:nvPr/>
        </p:nvGrpSpPr>
        <p:grpSpPr bwMode="auto">
          <a:xfrm>
            <a:off x="4041775" y="1758950"/>
            <a:ext cx="454025" cy="303213"/>
            <a:chOff x="1877" y="1873"/>
            <a:chExt cx="1385" cy="860"/>
          </a:xfrm>
        </p:grpSpPr>
        <p:sp>
          <p:nvSpPr>
            <p:cNvPr id="708343" name="AutoShape 75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4" name="Oval 76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5" name="AutoShape 76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6" name="Oval 76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7" name="Freeform 76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8" name="Freeform 76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9" name="Freeform 76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0" name="Line 76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1" name="Freeform 76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2" name="Line 76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3" name="Line 76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4" name="Line 77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2" name="Group 771"/>
          <p:cNvGrpSpPr>
            <a:grpSpLocks/>
          </p:cNvGrpSpPr>
          <p:nvPr/>
        </p:nvGrpSpPr>
        <p:grpSpPr bwMode="auto">
          <a:xfrm>
            <a:off x="4649788" y="1758950"/>
            <a:ext cx="454025" cy="303213"/>
            <a:chOff x="1877" y="1873"/>
            <a:chExt cx="1385" cy="860"/>
          </a:xfrm>
        </p:grpSpPr>
        <p:sp>
          <p:nvSpPr>
            <p:cNvPr id="708356" name="AutoShape 77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7" name="Oval 77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8" name="AutoShape 77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9" name="Oval 77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0" name="Freeform 77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1" name="Freeform 77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2" name="Freeform 77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3" name="Line 77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4" name="Freeform 78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5" name="Line 78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6" name="Line 78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7" name="Line 78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5" name="Group 784"/>
          <p:cNvGrpSpPr>
            <a:grpSpLocks/>
          </p:cNvGrpSpPr>
          <p:nvPr/>
        </p:nvGrpSpPr>
        <p:grpSpPr bwMode="auto">
          <a:xfrm>
            <a:off x="5256213" y="1758950"/>
            <a:ext cx="454025" cy="303213"/>
            <a:chOff x="1877" y="1873"/>
            <a:chExt cx="1385" cy="860"/>
          </a:xfrm>
        </p:grpSpPr>
        <p:sp>
          <p:nvSpPr>
            <p:cNvPr id="708369" name="AutoShape 78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0" name="Oval 78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1" name="AutoShape 78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2" name="Oval 78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3" name="Freeform 78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4" name="Freeform 79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5" name="Freeform 79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6" name="Line 79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7" name="Freeform 79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8" name="Line 79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9" name="Line 79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0" name="Line 79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8" name="Group 797"/>
          <p:cNvGrpSpPr>
            <a:grpSpLocks/>
          </p:cNvGrpSpPr>
          <p:nvPr/>
        </p:nvGrpSpPr>
        <p:grpSpPr bwMode="auto">
          <a:xfrm>
            <a:off x="5864225" y="1758950"/>
            <a:ext cx="454025" cy="303213"/>
            <a:chOff x="1877" y="1873"/>
            <a:chExt cx="1385" cy="860"/>
          </a:xfrm>
        </p:grpSpPr>
        <p:sp>
          <p:nvSpPr>
            <p:cNvPr id="708382" name="AutoShape 79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3" name="Oval 79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4" name="AutoShape 80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5" name="Oval 80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6" name="Freeform 80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7" name="Freeform 80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8" name="Freeform 80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9" name="Line 80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0" name="Freeform 80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1" name="Line 80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2" name="Line 80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3" name="Line 80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601" name="Group 810"/>
          <p:cNvGrpSpPr>
            <a:grpSpLocks/>
          </p:cNvGrpSpPr>
          <p:nvPr/>
        </p:nvGrpSpPr>
        <p:grpSpPr bwMode="auto">
          <a:xfrm>
            <a:off x="6470650" y="1758950"/>
            <a:ext cx="454025" cy="303213"/>
            <a:chOff x="1877" y="1873"/>
            <a:chExt cx="1385" cy="860"/>
          </a:xfrm>
        </p:grpSpPr>
        <p:sp>
          <p:nvSpPr>
            <p:cNvPr id="708395" name="AutoShape 81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6" name="Oval 81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7" name="AutoShape 81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8" name="Oval 81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9" name="Freeform 81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0" name="Freeform 81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1" name="Freeform 81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2" name="Line 81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3" name="Freeform 81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4" name="Line 82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5" name="Line 82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6" name="Line 82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604" name="Group 823"/>
          <p:cNvGrpSpPr>
            <a:grpSpLocks/>
          </p:cNvGrpSpPr>
          <p:nvPr/>
        </p:nvGrpSpPr>
        <p:grpSpPr bwMode="auto">
          <a:xfrm>
            <a:off x="7077075" y="1758950"/>
            <a:ext cx="454025" cy="303213"/>
            <a:chOff x="1877" y="1873"/>
            <a:chExt cx="1385" cy="860"/>
          </a:xfrm>
        </p:grpSpPr>
        <p:sp>
          <p:nvSpPr>
            <p:cNvPr id="708408" name="AutoShape 82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9" name="Oval 82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0" name="AutoShape 82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1" name="Oval 82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2" name="Freeform 82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3" name="Freeform 82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4" name="Freeform 83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5" name="Line 83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6" name="Freeform 83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7" name="Line 83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8" name="Line 83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9" name="Line 83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420" name="Line 836"/>
          <p:cNvSpPr>
            <a:spLocks noChangeShapeType="1"/>
          </p:cNvSpPr>
          <p:nvPr/>
        </p:nvSpPr>
        <p:spPr bwMode="auto">
          <a:xfrm>
            <a:off x="2598738" y="175895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1" name="Line 837"/>
          <p:cNvSpPr>
            <a:spLocks noChangeShapeType="1"/>
          </p:cNvSpPr>
          <p:nvPr/>
        </p:nvSpPr>
        <p:spPr bwMode="auto">
          <a:xfrm>
            <a:off x="2598738" y="213995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2" name="Line 838"/>
          <p:cNvSpPr>
            <a:spLocks noChangeShapeType="1"/>
          </p:cNvSpPr>
          <p:nvPr/>
        </p:nvSpPr>
        <p:spPr bwMode="auto">
          <a:xfrm>
            <a:off x="2598738" y="2519363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3" name="Line 839"/>
          <p:cNvSpPr>
            <a:spLocks noChangeShapeType="1"/>
          </p:cNvSpPr>
          <p:nvPr/>
        </p:nvSpPr>
        <p:spPr bwMode="auto">
          <a:xfrm>
            <a:off x="2598738" y="2898775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4" name="Line 840"/>
          <p:cNvSpPr>
            <a:spLocks noChangeShapeType="1"/>
          </p:cNvSpPr>
          <p:nvPr/>
        </p:nvSpPr>
        <p:spPr bwMode="auto">
          <a:xfrm>
            <a:off x="2598738" y="3278188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5" name="Line 841"/>
          <p:cNvSpPr>
            <a:spLocks noChangeShapeType="1"/>
          </p:cNvSpPr>
          <p:nvPr/>
        </p:nvSpPr>
        <p:spPr bwMode="auto">
          <a:xfrm>
            <a:off x="2598738" y="365760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6" name="Line 842"/>
          <p:cNvSpPr>
            <a:spLocks noChangeShapeType="1"/>
          </p:cNvSpPr>
          <p:nvPr/>
        </p:nvSpPr>
        <p:spPr bwMode="auto">
          <a:xfrm>
            <a:off x="2598738" y="4037013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7" name="Line 843"/>
          <p:cNvSpPr>
            <a:spLocks noChangeShapeType="1"/>
          </p:cNvSpPr>
          <p:nvPr/>
        </p:nvSpPr>
        <p:spPr bwMode="auto">
          <a:xfrm>
            <a:off x="2598738" y="4416425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25750" y="1608138"/>
            <a:ext cx="4705350" cy="3765078"/>
            <a:chOff x="2825750" y="1608138"/>
            <a:chExt cx="4705350" cy="3187700"/>
          </a:xfrm>
        </p:grpSpPr>
        <p:sp>
          <p:nvSpPr>
            <p:cNvPr id="708428" name="Line 844"/>
            <p:cNvSpPr>
              <a:spLocks noChangeShapeType="1"/>
            </p:cNvSpPr>
            <p:nvPr/>
          </p:nvSpPr>
          <p:spPr bwMode="auto">
            <a:xfrm>
              <a:off x="28257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29" name="Line 845"/>
            <p:cNvSpPr>
              <a:spLocks noChangeShapeType="1"/>
            </p:cNvSpPr>
            <p:nvPr/>
          </p:nvSpPr>
          <p:spPr bwMode="auto">
            <a:xfrm>
              <a:off x="32813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0" name="Line 846"/>
            <p:cNvSpPr>
              <a:spLocks noChangeShapeType="1"/>
            </p:cNvSpPr>
            <p:nvPr/>
          </p:nvSpPr>
          <p:spPr bwMode="auto">
            <a:xfrm>
              <a:off x="34337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1" name="Line 847"/>
            <p:cNvSpPr>
              <a:spLocks noChangeShapeType="1"/>
            </p:cNvSpPr>
            <p:nvPr/>
          </p:nvSpPr>
          <p:spPr bwMode="auto">
            <a:xfrm>
              <a:off x="38893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2" name="Line 848"/>
            <p:cNvSpPr>
              <a:spLocks noChangeShapeType="1"/>
            </p:cNvSpPr>
            <p:nvPr/>
          </p:nvSpPr>
          <p:spPr bwMode="auto">
            <a:xfrm>
              <a:off x="40417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3" name="Line 849"/>
            <p:cNvSpPr>
              <a:spLocks noChangeShapeType="1"/>
            </p:cNvSpPr>
            <p:nvPr/>
          </p:nvSpPr>
          <p:spPr bwMode="auto">
            <a:xfrm>
              <a:off x="44958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4" name="Line 850"/>
            <p:cNvSpPr>
              <a:spLocks noChangeShapeType="1"/>
            </p:cNvSpPr>
            <p:nvPr/>
          </p:nvSpPr>
          <p:spPr bwMode="auto">
            <a:xfrm>
              <a:off x="46482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5" name="Line 851"/>
            <p:cNvSpPr>
              <a:spLocks noChangeShapeType="1"/>
            </p:cNvSpPr>
            <p:nvPr/>
          </p:nvSpPr>
          <p:spPr bwMode="auto">
            <a:xfrm>
              <a:off x="51038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6" name="Line 852"/>
            <p:cNvSpPr>
              <a:spLocks noChangeShapeType="1"/>
            </p:cNvSpPr>
            <p:nvPr/>
          </p:nvSpPr>
          <p:spPr bwMode="auto">
            <a:xfrm>
              <a:off x="52562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7" name="Line 853"/>
            <p:cNvSpPr>
              <a:spLocks noChangeShapeType="1"/>
            </p:cNvSpPr>
            <p:nvPr/>
          </p:nvSpPr>
          <p:spPr bwMode="auto">
            <a:xfrm>
              <a:off x="57102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8" name="Line 854"/>
            <p:cNvSpPr>
              <a:spLocks noChangeShapeType="1"/>
            </p:cNvSpPr>
            <p:nvPr/>
          </p:nvSpPr>
          <p:spPr bwMode="auto">
            <a:xfrm>
              <a:off x="58626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39" name="Line 855"/>
            <p:cNvSpPr>
              <a:spLocks noChangeShapeType="1"/>
            </p:cNvSpPr>
            <p:nvPr/>
          </p:nvSpPr>
          <p:spPr bwMode="auto">
            <a:xfrm>
              <a:off x="63182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0" name="Line 856"/>
            <p:cNvSpPr>
              <a:spLocks noChangeShapeType="1"/>
            </p:cNvSpPr>
            <p:nvPr/>
          </p:nvSpPr>
          <p:spPr bwMode="auto">
            <a:xfrm>
              <a:off x="64706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1" name="Line 857"/>
            <p:cNvSpPr>
              <a:spLocks noChangeShapeType="1"/>
            </p:cNvSpPr>
            <p:nvPr/>
          </p:nvSpPr>
          <p:spPr bwMode="auto">
            <a:xfrm>
              <a:off x="69246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2" name="Line 858"/>
            <p:cNvSpPr>
              <a:spLocks noChangeShapeType="1"/>
            </p:cNvSpPr>
            <p:nvPr/>
          </p:nvSpPr>
          <p:spPr bwMode="auto">
            <a:xfrm>
              <a:off x="70770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43" name="Line 859"/>
            <p:cNvSpPr>
              <a:spLocks noChangeShapeType="1"/>
            </p:cNvSpPr>
            <p:nvPr/>
          </p:nvSpPr>
          <p:spPr bwMode="auto">
            <a:xfrm>
              <a:off x="75311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582" name="Line 998"/>
          <p:cNvSpPr>
            <a:spLocks noChangeShapeType="1"/>
          </p:cNvSpPr>
          <p:nvPr/>
        </p:nvSpPr>
        <p:spPr bwMode="auto">
          <a:xfrm>
            <a:off x="2598738" y="2519363"/>
            <a:ext cx="51609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1" name="Text Box 1033"/>
          <p:cNvSpPr txBox="1">
            <a:spLocks noChangeArrowheads="1"/>
          </p:cNvSpPr>
          <p:nvPr/>
        </p:nvSpPr>
        <p:spPr bwMode="auto">
          <a:xfrm>
            <a:off x="871082" y="2351088"/>
            <a:ext cx="10069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Gill Sans MT" pitchFamily="34" charset="0"/>
              </a:rPr>
              <a:t>wordline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2" name="Text Box 1034"/>
          <p:cNvSpPr txBox="1">
            <a:spLocks noChangeArrowheads="1"/>
          </p:cNvSpPr>
          <p:nvPr/>
        </p:nvSpPr>
        <p:spPr bwMode="auto">
          <a:xfrm>
            <a:off x="4756667" y="5445224"/>
            <a:ext cx="8451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Gill Sans MT" pitchFamily="34" charset="0"/>
              </a:rPr>
              <a:t>bitlines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09" name="Freeform 15"/>
          <p:cNvSpPr>
            <a:spLocks/>
          </p:cNvSpPr>
          <p:nvPr/>
        </p:nvSpPr>
        <p:spPr bwMode="auto">
          <a:xfrm rot="5400000" flipH="1">
            <a:off x="894764" y="2834217"/>
            <a:ext cx="2882900" cy="58314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1-of-8 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07952" name="Group 1023"/>
          <p:cNvGrpSpPr>
            <a:grpSpLocks/>
          </p:cNvGrpSpPr>
          <p:nvPr/>
        </p:nvGrpSpPr>
        <p:grpSpPr bwMode="auto">
          <a:xfrm>
            <a:off x="2825750" y="2670175"/>
            <a:ext cx="4705350" cy="2703041"/>
            <a:chOff x="1780" y="1873"/>
            <a:chExt cx="2964" cy="1339"/>
          </a:xfrm>
        </p:grpSpPr>
        <p:grpSp>
          <p:nvGrpSpPr>
            <p:cNvPr id="707965" name="Group 1001"/>
            <p:cNvGrpSpPr>
              <a:grpSpLocks/>
            </p:cNvGrpSpPr>
            <p:nvPr/>
          </p:nvGrpSpPr>
          <p:grpSpPr bwMode="auto">
            <a:xfrm>
              <a:off x="1780" y="1873"/>
              <a:ext cx="287" cy="1339"/>
              <a:chOff x="1780" y="1873"/>
              <a:chExt cx="287" cy="1339"/>
            </a:xfrm>
          </p:grpSpPr>
          <p:sp>
            <p:nvSpPr>
              <p:cNvPr id="708583" name="Freeform 99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4" name="Freeform 100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78" name="Group 1002"/>
            <p:cNvGrpSpPr>
              <a:grpSpLocks/>
            </p:cNvGrpSpPr>
            <p:nvPr/>
          </p:nvGrpSpPr>
          <p:grpSpPr bwMode="auto">
            <a:xfrm>
              <a:off x="2163" y="1873"/>
              <a:ext cx="287" cy="1339"/>
              <a:chOff x="1780" y="1873"/>
              <a:chExt cx="287" cy="1339"/>
            </a:xfrm>
          </p:grpSpPr>
          <p:sp>
            <p:nvSpPr>
              <p:cNvPr id="708587" name="Freeform 1003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8" name="Freeform 1004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91" name="Group 1005"/>
            <p:cNvGrpSpPr>
              <a:grpSpLocks/>
            </p:cNvGrpSpPr>
            <p:nvPr/>
          </p:nvGrpSpPr>
          <p:grpSpPr bwMode="auto">
            <a:xfrm>
              <a:off x="2545" y="1873"/>
              <a:ext cx="287" cy="1339"/>
              <a:chOff x="1780" y="1873"/>
              <a:chExt cx="287" cy="1339"/>
            </a:xfrm>
          </p:grpSpPr>
          <p:sp>
            <p:nvSpPr>
              <p:cNvPr id="708590" name="Freeform 1006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1" name="Freeform 1007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04" name="Group 1008"/>
            <p:cNvGrpSpPr>
              <a:grpSpLocks/>
            </p:cNvGrpSpPr>
            <p:nvPr/>
          </p:nvGrpSpPr>
          <p:grpSpPr bwMode="auto">
            <a:xfrm>
              <a:off x="2928" y="1873"/>
              <a:ext cx="287" cy="1339"/>
              <a:chOff x="1780" y="1873"/>
              <a:chExt cx="287" cy="1339"/>
            </a:xfrm>
          </p:grpSpPr>
          <p:sp>
            <p:nvSpPr>
              <p:cNvPr id="708593" name="Freeform 100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4" name="Freeform 101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17" name="Group 1011"/>
            <p:cNvGrpSpPr>
              <a:grpSpLocks/>
            </p:cNvGrpSpPr>
            <p:nvPr/>
          </p:nvGrpSpPr>
          <p:grpSpPr bwMode="auto">
            <a:xfrm>
              <a:off x="3310" y="1873"/>
              <a:ext cx="287" cy="1339"/>
              <a:chOff x="1780" y="1873"/>
              <a:chExt cx="287" cy="1339"/>
            </a:xfrm>
          </p:grpSpPr>
          <p:sp>
            <p:nvSpPr>
              <p:cNvPr id="708596" name="Freeform 1012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7" name="Freeform 1013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30" name="Group 1014"/>
            <p:cNvGrpSpPr>
              <a:grpSpLocks/>
            </p:cNvGrpSpPr>
            <p:nvPr/>
          </p:nvGrpSpPr>
          <p:grpSpPr bwMode="auto">
            <a:xfrm>
              <a:off x="3693" y="1873"/>
              <a:ext cx="287" cy="1339"/>
              <a:chOff x="1780" y="1873"/>
              <a:chExt cx="287" cy="1339"/>
            </a:xfrm>
          </p:grpSpPr>
          <p:sp>
            <p:nvSpPr>
              <p:cNvPr id="708599" name="Freeform 1015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0" name="Freeform 1016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43" name="Group 1017"/>
            <p:cNvGrpSpPr>
              <a:grpSpLocks/>
            </p:cNvGrpSpPr>
            <p:nvPr/>
          </p:nvGrpSpPr>
          <p:grpSpPr bwMode="auto">
            <a:xfrm>
              <a:off x="4075" y="1873"/>
              <a:ext cx="287" cy="1339"/>
              <a:chOff x="1780" y="1873"/>
              <a:chExt cx="287" cy="1339"/>
            </a:xfrm>
          </p:grpSpPr>
          <p:sp>
            <p:nvSpPr>
              <p:cNvPr id="708602" name="Freeform 1018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3" name="Freeform 1019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56" name="Group 1020"/>
            <p:cNvGrpSpPr>
              <a:grpSpLocks/>
            </p:cNvGrpSpPr>
            <p:nvPr/>
          </p:nvGrpSpPr>
          <p:grpSpPr bwMode="auto">
            <a:xfrm>
              <a:off x="4457" y="1873"/>
              <a:ext cx="287" cy="1339"/>
              <a:chOff x="1780" y="1873"/>
              <a:chExt cx="287" cy="1339"/>
            </a:xfrm>
          </p:grpSpPr>
          <p:sp>
            <p:nvSpPr>
              <p:cNvPr id="708605" name="Freeform 1021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6" name="Freeform 1022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170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582" grpId="0" animBg="1"/>
      <p:bldP spid="709641" grpId="0"/>
      <p:bldP spid="7096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9080" name="Object 8"/>
          <p:cNvGraphicFramePr>
            <a:graphicFrameLocks/>
          </p:cNvGraphicFramePr>
          <p:nvPr/>
        </p:nvGraphicFramePr>
        <p:xfrm>
          <a:off x="200025" y="1068388"/>
          <a:ext cx="8489950" cy="40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28" name="Chart" r:id="rId4" imgW="8515231" imgH="4010085" progId="Excel.Sheet.8">
                  <p:embed/>
                </p:oleObj>
              </mc:Choice>
              <mc:Fallback>
                <p:oleObj name="Chart" r:id="rId4" imgW="8515231" imgH="401008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068388"/>
                        <a:ext cx="8489950" cy="400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85183"/>
            <a:ext cx="8229600" cy="11521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Want memory to appear:</a:t>
            </a:r>
          </a:p>
          <a:p>
            <a:pPr lvl="1"/>
            <a:r>
              <a:rPr lang="en-US" dirty="0"/>
              <a:t>As fast as CPU</a:t>
            </a:r>
          </a:p>
          <a:p>
            <a:pPr lvl="1"/>
            <a:r>
              <a:rPr lang="en-US" dirty="0"/>
              <a:t>As large as required by all of the running applications</a:t>
            </a:r>
          </a:p>
        </p:txBody>
      </p:sp>
      <p:sp>
        <p:nvSpPr>
          <p:cNvPr id="899082" name="Text Box 10"/>
          <p:cNvSpPr txBox="1">
            <a:spLocks noChangeArrowheads="1"/>
          </p:cNvSpPr>
          <p:nvPr/>
        </p:nvSpPr>
        <p:spPr bwMode="auto">
          <a:xfrm>
            <a:off x="3026767" y="2452688"/>
            <a:ext cx="140121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Processor</a:t>
            </a:r>
          </a:p>
        </p:txBody>
      </p:sp>
      <p:sp>
        <p:nvSpPr>
          <p:cNvPr id="899083" name="Text Box 11"/>
          <p:cNvSpPr txBox="1">
            <a:spLocks noChangeArrowheads="1"/>
          </p:cNvSpPr>
          <p:nvPr/>
        </p:nvSpPr>
        <p:spPr bwMode="auto">
          <a:xfrm>
            <a:off x="5076056" y="3501008"/>
            <a:ext cx="12971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j-lt"/>
                <a:cs typeface="Arial" pitchFamily="34" charset="0"/>
              </a:rPr>
              <a:t>Memory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64</a:t>
            </a:r>
            <a:r>
              <a:rPr lang="en-US" dirty="0">
                <a:cs typeface="Arial" charset="0"/>
              </a:rPr>
              <a:t>×1-bit </a:t>
            </a:r>
            <a:r>
              <a:rPr lang="en-US" dirty="0"/>
              <a:t>SRAM Array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25750" y="2138363"/>
            <a:ext cx="454025" cy="303212"/>
            <a:chOff x="1877" y="1873"/>
            <a:chExt cx="1385" cy="860"/>
          </a:xfrm>
        </p:grpSpPr>
        <p:sp>
          <p:nvSpPr>
            <p:cNvPr id="707588" name="AutoShape 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89" name="Oval 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0" name="AutoShape 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1" name="Oval 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2" name="Freeform 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3" name="Freeform 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4" name="Freeform 1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6" name="Freeform 1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7" name="Line 1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8" name="Line 1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599" name="Line 1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33763" y="2138363"/>
            <a:ext cx="454025" cy="303212"/>
            <a:chOff x="1877" y="1873"/>
            <a:chExt cx="1385" cy="860"/>
          </a:xfrm>
        </p:grpSpPr>
        <p:sp>
          <p:nvSpPr>
            <p:cNvPr id="707602" name="AutoShape 1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3" name="Oval 1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4" name="AutoShape 2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5" name="Oval 2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6" name="Freeform 2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7" name="Freeform 2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8" name="Freeform 2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09" name="Line 2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0" name="Freeform 2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1" name="Line 2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2" name="Line 2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3" name="Line 2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041775" y="2138363"/>
            <a:ext cx="454025" cy="303212"/>
            <a:chOff x="1877" y="1873"/>
            <a:chExt cx="1385" cy="860"/>
          </a:xfrm>
        </p:grpSpPr>
        <p:sp>
          <p:nvSpPr>
            <p:cNvPr id="707615" name="AutoShape 3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6" name="Oval 3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7" name="AutoShape 3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8" name="Oval 3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19" name="Freeform 3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0" name="Freeform 3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1" name="Freeform 3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2" name="Line 3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3" name="Freeform 3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4" name="Line 4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5" name="Line 4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6" name="Line 4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49788" y="2138363"/>
            <a:ext cx="454025" cy="303212"/>
            <a:chOff x="1877" y="1873"/>
            <a:chExt cx="1385" cy="860"/>
          </a:xfrm>
        </p:grpSpPr>
        <p:sp>
          <p:nvSpPr>
            <p:cNvPr id="707628" name="AutoShape 4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29" name="Oval 4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0" name="AutoShape 4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1" name="Oval 4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2" name="Freeform 4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3" name="Freeform 4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4" name="Freeform 5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5" name="Line 5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6" name="Freeform 5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7" name="Line 5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8" name="Line 5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39" name="Line 5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256213" y="2138363"/>
            <a:ext cx="454025" cy="303212"/>
            <a:chOff x="1877" y="1873"/>
            <a:chExt cx="1385" cy="860"/>
          </a:xfrm>
        </p:grpSpPr>
        <p:sp>
          <p:nvSpPr>
            <p:cNvPr id="707641" name="AutoShape 5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2" name="Oval 5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3" name="AutoShape 5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4" name="Oval 6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5" name="Freeform 6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6" name="Freeform 6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7" name="Freeform 6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8" name="Line 6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49" name="Freeform 6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0" name="Line 6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1" name="Line 6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2" name="Line 6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5864225" y="2138363"/>
            <a:ext cx="454025" cy="303212"/>
            <a:chOff x="1877" y="1873"/>
            <a:chExt cx="1385" cy="860"/>
          </a:xfrm>
        </p:grpSpPr>
        <p:sp>
          <p:nvSpPr>
            <p:cNvPr id="707654" name="AutoShape 7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5" name="Oval 7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6" name="AutoShape 7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7" name="Oval 7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8" name="Freeform 7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59" name="Freeform 7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0" name="Freeform 7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1" name="Line 7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2" name="Freeform 7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3" name="Line 7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4" name="Line 8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5" name="Line 8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6470650" y="2138363"/>
            <a:ext cx="454025" cy="303212"/>
            <a:chOff x="1877" y="1873"/>
            <a:chExt cx="1385" cy="860"/>
          </a:xfrm>
        </p:grpSpPr>
        <p:sp>
          <p:nvSpPr>
            <p:cNvPr id="707667" name="AutoShape 8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8" name="Oval 8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69" name="AutoShape 8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0" name="Oval 8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1" name="Freeform 8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2" name="Freeform 8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3" name="Freeform 8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4" name="Line 9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5" name="Freeform 9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6" name="Line 9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7" name="Line 9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78" name="Line 9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7077075" y="2138363"/>
            <a:ext cx="454025" cy="303212"/>
            <a:chOff x="1877" y="1873"/>
            <a:chExt cx="1385" cy="860"/>
          </a:xfrm>
        </p:grpSpPr>
        <p:sp>
          <p:nvSpPr>
            <p:cNvPr id="707680" name="AutoShape 9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1" name="Oval 9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2" name="AutoShape 9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3" name="Oval 9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4" name="Freeform 10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5" name="Freeform 10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6" name="Freeform 10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7" name="Line 10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8" name="Freeform 10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89" name="Line 10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0" name="Line 10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1" name="Line 10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2825750" y="2517775"/>
            <a:ext cx="454025" cy="303213"/>
            <a:chOff x="1877" y="1873"/>
            <a:chExt cx="1385" cy="860"/>
          </a:xfrm>
        </p:grpSpPr>
        <p:sp>
          <p:nvSpPr>
            <p:cNvPr id="707693" name="AutoShape 10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4" name="Oval 11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5" name="AutoShape 11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6" name="Oval 11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7" name="Freeform 11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8" name="Freeform 11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699" name="Freeform 11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0" name="Line 11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1" name="Freeform 11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2" name="Line 11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3" name="Line 11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4" name="Line 12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3433763" y="2517775"/>
            <a:ext cx="454025" cy="303213"/>
            <a:chOff x="1877" y="1873"/>
            <a:chExt cx="1385" cy="860"/>
          </a:xfrm>
        </p:grpSpPr>
        <p:sp>
          <p:nvSpPr>
            <p:cNvPr id="707706" name="AutoShape 12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7" name="Oval 12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8" name="AutoShape 12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09" name="Oval 12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0" name="Freeform 12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1" name="Freeform 12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2" name="Freeform 12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3" name="Line 12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4" name="Freeform 13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5" name="Line 13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6" name="Line 13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17" name="Line 13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4041775" y="2517775"/>
            <a:ext cx="454025" cy="303213"/>
            <a:chOff x="1877" y="1873"/>
            <a:chExt cx="1385" cy="860"/>
          </a:xfrm>
        </p:grpSpPr>
        <p:sp>
          <p:nvSpPr>
            <p:cNvPr id="707719" name="AutoShape 13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0" name="Oval 13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1" name="AutoShape 13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2" name="Oval 13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3" name="Freeform 13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4" name="Freeform 14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5" name="Freeform 14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6" name="Line 14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7" name="Freeform 14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8" name="Line 14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29" name="Line 14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0" name="Line 14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4649788" y="2517775"/>
            <a:ext cx="454025" cy="303213"/>
            <a:chOff x="1877" y="1873"/>
            <a:chExt cx="1385" cy="860"/>
          </a:xfrm>
        </p:grpSpPr>
        <p:sp>
          <p:nvSpPr>
            <p:cNvPr id="707732" name="AutoShape 14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3" name="Oval 14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4" name="AutoShape 15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5" name="Oval 15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6" name="Freeform 15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7" name="Freeform 15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8" name="Freeform 15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39" name="Line 15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0" name="Freeform 15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1" name="Line 15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2" name="Line 15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3" name="Line 15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4" name="Group 160"/>
          <p:cNvGrpSpPr>
            <a:grpSpLocks/>
          </p:cNvGrpSpPr>
          <p:nvPr/>
        </p:nvGrpSpPr>
        <p:grpSpPr bwMode="auto">
          <a:xfrm>
            <a:off x="5256213" y="2517775"/>
            <a:ext cx="454025" cy="303213"/>
            <a:chOff x="1877" y="1873"/>
            <a:chExt cx="1385" cy="860"/>
          </a:xfrm>
        </p:grpSpPr>
        <p:sp>
          <p:nvSpPr>
            <p:cNvPr id="707745" name="AutoShape 16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6" name="Oval 16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7" name="AutoShape 16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8" name="Oval 16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49" name="Freeform 16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0" name="Freeform 16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1" name="Freeform 16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2" name="Line 16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3" name="Freeform 16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4" name="Line 17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5" name="Line 17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6" name="Line 17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5864225" y="2517775"/>
            <a:ext cx="454025" cy="303213"/>
            <a:chOff x="1877" y="1873"/>
            <a:chExt cx="1385" cy="860"/>
          </a:xfrm>
        </p:grpSpPr>
        <p:sp>
          <p:nvSpPr>
            <p:cNvPr id="707758" name="AutoShape 17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59" name="Oval 17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0" name="AutoShape 17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1" name="Oval 17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2" name="Freeform 17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3" name="Freeform 17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4" name="Freeform 18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5" name="Line 18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6" name="Freeform 18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7" name="Line 18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8" name="Line 18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69" name="Line 18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6470650" y="2517775"/>
            <a:ext cx="454025" cy="303213"/>
            <a:chOff x="1877" y="1873"/>
            <a:chExt cx="1385" cy="860"/>
          </a:xfrm>
        </p:grpSpPr>
        <p:sp>
          <p:nvSpPr>
            <p:cNvPr id="707771" name="AutoShape 18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2" name="Oval 18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3" name="AutoShape 18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4" name="Oval 19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5" name="Freeform 19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6" name="Freeform 19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7" name="Freeform 19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8" name="Line 19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79" name="Freeform 19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0" name="Line 19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1" name="Line 19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2" name="Line 19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7" name="Group 199"/>
          <p:cNvGrpSpPr>
            <a:grpSpLocks/>
          </p:cNvGrpSpPr>
          <p:nvPr/>
        </p:nvGrpSpPr>
        <p:grpSpPr bwMode="auto">
          <a:xfrm>
            <a:off x="7077075" y="2517775"/>
            <a:ext cx="454025" cy="303213"/>
            <a:chOff x="1877" y="1873"/>
            <a:chExt cx="1385" cy="860"/>
          </a:xfrm>
        </p:grpSpPr>
        <p:sp>
          <p:nvSpPr>
            <p:cNvPr id="707784" name="AutoShape 20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5" name="Oval 20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6" name="AutoShape 20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7" name="Oval 20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8" name="Freeform 20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89" name="Freeform 20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0" name="Freeform 20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1" name="Line 20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2" name="Freeform 20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3" name="Line 20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4" name="Line 21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5" name="Line 21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8" name="Group 212"/>
          <p:cNvGrpSpPr>
            <a:grpSpLocks/>
          </p:cNvGrpSpPr>
          <p:nvPr/>
        </p:nvGrpSpPr>
        <p:grpSpPr bwMode="auto">
          <a:xfrm>
            <a:off x="2825750" y="2897188"/>
            <a:ext cx="454025" cy="303212"/>
            <a:chOff x="1877" y="1873"/>
            <a:chExt cx="1385" cy="860"/>
          </a:xfrm>
        </p:grpSpPr>
        <p:sp>
          <p:nvSpPr>
            <p:cNvPr id="707797" name="AutoShape 21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8" name="Oval 21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799" name="AutoShape 21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0" name="Oval 21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1" name="Freeform 21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2" name="Freeform 21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3" name="Freeform 21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4" name="Line 22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5" name="Freeform 22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6" name="Line 22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7" name="Line 22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08" name="Line 22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9" name="Group 225"/>
          <p:cNvGrpSpPr>
            <a:grpSpLocks/>
          </p:cNvGrpSpPr>
          <p:nvPr/>
        </p:nvGrpSpPr>
        <p:grpSpPr bwMode="auto">
          <a:xfrm>
            <a:off x="3433763" y="2897188"/>
            <a:ext cx="454025" cy="303212"/>
            <a:chOff x="1877" y="1873"/>
            <a:chExt cx="1385" cy="860"/>
          </a:xfrm>
        </p:grpSpPr>
        <p:sp>
          <p:nvSpPr>
            <p:cNvPr id="707810" name="AutoShape 22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1" name="Oval 22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2" name="AutoShape 22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3" name="Oval 22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4" name="Freeform 23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5" name="Freeform 23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6" name="Freeform 23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7" name="Line 23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8" name="Freeform 23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19" name="Line 23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0" name="Line 23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1" name="Line 23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0" name="Group 238"/>
          <p:cNvGrpSpPr>
            <a:grpSpLocks/>
          </p:cNvGrpSpPr>
          <p:nvPr/>
        </p:nvGrpSpPr>
        <p:grpSpPr bwMode="auto">
          <a:xfrm>
            <a:off x="4041775" y="2897188"/>
            <a:ext cx="454025" cy="303212"/>
            <a:chOff x="1877" y="1873"/>
            <a:chExt cx="1385" cy="860"/>
          </a:xfrm>
        </p:grpSpPr>
        <p:sp>
          <p:nvSpPr>
            <p:cNvPr id="707823" name="AutoShape 23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4" name="Oval 24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5" name="AutoShape 24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6" name="Oval 24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7" name="Freeform 24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8" name="Freeform 24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29" name="Freeform 24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0" name="Line 24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1" name="Freeform 24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2" name="Line 24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3" name="Line 24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4" name="Line 25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1" name="Group 251"/>
          <p:cNvGrpSpPr>
            <a:grpSpLocks/>
          </p:cNvGrpSpPr>
          <p:nvPr/>
        </p:nvGrpSpPr>
        <p:grpSpPr bwMode="auto">
          <a:xfrm>
            <a:off x="4649788" y="2897188"/>
            <a:ext cx="454025" cy="303212"/>
            <a:chOff x="1877" y="1873"/>
            <a:chExt cx="1385" cy="860"/>
          </a:xfrm>
        </p:grpSpPr>
        <p:sp>
          <p:nvSpPr>
            <p:cNvPr id="707836" name="AutoShape 25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7" name="Oval 25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8" name="AutoShape 25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39" name="Oval 25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0" name="Freeform 25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1" name="Freeform 25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2" name="Freeform 25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3" name="Line 25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4" name="Freeform 26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5" name="Line 26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6" name="Line 26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47" name="Line 26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2" name="Group 264"/>
          <p:cNvGrpSpPr>
            <a:grpSpLocks/>
          </p:cNvGrpSpPr>
          <p:nvPr/>
        </p:nvGrpSpPr>
        <p:grpSpPr bwMode="auto">
          <a:xfrm>
            <a:off x="5256213" y="2897188"/>
            <a:ext cx="454025" cy="303212"/>
            <a:chOff x="1877" y="1873"/>
            <a:chExt cx="1385" cy="860"/>
          </a:xfrm>
        </p:grpSpPr>
        <p:sp>
          <p:nvSpPr>
            <p:cNvPr id="707849" name="AutoShape 26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0" name="Oval 26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1" name="AutoShape 26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2" name="Oval 26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3" name="Freeform 26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4" name="Freeform 27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5" name="Freeform 27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6" name="Line 27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7" name="Freeform 27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8" name="Line 27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59" name="Line 27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0" name="Line 27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3" name="Group 277"/>
          <p:cNvGrpSpPr>
            <a:grpSpLocks/>
          </p:cNvGrpSpPr>
          <p:nvPr/>
        </p:nvGrpSpPr>
        <p:grpSpPr bwMode="auto">
          <a:xfrm>
            <a:off x="5864225" y="2897188"/>
            <a:ext cx="454025" cy="303212"/>
            <a:chOff x="1877" y="1873"/>
            <a:chExt cx="1385" cy="860"/>
          </a:xfrm>
        </p:grpSpPr>
        <p:sp>
          <p:nvSpPr>
            <p:cNvPr id="707862" name="AutoShape 27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3" name="Oval 27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4" name="AutoShape 28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5" name="Oval 28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6" name="Freeform 28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7" name="Freeform 28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8" name="Freeform 28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69" name="Line 28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0" name="Freeform 28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1" name="Line 28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2" name="Line 28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3" name="Line 28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4" name="Group 290"/>
          <p:cNvGrpSpPr>
            <a:grpSpLocks/>
          </p:cNvGrpSpPr>
          <p:nvPr/>
        </p:nvGrpSpPr>
        <p:grpSpPr bwMode="auto">
          <a:xfrm>
            <a:off x="6470650" y="2897188"/>
            <a:ext cx="454025" cy="303212"/>
            <a:chOff x="1877" y="1873"/>
            <a:chExt cx="1385" cy="860"/>
          </a:xfrm>
        </p:grpSpPr>
        <p:sp>
          <p:nvSpPr>
            <p:cNvPr id="707875" name="AutoShape 29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6" name="Oval 29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7" name="AutoShape 29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8" name="Oval 29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79" name="Freeform 29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0" name="Freeform 29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1" name="Freeform 29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2" name="Line 29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3" name="Freeform 29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4" name="Line 30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5" name="Line 30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6" name="Line 30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5" name="Group 303"/>
          <p:cNvGrpSpPr>
            <a:grpSpLocks/>
          </p:cNvGrpSpPr>
          <p:nvPr/>
        </p:nvGrpSpPr>
        <p:grpSpPr bwMode="auto">
          <a:xfrm>
            <a:off x="7077075" y="2897188"/>
            <a:ext cx="454025" cy="303212"/>
            <a:chOff x="1877" y="1873"/>
            <a:chExt cx="1385" cy="860"/>
          </a:xfrm>
        </p:grpSpPr>
        <p:sp>
          <p:nvSpPr>
            <p:cNvPr id="707888" name="AutoShape 30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89" name="Oval 30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0" name="AutoShape 30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1" name="Oval 30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2" name="Freeform 30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3" name="Freeform 30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4" name="Freeform 31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5" name="Line 31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6" name="Freeform 31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7" name="Line 31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8" name="Line 31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899" name="Line 31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6" name="Group 316"/>
          <p:cNvGrpSpPr>
            <a:grpSpLocks/>
          </p:cNvGrpSpPr>
          <p:nvPr/>
        </p:nvGrpSpPr>
        <p:grpSpPr bwMode="auto">
          <a:xfrm>
            <a:off x="2825750" y="3278188"/>
            <a:ext cx="454025" cy="303212"/>
            <a:chOff x="1877" y="1873"/>
            <a:chExt cx="1385" cy="860"/>
          </a:xfrm>
        </p:grpSpPr>
        <p:sp>
          <p:nvSpPr>
            <p:cNvPr id="707901" name="AutoShape 31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2" name="Oval 31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3" name="AutoShape 31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4" name="Oval 32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5" name="Freeform 32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6" name="Freeform 32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7" name="Freeform 32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8" name="Line 32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09" name="Freeform 32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0" name="Line 32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1" name="Line 32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2" name="Line 32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7" name="Group 329"/>
          <p:cNvGrpSpPr>
            <a:grpSpLocks/>
          </p:cNvGrpSpPr>
          <p:nvPr/>
        </p:nvGrpSpPr>
        <p:grpSpPr bwMode="auto">
          <a:xfrm>
            <a:off x="3433763" y="3278188"/>
            <a:ext cx="454025" cy="303212"/>
            <a:chOff x="1877" y="1873"/>
            <a:chExt cx="1385" cy="860"/>
          </a:xfrm>
        </p:grpSpPr>
        <p:sp>
          <p:nvSpPr>
            <p:cNvPr id="707914" name="AutoShape 33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5" name="Oval 33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6" name="AutoShape 33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7" name="Oval 33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8" name="Freeform 33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19" name="Freeform 33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0" name="Freeform 33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1" name="Line 33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2" name="Freeform 33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3" name="Line 33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4" name="Line 34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5" name="Line 34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8" name="Group 342"/>
          <p:cNvGrpSpPr>
            <a:grpSpLocks/>
          </p:cNvGrpSpPr>
          <p:nvPr/>
        </p:nvGrpSpPr>
        <p:grpSpPr bwMode="auto">
          <a:xfrm>
            <a:off x="4041775" y="3278188"/>
            <a:ext cx="454025" cy="303212"/>
            <a:chOff x="1877" y="1873"/>
            <a:chExt cx="1385" cy="860"/>
          </a:xfrm>
        </p:grpSpPr>
        <p:sp>
          <p:nvSpPr>
            <p:cNvPr id="707927" name="AutoShape 34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8" name="Oval 34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29" name="AutoShape 34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0" name="Oval 34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1" name="Freeform 34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2" name="Freeform 34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3" name="Freeform 34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4" name="Line 35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5" name="Freeform 35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6" name="Line 35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7" name="Line 35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38" name="Line 35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9" name="Group 355"/>
          <p:cNvGrpSpPr>
            <a:grpSpLocks/>
          </p:cNvGrpSpPr>
          <p:nvPr/>
        </p:nvGrpSpPr>
        <p:grpSpPr bwMode="auto">
          <a:xfrm>
            <a:off x="4649788" y="3278188"/>
            <a:ext cx="454025" cy="303212"/>
            <a:chOff x="1877" y="1873"/>
            <a:chExt cx="1385" cy="860"/>
          </a:xfrm>
        </p:grpSpPr>
        <p:sp>
          <p:nvSpPr>
            <p:cNvPr id="707940" name="AutoShape 35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1" name="Oval 35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2" name="AutoShape 35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3" name="Oval 35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4" name="Freeform 36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5" name="Freeform 36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6" name="Freeform 36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7" name="Line 36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8" name="Freeform 36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49" name="Line 36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0" name="Line 36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1" name="Line 36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0" name="Group 368"/>
          <p:cNvGrpSpPr>
            <a:grpSpLocks/>
          </p:cNvGrpSpPr>
          <p:nvPr/>
        </p:nvGrpSpPr>
        <p:grpSpPr bwMode="auto">
          <a:xfrm>
            <a:off x="5256213" y="3278188"/>
            <a:ext cx="454025" cy="303212"/>
            <a:chOff x="1877" y="1873"/>
            <a:chExt cx="1385" cy="860"/>
          </a:xfrm>
        </p:grpSpPr>
        <p:sp>
          <p:nvSpPr>
            <p:cNvPr id="707953" name="AutoShape 36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4" name="Oval 37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5" name="AutoShape 37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6" name="Oval 37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7" name="Freeform 37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8" name="Freeform 37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59" name="Freeform 37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0" name="Line 37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1" name="Freeform 37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2" name="Line 37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3" name="Line 37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4" name="Line 38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1" name="Group 381"/>
          <p:cNvGrpSpPr>
            <a:grpSpLocks/>
          </p:cNvGrpSpPr>
          <p:nvPr/>
        </p:nvGrpSpPr>
        <p:grpSpPr bwMode="auto">
          <a:xfrm>
            <a:off x="5864225" y="3278188"/>
            <a:ext cx="454025" cy="303212"/>
            <a:chOff x="1877" y="1873"/>
            <a:chExt cx="1385" cy="860"/>
          </a:xfrm>
        </p:grpSpPr>
        <p:sp>
          <p:nvSpPr>
            <p:cNvPr id="707966" name="AutoShape 38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7" name="Oval 38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8" name="AutoShape 38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69" name="Oval 38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0" name="Freeform 38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1" name="Freeform 38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2" name="Freeform 38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3" name="Line 38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4" name="Freeform 39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5" name="Line 39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6" name="Line 39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77" name="Line 39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4" name="Group 394"/>
          <p:cNvGrpSpPr>
            <a:grpSpLocks/>
          </p:cNvGrpSpPr>
          <p:nvPr/>
        </p:nvGrpSpPr>
        <p:grpSpPr bwMode="auto">
          <a:xfrm>
            <a:off x="6470650" y="3278188"/>
            <a:ext cx="454025" cy="303212"/>
            <a:chOff x="1877" y="1873"/>
            <a:chExt cx="1385" cy="860"/>
          </a:xfrm>
        </p:grpSpPr>
        <p:sp>
          <p:nvSpPr>
            <p:cNvPr id="707979" name="AutoShape 39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0" name="Oval 39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1" name="AutoShape 39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2" name="Oval 39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3" name="Freeform 39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4" name="Freeform 40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5" name="Freeform 40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6" name="Line 40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7" name="Freeform 40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8" name="Line 40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89" name="Line 40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0" name="Line 40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5" name="Group 407"/>
          <p:cNvGrpSpPr>
            <a:grpSpLocks/>
          </p:cNvGrpSpPr>
          <p:nvPr/>
        </p:nvGrpSpPr>
        <p:grpSpPr bwMode="auto">
          <a:xfrm>
            <a:off x="7077075" y="3278188"/>
            <a:ext cx="454025" cy="303212"/>
            <a:chOff x="1877" y="1873"/>
            <a:chExt cx="1385" cy="860"/>
          </a:xfrm>
        </p:grpSpPr>
        <p:sp>
          <p:nvSpPr>
            <p:cNvPr id="707992" name="AutoShape 40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3" name="Oval 40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4" name="AutoShape 41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5" name="Oval 41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6" name="Freeform 41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7" name="Freeform 41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8" name="Freeform 41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7999" name="Line 41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0" name="Freeform 41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1" name="Line 41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2" name="Line 41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3" name="Line 41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88" name="Group 420"/>
          <p:cNvGrpSpPr>
            <a:grpSpLocks/>
          </p:cNvGrpSpPr>
          <p:nvPr/>
        </p:nvGrpSpPr>
        <p:grpSpPr bwMode="auto">
          <a:xfrm>
            <a:off x="2825750" y="3656013"/>
            <a:ext cx="454025" cy="303212"/>
            <a:chOff x="1877" y="1873"/>
            <a:chExt cx="1385" cy="860"/>
          </a:xfrm>
        </p:grpSpPr>
        <p:sp>
          <p:nvSpPr>
            <p:cNvPr id="708005" name="AutoShape 42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6" name="Oval 42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7" name="AutoShape 42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8" name="Oval 42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09" name="Freeform 42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0" name="Freeform 42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1" name="Freeform 42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2" name="Line 42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3" name="Freeform 42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4" name="Line 43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5" name="Line 43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6" name="Line 43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3" name="Group 433"/>
          <p:cNvGrpSpPr>
            <a:grpSpLocks/>
          </p:cNvGrpSpPr>
          <p:nvPr/>
        </p:nvGrpSpPr>
        <p:grpSpPr bwMode="auto">
          <a:xfrm>
            <a:off x="3433763" y="3656013"/>
            <a:ext cx="454025" cy="303212"/>
            <a:chOff x="1877" y="1873"/>
            <a:chExt cx="1385" cy="860"/>
          </a:xfrm>
        </p:grpSpPr>
        <p:sp>
          <p:nvSpPr>
            <p:cNvPr id="708018" name="AutoShape 43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19" name="Oval 43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0" name="AutoShape 43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1" name="Oval 43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2" name="Freeform 43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3" name="Freeform 43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4" name="Freeform 44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5" name="Line 44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6" name="Freeform 44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7" name="Line 44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8" name="Line 44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29" name="Line 44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4" name="Group 446"/>
          <p:cNvGrpSpPr>
            <a:grpSpLocks/>
          </p:cNvGrpSpPr>
          <p:nvPr/>
        </p:nvGrpSpPr>
        <p:grpSpPr bwMode="auto">
          <a:xfrm>
            <a:off x="4041775" y="3656013"/>
            <a:ext cx="454025" cy="303212"/>
            <a:chOff x="1877" y="1873"/>
            <a:chExt cx="1385" cy="860"/>
          </a:xfrm>
        </p:grpSpPr>
        <p:sp>
          <p:nvSpPr>
            <p:cNvPr id="708031" name="AutoShape 44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2" name="Oval 44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3" name="AutoShape 44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4" name="Oval 45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5" name="Freeform 45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6" name="Freeform 45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7" name="Freeform 45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8" name="Line 45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39" name="Freeform 45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0" name="Line 45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1" name="Line 45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2" name="Line 45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497" name="Group 459"/>
          <p:cNvGrpSpPr>
            <a:grpSpLocks/>
          </p:cNvGrpSpPr>
          <p:nvPr/>
        </p:nvGrpSpPr>
        <p:grpSpPr bwMode="auto">
          <a:xfrm>
            <a:off x="4649788" y="3656013"/>
            <a:ext cx="454025" cy="303212"/>
            <a:chOff x="1877" y="1873"/>
            <a:chExt cx="1385" cy="860"/>
          </a:xfrm>
        </p:grpSpPr>
        <p:sp>
          <p:nvSpPr>
            <p:cNvPr id="708044" name="AutoShape 46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5" name="Oval 46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6" name="AutoShape 46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7" name="Oval 46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8" name="Freeform 46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49" name="Freeform 46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0" name="Freeform 46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1" name="Line 46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2" name="Freeform 46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3" name="Line 46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4" name="Line 47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5" name="Line 47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2" name="Group 472"/>
          <p:cNvGrpSpPr>
            <a:grpSpLocks/>
          </p:cNvGrpSpPr>
          <p:nvPr/>
        </p:nvGrpSpPr>
        <p:grpSpPr bwMode="auto">
          <a:xfrm>
            <a:off x="5256213" y="3656013"/>
            <a:ext cx="454025" cy="303212"/>
            <a:chOff x="1877" y="1873"/>
            <a:chExt cx="1385" cy="860"/>
          </a:xfrm>
        </p:grpSpPr>
        <p:sp>
          <p:nvSpPr>
            <p:cNvPr id="708057" name="AutoShape 47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8" name="Oval 47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59" name="AutoShape 47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0" name="Oval 47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1" name="Freeform 47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2" name="Freeform 47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3" name="Freeform 47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4" name="Line 48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5" name="Freeform 48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6" name="Line 48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7" name="Line 48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68" name="Line 48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3" name="Group 485"/>
          <p:cNvGrpSpPr>
            <a:grpSpLocks/>
          </p:cNvGrpSpPr>
          <p:nvPr/>
        </p:nvGrpSpPr>
        <p:grpSpPr bwMode="auto">
          <a:xfrm>
            <a:off x="5864225" y="3656013"/>
            <a:ext cx="454025" cy="303212"/>
            <a:chOff x="1877" y="1873"/>
            <a:chExt cx="1385" cy="860"/>
          </a:xfrm>
        </p:grpSpPr>
        <p:sp>
          <p:nvSpPr>
            <p:cNvPr id="708070" name="AutoShape 48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1" name="Oval 48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2" name="AutoShape 48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3" name="Oval 48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4" name="Freeform 49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5" name="Freeform 49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6" name="Freeform 49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7" name="Line 49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8" name="Freeform 49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79" name="Line 49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0" name="Line 49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1" name="Line 49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06" name="Group 498"/>
          <p:cNvGrpSpPr>
            <a:grpSpLocks/>
          </p:cNvGrpSpPr>
          <p:nvPr/>
        </p:nvGrpSpPr>
        <p:grpSpPr bwMode="auto">
          <a:xfrm>
            <a:off x="6470650" y="3656013"/>
            <a:ext cx="454025" cy="303212"/>
            <a:chOff x="1877" y="1873"/>
            <a:chExt cx="1385" cy="860"/>
          </a:xfrm>
        </p:grpSpPr>
        <p:sp>
          <p:nvSpPr>
            <p:cNvPr id="708083" name="AutoShape 49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4" name="Oval 50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5" name="AutoShape 50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6" name="Oval 50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7" name="Freeform 50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8" name="Freeform 50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89" name="Freeform 50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0" name="Line 50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1" name="Freeform 50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2" name="Line 50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3" name="Line 50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4" name="Line 51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1" name="Group 511"/>
          <p:cNvGrpSpPr>
            <a:grpSpLocks/>
          </p:cNvGrpSpPr>
          <p:nvPr/>
        </p:nvGrpSpPr>
        <p:grpSpPr bwMode="auto">
          <a:xfrm>
            <a:off x="7077075" y="3656013"/>
            <a:ext cx="454025" cy="303212"/>
            <a:chOff x="1877" y="1873"/>
            <a:chExt cx="1385" cy="860"/>
          </a:xfrm>
        </p:grpSpPr>
        <p:sp>
          <p:nvSpPr>
            <p:cNvPr id="708096" name="AutoShape 51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7" name="Oval 51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8" name="AutoShape 51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099" name="Oval 51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0" name="Freeform 51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1" name="Freeform 51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2" name="Freeform 51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3" name="Line 51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4" name="Freeform 52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5" name="Line 52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6" name="Line 52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07" name="Line 52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2" name="Group 524"/>
          <p:cNvGrpSpPr>
            <a:grpSpLocks/>
          </p:cNvGrpSpPr>
          <p:nvPr/>
        </p:nvGrpSpPr>
        <p:grpSpPr bwMode="auto">
          <a:xfrm>
            <a:off x="2825750" y="4035425"/>
            <a:ext cx="454025" cy="303213"/>
            <a:chOff x="1877" y="1873"/>
            <a:chExt cx="1385" cy="860"/>
          </a:xfrm>
        </p:grpSpPr>
        <p:sp>
          <p:nvSpPr>
            <p:cNvPr id="708109" name="AutoShape 52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0" name="Oval 52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1" name="AutoShape 52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2" name="Oval 52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3" name="Freeform 52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4" name="Freeform 53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5" name="Freeform 53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6" name="Line 53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7" name="Freeform 53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8" name="Line 53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19" name="Line 53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0" name="Line 53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15" name="Group 537"/>
          <p:cNvGrpSpPr>
            <a:grpSpLocks/>
          </p:cNvGrpSpPr>
          <p:nvPr/>
        </p:nvGrpSpPr>
        <p:grpSpPr bwMode="auto">
          <a:xfrm>
            <a:off x="3433763" y="4035425"/>
            <a:ext cx="454025" cy="303213"/>
            <a:chOff x="1877" y="1873"/>
            <a:chExt cx="1385" cy="860"/>
          </a:xfrm>
        </p:grpSpPr>
        <p:sp>
          <p:nvSpPr>
            <p:cNvPr id="708122" name="AutoShape 53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3" name="Oval 53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4" name="AutoShape 54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5" name="Oval 54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6" name="Freeform 54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7" name="Freeform 54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8" name="Freeform 54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29" name="Line 54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0" name="Freeform 54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1" name="Line 54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2" name="Line 54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3" name="Line 54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0" name="Group 550"/>
          <p:cNvGrpSpPr>
            <a:grpSpLocks/>
          </p:cNvGrpSpPr>
          <p:nvPr/>
        </p:nvGrpSpPr>
        <p:grpSpPr bwMode="auto">
          <a:xfrm>
            <a:off x="4041775" y="4035425"/>
            <a:ext cx="454025" cy="303213"/>
            <a:chOff x="1877" y="1873"/>
            <a:chExt cx="1385" cy="860"/>
          </a:xfrm>
        </p:grpSpPr>
        <p:sp>
          <p:nvSpPr>
            <p:cNvPr id="708135" name="AutoShape 55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6" name="Oval 55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7" name="AutoShape 55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8" name="Oval 55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39" name="Freeform 55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0" name="Freeform 55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1" name="Freeform 55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2" name="Line 55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3" name="Freeform 55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4" name="Line 56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5" name="Line 56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6" name="Line 56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1" name="Group 563"/>
          <p:cNvGrpSpPr>
            <a:grpSpLocks/>
          </p:cNvGrpSpPr>
          <p:nvPr/>
        </p:nvGrpSpPr>
        <p:grpSpPr bwMode="auto">
          <a:xfrm>
            <a:off x="4649788" y="4035425"/>
            <a:ext cx="454025" cy="303213"/>
            <a:chOff x="1877" y="1873"/>
            <a:chExt cx="1385" cy="860"/>
          </a:xfrm>
        </p:grpSpPr>
        <p:sp>
          <p:nvSpPr>
            <p:cNvPr id="708148" name="AutoShape 56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49" name="Oval 56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0" name="AutoShape 56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1" name="Oval 56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2" name="Freeform 56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3" name="Freeform 56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4" name="Freeform 57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5" name="Line 57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6" name="Freeform 57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7" name="Line 57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8" name="Line 57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59" name="Line 57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4" name="Group 576"/>
          <p:cNvGrpSpPr>
            <a:grpSpLocks/>
          </p:cNvGrpSpPr>
          <p:nvPr/>
        </p:nvGrpSpPr>
        <p:grpSpPr bwMode="auto">
          <a:xfrm>
            <a:off x="5256213" y="4035425"/>
            <a:ext cx="454025" cy="303213"/>
            <a:chOff x="1877" y="1873"/>
            <a:chExt cx="1385" cy="860"/>
          </a:xfrm>
        </p:grpSpPr>
        <p:sp>
          <p:nvSpPr>
            <p:cNvPr id="708161" name="AutoShape 57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2" name="Oval 57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3" name="AutoShape 57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4" name="Oval 58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5" name="Freeform 58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6" name="Freeform 58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7" name="Freeform 58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8" name="Line 58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69" name="Freeform 58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0" name="Line 58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1" name="Line 58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2" name="Line 58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29" name="Group 589"/>
          <p:cNvGrpSpPr>
            <a:grpSpLocks/>
          </p:cNvGrpSpPr>
          <p:nvPr/>
        </p:nvGrpSpPr>
        <p:grpSpPr bwMode="auto">
          <a:xfrm>
            <a:off x="5864225" y="4035425"/>
            <a:ext cx="454025" cy="303213"/>
            <a:chOff x="1877" y="1873"/>
            <a:chExt cx="1385" cy="860"/>
          </a:xfrm>
        </p:grpSpPr>
        <p:sp>
          <p:nvSpPr>
            <p:cNvPr id="708174" name="AutoShape 59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5" name="Oval 59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6" name="AutoShape 59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7" name="Oval 59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8" name="Freeform 59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79" name="Freeform 59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0" name="Freeform 59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1" name="Line 59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2" name="Freeform 59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3" name="Line 59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4" name="Line 60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5" name="Line 60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30" name="Group 602"/>
          <p:cNvGrpSpPr>
            <a:grpSpLocks/>
          </p:cNvGrpSpPr>
          <p:nvPr/>
        </p:nvGrpSpPr>
        <p:grpSpPr bwMode="auto">
          <a:xfrm>
            <a:off x="6470650" y="4035425"/>
            <a:ext cx="454025" cy="303213"/>
            <a:chOff x="1877" y="1873"/>
            <a:chExt cx="1385" cy="860"/>
          </a:xfrm>
        </p:grpSpPr>
        <p:sp>
          <p:nvSpPr>
            <p:cNvPr id="708187" name="AutoShape 60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8" name="Oval 60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89" name="AutoShape 60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0" name="Oval 60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1" name="Freeform 60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2" name="Freeform 60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3" name="Freeform 60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4" name="Line 61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5" name="Freeform 61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6" name="Line 61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7" name="Line 61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198" name="Line 61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33" name="Group 615"/>
          <p:cNvGrpSpPr>
            <a:grpSpLocks/>
          </p:cNvGrpSpPr>
          <p:nvPr/>
        </p:nvGrpSpPr>
        <p:grpSpPr bwMode="auto">
          <a:xfrm>
            <a:off x="7077075" y="4035425"/>
            <a:ext cx="454025" cy="303213"/>
            <a:chOff x="1877" y="1873"/>
            <a:chExt cx="1385" cy="860"/>
          </a:xfrm>
        </p:grpSpPr>
        <p:sp>
          <p:nvSpPr>
            <p:cNvPr id="708200" name="AutoShape 61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1" name="Oval 61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2" name="AutoShape 61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3" name="Oval 61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4" name="Freeform 62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5" name="Freeform 62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6" name="Freeform 62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7" name="Line 62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8" name="Freeform 62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09" name="Line 62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0" name="Line 62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1" name="Line 62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0" name="Group 628"/>
          <p:cNvGrpSpPr>
            <a:grpSpLocks/>
          </p:cNvGrpSpPr>
          <p:nvPr/>
        </p:nvGrpSpPr>
        <p:grpSpPr bwMode="auto">
          <a:xfrm>
            <a:off x="2825750" y="4414838"/>
            <a:ext cx="454025" cy="303212"/>
            <a:chOff x="1877" y="1873"/>
            <a:chExt cx="1385" cy="860"/>
          </a:xfrm>
        </p:grpSpPr>
        <p:sp>
          <p:nvSpPr>
            <p:cNvPr id="708213" name="AutoShape 62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4" name="Oval 63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5" name="AutoShape 63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6" name="Oval 63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7" name="Freeform 63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8" name="Freeform 63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19" name="Freeform 63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0" name="Line 63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1" name="Freeform 63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2" name="Line 63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3" name="Line 63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4" name="Line 64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1" name="Group 641"/>
          <p:cNvGrpSpPr>
            <a:grpSpLocks/>
          </p:cNvGrpSpPr>
          <p:nvPr/>
        </p:nvGrpSpPr>
        <p:grpSpPr bwMode="auto">
          <a:xfrm>
            <a:off x="3433763" y="4414838"/>
            <a:ext cx="454025" cy="303212"/>
            <a:chOff x="1877" y="1873"/>
            <a:chExt cx="1385" cy="860"/>
          </a:xfrm>
        </p:grpSpPr>
        <p:sp>
          <p:nvSpPr>
            <p:cNvPr id="708226" name="AutoShape 64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7" name="Oval 64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8" name="AutoShape 64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29" name="Oval 64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0" name="Freeform 64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1" name="Freeform 64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2" name="Freeform 64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3" name="Line 64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4" name="Freeform 65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5" name="Line 65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6" name="Line 65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37" name="Line 65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4" name="Group 654"/>
          <p:cNvGrpSpPr>
            <a:grpSpLocks/>
          </p:cNvGrpSpPr>
          <p:nvPr/>
        </p:nvGrpSpPr>
        <p:grpSpPr bwMode="auto">
          <a:xfrm>
            <a:off x="4041775" y="4414838"/>
            <a:ext cx="454025" cy="303212"/>
            <a:chOff x="1877" y="1873"/>
            <a:chExt cx="1385" cy="860"/>
          </a:xfrm>
        </p:grpSpPr>
        <p:sp>
          <p:nvSpPr>
            <p:cNvPr id="708239" name="AutoShape 65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0" name="Oval 65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1" name="AutoShape 65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2" name="Oval 65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3" name="Freeform 65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4" name="Freeform 66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5" name="Freeform 66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6" name="Line 66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7" name="Freeform 66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8" name="Line 66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49" name="Line 66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0" name="Line 66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67" name="Group 667"/>
          <p:cNvGrpSpPr>
            <a:grpSpLocks/>
          </p:cNvGrpSpPr>
          <p:nvPr/>
        </p:nvGrpSpPr>
        <p:grpSpPr bwMode="auto">
          <a:xfrm>
            <a:off x="4649788" y="4414838"/>
            <a:ext cx="454025" cy="303212"/>
            <a:chOff x="1877" y="1873"/>
            <a:chExt cx="1385" cy="860"/>
          </a:xfrm>
        </p:grpSpPr>
        <p:sp>
          <p:nvSpPr>
            <p:cNvPr id="708252" name="AutoShape 66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3" name="Oval 66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4" name="AutoShape 67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5" name="Oval 67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6" name="Freeform 67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7" name="Freeform 67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8" name="Freeform 67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59" name="Line 67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0" name="Freeform 67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1" name="Line 67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2" name="Line 67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3" name="Line 67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0" name="Group 680"/>
          <p:cNvGrpSpPr>
            <a:grpSpLocks/>
          </p:cNvGrpSpPr>
          <p:nvPr/>
        </p:nvGrpSpPr>
        <p:grpSpPr bwMode="auto">
          <a:xfrm>
            <a:off x="5256213" y="4414838"/>
            <a:ext cx="454025" cy="303212"/>
            <a:chOff x="1877" y="1873"/>
            <a:chExt cx="1385" cy="860"/>
          </a:xfrm>
        </p:grpSpPr>
        <p:sp>
          <p:nvSpPr>
            <p:cNvPr id="708265" name="AutoShape 68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6" name="Oval 68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7" name="AutoShape 68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8" name="Oval 68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69" name="Freeform 68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0" name="Freeform 68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1" name="Freeform 68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2" name="Line 68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3" name="Freeform 68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4" name="Line 69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5" name="Line 69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6" name="Line 69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3" name="Group 693"/>
          <p:cNvGrpSpPr>
            <a:grpSpLocks/>
          </p:cNvGrpSpPr>
          <p:nvPr/>
        </p:nvGrpSpPr>
        <p:grpSpPr bwMode="auto">
          <a:xfrm>
            <a:off x="5864225" y="4414838"/>
            <a:ext cx="454025" cy="303212"/>
            <a:chOff x="1877" y="1873"/>
            <a:chExt cx="1385" cy="860"/>
          </a:xfrm>
        </p:grpSpPr>
        <p:sp>
          <p:nvSpPr>
            <p:cNvPr id="708278" name="AutoShape 69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79" name="Oval 69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0" name="AutoShape 69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1" name="Oval 69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2" name="Freeform 69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3" name="Freeform 69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4" name="Freeform 70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5" name="Line 70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6" name="Freeform 70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7" name="Line 70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8" name="Line 70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89" name="Line 70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6" name="Group 706"/>
          <p:cNvGrpSpPr>
            <a:grpSpLocks/>
          </p:cNvGrpSpPr>
          <p:nvPr/>
        </p:nvGrpSpPr>
        <p:grpSpPr bwMode="auto">
          <a:xfrm>
            <a:off x="6470650" y="4414838"/>
            <a:ext cx="454025" cy="303212"/>
            <a:chOff x="1877" y="1873"/>
            <a:chExt cx="1385" cy="860"/>
          </a:xfrm>
        </p:grpSpPr>
        <p:sp>
          <p:nvSpPr>
            <p:cNvPr id="708291" name="AutoShape 707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2" name="Oval 708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3" name="AutoShape 709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4" name="Oval 710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5" name="Freeform 711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6" name="Freeform 712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7" name="Freeform 713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8" name="Line 714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299" name="Freeform 715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0" name="Line 716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1" name="Line 717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2" name="Line 718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79" name="Group 719"/>
          <p:cNvGrpSpPr>
            <a:grpSpLocks/>
          </p:cNvGrpSpPr>
          <p:nvPr/>
        </p:nvGrpSpPr>
        <p:grpSpPr bwMode="auto">
          <a:xfrm>
            <a:off x="7077075" y="4414838"/>
            <a:ext cx="454025" cy="303212"/>
            <a:chOff x="1877" y="1873"/>
            <a:chExt cx="1385" cy="860"/>
          </a:xfrm>
        </p:grpSpPr>
        <p:sp>
          <p:nvSpPr>
            <p:cNvPr id="708304" name="AutoShape 720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5" name="Oval 721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6" name="AutoShape 722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7" name="Oval 723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8" name="Freeform 724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09" name="Freeform 725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0" name="Freeform 726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1" name="Line 727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2" name="Freeform 728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3" name="Line 729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4" name="Line 730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5" name="Line 731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5" name="Group 732"/>
          <p:cNvGrpSpPr>
            <a:grpSpLocks/>
          </p:cNvGrpSpPr>
          <p:nvPr/>
        </p:nvGrpSpPr>
        <p:grpSpPr bwMode="auto">
          <a:xfrm>
            <a:off x="2825750" y="1758950"/>
            <a:ext cx="454025" cy="303213"/>
            <a:chOff x="1877" y="1873"/>
            <a:chExt cx="1385" cy="860"/>
          </a:xfrm>
        </p:grpSpPr>
        <p:sp>
          <p:nvSpPr>
            <p:cNvPr id="708317" name="AutoShape 733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8" name="Oval 734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19" name="AutoShape 735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0" name="Oval 736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1" name="Freeform 737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2" name="Freeform 738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3" name="Freeform 739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4" name="Line 740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5" name="Freeform 741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6" name="Line 742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7" name="Line 743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28" name="Line 744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6" name="Group 745"/>
          <p:cNvGrpSpPr>
            <a:grpSpLocks/>
          </p:cNvGrpSpPr>
          <p:nvPr/>
        </p:nvGrpSpPr>
        <p:grpSpPr bwMode="auto">
          <a:xfrm>
            <a:off x="3433763" y="1758950"/>
            <a:ext cx="454025" cy="303213"/>
            <a:chOff x="1877" y="1873"/>
            <a:chExt cx="1385" cy="860"/>
          </a:xfrm>
        </p:grpSpPr>
        <p:sp>
          <p:nvSpPr>
            <p:cNvPr id="708330" name="AutoShape 746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1" name="Oval 747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2" name="AutoShape 748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3" name="Oval 749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4" name="Freeform 750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5" name="Freeform 751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6" name="Freeform 752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7" name="Line 753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8" name="Freeform 754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39" name="Line 755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0" name="Line 756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1" name="Line 757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89" name="Group 758"/>
          <p:cNvGrpSpPr>
            <a:grpSpLocks/>
          </p:cNvGrpSpPr>
          <p:nvPr/>
        </p:nvGrpSpPr>
        <p:grpSpPr bwMode="auto">
          <a:xfrm>
            <a:off x="4041775" y="1758950"/>
            <a:ext cx="454025" cy="303213"/>
            <a:chOff x="1877" y="1873"/>
            <a:chExt cx="1385" cy="860"/>
          </a:xfrm>
        </p:grpSpPr>
        <p:sp>
          <p:nvSpPr>
            <p:cNvPr id="708343" name="AutoShape 759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4" name="Oval 760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5" name="AutoShape 761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6" name="Oval 762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7" name="Freeform 763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8" name="Freeform 764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49" name="Freeform 765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0" name="Line 766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1" name="Freeform 767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2" name="Line 768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3" name="Line 769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4" name="Line 770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2" name="Group 771"/>
          <p:cNvGrpSpPr>
            <a:grpSpLocks/>
          </p:cNvGrpSpPr>
          <p:nvPr/>
        </p:nvGrpSpPr>
        <p:grpSpPr bwMode="auto">
          <a:xfrm>
            <a:off x="4649788" y="1758950"/>
            <a:ext cx="454025" cy="303213"/>
            <a:chOff x="1877" y="1873"/>
            <a:chExt cx="1385" cy="860"/>
          </a:xfrm>
        </p:grpSpPr>
        <p:sp>
          <p:nvSpPr>
            <p:cNvPr id="708356" name="AutoShape 772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7" name="Oval 773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8" name="AutoShape 774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59" name="Oval 775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0" name="Freeform 776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1" name="Freeform 777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2" name="Freeform 778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3" name="Line 779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4" name="Freeform 780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5" name="Line 781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6" name="Line 782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67" name="Line 783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5" name="Group 784"/>
          <p:cNvGrpSpPr>
            <a:grpSpLocks/>
          </p:cNvGrpSpPr>
          <p:nvPr/>
        </p:nvGrpSpPr>
        <p:grpSpPr bwMode="auto">
          <a:xfrm>
            <a:off x="5256213" y="1758950"/>
            <a:ext cx="454025" cy="303213"/>
            <a:chOff x="1877" y="1873"/>
            <a:chExt cx="1385" cy="860"/>
          </a:xfrm>
        </p:grpSpPr>
        <p:sp>
          <p:nvSpPr>
            <p:cNvPr id="708369" name="AutoShape 785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0" name="Oval 786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1" name="AutoShape 787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2" name="Oval 788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3" name="Freeform 789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4" name="Freeform 790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5" name="Freeform 791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6" name="Line 792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7" name="Freeform 793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8" name="Line 794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79" name="Line 795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0" name="Line 796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598" name="Group 797"/>
          <p:cNvGrpSpPr>
            <a:grpSpLocks/>
          </p:cNvGrpSpPr>
          <p:nvPr/>
        </p:nvGrpSpPr>
        <p:grpSpPr bwMode="auto">
          <a:xfrm>
            <a:off x="5864225" y="1758950"/>
            <a:ext cx="454025" cy="303213"/>
            <a:chOff x="1877" y="1873"/>
            <a:chExt cx="1385" cy="860"/>
          </a:xfrm>
        </p:grpSpPr>
        <p:sp>
          <p:nvSpPr>
            <p:cNvPr id="708382" name="AutoShape 798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3" name="Oval 799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4" name="AutoShape 800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5" name="Oval 801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6" name="Freeform 802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7" name="Freeform 803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8" name="Freeform 804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89" name="Line 805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0" name="Freeform 806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1" name="Line 807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2" name="Line 808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3" name="Line 809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601" name="Group 810"/>
          <p:cNvGrpSpPr>
            <a:grpSpLocks/>
          </p:cNvGrpSpPr>
          <p:nvPr/>
        </p:nvGrpSpPr>
        <p:grpSpPr bwMode="auto">
          <a:xfrm>
            <a:off x="6470650" y="1758950"/>
            <a:ext cx="454025" cy="303213"/>
            <a:chOff x="1877" y="1873"/>
            <a:chExt cx="1385" cy="860"/>
          </a:xfrm>
        </p:grpSpPr>
        <p:sp>
          <p:nvSpPr>
            <p:cNvPr id="708395" name="AutoShape 811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6" name="Oval 812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7" name="AutoShape 813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8" name="Oval 814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399" name="Freeform 815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0" name="Freeform 816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1" name="Freeform 817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2" name="Line 818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3" name="Freeform 819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4" name="Line 820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5" name="Line 821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6" name="Line 822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8604" name="Group 823"/>
          <p:cNvGrpSpPr>
            <a:grpSpLocks/>
          </p:cNvGrpSpPr>
          <p:nvPr/>
        </p:nvGrpSpPr>
        <p:grpSpPr bwMode="auto">
          <a:xfrm>
            <a:off x="7077075" y="1758950"/>
            <a:ext cx="454025" cy="303213"/>
            <a:chOff x="1877" y="1873"/>
            <a:chExt cx="1385" cy="860"/>
          </a:xfrm>
        </p:grpSpPr>
        <p:sp>
          <p:nvSpPr>
            <p:cNvPr id="708408" name="AutoShape 824"/>
            <p:cNvSpPr>
              <a:spLocks noChangeArrowheads="1"/>
            </p:cNvSpPr>
            <p:nvPr/>
          </p:nvSpPr>
          <p:spPr bwMode="auto">
            <a:xfrm rot="5400000">
              <a:off x="2331" y="1992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09" name="Oval 825"/>
            <p:cNvSpPr>
              <a:spLocks noChangeArrowheads="1"/>
            </p:cNvSpPr>
            <p:nvPr/>
          </p:nvSpPr>
          <p:spPr bwMode="auto">
            <a:xfrm>
              <a:off x="2689" y="2112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0" name="AutoShape 826"/>
            <p:cNvSpPr>
              <a:spLocks noChangeArrowheads="1"/>
            </p:cNvSpPr>
            <p:nvPr/>
          </p:nvSpPr>
          <p:spPr bwMode="auto">
            <a:xfrm rot="16200000">
              <a:off x="2427" y="2374"/>
              <a:ext cx="382" cy="335"/>
            </a:xfrm>
            <a:prstGeom prst="triangle">
              <a:avLst>
                <a:gd name="adj" fmla="val 50000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1" name="Oval 827"/>
            <p:cNvSpPr>
              <a:spLocks noChangeArrowheads="1"/>
            </p:cNvSpPr>
            <p:nvPr/>
          </p:nvSpPr>
          <p:spPr bwMode="auto">
            <a:xfrm>
              <a:off x="2354" y="2495"/>
              <a:ext cx="96" cy="96"/>
            </a:xfrm>
            <a:prstGeom prst="ellipse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2" name="Freeform 828"/>
            <p:cNvSpPr>
              <a:spLocks/>
            </p:cNvSpPr>
            <p:nvPr/>
          </p:nvSpPr>
          <p:spPr bwMode="auto">
            <a:xfrm>
              <a:off x="2259" y="2160"/>
              <a:ext cx="95" cy="382"/>
            </a:xfrm>
            <a:custGeom>
              <a:avLst/>
              <a:gdLst/>
              <a:ahLst/>
              <a:cxnLst>
                <a:cxn ang="0">
                  <a:pos x="191" y="382"/>
                </a:cxn>
                <a:cxn ang="0">
                  <a:pos x="0" y="382"/>
                </a:cxn>
                <a:cxn ang="0">
                  <a:pos x="0" y="0"/>
                </a:cxn>
                <a:cxn ang="0">
                  <a:pos x="191" y="0"/>
                </a:cxn>
              </a:cxnLst>
              <a:rect l="0" t="0" r="r" b="b"/>
              <a:pathLst>
                <a:path w="191" h="382">
                  <a:moveTo>
                    <a:pt x="191" y="382"/>
                  </a:moveTo>
                  <a:lnTo>
                    <a:pt x="0" y="382"/>
                  </a:lnTo>
                  <a:lnTo>
                    <a:pt x="0" y="0"/>
                  </a:lnTo>
                  <a:lnTo>
                    <a:pt x="191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3" name="Freeform 829"/>
            <p:cNvSpPr>
              <a:spLocks/>
            </p:cNvSpPr>
            <p:nvPr/>
          </p:nvSpPr>
          <p:spPr bwMode="auto">
            <a:xfrm>
              <a:off x="2784" y="2160"/>
              <a:ext cx="96" cy="3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382"/>
                </a:cxn>
                <a:cxn ang="0">
                  <a:pos x="0" y="382"/>
                </a:cxn>
              </a:cxnLst>
              <a:rect l="0" t="0" r="r" b="b"/>
              <a:pathLst>
                <a:path w="144" h="382">
                  <a:moveTo>
                    <a:pt x="0" y="0"/>
                  </a:moveTo>
                  <a:lnTo>
                    <a:pt x="144" y="0"/>
                  </a:lnTo>
                  <a:lnTo>
                    <a:pt x="144" y="382"/>
                  </a:lnTo>
                  <a:lnTo>
                    <a:pt x="0" y="38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4" name="Freeform 830"/>
            <p:cNvSpPr>
              <a:spLocks/>
            </p:cNvSpPr>
            <p:nvPr/>
          </p:nvSpPr>
          <p:spPr bwMode="auto">
            <a:xfrm>
              <a:off x="2880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5" name="Line 831"/>
            <p:cNvSpPr>
              <a:spLocks noChangeShapeType="1"/>
            </p:cNvSpPr>
            <p:nvPr/>
          </p:nvSpPr>
          <p:spPr bwMode="auto">
            <a:xfrm>
              <a:off x="2976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6" name="Freeform 832"/>
            <p:cNvSpPr>
              <a:spLocks/>
            </p:cNvSpPr>
            <p:nvPr/>
          </p:nvSpPr>
          <p:spPr bwMode="auto">
            <a:xfrm>
              <a:off x="1877" y="2256"/>
              <a:ext cx="382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96" y="95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5"/>
                </a:cxn>
                <a:cxn ang="0">
                  <a:pos x="382" y="95"/>
                </a:cxn>
              </a:cxnLst>
              <a:rect l="0" t="0" r="r" b="b"/>
              <a:pathLst>
                <a:path w="382" h="95">
                  <a:moveTo>
                    <a:pt x="0" y="95"/>
                  </a:moveTo>
                  <a:lnTo>
                    <a:pt x="96" y="95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5"/>
                  </a:lnTo>
                  <a:lnTo>
                    <a:pt x="382" y="9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7" name="Line 833"/>
            <p:cNvSpPr>
              <a:spLocks noChangeShapeType="1"/>
            </p:cNvSpPr>
            <p:nvPr/>
          </p:nvSpPr>
          <p:spPr bwMode="auto">
            <a:xfrm>
              <a:off x="1972" y="2208"/>
              <a:ext cx="1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8" name="Line 834"/>
            <p:cNvSpPr>
              <a:spLocks noChangeShapeType="1"/>
            </p:cNvSpPr>
            <p:nvPr/>
          </p:nvSpPr>
          <p:spPr bwMode="auto">
            <a:xfrm flipV="1">
              <a:off x="2067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19" name="Line 835"/>
            <p:cNvSpPr>
              <a:spLocks noChangeShapeType="1"/>
            </p:cNvSpPr>
            <p:nvPr/>
          </p:nvSpPr>
          <p:spPr bwMode="auto">
            <a:xfrm flipV="1">
              <a:off x="3071" y="1873"/>
              <a:ext cx="0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420" name="Line 836"/>
          <p:cNvSpPr>
            <a:spLocks noChangeShapeType="1"/>
          </p:cNvSpPr>
          <p:nvPr/>
        </p:nvSpPr>
        <p:spPr bwMode="auto">
          <a:xfrm>
            <a:off x="2598738" y="175895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1" name="Line 837"/>
          <p:cNvSpPr>
            <a:spLocks noChangeShapeType="1"/>
          </p:cNvSpPr>
          <p:nvPr/>
        </p:nvSpPr>
        <p:spPr bwMode="auto">
          <a:xfrm>
            <a:off x="2598738" y="213995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2" name="Line 838"/>
          <p:cNvSpPr>
            <a:spLocks noChangeShapeType="1"/>
          </p:cNvSpPr>
          <p:nvPr/>
        </p:nvSpPr>
        <p:spPr bwMode="auto">
          <a:xfrm>
            <a:off x="2598738" y="2519363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3" name="Line 839"/>
          <p:cNvSpPr>
            <a:spLocks noChangeShapeType="1"/>
          </p:cNvSpPr>
          <p:nvPr/>
        </p:nvSpPr>
        <p:spPr bwMode="auto">
          <a:xfrm>
            <a:off x="2598738" y="2898775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4" name="Line 840"/>
          <p:cNvSpPr>
            <a:spLocks noChangeShapeType="1"/>
          </p:cNvSpPr>
          <p:nvPr/>
        </p:nvSpPr>
        <p:spPr bwMode="auto">
          <a:xfrm>
            <a:off x="2598738" y="3278188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5" name="Line 841"/>
          <p:cNvSpPr>
            <a:spLocks noChangeShapeType="1"/>
          </p:cNvSpPr>
          <p:nvPr/>
        </p:nvSpPr>
        <p:spPr bwMode="auto">
          <a:xfrm>
            <a:off x="2598738" y="3657600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6" name="Line 842"/>
          <p:cNvSpPr>
            <a:spLocks noChangeShapeType="1"/>
          </p:cNvSpPr>
          <p:nvPr/>
        </p:nvSpPr>
        <p:spPr bwMode="auto">
          <a:xfrm>
            <a:off x="2598738" y="4037013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7" name="Line 843"/>
          <p:cNvSpPr>
            <a:spLocks noChangeShapeType="1"/>
          </p:cNvSpPr>
          <p:nvPr/>
        </p:nvSpPr>
        <p:spPr bwMode="auto">
          <a:xfrm>
            <a:off x="2598738" y="4416425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8" name="Line 844"/>
          <p:cNvSpPr>
            <a:spLocks noChangeShapeType="1"/>
          </p:cNvSpPr>
          <p:nvPr/>
        </p:nvSpPr>
        <p:spPr bwMode="auto">
          <a:xfrm>
            <a:off x="2825750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29" name="Line 845"/>
          <p:cNvSpPr>
            <a:spLocks noChangeShapeType="1"/>
          </p:cNvSpPr>
          <p:nvPr/>
        </p:nvSpPr>
        <p:spPr bwMode="auto">
          <a:xfrm>
            <a:off x="3281363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0" name="Line 846"/>
          <p:cNvSpPr>
            <a:spLocks noChangeShapeType="1"/>
          </p:cNvSpPr>
          <p:nvPr/>
        </p:nvSpPr>
        <p:spPr bwMode="auto">
          <a:xfrm>
            <a:off x="3433763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1" name="Line 847"/>
          <p:cNvSpPr>
            <a:spLocks noChangeShapeType="1"/>
          </p:cNvSpPr>
          <p:nvPr/>
        </p:nvSpPr>
        <p:spPr bwMode="auto">
          <a:xfrm>
            <a:off x="3889375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2" name="Line 848"/>
          <p:cNvSpPr>
            <a:spLocks noChangeShapeType="1"/>
          </p:cNvSpPr>
          <p:nvPr/>
        </p:nvSpPr>
        <p:spPr bwMode="auto">
          <a:xfrm>
            <a:off x="4041775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3" name="Line 849"/>
          <p:cNvSpPr>
            <a:spLocks noChangeShapeType="1"/>
          </p:cNvSpPr>
          <p:nvPr/>
        </p:nvSpPr>
        <p:spPr bwMode="auto">
          <a:xfrm>
            <a:off x="4495800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4" name="Line 850"/>
          <p:cNvSpPr>
            <a:spLocks noChangeShapeType="1"/>
          </p:cNvSpPr>
          <p:nvPr/>
        </p:nvSpPr>
        <p:spPr bwMode="auto">
          <a:xfrm>
            <a:off x="4648200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5" name="Line 851"/>
          <p:cNvSpPr>
            <a:spLocks noChangeShapeType="1"/>
          </p:cNvSpPr>
          <p:nvPr/>
        </p:nvSpPr>
        <p:spPr bwMode="auto">
          <a:xfrm>
            <a:off x="5103813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6" name="Line 852"/>
          <p:cNvSpPr>
            <a:spLocks noChangeShapeType="1"/>
          </p:cNvSpPr>
          <p:nvPr/>
        </p:nvSpPr>
        <p:spPr bwMode="auto">
          <a:xfrm>
            <a:off x="5256213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7" name="Line 853"/>
          <p:cNvSpPr>
            <a:spLocks noChangeShapeType="1"/>
          </p:cNvSpPr>
          <p:nvPr/>
        </p:nvSpPr>
        <p:spPr bwMode="auto">
          <a:xfrm>
            <a:off x="5710238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8" name="Line 854"/>
          <p:cNvSpPr>
            <a:spLocks noChangeShapeType="1"/>
          </p:cNvSpPr>
          <p:nvPr/>
        </p:nvSpPr>
        <p:spPr bwMode="auto">
          <a:xfrm>
            <a:off x="5862638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39" name="Line 855"/>
          <p:cNvSpPr>
            <a:spLocks noChangeShapeType="1"/>
          </p:cNvSpPr>
          <p:nvPr/>
        </p:nvSpPr>
        <p:spPr bwMode="auto">
          <a:xfrm>
            <a:off x="6318250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40" name="Line 856"/>
          <p:cNvSpPr>
            <a:spLocks noChangeShapeType="1"/>
          </p:cNvSpPr>
          <p:nvPr/>
        </p:nvSpPr>
        <p:spPr bwMode="auto">
          <a:xfrm>
            <a:off x="6470650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41" name="Line 857"/>
          <p:cNvSpPr>
            <a:spLocks noChangeShapeType="1"/>
          </p:cNvSpPr>
          <p:nvPr/>
        </p:nvSpPr>
        <p:spPr bwMode="auto">
          <a:xfrm>
            <a:off x="6924675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42" name="Line 858"/>
          <p:cNvSpPr>
            <a:spLocks noChangeShapeType="1"/>
          </p:cNvSpPr>
          <p:nvPr/>
        </p:nvSpPr>
        <p:spPr bwMode="auto">
          <a:xfrm>
            <a:off x="7077075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443" name="Line 859"/>
          <p:cNvSpPr>
            <a:spLocks noChangeShapeType="1"/>
          </p:cNvSpPr>
          <p:nvPr/>
        </p:nvSpPr>
        <p:spPr bwMode="auto">
          <a:xfrm>
            <a:off x="7531100" y="1608138"/>
            <a:ext cx="0" cy="318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08607" name="Group 890"/>
          <p:cNvGrpSpPr>
            <a:grpSpLocks/>
          </p:cNvGrpSpPr>
          <p:nvPr/>
        </p:nvGrpSpPr>
        <p:grpSpPr bwMode="auto">
          <a:xfrm>
            <a:off x="2825750" y="4795838"/>
            <a:ext cx="455613" cy="150812"/>
            <a:chOff x="1780" y="3212"/>
            <a:chExt cx="287" cy="95"/>
          </a:xfrm>
        </p:grpSpPr>
        <p:grpSp>
          <p:nvGrpSpPr>
            <p:cNvPr id="707584" name="Group 865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447" name="Freeform 863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48" name="Line 864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585" name="Group 866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451" name="Freeform 867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52" name="Line 868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453" name="Line 869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54" name="Line 870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587" name="Group 891"/>
          <p:cNvGrpSpPr>
            <a:grpSpLocks/>
          </p:cNvGrpSpPr>
          <p:nvPr/>
        </p:nvGrpSpPr>
        <p:grpSpPr bwMode="auto">
          <a:xfrm>
            <a:off x="3433763" y="4795838"/>
            <a:ext cx="455612" cy="150812"/>
            <a:chOff x="1780" y="3212"/>
            <a:chExt cx="287" cy="95"/>
          </a:xfrm>
        </p:grpSpPr>
        <p:grpSp>
          <p:nvGrpSpPr>
            <p:cNvPr id="707600" name="Group 892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477" name="Freeform 893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78" name="Line 894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601" name="Group 895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480" name="Freeform 896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81" name="Line 897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482" name="Line 898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83" name="Line 899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614" name="Group 900"/>
          <p:cNvGrpSpPr>
            <a:grpSpLocks/>
          </p:cNvGrpSpPr>
          <p:nvPr/>
        </p:nvGrpSpPr>
        <p:grpSpPr bwMode="auto">
          <a:xfrm>
            <a:off x="4040188" y="4795838"/>
            <a:ext cx="455612" cy="150812"/>
            <a:chOff x="1780" y="3212"/>
            <a:chExt cx="287" cy="95"/>
          </a:xfrm>
        </p:grpSpPr>
        <p:grpSp>
          <p:nvGrpSpPr>
            <p:cNvPr id="707627" name="Group 901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486" name="Freeform 902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87" name="Line 903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640" name="Group 904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489" name="Freeform 905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90" name="Line 906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491" name="Line 907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492" name="Line 908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653" name="Group 909"/>
          <p:cNvGrpSpPr>
            <a:grpSpLocks/>
          </p:cNvGrpSpPr>
          <p:nvPr/>
        </p:nvGrpSpPr>
        <p:grpSpPr bwMode="auto">
          <a:xfrm>
            <a:off x="4648200" y="4795838"/>
            <a:ext cx="455613" cy="150812"/>
            <a:chOff x="1780" y="3212"/>
            <a:chExt cx="287" cy="95"/>
          </a:xfrm>
        </p:grpSpPr>
        <p:grpSp>
          <p:nvGrpSpPr>
            <p:cNvPr id="707666" name="Group 910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495" name="Freeform 911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96" name="Line 912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679" name="Group 913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498" name="Freeform 914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499" name="Line 915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500" name="Line 916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01" name="Line 917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692" name="Group 918"/>
          <p:cNvGrpSpPr>
            <a:grpSpLocks/>
          </p:cNvGrpSpPr>
          <p:nvPr/>
        </p:nvGrpSpPr>
        <p:grpSpPr bwMode="auto">
          <a:xfrm>
            <a:off x="5254625" y="4795838"/>
            <a:ext cx="455613" cy="150812"/>
            <a:chOff x="1780" y="3212"/>
            <a:chExt cx="287" cy="95"/>
          </a:xfrm>
        </p:grpSpPr>
        <p:grpSp>
          <p:nvGrpSpPr>
            <p:cNvPr id="707705" name="Group 919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504" name="Freeform 920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05" name="Line 921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718" name="Group 922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507" name="Freeform 923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08" name="Line 924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509" name="Line 925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10" name="Line 926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731" name="Group 927"/>
          <p:cNvGrpSpPr>
            <a:grpSpLocks/>
          </p:cNvGrpSpPr>
          <p:nvPr/>
        </p:nvGrpSpPr>
        <p:grpSpPr bwMode="auto">
          <a:xfrm>
            <a:off x="5862638" y="4795838"/>
            <a:ext cx="455612" cy="150812"/>
            <a:chOff x="1780" y="3212"/>
            <a:chExt cx="287" cy="95"/>
          </a:xfrm>
        </p:grpSpPr>
        <p:grpSp>
          <p:nvGrpSpPr>
            <p:cNvPr id="707744" name="Group 928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513" name="Freeform 929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14" name="Line 930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757" name="Group 931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516" name="Freeform 932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17" name="Line 933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518" name="Line 934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19" name="Line 935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770" name="Group 936"/>
          <p:cNvGrpSpPr>
            <a:grpSpLocks/>
          </p:cNvGrpSpPr>
          <p:nvPr/>
        </p:nvGrpSpPr>
        <p:grpSpPr bwMode="auto">
          <a:xfrm>
            <a:off x="6469063" y="4795838"/>
            <a:ext cx="455612" cy="150812"/>
            <a:chOff x="1780" y="3212"/>
            <a:chExt cx="287" cy="95"/>
          </a:xfrm>
        </p:grpSpPr>
        <p:grpSp>
          <p:nvGrpSpPr>
            <p:cNvPr id="707783" name="Group 937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522" name="Freeform 938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23" name="Line 939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796" name="Group 940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525" name="Freeform 941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26" name="Line 942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527" name="Line 943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28" name="Line 944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809" name="Group 945"/>
          <p:cNvGrpSpPr>
            <a:grpSpLocks/>
          </p:cNvGrpSpPr>
          <p:nvPr/>
        </p:nvGrpSpPr>
        <p:grpSpPr bwMode="auto">
          <a:xfrm>
            <a:off x="7075488" y="4795838"/>
            <a:ext cx="455612" cy="150812"/>
            <a:chOff x="1780" y="3212"/>
            <a:chExt cx="287" cy="95"/>
          </a:xfrm>
        </p:grpSpPr>
        <p:grpSp>
          <p:nvGrpSpPr>
            <p:cNvPr id="707822" name="Group 946"/>
            <p:cNvGrpSpPr>
              <a:grpSpLocks/>
            </p:cNvGrpSpPr>
            <p:nvPr/>
          </p:nvGrpSpPr>
          <p:grpSpPr bwMode="auto">
            <a:xfrm rot="10800000">
              <a:off x="1780" y="3212"/>
              <a:ext cx="48" cy="95"/>
              <a:chOff x="1111" y="2256"/>
              <a:chExt cx="144" cy="191"/>
            </a:xfrm>
          </p:grpSpPr>
          <p:sp>
            <p:nvSpPr>
              <p:cNvPr id="708531" name="Freeform 947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32" name="Line 948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835" name="Group 949"/>
            <p:cNvGrpSpPr>
              <a:grpSpLocks/>
            </p:cNvGrpSpPr>
            <p:nvPr/>
          </p:nvGrpSpPr>
          <p:grpSpPr bwMode="auto">
            <a:xfrm>
              <a:off x="2019" y="3212"/>
              <a:ext cx="48" cy="95"/>
              <a:chOff x="1111" y="2256"/>
              <a:chExt cx="144" cy="191"/>
            </a:xfrm>
          </p:grpSpPr>
          <p:sp>
            <p:nvSpPr>
              <p:cNvPr id="708534" name="Freeform 950"/>
              <p:cNvSpPr>
                <a:spLocks/>
              </p:cNvSpPr>
              <p:nvPr/>
            </p:nvSpPr>
            <p:spPr bwMode="auto">
              <a:xfrm>
                <a:off x="1159" y="2256"/>
                <a:ext cx="96" cy="191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0"/>
                  </a:cxn>
                  <a:cxn ang="0">
                    <a:pos x="0" y="191"/>
                  </a:cxn>
                  <a:cxn ang="0">
                    <a:pos x="96" y="191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96" y="191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35" name="Line 951"/>
              <p:cNvSpPr>
                <a:spLocks noChangeShapeType="1"/>
              </p:cNvSpPr>
              <p:nvPr/>
            </p:nvSpPr>
            <p:spPr bwMode="auto">
              <a:xfrm flipV="1">
                <a:off x="1111" y="2256"/>
                <a:ext cx="0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08536" name="Line 952"/>
            <p:cNvSpPr>
              <a:spLocks noChangeShapeType="1"/>
            </p:cNvSpPr>
            <p:nvPr/>
          </p:nvSpPr>
          <p:spPr bwMode="auto">
            <a:xfrm>
              <a:off x="1828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37" name="Line 953"/>
            <p:cNvSpPr>
              <a:spLocks noChangeShapeType="1"/>
            </p:cNvSpPr>
            <p:nvPr/>
          </p:nvSpPr>
          <p:spPr bwMode="auto">
            <a:xfrm>
              <a:off x="1971" y="32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538" name="Line 954"/>
          <p:cNvSpPr>
            <a:spLocks noChangeShapeType="1"/>
          </p:cNvSpPr>
          <p:nvPr/>
        </p:nvSpPr>
        <p:spPr bwMode="auto">
          <a:xfrm>
            <a:off x="2825750" y="494665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39" name="Line 955"/>
          <p:cNvSpPr>
            <a:spLocks noChangeShapeType="1"/>
          </p:cNvSpPr>
          <p:nvPr/>
        </p:nvSpPr>
        <p:spPr bwMode="auto">
          <a:xfrm>
            <a:off x="3281363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0" name="Line 956"/>
          <p:cNvSpPr>
            <a:spLocks noChangeShapeType="1"/>
          </p:cNvSpPr>
          <p:nvPr/>
        </p:nvSpPr>
        <p:spPr bwMode="auto">
          <a:xfrm>
            <a:off x="3433763" y="4946650"/>
            <a:ext cx="1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1" name="Line 957"/>
          <p:cNvSpPr>
            <a:spLocks noChangeShapeType="1"/>
          </p:cNvSpPr>
          <p:nvPr/>
        </p:nvSpPr>
        <p:spPr bwMode="auto">
          <a:xfrm>
            <a:off x="3889375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2" name="Line 958"/>
          <p:cNvSpPr>
            <a:spLocks noChangeShapeType="1"/>
          </p:cNvSpPr>
          <p:nvPr/>
        </p:nvSpPr>
        <p:spPr bwMode="auto">
          <a:xfrm>
            <a:off x="4040188" y="4946650"/>
            <a:ext cx="1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3" name="Line 959"/>
          <p:cNvSpPr>
            <a:spLocks noChangeShapeType="1"/>
          </p:cNvSpPr>
          <p:nvPr/>
        </p:nvSpPr>
        <p:spPr bwMode="auto">
          <a:xfrm>
            <a:off x="4495800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4" name="Line 960"/>
          <p:cNvSpPr>
            <a:spLocks noChangeShapeType="1"/>
          </p:cNvSpPr>
          <p:nvPr/>
        </p:nvSpPr>
        <p:spPr bwMode="auto">
          <a:xfrm>
            <a:off x="4648200" y="494665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5" name="Line 961"/>
          <p:cNvSpPr>
            <a:spLocks noChangeShapeType="1"/>
          </p:cNvSpPr>
          <p:nvPr/>
        </p:nvSpPr>
        <p:spPr bwMode="auto">
          <a:xfrm>
            <a:off x="5103813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6" name="Line 962"/>
          <p:cNvSpPr>
            <a:spLocks noChangeShapeType="1"/>
          </p:cNvSpPr>
          <p:nvPr/>
        </p:nvSpPr>
        <p:spPr bwMode="auto">
          <a:xfrm>
            <a:off x="5254625" y="494665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7" name="Line 963"/>
          <p:cNvSpPr>
            <a:spLocks noChangeShapeType="1"/>
          </p:cNvSpPr>
          <p:nvPr/>
        </p:nvSpPr>
        <p:spPr bwMode="auto">
          <a:xfrm>
            <a:off x="5710238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8" name="Line 964"/>
          <p:cNvSpPr>
            <a:spLocks noChangeShapeType="1"/>
          </p:cNvSpPr>
          <p:nvPr/>
        </p:nvSpPr>
        <p:spPr bwMode="auto">
          <a:xfrm>
            <a:off x="5862638" y="4946650"/>
            <a:ext cx="1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49" name="Line 965"/>
          <p:cNvSpPr>
            <a:spLocks noChangeShapeType="1"/>
          </p:cNvSpPr>
          <p:nvPr/>
        </p:nvSpPr>
        <p:spPr bwMode="auto">
          <a:xfrm>
            <a:off x="6318250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50" name="Line 966"/>
          <p:cNvSpPr>
            <a:spLocks noChangeShapeType="1"/>
          </p:cNvSpPr>
          <p:nvPr/>
        </p:nvSpPr>
        <p:spPr bwMode="auto">
          <a:xfrm>
            <a:off x="6469063" y="4946650"/>
            <a:ext cx="1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51" name="Line 967"/>
          <p:cNvSpPr>
            <a:spLocks noChangeShapeType="1"/>
          </p:cNvSpPr>
          <p:nvPr/>
        </p:nvSpPr>
        <p:spPr bwMode="auto">
          <a:xfrm>
            <a:off x="6924675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52" name="Line 968"/>
          <p:cNvSpPr>
            <a:spLocks noChangeShapeType="1"/>
          </p:cNvSpPr>
          <p:nvPr/>
        </p:nvSpPr>
        <p:spPr bwMode="auto">
          <a:xfrm>
            <a:off x="7075488" y="4946650"/>
            <a:ext cx="1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53" name="Line 969"/>
          <p:cNvSpPr>
            <a:spLocks noChangeShapeType="1"/>
          </p:cNvSpPr>
          <p:nvPr/>
        </p:nvSpPr>
        <p:spPr bwMode="auto">
          <a:xfrm>
            <a:off x="7531100" y="4946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54" name="Line 970"/>
          <p:cNvSpPr>
            <a:spLocks noChangeShapeType="1"/>
          </p:cNvSpPr>
          <p:nvPr/>
        </p:nvSpPr>
        <p:spPr bwMode="auto">
          <a:xfrm>
            <a:off x="2066925" y="5175250"/>
            <a:ext cx="501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8555" name="Line 971"/>
          <p:cNvSpPr>
            <a:spLocks noChangeShapeType="1"/>
          </p:cNvSpPr>
          <p:nvPr/>
        </p:nvSpPr>
        <p:spPr bwMode="auto">
          <a:xfrm>
            <a:off x="2066925" y="5099050"/>
            <a:ext cx="546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07848" name="Group 976"/>
          <p:cNvGrpSpPr>
            <a:grpSpLocks/>
          </p:cNvGrpSpPr>
          <p:nvPr/>
        </p:nvGrpSpPr>
        <p:grpSpPr bwMode="auto">
          <a:xfrm>
            <a:off x="2978150" y="4872038"/>
            <a:ext cx="152400" cy="454025"/>
            <a:chOff x="872" y="3260"/>
            <a:chExt cx="96" cy="286"/>
          </a:xfrm>
        </p:grpSpPr>
        <p:sp>
          <p:nvSpPr>
            <p:cNvPr id="708558" name="Freeform 974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59" name="Freeform 975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861" name="Group 977"/>
          <p:cNvGrpSpPr>
            <a:grpSpLocks/>
          </p:cNvGrpSpPr>
          <p:nvPr/>
        </p:nvGrpSpPr>
        <p:grpSpPr bwMode="auto">
          <a:xfrm>
            <a:off x="3584575" y="4872038"/>
            <a:ext cx="152400" cy="454025"/>
            <a:chOff x="872" y="3260"/>
            <a:chExt cx="96" cy="286"/>
          </a:xfrm>
        </p:grpSpPr>
        <p:sp>
          <p:nvSpPr>
            <p:cNvPr id="708562" name="Freeform 978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63" name="Freeform 979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874" name="Group 980"/>
          <p:cNvGrpSpPr>
            <a:grpSpLocks/>
          </p:cNvGrpSpPr>
          <p:nvPr/>
        </p:nvGrpSpPr>
        <p:grpSpPr bwMode="auto">
          <a:xfrm>
            <a:off x="4192588" y="4872038"/>
            <a:ext cx="152400" cy="454025"/>
            <a:chOff x="872" y="3260"/>
            <a:chExt cx="96" cy="286"/>
          </a:xfrm>
        </p:grpSpPr>
        <p:sp>
          <p:nvSpPr>
            <p:cNvPr id="708565" name="Freeform 981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66" name="Freeform 982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887" name="Group 983"/>
          <p:cNvGrpSpPr>
            <a:grpSpLocks/>
          </p:cNvGrpSpPr>
          <p:nvPr/>
        </p:nvGrpSpPr>
        <p:grpSpPr bwMode="auto">
          <a:xfrm>
            <a:off x="4799013" y="4872038"/>
            <a:ext cx="152400" cy="454025"/>
            <a:chOff x="872" y="3260"/>
            <a:chExt cx="96" cy="286"/>
          </a:xfrm>
        </p:grpSpPr>
        <p:sp>
          <p:nvSpPr>
            <p:cNvPr id="708568" name="Freeform 984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69" name="Freeform 985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900" name="Group 986"/>
          <p:cNvGrpSpPr>
            <a:grpSpLocks/>
          </p:cNvGrpSpPr>
          <p:nvPr/>
        </p:nvGrpSpPr>
        <p:grpSpPr bwMode="auto">
          <a:xfrm>
            <a:off x="5405438" y="4872038"/>
            <a:ext cx="152400" cy="454025"/>
            <a:chOff x="872" y="3260"/>
            <a:chExt cx="96" cy="286"/>
          </a:xfrm>
        </p:grpSpPr>
        <p:sp>
          <p:nvSpPr>
            <p:cNvPr id="708571" name="Freeform 987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72" name="Freeform 988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913" name="Group 989"/>
          <p:cNvGrpSpPr>
            <a:grpSpLocks/>
          </p:cNvGrpSpPr>
          <p:nvPr/>
        </p:nvGrpSpPr>
        <p:grpSpPr bwMode="auto">
          <a:xfrm>
            <a:off x="6013450" y="4872038"/>
            <a:ext cx="152400" cy="454025"/>
            <a:chOff x="872" y="3260"/>
            <a:chExt cx="96" cy="286"/>
          </a:xfrm>
        </p:grpSpPr>
        <p:sp>
          <p:nvSpPr>
            <p:cNvPr id="708574" name="Freeform 990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75" name="Freeform 991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926" name="Group 992"/>
          <p:cNvGrpSpPr>
            <a:grpSpLocks/>
          </p:cNvGrpSpPr>
          <p:nvPr/>
        </p:nvGrpSpPr>
        <p:grpSpPr bwMode="auto">
          <a:xfrm>
            <a:off x="6619875" y="4872038"/>
            <a:ext cx="152400" cy="454025"/>
            <a:chOff x="872" y="3260"/>
            <a:chExt cx="96" cy="286"/>
          </a:xfrm>
        </p:grpSpPr>
        <p:sp>
          <p:nvSpPr>
            <p:cNvPr id="708577" name="Freeform 993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78" name="Freeform 994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07939" name="Group 995"/>
          <p:cNvGrpSpPr>
            <a:grpSpLocks/>
          </p:cNvGrpSpPr>
          <p:nvPr/>
        </p:nvGrpSpPr>
        <p:grpSpPr bwMode="auto">
          <a:xfrm>
            <a:off x="7227888" y="4872038"/>
            <a:ext cx="152400" cy="454025"/>
            <a:chOff x="872" y="3260"/>
            <a:chExt cx="96" cy="286"/>
          </a:xfrm>
        </p:grpSpPr>
        <p:sp>
          <p:nvSpPr>
            <p:cNvPr id="708580" name="Freeform 996"/>
            <p:cNvSpPr>
              <a:spLocks/>
            </p:cNvSpPr>
            <p:nvPr/>
          </p:nvSpPr>
          <p:spPr bwMode="auto">
            <a:xfrm>
              <a:off x="872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8581" name="Freeform 997"/>
            <p:cNvSpPr>
              <a:spLocks/>
            </p:cNvSpPr>
            <p:nvPr/>
          </p:nvSpPr>
          <p:spPr bwMode="auto">
            <a:xfrm flipH="1">
              <a:off x="920" y="3260"/>
              <a:ext cx="48" cy="286"/>
            </a:xfrm>
            <a:custGeom>
              <a:avLst/>
              <a:gdLst/>
              <a:ahLst/>
              <a:cxnLst>
                <a:cxn ang="0">
                  <a:pos x="48" y="28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286">
                  <a:moveTo>
                    <a:pt x="48" y="286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none" w="lg" len="sm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8582" name="Line 998"/>
          <p:cNvSpPr>
            <a:spLocks noChangeShapeType="1"/>
          </p:cNvSpPr>
          <p:nvPr/>
        </p:nvSpPr>
        <p:spPr bwMode="auto">
          <a:xfrm>
            <a:off x="2598738" y="2519363"/>
            <a:ext cx="516096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07952" name="Group 1023"/>
          <p:cNvGrpSpPr>
            <a:grpSpLocks/>
          </p:cNvGrpSpPr>
          <p:nvPr/>
        </p:nvGrpSpPr>
        <p:grpSpPr bwMode="auto">
          <a:xfrm>
            <a:off x="2825750" y="2670175"/>
            <a:ext cx="4705350" cy="2125663"/>
            <a:chOff x="1780" y="1873"/>
            <a:chExt cx="2964" cy="1339"/>
          </a:xfrm>
        </p:grpSpPr>
        <p:grpSp>
          <p:nvGrpSpPr>
            <p:cNvPr id="707965" name="Group 1001"/>
            <p:cNvGrpSpPr>
              <a:grpSpLocks/>
            </p:cNvGrpSpPr>
            <p:nvPr/>
          </p:nvGrpSpPr>
          <p:grpSpPr bwMode="auto">
            <a:xfrm>
              <a:off x="1780" y="1873"/>
              <a:ext cx="287" cy="1339"/>
              <a:chOff x="1780" y="1873"/>
              <a:chExt cx="287" cy="1339"/>
            </a:xfrm>
          </p:grpSpPr>
          <p:sp>
            <p:nvSpPr>
              <p:cNvPr id="708583" name="Freeform 99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4" name="Freeform 100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78" name="Group 1002"/>
            <p:cNvGrpSpPr>
              <a:grpSpLocks/>
            </p:cNvGrpSpPr>
            <p:nvPr/>
          </p:nvGrpSpPr>
          <p:grpSpPr bwMode="auto">
            <a:xfrm>
              <a:off x="2163" y="1873"/>
              <a:ext cx="287" cy="1339"/>
              <a:chOff x="1780" y="1873"/>
              <a:chExt cx="287" cy="1339"/>
            </a:xfrm>
          </p:grpSpPr>
          <p:sp>
            <p:nvSpPr>
              <p:cNvPr id="708587" name="Freeform 1003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88" name="Freeform 1004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7991" name="Group 1005"/>
            <p:cNvGrpSpPr>
              <a:grpSpLocks/>
            </p:cNvGrpSpPr>
            <p:nvPr/>
          </p:nvGrpSpPr>
          <p:grpSpPr bwMode="auto">
            <a:xfrm>
              <a:off x="2545" y="1873"/>
              <a:ext cx="287" cy="1339"/>
              <a:chOff x="1780" y="1873"/>
              <a:chExt cx="287" cy="1339"/>
            </a:xfrm>
          </p:grpSpPr>
          <p:sp>
            <p:nvSpPr>
              <p:cNvPr id="708590" name="Freeform 1006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1" name="Freeform 1007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04" name="Group 1008"/>
            <p:cNvGrpSpPr>
              <a:grpSpLocks/>
            </p:cNvGrpSpPr>
            <p:nvPr/>
          </p:nvGrpSpPr>
          <p:grpSpPr bwMode="auto">
            <a:xfrm>
              <a:off x="2928" y="1873"/>
              <a:ext cx="287" cy="1339"/>
              <a:chOff x="1780" y="1873"/>
              <a:chExt cx="287" cy="1339"/>
            </a:xfrm>
          </p:grpSpPr>
          <p:sp>
            <p:nvSpPr>
              <p:cNvPr id="708593" name="Freeform 1009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4" name="Freeform 1010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17" name="Group 1011"/>
            <p:cNvGrpSpPr>
              <a:grpSpLocks/>
            </p:cNvGrpSpPr>
            <p:nvPr/>
          </p:nvGrpSpPr>
          <p:grpSpPr bwMode="auto">
            <a:xfrm>
              <a:off x="3310" y="1873"/>
              <a:ext cx="287" cy="1339"/>
              <a:chOff x="1780" y="1873"/>
              <a:chExt cx="287" cy="1339"/>
            </a:xfrm>
          </p:grpSpPr>
          <p:sp>
            <p:nvSpPr>
              <p:cNvPr id="708596" name="Freeform 1012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597" name="Freeform 1013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30" name="Group 1014"/>
            <p:cNvGrpSpPr>
              <a:grpSpLocks/>
            </p:cNvGrpSpPr>
            <p:nvPr/>
          </p:nvGrpSpPr>
          <p:grpSpPr bwMode="auto">
            <a:xfrm>
              <a:off x="3693" y="1873"/>
              <a:ext cx="287" cy="1339"/>
              <a:chOff x="1780" y="1873"/>
              <a:chExt cx="287" cy="1339"/>
            </a:xfrm>
          </p:grpSpPr>
          <p:sp>
            <p:nvSpPr>
              <p:cNvPr id="708599" name="Freeform 1015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0" name="Freeform 1016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43" name="Group 1017"/>
            <p:cNvGrpSpPr>
              <a:grpSpLocks/>
            </p:cNvGrpSpPr>
            <p:nvPr/>
          </p:nvGrpSpPr>
          <p:grpSpPr bwMode="auto">
            <a:xfrm>
              <a:off x="4075" y="1873"/>
              <a:ext cx="287" cy="1339"/>
              <a:chOff x="1780" y="1873"/>
              <a:chExt cx="287" cy="1339"/>
            </a:xfrm>
          </p:grpSpPr>
          <p:sp>
            <p:nvSpPr>
              <p:cNvPr id="708602" name="Freeform 1018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3" name="Freeform 1019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grpSp>
          <p:nvGrpSpPr>
            <p:cNvPr id="708056" name="Group 1020"/>
            <p:cNvGrpSpPr>
              <a:grpSpLocks/>
            </p:cNvGrpSpPr>
            <p:nvPr/>
          </p:nvGrpSpPr>
          <p:grpSpPr bwMode="auto">
            <a:xfrm>
              <a:off x="4457" y="1873"/>
              <a:ext cx="287" cy="1339"/>
              <a:chOff x="1780" y="1873"/>
              <a:chExt cx="287" cy="1339"/>
            </a:xfrm>
          </p:grpSpPr>
          <p:sp>
            <p:nvSpPr>
              <p:cNvPr id="708605" name="Freeform 1021"/>
              <p:cNvSpPr>
                <a:spLocks/>
              </p:cNvSpPr>
              <p:nvPr/>
            </p:nvSpPr>
            <p:spPr bwMode="auto">
              <a:xfrm>
                <a:off x="1780" y="1873"/>
                <a:ext cx="81" cy="13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0" y="1339"/>
                  </a:cxn>
                </a:cxnLst>
                <a:rect l="0" t="0" r="r" b="b"/>
                <a:pathLst>
                  <a:path w="48" h="1339">
                    <a:moveTo>
                      <a:pt x="48" y="0"/>
                    </a:moveTo>
                    <a:lnTo>
                      <a:pt x="0" y="0"/>
                    </a:lnTo>
                    <a:lnTo>
                      <a:pt x="0" y="1339"/>
                    </a:lnTo>
                  </a:path>
                </a:pathLst>
              </a:custGeom>
              <a:noFill/>
              <a:ln w="19050" cap="flat" cmpd="sng">
                <a:solidFill>
                  <a:srgbClr val="8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08606" name="Freeform 1022"/>
              <p:cNvSpPr>
                <a:spLocks/>
              </p:cNvSpPr>
              <p:nvPr/>
            </p:nvSpPr>
            <p:spPr bwMode="auto">
              <a:xfrm>
                <a:off x="1989" y="1873"/>
                <a:ext cx="78" cy="1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0"/>
                  </a:cxn>
                  <a:cxn ang="0">
                    <a:pos x="95" y="1339"/>
                  </a:cxn>
                </a:cxnLst>
                <a:rect l="0" t="0" r="r" b="b"/>
                <a:pathLst>
                  <a:path w="95" h="1339">
                    <a:moveTo>
                      <a:pt x="0" y="0"/>
                    </a:moveTo>
                    <a:lnTo>
                      <a:pt x="95" y="0"/>
                    </a:lnTo>
                    <a:lnTo>
                      <a:pt x="95" y="1339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</p:grpSp>
      <p:grpSp>
        <p:nvGrpSpPr>
          <p:cNvPr id="708069" name="Group 1026"/>
          <p:cNvGrpSpPr>
            <a:grpSpLocks/>
          </p:cNvGrpSpPr>
          <p:nvPr/>
        </p:nvGrpSpPr>
        <p:grpSpPr bwMode="auto">
          <a:xfrm>
            <a:off x="5330825" y="4872038"/>
            <a:ext cx="303213" cy="454025"/>
            <a:chOff x="3358" y="3260"/>
            <a:chExt cx="191" cy="286"/>
          </a:xfrm>
        </p:grpSpPr>
        <p:sp>
          <p:nvSpPr>
            <p:cNvPr id="709632" name="Freeform 1024"/>
            <p:cNvSpPr>
              <a:spLocks/>
            </p:cNvSpPr>
            <p:nvPr/>
          </p:nvSpPr>
          <p:spPr bwMode="auto">
            <a:xfrm>
              <a:off x="3358" y="3260"/>
              <a:ext cx="96" cy="286"/>
            </a:xfrm>
            <a:custGeom>
              <a:avLst/>
              <a:gdLst/>
              <a:ahLst/>
              <a:cxnLst>
                <a:cxn ang="0">
                  <a:pos x="96" y="286"/>
                </a:cxn>
                <a:cxn ang="0">
                  <a:pos x="96" y="0"/>
                </a:cxn>
                <a:cxn ang="0">
                  <a:pos x="0" y="0"/>
                </a:cxn>
              </a:cxnLst>
              <a:rect l="0" t="0" r="r" b="b"/>
              <a:pathLst>
                <a:path w="96" h="286">
                  <a:moveTo>
                    <a:pt x="96" y="286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09633" name="Freeform 1025"/>
            <p:cNvSpPr>
              <a:spLocks/>
            </p:cNvSpPr>
            <p:nvPr/>
          </p:nvSpPr>
          <p:spPr bwMode="auto">
            <a:xfrm flipH="1">
              <a:off x="3454" y="3260"/>
              <a:ext cx="95" cy="286"/>
            </a:xfrm>
            <a:custGeom>
              <a:avLst/>
              <a:gdLst/>
              <a:ahLst/>
              <a:cxnLst>
                <a:cxn ang="0">
                  <a:pos x="96" y="286"/>
                </a:cxn>
                <a:cxn ang="0">
                  <a:pos x="96" y="0"/>
                </a:cxn>
                <a:cxn ang="0">
                  <a:pos x="0" y="0"/>
                </a:cxn>
              </a:cxnLst>
              <a:rect l="0" t="0" r="r" b="b"/>
              <a:pathLst>
                <a:path w="96" h="286">
                  <a:moveTo>
                    <a:pt x="96" y="286"/>
                  </a:move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09636" name="Freeform 1028"/>
          <p:cNvSpPr>
            <a:spLocks/>
          </p:cNvSpPr>
          <p:nvPr/>
        </p:nvSpPr>
        <p:spPr bwMode="auto">
          <a:xfrm>
            <a:off x="2066925" y="4946650"/>
            <a:ext cx="3187700" cy="228600"/>
          </a:xfrm>
          <a:custGeom>
            <a:avLst/>
            <a:gdLst/>
            <a:ahLst/>
            <a:cxnLst>
              <a:cxn ang="0">
                <a:pos x="2008" y="0"/>
              </a:cxn>
              <a:cxn ang="0">
                <a:pos x="2008" y="144"/>
              </a:cxn>
              <a:cxn ang="0">
                <a:pos x="0" y="144"/>
              </a:cxn>
            </a:cxnLst>
            <a:rect l="0" t="0" r="r" b="b"/>
            <a:pathLst>
              <a:path w="2008" h="144">
                <a:moveTo>
                  <a:pt x="2008" y="0"/>
                </a:moveTo>
                <a:lnTo>
                  <a:pt x="2008" y="144"/>
                </a:lnTo>
                <a:lnTo>
                  <a:pt x="0" y="144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37" name="Freeform 1029"/>
          <p:cNvSpPr>
            <a:spLocks/>
          </p:cNvSpPr>
          <p:nvPr/>
        </p:nvSpPr>
        <p:spPr bwMode="auto">
          <a:xfrm>
            <a:off x="2066925" y="4946650"/>
            <a:ext cx="3643313" cy="152400"/>
          </a:xfrm>
          <a:custGeom>
            <a:avLst/>
            <a:gdLst/>
            <a:ahLst/>
            <a:cxnLst>
              <a:cxn ang="0">
                <a:pos x="2295" y="0"/>
              </a:cxn>
              <a:cxn ang="0">
                <a:pos x="2295" y="96"/>
              </a:cxn>
              <a:cxn ang="0">
                <a:pos x="0" y="96"/>
              </a:cxn>
            </a:cxnLst>
            <a:rect l="0" t="0" r="r" b="b"/>
            <a:pathLst>
              <a:path w="2295" h="96">
                <a:moveTo>
                  <a:pt x="2295" y="0"/>
                </a:moveTo>
                <a:lnTo>
                  <a:pt x="2295" y="96"/>
                </a:lnTo>
                <a:lnTo>
                  <a:pt x="0" y="9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1" name="Text Box 1033"/>
          <p:cNvSpPr txBox="1">
            <a:spLocks noChangeArrowheads="1"/>
          </p:cNvSpPr>
          <p:nvPr/>
        </p:nvSpPr>
        <p:spPr bwMode="auto">
          <a:xfrm>
            <a:off x="871082" y="2351088"/>
            <a:ext cx="100694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Gill Sans MT" pitchFamily="34" charset="0"/>
              </a:rPr>
              <a:t>wordline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2" name="Text Box 1034"/>
          <p:cNvSpPr txBox="1">
            <a:spLocks noChangeArrowheads="1"/>
          </p:cNvSpPr>
          <p:nvPr/>
        </p:nvSpPr>
        <p:spPr bwMode="auto">
          <a:xfrm>
            <a:off x="7684845" y="3279775"/>
            <a:ext cx="8451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Gill Sans MT" pitchFamily="34" charset="0"/>
              </a:rPr>
              <a:t>bitlines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9643" name="Text Box 1035"/>
          <p:cNvSpPr txBox="1">
            <a:spLocks noChangeArrowheads="1"/>
          </p:cNvSpPr>
          <p:nvPr/>
        </p:nvSpPr>
        <p:spPr bwMode="auto">
          <a:xfrm>
            <a:off x="7708439" y="4645025"/>
            <a:ext cx="87235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column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mux</a:t>
            </a:r>
          </a:p>
        </p:txBody>
      </p:sp>
      <p:sp>
        <p:nvSpPr>
          <p:cNvPr id="1009" name="Freeform 15"/>
          <p:cNvSpPr>
            <a:spLocks/>
          </p:cNvSpPr>
          <p:nvPr/>
        </p:nvSpPr>
        <p:spPr bwMode="auto">
          <a:xfrm rot="5400000" flipH="1">
            <a:off x="894764" y="2834217"/>
            <a:ext cx="2882900" cy="58314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1-of-8 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10" name="Freeform 15"/>
          <p:cNvSpPr>
            <a:spLocks/>
          </p:cNvSpPr>
          <p:nvPr/>
        </p:nvSpPr>
        <p:spPr bwMode="auto">
          <a:xfrm flipH="1">
            <a:off x="2825748" y="5301208"/>
            <a:ext cx="4705351" cy="58314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1-of-8 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582" grpId="0" animBg="1"/>
      <p:bldP spid="709636" grpId="0" animBg="1"/>
      <p:bldP spid="709637" grpId="0" animBg="1"/>
      <p:bldP spid="709641" grpId="0"/>
      <p:bldP spid="709642" grpId="0"/>
      <p:bldP spid="7096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3"/>
          <p:cNvSpPr>
            <a:spLocks noGrp="1" noChangeArrowheads="1"/>
          </p:cNvSpPr>
          <p:nvPr>
            <p:ph idx="1"/>
          </p:nvPr>
        </p:nvSpPr>
        <p:spPr>
          <a:xfrm>
            <a:off x="4427984" y="1340769"/>
            <a:ext cx="4258816" cy="2016223"/>
          </a:xfrm>
        </p:spPr>
        <p:txBody>
          <a:bodyPr>
            <a:normAutofit/>
          </a:bodyPr>
          <a:lstStyle/>
          <a:p>
            <a:r>
              <a:rPr lang="en-US" dirty="0"/>
              <a:t>Use middle bits as index</a:t>
            </a:r>
          </a:p>
          <a:p>
            <a:r>
              <a:rPr lang="en-US" dirty="0"/>
              <a:t>Only one tag comparison</a:t>
            </a:r>
          </a:p>
        </p:txBody>
      </p:sp>
      <p:sp>
        <p:nvSpPr>
          <p:cNvPr id="1123351" name="Rectangle 23"/>
          <p:cNvSpPr>
            <a:spLocks noChangeArrowheads="1"/>
          </p:cNvSpPr>
          <p:nvPr/>
        </p:nvSpPr>
        <p:spPr bwMode="auto">
          <a:xfrm>
            <a:off x="3779912" y="2819479"/>
            <a:ext cx="4151670" cy="210126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8" name="Line 16"/>
          <p:cNvSpPr>
            <a:spLocks noChangeShapeType="1"/>
          </p:cNvSpPr>
          <p:nvPr/>
        </p:nvSpPr>
        <p:spPr bwMode="auto">
          <a:xfrm>
            <a:off x="6825867" y="2817373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5" name="Rectangle 28"/>
          <p:cNvSpPr>
            <a:spLocks noChangeArrowheads="1"/>
          </p:cNvSpPr>
          <p:nvPr/>
        </p:nvSpPr>
        <p:spPr bwMode="auto">
          <a:xfrm>
            <a:off x="3779912" y="2817374"/>
            <a:ext cx="2563738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>
            <a:off x="3779912" y="3089303"/>
            <a:ext cx="2563738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76" name="Rectangle 28"/>
          <p:cNvSpPr>
            <a:spLocks noChangeArrowheads="1"/>
          </p:cNvSpPr>
          <p:nvPr/>
        </p:nvSpPr>
        <p:spPr bwMode="auto">
          <a:xfrm>
            <a:off x="3779912" y="3354765"/>
            <a:ext cx="2563738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77" name="Rectangle 6"/>
          <p:cNvSpPr>
            <a:spLocks noChangeArrowheads="1"/>
          </p:cNvSpPr>
          <p:nvPr/>
        </p:nvSpPr>
        <p:spPr bwMode="auto">
          <a:xfrm>
            <a:off x="6829858" y="2817373"/>
            <a:ext cx="110172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78" name="Rectangle 6"/>
          <p:cNvSpPr>
            <a:spLocks noChangeArrowheads="1"/>
          </p:cNvSpPr>
          <p:nvPr/>
        </p:nvSpPr>
        <p:spPr bwMode="auto">
          <a:xfrm>
            <a:off x="6829858" y="3088991"/>
            <a:ext cx="110172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79" name="Rectangle 6"/>
          <p:cNvSpPr>
            <a:spLocks noChangeArrowheads="1"/>
          </p:cNvSpPr>
          <p:nvPr/>
        </p:nvSpPr>
        <p:spPr bwMode="auto">
          <a:xfrm>
            <a:off x="6829858" y="3354142"/>
            <a:ext cx="110172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80" name="Rectangle 28"/>
          <p:cNvSpPr>
            <a:spLocks noChangeArrowheads="1"/>
          </p:cNvSpPr>
          <p:nvPr/>
        </p:nvSpPr>
        <p:spPr bwMode="auto">
          <a:xfrm>
            <a:off x="3779912" y="4660250"/>
            <a:ext cx="2563738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81" name="Rectangle 6"/>
          <p:cNvSpPr>
            <a:spLocks noChangeArrowheads="1"/>
          </p:cNvSpPr>
          <p:nvPr/>
        </p:nvSpPr>
        <p:spPr bwMode="auto">
          <a:xfrm>
            <a:off x="6829858" y="4659627"/>
            <a:ext cx="110172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26" name="Line 39"/>
          <p:cNvSpPr>
            <a:spLocks noChangeShapeType="1"/>
          </p:cNvSpPr>
          <p:nvPr/>
        </p:nvSpPr>
        <p:spPr bwMode="auto">
          <a:xfrm>
            <a:off x="5651326" y="3739897"/>
            <a:ext cx="794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7" name="Line 39"/>
          <p:cNvSpPr>
            <a:spLocks noChangeShapeType="1"/>
          </p:cNvSpPr>
          <p:nvPr/>
        </p:nvSpPr>
        <p:spPr bwMode="auto">
          <a:xfrm>
            <a:off x="4427984" y="3739897"/>
            <a:ext cx="794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5" name="Line 16"/>
          <p:cNvSpPr>
            <a:spLocks noChangeShapeType="1"/>
          </p:cNvSpPr>
          <p:nvPr/>
        </p:nvSpPr>
        <p:spPr bwMode="auto">
          <a:xfrm>
            <a:off x="5061781" y="3624244"/>
            <a:ext cx="0" cy="10353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0" name="Rectangle 14"/>
          <p:cNvSpPr>
            <a:spLocks noChangeArrowheads="1"/>
          </p:cNvSpPr>
          <p:nvPr/>
        </p:nvSpPr>
        <p:spPr bwMode="auto">
          <a:xfrm>
            <a:off x="6343650" y="2819480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1" name="Rectangle 14"/>
          <p:cNvSpPr>
            <a:spLocks noChangeArrowheads="1"/>
          </p:cNvSpPr>
          <p:nvPr/>
        </p:nvSpPr>
        <p:spPr bwMode="auto">
          <a:xfrm>
            <a:off x="6343650" y="3090200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2" name="Rectangle 14"/>
          <p:cNvSpPr>
            <a:spLocks noChangeArrowheads="1"/>
          </p:cNvSpPr>
          <p:nvPr/>
        </p:nvSpPr>
        <p:spPr bwMode="auto">
          <a:xfrm>
            <a:off x="6343650" y="3354732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3" name="Rectangle 14"/>
          <p:cNvSpPr>
            <a:spLocks noChangeArrowheads="1"/>
          </p:cNvSpPr>
          <p:nvPr/>
        </p:nvSpPr>
        <p:spPr bwMode="auto">
          <a:xfrm>
            <a:off x="6343650" y="4659627"/>
            <a:ext cx="48620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71" name="Line 39"/>
          <p:cNvSpPr>
            <a:spLocks noChangeShapeType="1"/>
          </p:cNvSpPr>
          <p:nvPr/>
        </p:nvSpPr>
        <p:spPr bwMode="auto">
          <a:xfrm>
            <a:off x="5004048" y="5337845"/>
            <a:ext cx="0" cy="6348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Direct-Mapped</a:t>
            </a:r>
            <a:r>
              <a:rPr lang="en-US" dirty="0"/>
              <a:t> Cache</a:t>
            </a:r>
          </a:p>
        </p:txBody>
      </p:sp>
      <p:sp>
        <p:nvSpPr>
          <p:cNvPr id="1123335" name="Line 7"/>
          <p:cNvSpPr>
            <a:spLocks noChangeShapeType="1"/>
          </p:cNvSpPr>
          <p:nvPr/>
        </p:nvSpPr>
        <p:spPr bwMode="auto">
          <a:xfrm>
            <a:off x="899592" y="5612105"/>
            <a:ext cx="656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343" name="Freeform 15"/>
          <p:cNvSpPr>
            <a:spLocks/>
          </p:cNvSpPr>
          <p:nvPr/>
        </p:nvSpPr>
        <p:spPr bwMode="auto">
          <a:xfrm>
            <a:off x="3779912" y="5055339"/>
            <a:ext cx="2563738" cy="41275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multiplexor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23344" name="Line 16"/>
          <p:cNvSpPr>
            <a:spLocks noChangeShapeType="1"/>
          </p:cNvSpPr>
          <p:nvPr/>
        </p:nvSpPr>
        <p:spPr bwMode="auto">
          <a:xfrm>
            <a:off x="1907704" y="2646125"/>
            <a:ext cx="0" cy="1271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2" name="Line 39"/>
          <p:cNvSpPr>
            <a:spLocks noChangeShapeType="1"/>
          </p:cNvSpPr>
          <p:nvPr/>
        </p:nvSpPr>
        <p:spPr bwMode="auto">
          <a:xfrm>
            <a:off x="1907704" y="3917357"/>
            <a:ext cx="14401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3" name="Line 16"/>
          <p:cNvSpPr>
            <a:spLocks noChangeShapeType="1"/>
          </p:cNvSpPr>
          <p:nvPr/>
        </p:nvSpPr>
        <p:spPr bwMode="auto">
          <a:xfrm>
            <a:off x="899592" y="2646125"/>
            <a:ext cx="0" cy="29659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25286"/>
              </p:ext>
            </p:extLst>
          </p:nvPr>
        </p:nvGraphicFramePr>
        <p:xfrm>
          <a:off x="323528" y="2276872"/>
          <a:ext cx="381642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tag[63:16]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index[15:6]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block offset[5:0]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1" name="Oval 35"/>
          <p:cNvSpPr>
            <a:spLocks noChangeArrowheads="1"/>
          </p:cNvSpPr>
          <p:nvPr/>
        </p:nvSpPr>
        <p:spPr bwMode="auto">
          <a:xfrm>
            <a:off x="7460342" y="5466292"/>
            <a:ext cx="268887" cy="268887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90" name="Oval 96"/>
          <p:cNvSpPr>
            <a:spLocks noChangeArrowheads="1"/>
          </p:cNvSpPr>
          <p:nvPr/>
        </p:nvSpPr>
        <p:spPr bwMode="auto">
          <a:xfrm>
            <a:off x="7342620" y="38545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1" name="Oval 97"/>
          <p:cNvSpPr>
            <a:spLocks noChangeArrowheads="1"/>
          </p:cNvSpPr>
          <p:nvPr/>
        </p:nvSpPr>
        <p:spPr bwMode="auto">
          <a:xfrm>
            <a:off x="7342620" y="40831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2" name="Oval 98"/>
          <p:cNvSpPr>
            <a:spLocks noChangeArrowheads="1"/>
          </p:cNvSpPr>
          <p:nvPr/>
        </p:nvSpPr>
        <p:spPr bwMode="auto">
          <a:xfrm>
            <a:off x="7342620" y="43117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4" name="Oval 96"/>
          <p:cNvSpPr>
            <a:spLocks noChangeArrowheads="1"/>
          </p:cNvSpPr>
          <p:nvPr/>
        </p:nvSpPr>
        <p:spPr bwMode="auto">
          <a:xfrm>
            <a:off x="5178586" y="38545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5" name="Oval 97"/>
          <p:cNvSpPr>
            <a:spLocks noChangeArrowheads="1"/>
          </p:cNvSpPr>
          <p:nvPr/>
        </p:nvSpPr>
        <p:spPr bwMode="auto">
          <a:xfrm>
            <a:off x="5178586" y="40831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6" name="Oval 98"/>
          <p:cNvSpPr>
            <a:spLocks noChangeArrowheads="1"/>
          </p:cNvSpPr>
          <p:nvPr/>
        </p:nvSpPr>
        <p:spPr bwMode="auto">
          <a:xfrm>
            <a:off x="5178586" y="43117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Why take index bits out of the middle?</a:t>
            </a:r>
          </a:p>
        </p:txBody>
      </p:sp>
      <p:sp>
        <p:nvSpPr>
          <p:cNvPr id="209" name="Oval 96"/>
          <p:cNvSpPr>
            <a:spLocks noChangeArrowheads="1"/>
          </p:cNvSpPr>
          <p:nvPr/>
        </p:nvSpPr>
        <p:spPr bwMode="auto">
          <a:xfrm>
            <a:off x="6548654" y="38545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0" name="Oval 97"/>
          <p:cNvSpPr>
            <a:spLocks noChangeArrowheads="1"/>
          </p:cNvSpPr>
          <p:nvPr/>
        </p:nvSpPr>
        <p:spPr bwMode="auto">
          <a:xfrm>
            <a:off x="6548654" y="40831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1" name="Oval 98"/>
          <p:cNvSpPr>
            <a:spLocks noChangeArrowheads="1"/>
          </p:cNvSpPr>
          <p:nvPr/>
        </p:nvSpPr>
        <p:spPr bwMode="auto">
          <a:xfrm>
            <a:off x="6548654" y="4311769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2" name="Line 16"/>
          <p:cNvSpPr>
            <a:spLocks noChangeShapeType="1"/>
          </p:cNvSpPr>
          <p:nvPr/>
        </p:nvSpPr>
        <p:spPr bwMode="auto">
          <a:xfrm>
            <a:off x="6343650" y="2809403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>
            <a:off x="3017088" y="2644897"/>
            <a:ext cx="0" cy="27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3017088" y="5360947"/>
            <a:ext cx="11228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 rot="5400000" flipH="1">
            <a:off x="2486497" y="3670773"/>
            <a:ext cx="2135485" cy="41275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7" name="Line 39"/>
          <p:cNvSpPr>
            <a:spLocks noChangeShapeType="1"/>
          </p:cNvSpPr>
          <p:nvPr/>
        </p:nvSpPr>
        <p:spPr bwMode="auto">
          <a:xfrm>
            <a:off x="7595542" y="3819011"/>
            <a:ext cx="0" cy="1649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9" name="Text Box 88"/>
          <p:cNvSpPr txBox="1">
            <a:spLocks noChangeArrowheads="1"/>
          </p:cNvSpPr>
          <p:nvPr/>
        </p:nvSpPr>
        <p:spPr bwMode="auto">
          <a:xfrm>
            <a:off x="7676366" y="5253806"/>
            <a:ext cx="1206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i="1" u="sng" dirty="0">
                <a:solidFill>
                  <a:srgbClr val="000000"/>
                </a:solidFill>
                <a:latin typeface="Gill Sans MT" pitchFamily="34" charset="0"/>
              </a:rPr>
              <a:t>tag match</a:t>
            </a:r>
            <a:br>
              <a:rPr lang="en-US" i="1" u="sng" dirty="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(hit?)</a:t>
            </a:r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7595542" y="5735179"/>
            <a:ext cx="0" cy="237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700066" y="2854677"/>
            <a:ext cx="1536230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two blocks alias on a frame?</a:t>
            </a:r>
          </a:p>
          <a:p>
            <a:pPr lvl="1"/>
            <a:r>
              <a:rPr lang="en-US" dirty="0"/>
              <a:t>Same index, but different tags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Address sequence:</a:t>
            </a:r>
            <a:br>
              <a:rPr lang="en-US" sz="1800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0xDEADBEEF   11011110101011011011111011101111  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0xFEEDBEEF   11111110111011011011111011101111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0xDEADBEEF   11011110101011011011111011101111  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/>
              <a:t>0xDEADBEEF experiences a </a:t>
            </a:r>
            <a:r>
              <a:rPr lang="en-US" i="1" u="sng" dirty="0"/>
              <a:t>Conflict</a:t>
            </a:r>
            <a:r>
              <a:rPr lang="en-US" dirty="0"/>
              <a:t> miss</a:t>
            </a:r>
          </a:p>
          <a:p>
            <a:pPr lvl="1"/>
            <a:r>
              <a:rPr lang="en-US" dirty="0"/>
              <a:t>Not Compulsory (seen it before)</a:t>
            </a:r>
          </a:p>
          <a:p>
            <a:pPr lvl="1"/>
            <a:r>
              <a:rPr lang="en-US" dirty="0"/>
              <a:t>Not Capacity (lots of other indexes available in cache)</a:t>
            </a:r>
          </a:p>
          <a:p>
            <a:pPr lvl="1"/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AutoShape 18"/>
          <p:cNvSpPr>
            <a:spLocks/>
          </p:cNvSpPr>
          <p:nvPr/>
        </p:nvSpPr>
        <p:spPr bwMode="auto">
          <a:xfrm rot="16200000">
            <a:off x="4368047" y="2770601"/>
            <a:ext cx="239830" cy="2424208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" name="AutoShape 18"/>
          <p:cNvSpPr>
            <a:spLocks/>
          </p:cNvSpPr>
          <p:nvPr/>
        </p:nvSpPr>
        <p:spPr bwMode="auto">
          <a:xfrm rot="16200000">
            <a:off x="7548429" y="3550657"/>
            <a:ext cx="239830" cy="864096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AutoShape 18"/>
          <p:cNvSpPr>
            <a:spLocks/>
          </p:cNvSpPr>
          <p:nvPr/>
        </p:nvSpPr>
        <p:spPr bwMode="auto">
          <a:xfrm rot="16200000">
            <a:off x="6348266" y="3214588"/>
            <a:ext cx="239830" cy="1536234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3884536" y="4222829"/>
            <a:ext cx="1206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5864755" y="4222829"/>
            <a:ext cx="1206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index</a:t>
            </a: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7272300" y="4222829"/>
            <a:ext cx="792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block offset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31985" y="2854676"/>
            <a:ext cx="232792" cy="10081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Decade" pitchFamily="2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06806" y="2854676"/>
            <a:ext cx="232792" cy="10081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Dec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Associativity (1/2)</a:t>
            </a:r>
          </a:p>
        </p:txBody>
      </p:sp>
      <p:sp>
        <p:nvSpPr>
          <p:cNvPr id="1117187" name="Text Box 3"/>
          <p:cNvSpPr txBox="1">
            <a:spLocks noChangeArrowheads="1"/>
          </p:cNvSpPr>
          <p:nvPr/>
        </p:nvSpPr>
        <p:spPr bwMode="auto">
          <a:xfrm>
            <a:off x="340885" y="4473397"/>
            <a:ext cx="289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u="sng" dirty="0">
                <a:solidFill>
                  <a:srgbClr val="000000"/>
                </a:solidFill>
                <a:latin typeface="Calibri" pitchFamily="34" charset="0"/>
              </a:rPr>
              <a:t>Fully-associative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block goes in any frame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</a:pPr>
            <a:endParaRPr lang="en-US" sz="2200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(all frames in 1 set)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528" y="1988840"/>
            <a:ext cx="2528827" cy="2281853"/>
            <a:chOff x="323528" y="2011243"/>
            <a:chExt cx="2528827" cy="2281853"/>
          </a:xfrm>
        </p:grpSpPr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1328082" y="2432904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896034" y="2432904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463986" y="2432904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1328082" y="2663449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896034" y="2663449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463986" y="2663449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328081" y="2893994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896033" y="2893994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463985" y="290201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1328081" y="3124539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896033" y="3124539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463985" y="313256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3</a:t>
              </a: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1328081" y="3354875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896033" y="3354875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463985" y="3362896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4</a:t>
              </a: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328081" y="3585420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896033" y="3585420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463985" y="3593441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5</a:t>
              </a: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328080" y="3815965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896032" y="3815965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461408" y="3832006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6</a:t>
              </a: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1328080" y="4046510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896032" y="4046510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461408" y="4062551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7</a:t>
              </a:r>
            </a:p>
          </p:txBody>
        </p:sp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323528" y="2011243"/>
              <a:ext cx="815642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ill Sans MT" pitchFamily="34" charset="0"/>
                </a:rPr>
                <a:t>Block</a:t>
              </a: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1117188" name="Text Box 4"/>
          <p:cNvSpPr txBox="1">
            <a:spLocks noChangeArrowheads="1"/>
          </p:cNvSpPr>
          <p:nvPr/>
        </p:nvSpPr>
        <p:spPr bwMode="auto">
          <a:xfrm>
            <a:off x="6410517" y="4473397"/>
            <a:ext cx="251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u="sng" dirty="0">
                <a:solidFill>
                  <a:srgbClr val="000000"/>
                </a:solidFill>
                <a:latin typeface="Calibri" pitchFamily="34" charset="0"/>
              </a:rPr>
              <a:t>Direct-mapped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block goes in exactly one frame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(1 frame per set)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05834" y="2011243"/>
            <a:ext cx="2491918" cy="2281852"/>
            <a:chOff x="6156176" y="2011243"/>
            <a:chExt cx="2491918" cy="2281852"/>
          </a:xfrm>
        </p:grpSpPr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7123821" y="2432904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6691773" y="2432904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6259725" y="2432904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7123821" y="2663449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691773" y="2663449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6259725" y="2663449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7123820" y="2893993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6691772" y="2893993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6259724" y="290201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7123820" y="3124538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6691772" y="3124538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6259724" y="313256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3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7123820" y="3354873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6691772" y="3354873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6259724" y="336289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4</a:t>
              </a:r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7123820" y="3581657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691772" y="3585418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6259724" y="359344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5</a:t>
              </a:r>
            </a:p>
          </p:txBody>
        </p:sp>
        <p:sp>
          <p:nvSpPr>
            <p:cNvPr id="89" name="Rectangle 28"/>
            <p:cNvSpPr>
              <a:spLocks noChangeArrowheads="1"/>
            </p:cNvSpPr>
            <p:nvPr/>
          </p:nvSpPr>
          <p:spPr bwMode="auto">
            <a:xfrm>
              <a:off x="7123821" y="3815963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6691773" y="3815963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6257147" y="383200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6</a:t>
              </a: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7123821" y="4046508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6691773" y="4046508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4" name="Rectangle 6"/>
            <p:cNvSpPr>
              <a:spLocks noChangeArrowheads="1"/>
            </p:cNvSpPr>
            <p:nvPr/>
          </p:nvSpPr>
          <p:spPr bwMode="auto">
            <a:xfrm>
              <a:off x="6257147" y="406255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7</a:t>
              </a: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6156176" y="2011243"/>
              <a:ext cx="815642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ill Sans MT" pitchFamily="34" charset="0"/>
                </a:rPr>
                <a:t>Set</a:t>
              </a: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1117189" name="Text Box 5"/>
          <p:cNvSpPr txBox="1">
            <a:spLocks noChangeArrowheads="1"/>
          </p:cNvSpPr>
          <p:nvPr/>
        </p:nvSpPr>
        <p:spPr bwMode="auto">
          <a:xfrm>
            <a:off x="3380501" y="4473397"/>
            <a:ext cx="29725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u="sng" dirty="0">
                <a:solidFill>
                  <a:srgbClr val="000000"/>
                </a:solidFill>
                <a:latin typeface="Calibri" pitchFamily="34" charset="0"/>
              </a:rPr>
              <a:t>Set-associative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block goes in any frame in one set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</a:rPr>
              <a:t>(frames grouped in sets)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12921" y="2011243"/>
            <a:ext cx="2604393" cy="2281852"/>
            <a:chOff x="3494458" y="2011243"/>
            <a:chExt cx="2604393" cy="2281852"/>
          </a:xfrm>
        </p:grpSpPr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4574578" y="2432904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4142530" y="2432904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3710482" y="2432904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98" name="Rectangle 28"/>
            <p:cNvSpPr>
              <a:spLocks noChangeArrowheads="1"/>
            </p:cNvSpPr>
            <p:nvPr/>
          </p:nvSpPr>
          <p:spPr bwMode="auto">
            <a:xfrm>
              <a:off x="4574578" y="2663449"/>
              <a:ext cx="1524273" cy="230545"/>
            </a:xfrm>
            <a:prstGeom prst="rect">
              <a:avLst/>
            </a:prstGeom>
            <a:solidFill>
              <a:srgbClr val="0984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4142530" y="2663449"/>
              <a:ext cx="432048" cy="230545"/>
            </a:xfrm>
            <a:prstGeom prst="rect">
              <a:avLst/>
            </a:prstGeom>
            <a:solidFill>
              <a:srgbClr val="FF2D9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>
              <a:off x="3710482" y="2663449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101" name="Rectangle 28"/>
            <p:cNvSpPr>
              <a:spLocks noChangeArrowheads="1"/>
            </p:cNvSpPr>
            <p:nvPr/>
          </p:nvSpPr>
          <p:spPr bwMode="auto">
            <a:xfrm>
              <a:off x="4574577" y="2893994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4142529" y="2893994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3" name="Rectangle 6"/>
            <p:cNvSpPr>
              <a:spLocks noChangeArrowheads="1"/>
            </p:cNvSpPr>
            <p:nvPr/>
          </p:nvSpPr>
          <p:spPr bwMode="auto">
            <a:xfrm>
              <a:off x="3710481" y="290201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4574577" y="3124539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5" name="Rectangle 6"/>
            <p:cNvSpPr>
              <a:spLocks noChangeArrowheads="1"/>
            </p:cNvSpPr>
            <p:nvPr/>
          </p:nvSpPr>
          <p:spPr bwMode="auto">
            <a:xfrm>
              <a:off x="4142529" y="3124539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3710481" y="313256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4574577" y="3354874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" name="Rectangle 6"/>
            <p:cNvSpPr>
              <a:spLocks noChangeArrowheads="1"/>
            </p:cNvSpPr>
            <p:nvPr/>
          </p:nvSpPr>
          <p:spPr bwMode="auto">
            <a:xfrm>
              <a:off x="4142529" y="3354874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9" name="Rectangle 6"/>
            <p:cNvSpPr>
              <a:spLocks noChangeArrowheads="1"/>
            </p:cNvSpPr>
            <p:nvPr/>
          </p:nvSpPr>
          <p:spPr bwMode="auto">
            <a:xfrm>
              <a:off x="3710481" y="336289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110" name="Rectangle 28"/>
            <p:cNvSpPr>
              <a:spLocks noChangeArrowheads="1"/>
            </p:cNvSpPr>
            <p:nvPr/>
          </p:nvSpPr>
          <p:spPr bwMode="auto">
            <a:xfrm>
              <a:off x="4574577" y="3585419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4142529" y="3585419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2" name="Rectangle 6"/>
            <p:cNvSpPr>
              <a:spLocks noChangeArrowheads="1"/>
            </p:cNvSpPr>
            <p:nvPr/>
          </p:nvSpPr>
          <p:spPr bwMode="auto">
            <a:xfrm>
              <a:off x="3710481" y="359344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113" name="Rectangle 28"/>
            <p:cNvSpPr>
              <a:spLocks noChangeArrowheads="1"/>
            </p:cNvSpPr>
            <p:nvPr/>
          </p:nvSpPr>
          <p:spPr bwMode="auto">
            <a:xfrm>
              <a:off x="4574578" y="3815964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4142530" y="3815964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3707904" y="3832005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4574578" y="4046509"/>
              <a:ext cx="1524273" cy="23054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7" name="Rectangle 6"/>
            <p:cNvSpPr>
              <a:spLocks noChangeArrowheads="1"/>
            </p:cNvSpPr>
            <p:nvPr/>
          </p:nvSpPr>
          <p:spPr bwMode="auto">
            <a:xfrm>
              <a:off x="4142530" y="4046509"/>
              <a:ext cx="432048" cy="230545"/>
            </a:xfrm>
            <a:prstGeom prst="rect">
              <a:avLst/>
            </a:prstGeom>
            <a:solidFill>
              <a:srgbClr val="FF99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8" name="Rectangle 6"/>
            <p:cNvSpPr>
              <a:spLocks noChangeArrowheads="1"/>
            </p:cNvSpPr>
            <p:nvPr/>
          </p:nvSpPr>
          <p:spPr bwMode="auto">
            <a:xfrm>
              <a:off x="3707904" y="406255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120" name="Rectangle 6"/>
            <p:cNvSpPr>
              <a:spLocks noChangeArrowheads="1"/>
            </p:cNvSpPr>
            <p:nvPr/>
          </p:nvSpPr>
          <p:spPr bwMode="auto">
            <a:xfrm>
              <a:off x="3612342" y="2011243"/>
              <a:ext cx="815642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Gill Sans MT" pitchFamily="34" charset="0"/>
                </a:rPr>
                <a:t>Set/Block</a:t>
              </a: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3497036" y="2533310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0</a:t>
              </a:r>
            </a:p>
          </p:txBody>
        </p:sp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3497035" y="3002421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1</a:t>
              </a:r>
            </a:p>
          </p:txBody>
        </p:sp>
        <p:sp>
          <p:nvSpPr>
            <p:cNvPr id="124" name="Rectangle 6"/>
            <p:cNvSpPr>
              <a:spLocks noChangeArrowheads="1"/>
            </p:cNvSpPr>
            <p:nvPr/>
          </p:nvSpPr>
          <p:spPr bwMode="auto">
            <a:xfrm>
              <a:off x="3497035" y="3463301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125" name="Rectangle 6"/>
            <p:cNvSpPr>
              <a:spLocks noChangeArrowheads="1"/>
            </p:cNvSpPr>
            <p:nvPr/>
          </p:nvSpPr>
          <p:spPr bwMode="auto">
            <a:xfrm>
              <a:off x="3494458" y="3932411"/>
              <a:ext cx="432048" cy="2305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126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27103"/>
          </a:xfrm>
        </p:spPr>
        <p:txBody>
          <a:bodyPr/>
          <a:lstStyle/>
          <a:p>
            <a:r>
              <a:rPr lang="en-US" dirty="0"/>
              <a:t>Where does block index 12 (b’1100)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1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Associativity (2/2)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Larger associativity</a:t>
            </a:r>
          </a:p>
          <a:p>
            <a:pPr lvl="1"/>
            <a:r>
              <a:rPr lang="en-US" dirty="0"/>
              <a:t>lower miss rate (fewer conflicts)</a:t>
            </a:r>
          </a:p>
          <a:p>
            <a:pPr lvl="1"/>
            <a:r>
              <a:rPr lang="en-US" dirty="0"/>
              <a:t>higher power consumption</a:t>
            </a:r>
          </a:p>
          <a:p>
            <a:r>
              <a:rPr lang="en-US" dirty="0"/>
              <a:t>Smaller associativity</a:t>
            </a:r>
          </a:p>
          <a:p>
            <a:pPr lvl="1"/>
            <a:r>
              <a:rPr lang="en-US" dirty="0"/>
              <a:t>lower cost</a:t>
            </a:r>
          </a:p>
          <a:p>
            <a:pPr lvl="1"/>
            <a:r>
              <a:rPr lang="en-US" dirty="0"/>
              <a:t>faster hit time</a:t>
            </a:r>
          </a:p>
        </p:txBody>
      </p:sp>
      <p:sp>
        <p:nvSpPr>
          <p:cNvPr id="976904" name="Freeform 8"/>
          <p:cNvSpPr>
            <a:spLocks/>
          </p:cNvSpPr>
          <p:nvPr/>
        </p:nvSpPr>
        <p:spPr bwMode="auto">
          <a:xfrm>
            <a:off x="5955513" y="3564359"/>
            <a:ext cx="2609850" cy="852488"/>
          </a:xfrm>
          <a:custGeom>
            <a:avLst/>
            <a:gdLst/>
            <a:ahLst/>
            <a:cxnLst>
              <a:cxn ang="0">
                <a:pos x="0" y="537"/>
              </a:cxn>
              <a:cxn ang="0">
                <a:pos x="209" y="267"/>
              </a:cxn>
              <a:cxn ang="0">
                <a:pos x="649" y="90"/>
              </a:cxn>
              <a:cxn ang="0">
                <a:pos x="1644" y="0"/>
              </a:cxn>
            </a:cxnLst>
            <a:rect l="0" t="0" r="r" b="b"/>
            <a:pathLst>
              <a:path w="1644" h="537">
                <a:moveTo>
                  <a:pt x="0" y="537"/>
                </a:moveTo>
                <a:cubicBezTo>
                  <a:pt x="35" y="492"/>
                  <a:pt x="101" y="341"/>
                  <a:pt x="209" y="267"/>
                </a:cubicBezTo>
                <a:cubicBezTo>
                  <a:pt x="317" y="193"/>
                  <a:pt x="410" y="134"/>
                  <a:pt x="649" y="90"/>
                </a:cubicBezTo>
                <a:cubicBezTo>
                  <a:pt x="888" y="46"/>
                  <a:pt x="1437" y="19"/>
                  <a:pt x="16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76905" name="Line 9"/>
          <p:cNvSpPr>
            <a:spLocks noChangeShapeType="1"/>
          </p:cNvSpPr>
          <p:nvPr/>
        </p:nvSpPr>
        <p:spPr bwMode="auto">
          <a:xfrm>
            <a:off x="6888963" y="3183359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76907" name="Text Box 11"/>
          <p:cNvSpPr txBox="1">
            <a:spLocks noChangeArrowheads="1"/>
          </p:cNvSpPr>
          <p:nvPr/>
        </p:nvSpPr>
        <p:spPr bwMode="auto">
          <a:xfrm>
            <a:off x="7709823" y="4554959"/>
            <a:ext cx="926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~5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for L1-D</a:t>
            </a:r>
          </a:p>
        </p:txBody>
      </p:sp>
      <p:sp>
        <p:nvSpPr>
          <p:cNvPr id="976908" name="Freeform 12"/>
          <p:cNvSpPr>
            <a:spLocks/>
          </p:cNvSpPr>
          <p:nvPr/>
        </p:nvSpPr>
        <p:spPr bwMode="auto">
          <a:xfrm>
            <a:off x="6948264" y="4801964"/>
            <a:ext cx="990600" cy="1003300"/>
          </a:xfrm>
          <a:custGeom>
            <a:avLst/>
            <a:gdLst/>
            <a:ahLst/>
            <a:cxnLst>
              <a:cxn ang="0">
                <a:pos x="624" y="8"/>
              </a:cxn>
              <a:cxn ang="0">
                <a:pos x="288" y="56"/>
              </a:cxn>
              <a:cxn ang="0">
                <a:pos x="288" y="344"/>
              </a:cxn>
              <a:cxn ang="0">
                <a:pos x="0" y="632"/>
              </a:cxn>
            </a:cxnLst>
            <a:rect l="0" t="0" r="r" b="b"/>
            <a:pathLst>
              <a:path w="624" h="632">
                <a:moveTo>
                  <a:pt x="624" y="8"/>
                </a:moveTo>
                <a:cubicBezTo>
                  <a:pt x="484" y="4"/>
                  <a:pt x="344" y="0"/>
                  <a:pt x="288" y="56"/>
                </a:cubicBezTo>
                <a:cubicBezTo>
                  <a:pt x="232" y="112"/>
                  <a:pt x="336" y="248"/>
                  <a:pt x="288" y="344"/>
                </a:cubicBezTo>
                <a:cubicBezTo>
                  <a:pt x="240" y="440"/>
                  <a:pt x="120" y="536"/>
                  <a:pt x="0" y="632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5935339" y="3564359"/>
            <a:ext cx="30480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1920" y="1440"/>
              </a:cxn>
            </a:cxnLst>
            <a:rect l="0" t="0" r="r" b="b"/>
            <a:pathLst>
              <a:path w="1920" h="1440">
                <a:moveTo>
                  <a:pt x="0" y="0"/>
                </a:moveTo>
                <a:lnTo>
                  <a:pt x="0" y="1440"/>
                </a:lnTo>
                <a:lnTo>
                  <a:pt x="1920" y="144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16200000">
            <a:off x="5154577" y="4478758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hit rate</a:t>
            </a: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6812763" y="577415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60455" y="5775647"/>
            <a:ext cx="1845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associativity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ine 39"/>
          <p:cNvSpPr>
            <a:spLocks noChangeShapeType="1"/>
          </p:cNvSpPr>
          <p:nvPr/>
        </p:nvSpPr>
        <p:spPr bwMode="auto">
          <a:xfrm>
            <a:off x="6032130" y="6071843"/>
            <a:ext cx="0" cy="237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4" name="Line 39"/>
          <p:cNvSpPr>
            <a:spLocks noChangeShapeType="1"/>
          </p:cNvSpPr>
          <p:nvPr/>
        </p:nvSpPr>
        <p:spPr bwMode="auto">
          <a:xfrm>
            <a:off x="8661826" y="5322458"/>
            <a:ext cx="0" cy="514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057103" y="2132857"/>
            <a:ext cx="0" cy="1473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715653" y="1756611"/>
            <a:ext cx="0" cy="354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879551" y="2348880"/>
            <a:ext cx="0" cy="26014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/>
              <a:t>N-Way Set-Associative</a:t>
            </a:r>
            <a:r>
              <a:rPr lang="en-US" dirty="0"/>
              <a:t> Cache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4260"/>
              </p:ext>
            </p:extLst>
          </p:nvPr>
        </p:nvGraphicFramePr>
        <p:xfrm>
          <a:off x="323528" y="1389400"/>
          <a:ext cx="381642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tag[63:15]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index[14:6]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block offset[5:0]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725207" y="2508071"/>
            <a:ext cx="3115306" cy="210126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8112819" y="2505965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112819" y="2505965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112819" y="2777583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112819" y="3042734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112819" y="4348219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687088" y="3312836"/>
            <a:ext cx="0" cy="10353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>
            <a:off x="6643767" y="5026438"/>
            <a:ext cx="0" cy="482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474516" y="5300697"/>
            <a:ext cx="40515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5725207" y="4743931"/>
            <a:ext cx="1923763" cy="41275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multiplexor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>
            <a:off x="5181601" y="3605949"/>
            <a:ext cx="2194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7648970" y="2497995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5004049" y="4950306"/>
            <a:ext cx="9145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7" name="Freeform 15"/>
          <p:cNvSpPr>
            <a:spLocks/>
          </p:cNvSpPr>
          <p:nvPr/>
        </p:nvSpPr>
        <p:spPr bwMode="auto">
          <a:xfrm rot="5400000" flipH="1">
            <a:off x="4488126" y="3410881"/>
            <a:ext cx="2135485" cy="309716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8661826" y="3507603"/>
            <a:ext cx="0" cy="1649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8526108" y="5166253"/>
            <a:ext cx="268887" cy="268887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33" name="Oval 96"/>
          <p:cNvSpPr>
            <a:spLocks noChangeArrowheads="1"/>
          </p:cNvSpPr>
          <p:nvPr/>
        </p:nvSpPr>
        <p:spPr bwMode="auto">
          <a:xfrm>
            <a:off x="8460433" y="35730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4" name="Oval 97"/>
          <p:cNvSpPr>
            <a:spLocks noChangeArrowheads="1"/>
          </p:cNvSpPr>
          <p:nvPr/>
        </p:nvSpPr>
        <p:spPr bwMode="auto">
          <a:xfrm>
            <a:off x="8460433" y="38016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5" name="Oval 98"/>
          <p:cNvSpPr>
            <a:spLocks noChangeArrowheads="1"/>
          </p:cNvSpPr>
          <p:nvPr/>
        </p:nvSpPr>
        <p:spPr bwMode="auto">
          <a:xfrm>
            <a:off x="8460433" y="4030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6" name="Oval 96"/>
          <p:cNvSpPr>
            <a:spLocks noChangeArrowheads="1"/>
          </p:cNvSpPr>
          <p:nvPr/>
        </p:nvSpPr>
        <p:spPr bwMode="auto">
          <a:xfrm>
            <a:off x="6800057" y="35730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7" name="Oval 97"/>
          <p:cNvSpPr>
            <a:spLocks noChangeArrowheads="1"/>
          </p:cNvSpPr>
          <p:nvPr/>
        </p:nvSpPr>
        <p:spPr bwMode="auto">
          <a:xfrm>
            <a:off x="6800057" y="38016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8" name="Oval 98"/>
          <p:cNvSpPr>
            <a:spLocks noChangeArrowheads="1"/>
          </p:cNvSpPr>
          <p:nvPr/>
        </p:nvSpPr>
        <p:spPr bwMode="auto">
          <a:xfrm>
            <a:off x="6800057" y="4030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" name="Oval 96"/>
          <p:cNvSpPr>
            <a:spLocks noChangeArrowheads="1"/>
          </p:cNvSpPr>
          <p:nvPr/>
        </p:nvSpPr>
        <p:spPr bwMode="auto">
          <a:xfrm>
            <a:off x="7855922" y="35730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" name="Oval 97"/>
          <p:cNvSpPr>
            <a:spLocks noChangeArrowheads="1"/>
          </p:cNvSpPr>
          <p:nvPr/>
        </p:nvSpPr>
        <p:spPr bwMode="auto">
          <a:xfrm>
            <a:off x="7855922" y="38016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" name="Oval 98"/>
          <p:cNvSpPr>
            <a:spLocks noChangeArrowheads="1"/>
          </p:cNvSpPr>
          <p:nvPr/>
        </p:nvSpPr>
        <p:spPr bwMode="auto">
          <a:xfrm>
            <a:off x="7855922" y="4030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9" name="Text Box 88"/>
          <p:cNvSpPr txBox="1">
            <a:spLocks noChangeArrowheads="1"/>
          </p:cNvSpPr>
          <p:nvPr/>
        </p:nvSpPr>
        <p:spPr bwMode="auto">
          <a:xfrm>
            <a:off x="6084168" y="5933028"/>
            <a:ext cx="603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hit?</a:t>
            </a:r>
          </a:p>
        </p:txBody>
      </p:sp>
      <p:sp>
        <p:nvSpPr>
          <p:cNvPr id="116" name="Rectangle 23"/>
          <p:cNvSpPr>
            <a:spLocks noChangeArrowheads="1"/>
          </p:cNvSpPr>
          <p:nvPr/>
        </p:nvSpPr>
        <p:spPr bwMode="auto">
          <a:xfrm>
            <a:off x="1600709" y="2508071"/>
            <a:ext cx="3115306" cy="210126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7" name="Line 16"/>
          <p:cNvSpPr>
            <a:spLocks noChangeShapeType="1"/>
          </p:cNvSpPr>
          <p:nvPr/>
        </p:nvSpPr>
        <p:spPr bwMode="auto">
          <a:xfrm>
            <a:off x="3988321" y="2505965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8" name="Rectangle 28"/>
          <p:cNvSpPr>
            <a:spLocks noChangeArrowheads="1"/>
          </p:cNvSpPr>
          <p:nvPr/>
        </p:nvSpPr>
        <p:spPr bwMode="auto">
          <a:xfrm>
            <a:off x="1600709" y="2505966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19" name="Rectangle 28"/>
          <p:cNvSpPr>
            <a:spLocks noChangeArrowheads="1"/>
          </p:cNvSpPr>
          <p:nvPr/>
        </p:nvSpPr>
        <p:spPr bwMode="auto">
          <a:xfrm>
            <a:off x="1600709" y="2777895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1600709" y="3043357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21" name="Rectangle 6"/>
          <p:cNvSpPr>
            <a:spLocks noChangeArrowheads="1"/>
          </p:cNvSpPr>
          <p:nvPr/>
        </p:nvSpPr>
        <p:spPr bwMode="auto">
          <a:xfrm>
            <a:off x="3988321" y="2505965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22" name="Rectangle 6"/>
          <p:cNvSpPr>
            <a:spLocks noChangeArrowheads="1"/>
          </p:cNvSpPr>
          <p:nvPr/>
        </p:nvSpPr>
        <p:spPr bwMode="auto">
          <a:xfrm>
            <a:off x="3988321" y="2777583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23" name="Rectangle 6"/>
          <p:cNvSpPr>
            <a:spLocks noChangeArrowheads="1"/>
          </p:cNvSpPr>
          <p:nvPr/>
        </p:nvSpPr>
        <p:spPr bwMode="auto">
          <a:xfrm>
            <a:off x="3988321" y="3042734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24" name="Rectangle 28"/>
          <p:cNvSpPr>
            <a:spLocks noChangeArrowheads="1"/>
          </p:cNvSpPr>
          <p:nvPr/>
        </p:nvSpPr>
        <p:spPr bwMode="auto">
          <a:xfrm>
            <a:off x="1600709" y="4348842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3988321" y="4348219"/>
            <a:ext cx="727695" cy="271929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tag</a:t>
            </a:r>
          </a:p>
        </p:txBody>
      </p:sp>
      <p:sp>
        <p:nvSpPr>
          <p:cNvPr id="126" name="Line 39"/>
          <p:cNvSpPr>
            <a:spLocks noChangeShapeType="1"/>
          </p:cNvSpPr>
          <p:nvPr/>
        </p:nvSpPr>
        <p:spPr bwMode="auto">
          <a:xfrm>
            <a:off x="3004970" y="3428489"/>
            <a:ext cx="596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7" name="Line 39"/>
          <p:cNvSpPr>
            <a:spLocks noChangeShapeType="1"/>
          </p:cNvSpPr>
          <p:nvPr/>
        </p:nvSpPr>
        <p:spPr bwMode="auto">
          <a:xfrm>
            <a:off x="2087006" y="3428489"/>
            <a:ext cx="596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8" name="Line 16"/>
          <p:cNvSpPr>
            <a:spLocks noChangeShapeType="1"/>
          </p:cNvSpPr>
          <p:nvPr/>
        </p:nvSpPr>
        <p:spPr bwMode="auto">
          <a:xfrm>
            <a:off x="2562590" y="3312836"/>
            <a:ext cx="0" cy="10353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3524472" y="2508072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30" name="Rectangle 14"/>
          <p:cNvSpPr>
            <a:spLocks noChangeArrowheads="1"/>
          </p:cNvSpPr>
          <p:nvPr/>
        </p:nvSpPr>
        <p:spPr bwMode="auto">
          <a:xfrm>
            <a:off x="3524472" y="2778792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31" name="Rectangle 14"/>
          <p:cNvSpPr>
            <a:spLocks noChangeArrowheads="1"/>
          </p:cNvSpPr>
          <p:nvPr/>
        </p:nvSpPr>
        <p:spPr bwMode="auto">
          <a:xfrm>
            <a:off x="3524472" y="3043324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32" name="Rectangle 14"/>
          <p:cNvSpPr>
            <a:spLocks noChangeArrowheads="1"/>
          </p:cNvSpPr>
          <p:nvPr/>
        </p:nvSpPr>
        <p:spPr bwMode="auto">
          <a:xfrm>
            <a:off x="3524472" y="4348219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33" name="Line 39"/>
          <p:cNvSpPr>
            <a:spLocks noChangeShapeType="1"/>
          </p:cNvSpPr>
          <p:nvPr/>
        </p:nvSpPr>
        <p:spPr bwMode="auto">
          <a:xfrm>
            <a:off x="2519269" y="5026437"/>
            <a:ext cx="0" cy="6348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4" name="Line 7"/>
          <p:cNvSpPr>
            <a:spLocks noChangeShapeType="1"/>
          </p:cNvSpPr>
          <p:nvPr/>
        </p:nvSpPr>
        <p:spPr bwMode="auto">
          <a:xfrm>
            <a:off x="715654" y="5300697"/>
            <a:ext cx="36859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5" name="Freeform 15"/>
          <p:cNvSpPr>
            <a:spLocks/>
          </p:cNvSpPr>
          <p:nvPr/>
        </p:nvSpPr>
        <p:spPr bwMode="auto">
          <a:xfrm>
            <a:off x="1600709" y="4743931"/>
            <a:ext cx="1923763" cy="41275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multiplexor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>
            <a:off x="3524472" y="2497995"/>
            <a:ext cx="0" cy="2100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8" name="Line 39"/>
          <p:cNvSpPr>
            <a:spLocks noChangeShapeType="1"/>
          </p:cNvSpPr>
          <p:nvPr/>
        </p:nvSpPr>
        <p:spPr bwMode="auto">
          <a:xfrm>
            <a:off x="879551" y="4950306"/>
            <a:ext cx="9330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9" name="Freeform 15"/>
          <p:cNvSpPr>
            <a:spLocks/>
          </p:cNvSpPr>
          <p:nvPr/>
        </p:nvSpPr>
        <p:spPr bwMode="auto">
          <a:xfrm rot="5400000" flipH="1">
            <a:off x="363628" y="3410881"/>
            <a:ext cx="2135485" cy="309716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decoder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0" name="Line 39"/>
          <p:cNvSpPr>
            <a:spLocks noChangeShapeType="1"/>
          </p:cNvSpPr>
          <p:nvPr/>
        </p:nvSpPr>
        <p:spPr bwMode="auto">
          <a:xfrm>
            <a:off x="4537328" y="3507603"/>
            <a:ext cx="0" cy="1649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1" name="Line 39"/>
          <p:cNvSpPr>
            <a:spLocks noChangeShapeType="1"/>
          </p:cNvSpPr>
          <p:nvPr/>
        </p:nvSpPr>
        <p:spPr bwMode="auto">
          <a:xfrm>
            <a:off x="5974990" y="5749912"/>
            <a:ext cx="0" cy="22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2" name="Oval 35"/>
          <p:cNvSpPr>
            <a:spLocks noChangeArrowheads="1"/>
          </p:cNvSpPr>
          <p:nvPr/>
        </p:nvSpPr>
        <p:spPr bwMode="auto">
          <a:xfrm>
            <a:off x="4401610" y="5166253"/>
            <a:ext cx="268887" cy="268887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43" name="Oval 96"/>
          <p:cNvSpPr>
            <a:spLocks noChangeArrowheads="1"/>
          </p:cNvSpPr>
          <p:nvPr/>
        </p:nvSpPr>
        <p:spPr bwMode="auto">
          <a:xfrm>
            <a:off x="4335935" y="35730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4" name="Oval 97"/>
          <p:cNvSpPr>
            <a:spLocks noChangeArrowheads="1"/>
          </p:cNvSpPr>
          <p:nvPr/>
        </p:nvSpPr>
        <p:spPr bwMode="auto">
          <a:xfrm>
            <a:off x="4335935" y="38016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5" name="Oval 98"/>
          <p:cNvSpPr>
            <a:spLocks noChangeArrowheads="1"/>
          </p:cNvSpPr>
          <p:nvPr/>
        </p:nvSpPr>
        <p:spPr bwMode="auto">
          <a:xfrm>
            <a:off x="4335935" y="4030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6" name="Oval 96"/>
          <p:cNvSpPr>
            <a:spLocks noChangeArrowheads="1"/>
          </p:cNvSpPr>
          <p:nvPr/>
        </p:nvSpPr>
        <p:spPr bwMode="auto">
          <a:xfrm>
            <a:off x="2675559" y="35730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2675559" y="38016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8" name="Oval 98"/>
          <p:cNvSpPr>
            <a:spLocks noChangeArrowheads="1"/>
          </p:cNvSpPr>
          <p:nvPr/>
        </p:nvSpPr>
        <p:spPr bwMode="auto">
          <a:xfrm>
            <a:off x="2675559" y="4030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9" name="Oval 96"/>
          <p:cNvSpPr>
            <a:spLocks noChangeArrowheads="1"/>
          </p:cNvSpPr>
          <p:nvPr/>
        </p:nvSpPr>
        <p:spPr bwMode="auto">
          <a:xfrm>
            <a:off x="3731424" y="35730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0" name="Oval 97"/>
          <p:cNvSpPr>
            <a:spLocks noChangeArrowheads="1"/>
          </p:cNvSpPr>
          <p:nvPr/>
        </p:nvSpPr>
        <p:spPr bwMode="auto">
          <a:xfrm>
            <a:off x="3731424" y="38016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1" name="Oval 98"/>
          <p:cNvSpPr>
            <a:spLocks noChangeArrowheads="1"/>
          </p:cNvSpPr>
          <p:nvPr/>
        </p:nvSpPr>
        <p:spPr bwMode="auto">
          <a:xfrm>
            <a:off x="3731424" y="4030216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2" name="Line 16"/>
          <p:cNvSpPr>
            <a:spLocks noChangeShapeType="1"/>
          </p:cNvSpPr>
          <p:nvPr/>
        </p:nvSpPr>
        <p:spPr bwMode="auto">
          <a:xfrm>
            <a:off x="5004049" y="2348880"/>
            <a:ext cx="0" cy="26014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3" name="Line 16"/>
          <p:cNvSpPr>
            <a:spLocks noChangeShapeType="1"/>
          </p:cNvSpPr>
          <p:nvPr/>
        </p:nvSpPr>
        <p:spPr bwMode="auto">
          <a:xfrm>
            <a:off x="3328489" y="1756611"/>
            <a:ext cx="0" cy="592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4" name="Line 16"/>
          <p:cNvSpPr>
            <a:spLocks noChangeShapeType="1"/>
          </p:cNvSpPr>
          <p:nvPr/>
        </p:nvSpPr>
        <p:spPr bwMode="auto">
          <a:xfrm>
            <a:off x="879551" y="2348880"/>
            <a:ext cx="4124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5" name="Line 39"/>
          <p:cNvSpPr>
            <a:spLocks noChangeShapeType="1"/>
          </p:cNvSpPr>
          <p:nvPr/>
        </p:nvSpPr>
        <p:spPr bwMode="auto">
          <a:xfrm>
            <a:off x="1057103" y="3605949"/>
            <a:ext cx="2194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6" name="Line 16"/>
          <p:cNvSpPr>
            <a:spLocks noChangeShapeType="1"/>
          </p:cNvSpPr>
          <p:nvPr/>
        </p:nvSpPr>
        <p:spPr bwMode="auto">
          <a:xfrm>
            <a:off x="5181601" y="2132857"/>
            <a:ext cx="0" cy="14730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7" name="Line 16"/>
          <p:cNvSpPr>
            <a:spLocks noChangeShapeType="1"/>
          </p:cNvSpPr>
          <p:nvPr/>
        </p:nvSpPr>
        <p:spPr bwMode="auto">
          <a:xfrm>
            <a:off x="1057103" y="2132857"/>
            <a:ext cx="41244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8" name="Line 16"/>
          <p:cNvSpPr>
            <a:spLocks noChangeShapeType="1"/>
          </p:cNvSpPr>
          <p:nvPr/>
        </p:nvSpPr>
        <p:spPr bwMode="auto">
          <a:xfrm>
            <a:off x="1911980" y="1756611"/>
            <a:ext cx="0" cy="3762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9" name="Freeform 15"/>
          <p:cNvSpPr>
            <a:spLocks/>
          </p:cNvSpPr>
          <p:nvPr/>
        </p:nvSpPr>
        <p:spPr bwMode="auto">
          <a:xfrm>
            <a:off x="1955344" y="5661248"/>
            <a:ext cx="1923763" cy="412750"/>
          </a:xfrm>
          <a:custGeom>
            <a:avLst/>
            <a:gdLst/>
            <a:ahLst/>
            <a:cxnLst>
              <a:cxn ang="0">
                <a:pos x="2203" y="0"/>
              </a:cxn>
              <a:cxn ang="0">
                <a:pos x="1652" y="260"/>
              </a:cxn>
              <a:cxn ang="0">
                <a:pos x="551" y="260"/>
              </a:cxn>
              <a:cxn ang="0">
                <a:pos x="0" y="0"/>
              </a:cxn>
              <a:cxn ang="0">
                <a:pos x="2203" y="0"/>
              </a:cxn>
            </a:cxnLst>
            <a:rect l="0" t="0" r="r" b="b"/>
            <a:pathLst>
              <a:path w="2203" h="260">
                <a:moveTo>
                  <a:pt x="2203" y="0"/>
                </a:moveTo>
                <a:lnTo>
                  <a:pt x="1652" y="260"/>
                </a:lnTo>
                <a:lnTo>
                  <a:pt x="551" y="260"/>
                </a:lnTo>
                <a:lnTo>
                  <a:pt x="0" y="0"/>
                </a:lnTo>
                <a:lnTo>
                  <a:pt x="2203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multiplexor</a:t>
            </a: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0" name="Line 39"/>
          <p:cNvSpPr>
            <a:spLocks noChangeShapeType="1"/>
          </p:cNvSpPr>
          <p:nvPr/>
        </p:nvSpPr>
        <p:spPr bwMode="auto">
          <a:xfrm>
            <a:off x="3330824" y="5509243"/>
            <a:ext cx="0" cy="152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1" name="Line 7"/>
          <p:cNvSpPr>
            <a:spLocks noChangeShapeType="1"/>
          </p:cNvSpPr>
          <p:nvPr/>
        </p:nvSpPr>
        <p:spPr bwMode="auto">
          <a:xfrm>
            <a:off x="3328490" y="5509244"/>
            <a:ext cx="33152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3" name="Line 39"/>
          <p:cNvSpPr>
            <a:spLocks noChangeShapeType="1"/>
          </p:cNvSpPr>
          <p:nvPr/>
        </p:nvSpPr>
        <p:spPr bwMode="auto">
          <a:xfrm flipH="1">
            <a:off x="3684022" y="5837166"/>
            <a:ext cx="49778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5" name="Line 39"/>
          <p:cNvSpPr>
            <a:spLocks noChangeShapeType="1"/>
          </p:cNvSpPr>
          <p:nvPr/>
        </p:nvSpPr>
        <p:spPr bwMode="auto">
          <a:xfrm flipH="1">
            <a:off x="3794542" y="5749912"/>
            <a:ext cx="21804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7" name="Line 39"/>
          <p:cNvSpPr>
            <a:spLocks noChangeShapeType="1"/>
          </p:cNvSpPr>
          <p:nvPr/>
        </p:nvSpPr>
        <p:spPr bwMode="auto">
          <a:xfrm>
            <a:off x="2942433" y="6064883"/>
            <a:ext cx="0" cy="237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8" name="Line 39"/>
          <p:cNvSpPr>
            <a:spLocks noChangeShapeType="1"/>
          </p:cNvSpPr>
          <p:nvPr/>
        </p:nvSpPr>
        <p:spPr bwMode="auto">
          <a:xfrm>
            <a:off x="4537328" y="5435140"/>
            <a:ext cx="0" cy="3147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9" name="Line 39"/>
          <p:cNvSpPr>
            <a:spLocks noChangeShapeType="1"/>
          </p:cNvSpPr>
          <p:nvPr/>
        </p:nvSpPr>
        <p:spPr bwMode="auto">
          <a:xfrm>
            <a:off x="6101370" y="5837166"/>
            <a:ext cx="0" cy="140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2" name="AutoShape 169"/>
          <p:cNvSpPr>
            <a:spLocks noChangeArrowheads="1"/>
          </p:cNvSpPr>
          <p:nvPr/>
        </p:nvSpPr>
        <p:spPr bwMode="auto">
          <a:xfrm rot="5400000" flipH="1">
            <a:off x="5918624" y="5938291"/>
            <a:ext cx="227013" cy="227012"/>
          </a:xfrm>
          <a:prstGeom prst="moon">
            <a:avLst>
              <a:gd name="adj" fmla="val 74125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172" name="AutoShape 18"/>
          <p:cNvSpPr>
            <a:spLocks/>
          </p:cNvSpPr>
          <p:nvPr/>
        </p:nvSpPr>
        <p:spPr bwMode="auto">
          <a:xfrm rot="5400000">
            <a:off x="7031010" y="604489"/>
            <a:ext cx="239830" cy="3379176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3" name="Rectangle 19"/>
          <p:cNvSpPr>
            <a:spLocks noChangeArrowheads="1"/>
          </p:cNvSpPr>
          <p:nvPr/>
        </p:nvSpPr>
        <p:spPr bwMode="auto">
          <a:xfrm>
            <a:off x="6729817" y="1756629"/>
            <a:ext cx="842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u="sng" dirty="0">
                <a:solidFill>
                  <a:srgbClr val="000000"/>
                </a:solidFill>
                <a:latin typeface="Gill Sans MT" pitchFamily="34" charset="0"/>
              </a:rPr>
              <a:t>way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4" name="AutoShape 18"/>
          <p:cNvSpPr>
            <a:spLocks/>
          </p:cNvSpPr>
          <p:nvPr/>
        </p:nvSpPr>
        <p:spPr bwMode="auto">
          <a:xfrm>
            <a:off x="645003" y="2780928"/>
            <a:ext cx="974669" cy="241666"/>
          </a:xfrm>
          <a:prstGeom prst="leftBrace">
            <a:avLst>
              <a:gd name="adj1" fmla="val 62859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5" name="Rectangle 19"/>
          <p:cNvSpPr>
            <a:spLocks noChangeArrowheads="1"/>
          </p:cNvSpPr>
          <p:nvPr/>
        </p:nvSpPr>
        <p:spPr bwMode="auto">
          <a:xfrm>
            <a:off x="-158649" y="2699628"/>
            <a:ext cx="842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u="sng" dirty="0">
                <a:solidFill>
                  <a:srgbClr val="000000"/>
                </a:solidFill>
                <a:latin typeface="Gill Sans MT" pitchFamily="34" charset="0"/>
              </a:rPr>
              <a:t>set</a:t>
            </a:r>
            <a:endParaRPr lang="en-US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Note the additional bit(s) moved from index to tag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5725207" y="2505966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725207" y="2777895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725207" y="3043357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5725207" y="4348842"/>
            <a:ext cx="1923763" cy="27130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648970" y="2508072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648970" y="2778792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648970" y="3043324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648970" y="4348219"/>
            <a:ext cx="463848" cy="269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state</a:t>
            </a: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7129468" y="3428489"/>
            <a:ext cx="596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6211504" y="3428489"/>
            <a:ext cx="596" cy="1323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300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5" grpId="0" animBg="1"/>
      <p:bldP spid="18" grpId="0" animBg="1"/>
      <p:bldP spid="42" grpId="0" animBg="1"/>
      <p:bldP spid="4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19" grpId="0" animBg="1"/>
      <p:bldP spid="119" grpId="1" animBg="1"/>
      <p:bldP spid="122" grpId="0" animBg="1"/>
      <p:bldP spid="122" grpId="1" animBg="1"/>
      <p:bldP spid="130" grpId="0" animBg="1"/>
      <p:bldP spid="130" grpId="1" animBg="1"/>
      <p:bldP spid="172" grpId="0" animBg="1"/>
      <p:bldP spid="173" grpId="0"/>
      <p:bldP spid="184" grpId="0" animBg="1"/>
      <p:bldP spid="185" grpId="0"/>
      <p:bldP spid="186" grpId="0"/>
      <p:bldP spid="8" grpId="0" animBg="1"/>
      <p:bldP spid="9" grpId="0" animBg="1"/>
      <p:bldP spid="9" grpId="1" animBg="1"/>
      <p:bldP spid="9" grpId="2" animBg="1"/>
      <p:bldP spid="10" grpId="0" animBg="1"/>
      <p:bldP spid="14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Associative Block Replacement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Which block in a set to replace on a miss?</a:t>
            </a:r>
          </a:p>
          <a:p>
            <a:r>
              <a:rPr lang="en-US" dirty="0"/>
              <a:t>Ideal replacement </a:t>
            </a:r>
            <a:r>
              <a:rPr lang="en-US" i="1" dirty="0"/>
              <a:t>(</a:t>
            </a:r>
            <a:r>
              <a:rPr lang="en-US" i="1" u="sng" dirty="0" err="1"/>
              <a:t>Belady’s</a:t>
            </a:r>
            <a:r>
              <a:rPr lang="en-US" i="1" u="sng" dirty="0"/>
              <a:t> Algorithm</a:t>
            </a:r>
            <a:r>
              <a:rPr lang="en-US" i="1" dirty="0"/>
              <a:t>)</a:t>
            </a:r>
            <a:endParaRPr lang="en-US" dirty="0"/>
          </a:p>
          <a:p>
            <a:pPr lvl="1"/>
            <a:r>
              <a:rPr lang="en-US" dirty="0"/>
              <a:t>Replace block accessed farthest in the future</a:t>
            </a:r>
          </a:p>
          <a:p>
            <a:pPr lvl="1"/>
            <a:r>
              <a:rPr lang="en-US" dirty="0"/>
              <a:t>Trick question: How do you implement it?</a:t>
            </a:r>
          </a:p>
          <a:p>
            <a:r>
              <a:rPr lang="en-US" i="1" u="sng" dirty="0"/>
              <a:t>Least Recently Used (LRU)</a:t>
            </a:r>
          </a:p>
          <a:p>
            <a:pPr lvl="1"/>
            <a:r>
              <a:rPr lang="en-US" dirty="0"/>
              <a:t>Optimized for temporal locality (expensive for &gt;2-way)</a:t>
            </a:r>
          </a:p>
          <a:p>
            <a:r>
              <a:rPr lang="en-US" i="1" u="sng" dirty="0"/>
              <a:t>Not Most Recently Used (NMRU)</a:t>
            </a:r>
          </a:p>
          <a:p>
            <a:pPr lvl="1"/>
            <a:r>
              <a:rPr lang="en-US" dirty="0"/>
              <a:t>Track MRU, random select among the rest</a:t>
            </a:r>
          </a:p>
          <a:p>
            <a:r>
              <a:rPr lang="en-US" i="1" u="sng" dirty="0"/>
              <a:t>Random</a:t>
            </a:r>
          </a:p>
          <a:p>
            <a:pPr lvl="1"/>
            <a:r>
              <a:rPr lang="en-US" dirty="0"/>
              <a:t>Nearly as good as LRU, sometimes better (when?)</a:t>
            </a:r>
          </a:p>
          <a:p>
            <a:pPr>
              <a:spcBef>
                <a:spcPts val="1200"/>
              </a:spcBef>
            </a:pPr>
            <a:r>
              <a:rPr lang="en-US" i="1" u="sng" dirty="0"/>
              <a:t>Pseudo-LRU</a:t>
            </a:r>
          </a:p>
          <a:p>
            <a:pPr lvl="1"/>
            <a:r>
              <a:rPr lang="en-US" dirty="0"/>
              <a:t>Used in caches with high associativity</a:t>
            </a:r>
          </a:p>
          <a:p>
            <a:pPr lvl="1"/>
            <a:r>
              <a:rPr lang="en-US" dirty="0"/>
              <a:t>Examples: Tree-PLRU, Bit-PLRU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Victim Cache (1/2)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Associativity is expensive</a:t>
            </a:r>
          </a:p>
          <a:p>
            <a:pPr lvl="1"/>
            <a:r>
              <a:rPr lang="en-US" dirty="0"/>
              <a:t>Performance from extra </a:t>
            </a:r>
            <a:r>
              <a:rPr lang="en-US" dirty="0" err="1"/>
              <a:t>muxes</a:t>
            </a:r>
            <a:endParaRPr lang="en-US" dirty="0"/>
          </a:p>
          <a:p>
            <a:pPr lvl="1"/>
            <a:r>
              <a:rPr lang="en-US" dirty="0"/>
              <a:t>Power from reading and checking more tags and data</a:t>
            </a:r>
          </a:p>
          <a:p>
            <a:pPr lvl="1"/>
            <a:endParaRPr lang="en-US" dirty="0"/>
          </a:p>
          <a:p>
            <a:r>
              <a:rPr lang="en-US" dirty="0"/>
              <a:t>Conflicts are expensive</a:t>
            </a:r>
          </a:p>
          <a:p>
            <a:pPr lvl="1"/>
            <a:r>
              <a:rPr lang="en-US" dirty="0"/>
              <a:t>Performance from extra </a:t>
            </a:r>
            <a:r>
              <a:rPr lang="en-US" dirty="0" err="1"/>
              <a:t>mises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Observation: Conflicts don’t occur in all sets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003644" y="1465038"/>
            <a:ext cx="3714763" cy="1531938"/>
            <a:chOff x="2521" y="1291"/>
            <a:chExt cx="2340" cy="965"/>
          </a:xfrm>
        </p:grpSpPr>
        <p:sp>
          <p:nvSpPr>
            <p:cNvPr id="737341" name="Rectangle 61"/>
            <p:cNvSpPr>
              <a:spLocks noChangeArrowheads="1"/>
            </p:cNvSpPr>
            <p:nvPr/>
          </p:nvSpPr>
          <p:spPr bwMode="auto">
            <a:xfrm>
              <a:off x="4205" y="1681"/>
              <a:ext cx="337" cy="5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342" name="Text Box 62"/>
            <p:cNvSpPr txBox="1">
              <a:spLocks noChangeArrowheads="1"/>
            </p:cNvSpPr>
            <p:nvPr/>
          </p:nvSpPr>
          <p:spPr bwMode="auto">
            <a:xfrm>
              <a:off x="3897" y="1291"/>
              <a:ext cx="96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Fully-Associative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Victim </a:t>
              </a:r>
              <a:r>
                <a:rPr lang="en-US" sz="1400" dirty="0">
                  <a:solidFill>
                    <a:srgbClr val="000000"/>
                  </a:solidFill>
                  <a:latin typeface="Gill Sans MT" pitchFamily="34" charset="0"/>
                  <a:cs typeface="Arial" pitchFamily="34" charset="0"/>
                </a:rPr>
                <a:t>Cache</a:t>
              </a:r>
            </a:p>
          </p:txBody>
        </p:sp>
        <p:sp>
          <p:nvSpPr>
            <p:cNvPr id="82" name="Text Box 62"/>
            <p:cNvSpPr txBox="1">
              <a:spLocks noChangeArrowheads="1"/>
            </p:cNvSpPr>
            <p:nvPr/>
          </p:nvSpPr>
          <p:spPr bwMode="auto">
            <a:xfrm>
              <a:off x="2521" y="1291"/>
              <a:ext cx="133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4-way Set-Associative</a:t>
              </a:r>
              <a:b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L1 Cache</a:t>
              </a:r>
              <a:endParaRPr lang="en-US" sz="1400" dirty="0">
                <a:solidFill>
                  <a:srgbClr val="000000"/>
                </a:solidFill>
                <a:latin typeface="Gill Sans MT" pitchFamily="34" charset="0"/>
                <a:cs typeface="Arial" pitchFamily="34" charset="0"/>
              </a:endParaRPr>
            </a:p>
          </p:txBody>
        </p:sp>
        <p:sp>
          <p:nvSpPr>
            <p:cNvPr id="84" name="Text Box 62"/>
            <p:cNvSpPr txBox="1">
              <a:spLocks noChangeArrowheads="1"/>
            </p:cNvSpPr>
            <p:nvPr/>
          </p:nvSpPr>
          <p:spPr bwMode="auto">
            <a:xfrm>
              <a:off x="3746" y="1291"/>
              <a:ext cx="24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2800" dirty="0">
                <a:solidFill>
                  <a:srgbClr val="000000"/>
                </a:solidFill>
                <a:latin typeface="Gill Sans MT" pitchFamily="34" charset="0"/>
                <a:cs typeface="Arial" pitchFamily="34" charset="0"/>
              </a:endParaRPr>
            </a:p>
          </p:txBody>
        </p:sp>
      </p:grpSp>
      <p:sp>
        <p:nvSpPr>
          <p:cNvPr id="737351" name="AutoShape 71"/>
          <p:cNvSpPr>
            <a:spLocks noChangeArrowheads="1"/>
          </p:cNvSpPr>
          <p:nvPr/>
        </p:nvSpPr>
        <p:spPr bwMode="auto">
          <a:xfrm>
            <a:off x="1717873" y="3982814"/>
            <a:ext cx="2278063" cy="121443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Every access is a miss!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ABCDE and JKLMN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do not “fit” in a 4-way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set associative cache</a:t>
            </a:r>
          </a:p>
        </p:txBody>
      </p:sp>
      <p:sp>
        <p:nvSpPr>
          <p:cNvPr id="737288" name="Rectangle 8"/>
          <p:cNvSpPr>
            <a:spLocks noChangeArrowheads="1"/>
          </p:cNvSpPr>
          <p:nvPr/>
        </p:nvSpPr>
        <p:spPr bwMode="auto">
          <a:xfrm>
            <a:off x="1794073" y="2085751"/>
            <a:ext cx="2125664" cy="1593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294" name="Rectangle 14"/>
          <p:cNvSpPr>
            <a:spLocks noChangeArrowheads="1"/>
          </p:cNvSpPr>
          <p:nvPr/>
        </p:nvSpPr>
        <p:spPr bwMode="auto">
          <a:xfrm>
            <a:off x="1794073" y="2768376"/>
            <a:ext cx="531813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37295" name="Rectangle 15"/>
          <p:cNvSpPr>
            <a:spLocks noChangeArrowheads="1"/>
          </p:cNvSpPr>
          <p:nvPr/>
        </p:nvSpPr>
        <p:spPr bwMode="auto">
          <a:xfrm>
            <a:off x="2325886" y="2768376"/>
            <a:ext cx="531812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737296" name="Rectangle 16"/>
          <p:cNvSpPr>
            <a:spLocks noChangeArrowheads="1"/>
          </p:cNvSpPr>
          <p:nvPr/>
        </p:nvSpPr>
        <p:spPr bwMode="auto">
          <a:xfrm>
            <a:off x="2856111" y="2768376"/>
            <a:ext cx="531812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737297" name="Rectangle 17"/>
          <p:cNvSpPr>
            <a:spLocks noChangeArrowheads="1"/>
          </p:cNvSpPr>
          <p:nvPr/>
        </p:nvSpPr>
        <p:spPr bwMode="auto">
          <a:xfrm>
            <a:off x="1794073" y="3451001"/>
            <a:ext cx="531813" cy="228600"/>
          </a:xfrm>
          <a:prstGeom prst="rect">
            <a:avLst/>
          </a:prstGeom>
          <a:solidFill>
            <a:srgbClr val="FF57A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737298" name="Rectangle 18"/>
          <p:cNvSpPr>
            <a:spLocks noChangeArrowheads="1"/>
          </p:cNvSpPr>
          <p:nvPr/>
        </p:nvSpPr>
        <p:spPr bwMode="auto">
          <a:xfrm>
            <a:off x="2325886" y="3451001"/>
            <a:ext cx="531812" cy="228600"/>
          </a:xfrm>
          <a:prstGeom prst="rect">
            <a:avLst/>
          </a:prstGeom>
          <a:solidFill>
            <a:srgbClr val="FF57A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737299" name="Rectangle 19"/>
          <p:cNvSpPr>
            <a:spLocks noChangeArrowheads="1"/>
          </p:cNvSpPr>
          <p:nvPr/>
        </p:nvSpPr>
        <p:spPr bwMode="auto">
          <a:xfrm>
            <a:off x="2856111" y="3451001"/>
            <a:ext cx="531812" cy="228600"/>
          </a:xfrm>
          <a:prstGeom prst="rect">
            <a:avLst/>
          </a:prstGeom>
          <a:solidFill>
            <a:srgbClr val="FF57A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37313" name="Rectangle 33"/>
          <p:cNvSpPr>
            <a:spLocks noChangeArrowheads="1"/>
          </p:cNvSpPr>
          <p:nvPr/>
        </p:nvSpPr>
        <p:spPr bwMode="auto">
          <a:xfrm>
            <a:off x="5005232" y="2085751"/>
            <a:ext cx="2125663" cy="1593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9" name="Rectangle 39"/>
          <p:cNvSpPr>
            <a:spLocks noChangeArrowheads="1"/>
          </p:cNvSpPr>
          <p:nvPr/>
        </p:nvSpPr>
        <p:spPr bwMode="auto">
          <a:xfrm>
            <a:off x="5005232" y="2768376"/>
            <a:ext cx="531813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737320" name="Rectangle 40"/>
          <p:cNvSpPr>
            <a:spLocks noChangeArrowheads="1"/>
          </p:cNvSpPr>
          <p:nvPr/>
        </p:nvSpPr>
        <p:spPr bwMode="auto">
          <a:xfrm>
            <a:off x="5537045" y="2768376"/>
            <a:ext cx="531813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737321" name="Rectangle 41"/>
          <p:cNvSpPr>
            <a:spLocks noChangeArrowheads="1"/>
          </p:cNvSpPr>
          <p:nvPr/>
        </p:nvSpPr>
        <p:spPr bwMode="auto">
          <a:xfrm>
            <a:off x="6067270" y="2768376"/>
            <a:ext cx="531813" cy="228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Victim Cache (2/2)</a:t>
            </a:r>
          </a:p>
        </p:txBody>
      </p:sp>
      <p:sp>
        <p:nvSpPr>
          <p:cNvPr id="737343" name="Rectangle 63"/>
          <p:cNvSpPr>
            <a:spLocks noChangeArrowheads="1"/>
          </p:cNvSpPr>
          <p:nvPr/>
        </p:nvSpPr>
        <p:spPr bwMode="auto">
          <a:xfrm>
            <a:off x="7677407" y="2085751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37346" name="Rectangle 66"/>
          <p:cNvSpPr>
            <a:spLocks noChangeArrowheads="1"/>
          </p:cNvSpPr>
          <p:nvPr/>
        </p:nvSpPr>
        <p:spPr bwMode="auto">
          <a:xfrm>
            <a:off x="7677407" y="2082184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37348" name="Rectangle 68"/>
          <p:cNvSpPr>
            <a:spLocks noChangeArrowheads="1"/>
          </p:cNvSpPr>
          <p:nvPr/>
        </p:nvSpPr>
        <p:spPr bwMode="auto">
          <a:xfrm>
            <a:off x="7677407" y="2319975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737335" name="Rectangle 55"/>
          <p:cNvSpPr>
            <a:spLocks noChangeArrowheads="1"/>
          </p:cNvSpPr>
          <p:nvPr/>
        </p:nvSpPr>
        <p:spPr bwMode="auto">
          <a:xfrm>
            <a:off x="7677407" y="2319975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37350" name="Rectangle 70"/>
          <p:cNvSpPr>
            <a:spLocks noChangeArrowheads="1"/>
          </p:cNvSpPr>
          <p:nvPr/>
        </p:nvSpPr>
        <p:spPr bwMode="auto">
          <a:xfrm>
            <a:off x="7677407" y="2319975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37337" name="Rectangle 57"/>
          <p:cNvSpPr>
            <a:spLocks noChangeArrowheads="1"/>
          </p:cNvSpPr>
          <p:nvPr/>
        </p:nvSpPr>
        <p:spPr bwMode="auto">
          <a:xfrm>
            <a:off x="7677407" y="2319975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737352" name="AutoShape 72"/>
          <p:cNvSpPr>
            <a:spLocks noChangeArrowheads="1"/>
          </p:cNvSpPr>
          <p:nvPr/>
        </p:nvSpPr>
        <p:spPr bwMode="auto">
          <a:xfrm>
            <a:off x="5005232" y="3982814"/>
            <a:ext cx="2278063" cy="121443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Victim cache provides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a “fifth way” so long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only four sets overflow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into it at the same time</a:t>
            </a:r>
          </a:p>
        </p:txBody>
      </p:sp>
      <p:sp>
        <p:nvSpPr>
          <p:cNvPr id="737353" name="AutoShape 73"/>
          <p:cNvSpPr>
            <a:spLocks noChangeArrowheads="1"/>
          </p:cNvSpPr>
          <p:nvPr/>
        </p:nvSpPr>
        <p:spPr bwMode="auto">
          <a:xfrm>
            <a:off x="6378450" y="5273451"/>
            <a:ext cx="2278062" cy="53181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Can even provide 6</a:t>
            </a:r>
            <a:r>
              <a:rPr lang="en-US" sz="1600" baseline="30000" dirty="0">
                <a:solidFill>
                  <a:srgbClr val="FFFFFF"/>
                </a:solidFill>
                <a:latin typeface="Gill Sans MT" pitchFamily="34" charset="0"/>
              </a:rPr>
              <a:t>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or 7</a:t>
            </a:r>
            <a:r>
              <a:rPr lang="en-US" sz="1600" baseline="30000" dirty="0">
                <a:solidFill>
                  <a:srgbClr val="FFFFFF"/>
                </a:solidFill>
                <a:latin typeface="Gill Sans MT" pitchFamily="34" charset="0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 … ways</a:t>
            </a: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539552" y="2375845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9" name="Rectangle 26"/>
          <p:cNvSpPr>
            <a:spLocks noChangeArrowheads="1"/>
          </p:cNvSpPr>
          <p:nvPr/>
        </p:nvSpPr>
        <p:spPr bwMode="auto">
          <a:xfrm>
            <a:off x="539552" y="2604445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0" name="Rectangle 27"/>
          <p:cNvSpPr>
            <a:spLocks noChangeArrowheads="1"/>
          </p:cNvSpPr>
          <p:nvPr/>
        </p:nvSpPr>
        <p:spPr bwMode="auto">
          <a:xfrm>
            <a:off x="539552" y="3290245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539552" y="3976045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539552" y="2147245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3" name="Rectangle 54"/>
          <p:cNvSpPr>
            <a:spLocks noChangeArrowheads="1"/>
          </p:cNvSpPr>
          <p:nvPr/>
        </p:nvSpPr>
        <p:spPr bwMode="auto">
          <a:xfrm>
            <a:off x="539552" y="3061645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539552" y="2833045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539552" y="3518845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auto">
          <a:xfrm>
            <a:off x="539552" y="3747445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7" name="Rectangle 32"/>
          <p:cNvSpPr>
            <a:spLocks noChangeArrowheads="1"/>
          </p:cNvSpPr>
          <p:nvPr/>
        </p:nvSpPr>
        <p:spPr bwMode="auto">
          <a:xfrm>
            <a:off x="539552" y="4204645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287450" y="1484089"/>
            <a:ext cx="10406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Sequence:</a:t>
            </a:r>
            <a:endParaRPr lang="en-US" sz="1400" dirty="0">
              <a:solidFill>
                <a:srgbClr val="000000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>
            <a:off x="395536" y="2147245"/>
            <a:ext cx="0" cy="1649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Provide “extra” associativity, but not for all sets</a:t>
            </a:r>
          </a:p>
        </p:txBody>
      </p:sp>
      <p:sp>
        <p:nvSpPr>
          <p:cNvPr id="83" name="Text Box 62"/>
          <p:cNvSpPr txBox="1">
            <a:spLocks noChangeArrowheads="1"/>
          </p:cNvSpPr>
          <p:nvPr/>
        </p:nvSpPr>
        <p:spPr bwMode="auto">
          <a:xfrm>
            <a:off x="1882921" y="1465037"/>
            <a:ext cx="194796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4-way Set-Associative</a:t>
            </a:r>
            <a:b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L1 Cache</a:t>
            </a:r>
            <a:endParaRPr lang="en-US" sz="1400" dirty="0">
              <a:solidFill>
                <a:srgbClr val="000000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37314" name="Rectangle 34"/>
          <p:cNvSpPr>
            <a:spLocks noChangeArrowheads="1"/>
          </p:cNvSpPr>
          <p:nvPr/>
        </p:nvSpPr>
        <p:spPr bwMode="auto">
          <a:xfrm>
            <a:off x="5005232" y="231078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37315" name="Rectangle 35"/>
          <p:cNvSpPr>
            <a:spLocks noChangeArrowheads="1"/>
          </p:cNvSpPr>
          <p:nvPr/>
        </p:nvSpPr>
        <p:spPr bwMode="auto">
          <a:xfrm>
            <a:off x="5537045" y="231078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37316" name="Rectangle 36"/>
          <p:cNvSpPr>
            <a:spLocks noChangeArrowheads="1"/>
          </p:cNvSpPr>
          <p:nvPr/>
        </p:nvSpPr>
        <p:spPr bwMode="auto">
          <a:xfrm>
            <a:off x="6067270" y="231078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37317" name="Rectangle 37"/>
          <p:cNvSpPr>
            <a:spLocks noChangeArrowheads="1"/>
          </p:cNvSpPr>
          <p:nvPr/>
        </p:nvSpPr>
        <p:spPr bwMode="auto">
          <a:xfrm>
            <a:off x="6599082" y="231078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737330" name="Rectangle 50"/>
          <p:cNvSpPr>
            <a:spLocks noChangeArrowheads="1"/>
          </p:cNvSpPr>
          <p:nvPr/>
        </p:nvSpPr>
        <p:spPr bwMode="auto">
          <a:xfrm>
            <a:off x="5537045" y="2310784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37331" name="Rectangle 51"/>
          <p:cNvSpPr>
            <a:spLocks noChangeArrowheads="1"/>
          </p:cNvSpPr>
          <p:nvPr/>
        </p:nvSpPr>
        <p:spPr bwMode="auto">
          <a:xfrm>
            <a:off x="6068857" y="231078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37318" name="Rectangle 38"/>
          <p:cNvSpPr>
            <a:spLocks noChangeArrowheads="1"/>
          </p:cNvSpPr>
          <p:nvPr/>
        </p:nvSpPr>
        <p:spPr bwMode="auto">
          <a:xfrm>
            <a:off x="5005232" y="231078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37332" name="Rectangle 52"/>
          <p:cNvSpPr>
            <a:spLocks noChangeArrowheads="1"/>
          </p:cNvSpPr>
          <p:nvPr/>
        </p:nvSpPr>
        <p:spPr bwMode="auto">
          <a:xfrm>
            <a:off x="6602251" y="2310784"/>
            <a:ext cx="528644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37325" name="Rectangle 45"/>
          <p:cNvSpPr>
            <a:spLocks noChangeArrowheads="1"/>
          </p:cNvSpPr>
          <p:nvPr/>
        </p:nvSpPr>
        <p:spPr bwMode="auto">
          <a:xfrm>
            <a:off x="5005232" y="3222009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737326" name="Rectangle 46"/>
          <p:cNvSpPr>
            <a:spLocks noChangeArrowheads="1"/>
          </p:cNvSpPr>
          <p:nvPr/>
        </p:nvSpPr>
        <p:spPr bwMode="auto">
          <a:xfrm>
            <a:off x="5537045" y="3222009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37327" name="Rectangle 47"/>
          <p:cNvSpPr>
            <a:spLocks noChangeArrowheads="1"/>
          </p:cNvSpPr>
          <p:nvPr/>
        </p:nvSpPr>
        <p:spPr bwMode="auto">
          <a:xfrm>
            <a:off x="6067270" y="3222009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37334" name="Rectangle 54"/>
          <p:cNvSpPr>
            <a:spLocks noChangeArrowheads="1"/>
          </p:cNvSpPr>
          <p:nvPr/>
        </p:nvSpPr>
        <p:spPr bwMode="auto">
          <a:xfrm>
            <a:off x="5537045" y="3222009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737329" name="Rectangle 49"/>
          <p:cNvSpPr>
            <a:spLocks noChangeArrowheads="1"/>
          </p:cNvSpPr>
          <p:nvPr/>
        </p:nvSpPr>
        <p:spPr bwMode="auto">
          <a:xfrm>
            <a:off x="5005232" y="3222009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737336" name="Rectangle 56"/>
          <p:cNvSpPr>
            <a:spLocks noChangeArrowheads="1"/>
          </p:cNvSpPr>
          <p:nvPr/>
        </p:nvSpPr>
        <p:spPr bwMode="auto">
          <a:xfrm>
            <a:off x="6600670" y="3222009"/>
            <a:ext cx="530225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37290" name="Rectangle 10"/>
          <p:cNvSpPr>
            <a:spLocks noChangeArrowheads="1"/>
          </p:cNvSpPr>
          <p:nvPr/>
        </p:nvSpPr>
        <p:spPr bwMode="auto">
          <a:xfrm>
            <a:off x="2325886" y="2312764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37291" name="Rectangle 11"/>
          <p:cNvSpPr>
            <a:spLocks noChangeArrowheads="1"/>
          </p:cNvSpPr>
          <p:nvPr/>
        </p:nvSpPr>
        <p:spPr bwMode="auto">
          <a:xfrm>
            <a:off x="2856111" y="2312764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37293" name="Rectangle 13"/>
          <p:cNvSpPr>
            <a:spLocks noChangeArrowheads="1"/>
          </p:cNvSpPr>
          <p:nvPr/>
        </p:nvSpPr>
        <p:spPr bwMode="auto">
          <a:xfrm>
            <a:off x="1794071" y="2314351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37305" name="Rectangle 25"/>
          <p:cNvSpPr>
            <a:spLocks noChangeArrowheads="1"/>
          </p:cNvSpPr>
          <p:nvPr/>
        </p:nvSpPr>
        <p:spPr bwMode="auto">
          <a:xfrm>
            <a:off x="2325886" y="2311176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37306" name="Rectangle 26"/>
          <p:cNvSpPr>
            <a:spLocks noChangeArrowheads="1"/>
          </p:cNvSpPr>
          <p:nvPr/>
        </p:nvSpPr>
        <p:spPr bwMode="auto">
          <a:xfrm>
            <a:off x="2857698" y="2311176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37307" name="Rectangle 27"/>
          <p:cNvSpPr>
            <a:spLocks noChangeArrowheads="1"/>
          </p:cNvSpPr>
          <p:nvPr/>
        </p:nvSpPr>
        <p:spPr bwMode="auto">
          <a:xfrm>
            <a:off x="3389692" y="2311176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37308" name="Rectangle 28"/>
          <p:cNvSpPr>
            <a:spLocks noChangeArrowheads="1"/>
          </p:cNvSpPr>
          <p:nvPr/>
        </p:nvSpPr>
        <p:spPr bwMode="auto">
          <a:xfrm>
            <a:off x="1794072" y="2311176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737292" name="Rectangle 12"/>
          <p:cNvSpPr>
            <a:spLocks noChangeArrowheads="1"/>
          </p:cNvSpPr>
          <p:nvPr/>
        </p:nvSpPr>
        <p:spPr bwMode="auto">
          <a:xfrm>
            <a:off x="3387923" y="231276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737289" name="Rectangle 9"/>
          <p:cNvSpPr>
            <a:spLocks noChangeArrowheads="1"/>
          </p:cNvSpPr>
          <p:nvPr/>
        </p:nvSpPr>
        <p:spPr bwMode="auto">
          <a:xfrm>
            <a:off x="1794073" y="2312764"/>
            <a:ext cx="531813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37300" name="Rectangle 20"/>
          <p:cNvSpPr>
            <a:spLocks noChangeArrowheads="1"/>
          </p:cNvSpPr>
          <p:nvPr/>
        </p:nvSpPr>
        <p:spPr bwMode="auto">
          <a:xfrm>
            <a:off x="1794073" y="3220814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737301" name="Rectangle 21"/>
          <p:cNvSpPr>
            <a:spLocks noChangeArrowheads="1"/>
          </p:cNvSpPr>
          <p:nvPr/>
        </p:nvSpPr>
        <p:spPr bwMode="auto">
          <a:xfrm>
            <a:off x="2325886" y="3220814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37302" name="Rectangle 22"/>
          <p:cNvSpPr>
            <a:spLocks noChangeArrowheads="1"/>
          </p:cNvSpPr>
          <p:nvPr/>
        </p:nvSpPr>
        <p:spPr bwMode="auto">
          <a:xfrm>
            <a:off x="2856111" y="3220814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37303" name="Rectangle 23"/>
          <p:cNvSpPr>
            <a:spLocks noChangeArrowheads="1"/>
          </p:cNvSpPr>
          <p:nvPr/>
        </p:nvSpPr>
        <p:spPr bwMode="auto">
          <a:xfrm>
            <a:off x="3387923" y="3220814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737304" name="Rectangle 24"/>
          <p:cNvSpPr>
            <a:spLocks noChangeArrowheads="1"/>
          </p:cNvSpPr>
          <p:nvPr/>
        </p:nvSpPr>
        <p:spPr bwMode="auto">
          <a:xfrm>
            <a:off x="1794073" y="3220814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737309" name="Rectangle 29"/>
          <p:cNvSpPr>
            <a:spLocks noChangeArrowheads="1"/>
          </p:cNvSpPr>
          <p:nvPr/>
        </p:nvSpPr>
        <p:spPr bwMode="auto">
          <a:xfrm>
            <a:off x="2325886" y="3222401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737311" name="Rectangle 31"/>
          <p:cNvSpPr>
            <a:spLocks noChangeArrowheads="1"/>
          </p:cNvSpPr>
          <p:nvPr/>
        </p:nvSpPr>
        <p:spPr bwMode="auto">
          <a:xfrm>
            <a:off x="3389692" y="3222401"/>
            <a:ext cx="530044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37312" name="Rectangle 32"/>
          <p:cNvSpPr>
            <a:spLocks noChangeArrowheads="1"/>
          </p:cNvSpPr>
          <p:nvPr/>
        </p:nvSpPr>
        <p:spPr bwMode="auto">
          <a:xfrm>
            <a:off x="1794073" y="3222401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737347" name="Rectangle 67"/>
          <p:cNvSpPr>
            <a:spLocks noChangeArrowheads="1"/>
          </p:cNvSpPr>
          <p:nvPr/>
        </p:nvSpPr>
        <p:spPr bwMode="auto">
          <a:xfrm>
            <a:off x="7677407" y="2082184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37310" name="Rectangle 30"/>
          <p:cNvSpPr>
            <a:spLocks noChangeArrowheads="1"/>
          </p:cNvSpPr>
          <p:nvPr/>
        </p:nvSpPr>
        <p:spPr bwMode="auto">
          <a:xfrm>
            <a:off x="2857698" y="3222401"/>
            <a:ext cx="531994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37349" name="Rectangle 69"/>
          <p:cNvSpPr>
            <a:spLocks noChangeArrowheads="1"/>
          </p:cNvSpPr>
          <p:nvPr/>
        </p:nvSpPr>
        <p:spPr bwMode="auto">
          <a:xfrm>
            <a:off x="6068857" y="3222009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737328" name="Rectangle 48"/>
          <p:cNvSpPr>
            <a:spLocks noChangeArrowheads="1"/>
          </p:cNvSpPr>
          <p:nvPr/>
        </p:nvSpPr>
        <p:spPr bwMode="auto">
          <a:xfrm>
            <a:off x="6599082" y="3222009"/>
            <a:ext cx="531813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737333" name="Rectangle 53"/>
          <p:cNvSpPr>
            <a:spLocks noChangeArrowheads="1"/>
          </p:cNvSpPr>
          <p:nvPr/>
        </p:nvSpPr>
        <p:spPr bwMode="auto">
          <a:xfrm>
            <a:off x="7677407" y="2085751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7677407" y="2082184"/>
            <a:ext cx="531812" cy="228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7" name="Rectangle 70"/>
          <p:cNvSpPr>
            <a:spLocks noChangeArrowheads="1"/>
          </p:cNvSpPr>
          <p:nvPr/>
        </p:nvSpPr>
        <p:spPr bwMode="auto">
          <a:xfrm>
            <a:off x="7677407" y="2319975"/>
            <a:ext cx="531812" cy="2286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37322" name="Rectangle 42"/>
          <p:cNvSpPr>
            <a:spLocks noChangeArrowheads="1"/>
          </p:cNvSpPr>
          <p:nvPr/>
        </p:nvSpPr>
        <p:spPr bwMode="auto">
          <a:xfrm>
            <a:off x="5005232" y="3451001"/>
            <a:ext cx="531813" cy="228600"/>
          </a:xfrm>
          <a:prstGeom prst="rect">
            <a:avLst/>
          </a:prstGeom>
          <a:solidFill>
            <a:srgbClr val="FF57A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737323" name="Rectangle 43"/>
          <p:cNvSpPr>
            <a:spLocks noChangeArrowheads="1"/>
          </p:cNvSpPr>
          <p:nvPr/>
        </p:nvSpPr>
        <p:spPr bwMode="auto">
          <a:xfrm>
            <a:off x="5537045" y="3451001"/>
            <a:ext cx="531813" cy="228600"/>
          </a:xfrm>
          <a:prstGeom prst="rect">
            <a:avLst/>
          </a:prstGeom>
          <a:solidFill>
            <a:srgbClr val="FF57A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737324" name="Rectangle 44"/>
          <p:cNvSpPr>
            <a:spLocks noChangeArrowheads="1"/>
          </p:cNvSpPr>
          <p:nvPr/>
        </p:nvSpPr>
        <p:spPr bwMode="auto">
          <a:xfrm>
            <a:off x="6067271" y="3451001"/>
            <a:ext cx="531812" cy="228600"/>
          </a:xfrm>
          <a:prstGeom prst="rect">
            <a:avLst/>
          </a:prstGeom>
          <a:solidFill>
            <a:srgbClr val="FF57A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xit" presetSubtype="4" ac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7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7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" presetClass="exit" presetSubtype="4" accel="2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3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" presetClass="exit" presetSubtype="4" accel="2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73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remove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remove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remove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737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 tmFilter="0,0; .5, 1; 1, 1"/>
                                        <p:tgtEl>
                                          <p:spTgt spid="73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autoRev="1" fill="remove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2" dur="250" autoRev="1" fill="remove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3" dur="250" autoRev="1" fill="remove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autoRev="1" fill="remove"/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73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3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3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 tmFilter="0,0; .5, 1; 1, 1"/>
                                        <p:tgtEl>
                                          <p:spTgt spid="73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250" autoRev="1" fill="remove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4" dur="250" autoRev="1" fill="remove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5" dur="250" autoRev="1" fill="remove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50" autoRev="1" fill="remove"/>
                                        <p:tgtEl>
                                          <p:spTgt spid="737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500"/>
                            </p:stCondLst>
                            <p:childTnLst>
                              <p:par>
                                <p:cTn id="289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 tmFilter="0,0; .5, 1; 1, 1"/>
                                        <p:tgtEl>
                                          <p:spTgt spid="73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50" autoRev="1" fill="remove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1" dur="250" autoRev="1" fill="remove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2" dur="250" autoRev="1" fill="remove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00"/>
                            </p:stCondLst>
                            <p:childTnLst>
                              <p:par>
                                <p:cTn id="3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 tmFilter="0,0; .5, 1; 1, 1"/>
                                        <p:tgtEl>
                                          <p:spTgt spid="73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250" autoRev="1" fill="remove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8" dur="250" autoRev="1" fill="remove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50" autoRev="1" fill="remove"/>
                                        <p:tgtEl>
                                          <p:spTgt spid="7373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500"/>
                            </p:stCondLst>
                            <p:childTnLst>
                              <p:par>
                                <p:cTn id="363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500"/>
                            </p:stCondLst>
                            <p:childTnLst>
                              <p:par>
                                <p:cTn id="3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73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250" autoRev="1" fill="remove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5" dur="250" autoRev="1" fill="remove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6" dur="250" autoRev="1" fill="remove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50" autoRev="1" fill="remove"/>
                                        <p:tgtEl>
                                          <p:spTgt spid="737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500"/>
                            </p:stCondLst>
                            <p:childTnLst>
                              <p:par>
                                <p:cTn id="3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0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 tmFilter="0,0; .5, 1; 1, 1"/>
                                        <p:tgtEl>
                                          <p:spTgt spid="73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250" autoRev="1" fill="remove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2" dur="250" autoRev="1" fill="remove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250" autoRev="1" fill="remove"/>
                                        <p:tgtEl>
                                          <p:spTgt spid="737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00"/>
                            </p:stCondLst>
                            <p:childTnLst>
                              <p:par>
                                <p:cTn id="426" presetID="2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500"/>
                            </p:stCondLst>
                            <p:childTnLst>
                              <p:par>
                                <p:cTn id="437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48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250" autoRev="1" fill="remove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9" dur="250" autoRev="1" fill="remove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0" dur="250" autoRev="1" fill="remove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250" autoRev="1" fill="remove"/>
                                        <p:tgtEl>
                                          <p:spTgt spid="737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00"/>
                            </p:stCondLst>
                            <p:childTnLst>
                              <p:par>
                                <p:cTn id="463" presetID="2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500"/>
                            </p:stCondLst>
                            <p:childTnLst>
                              <p:par>
                                <p:cTn id="474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3500"/>
                            </p:stCondLst>
                            <p:childTnLst>
                              <p:par>
                                <p:cTn id="485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1" grpId="0" animBg="1"/>
      <p:bldP spid="737313" grpId="0" animBg="1"/>
      <p:bldP spid="737319" grpId="0" animBg="1"/>
      <p:bldP spid="737320" grpId="0" animBg="1"/>
      <p:bldP spid="737321" grpId="0" animBg="1"/>
      <p:bldP spid="737343" grpId="0" animBg="1" autoUpdateAnimBg="0"/>
      <p:bldP spid="737343" grpId="1" animBg="1"/>
      <p:bldP spid="737346" grpId="0" animBg="1" autoUpdateAnimBg="0"/>
      <p:bldP spid="737346" grpId="1" animBg="1"/>
      <p:bldP spid="737348" grpId="0" animBg="1" autoUpdateAnimBg="0"/>
      <p:bldP spid="737348" grpId="1" animBg="1"/>
      <p:bldP spid="737335" grpId="0" animBg="1" autoUpdateAnimBg="0"/>
      <p:bldP spid="737335" grpId="1" animBg="1"/>
      <p:bldP spid="737350" grpId="0" animBg="1" autoUpdateAnimBg="0"/>
      <p:bldP spid="737350" grpId="1" animBg="1"/>
      <p:bldP spid="737337" grpId="0" animBg="1" autoUpdateAnimBg="0"/>
      <p:bldP spid="737337" grpId="1" animBg="1"/>
      <p:bldP spid="737352" grpId="0" animBg="1"/>
      <p:bldP spid="737353" grpId="0" animBg="1"/>
      <p:bldP spid="81" grpId="0"/>
      <p:bldP spid="737314" grpId="0" animBg="1"/>
      <p:bldP spid="737314" grpId="1" animBg="1"/>
      <p:bldP spid="737315" grpId="0" animBg="1"/>
      <p:bldP spid="737315" grpId="1" animBg="1"/>
      <p:bldP spid="737316" grpId="0" animBg="1"/>
      <p:bldP spid="737316" grpId="1" animBg="1"/>
      <p:bldP spid="737317" grpId="0" animBg="1"/>
      <p:bldP spid="737317" grpId="1" animBg="1"/>
      <p:bldP spid="737317" grpId="2" animBg="1"/>
      <p:bldP spid="737330" grpId="0" animBg="1"/>
      <p:bldP spid="737331" grpId="0" animBg="1"/>
      <p:bldP spid="737318" grpId="0" animBg="1"/>
      <p:bldP spid="737332" grpId="0" animBg="1"/>
      <p:bldP spid="737332" grpId="1" animBg="1"/>
      <p:bldP spid="737325" grpId="0" animBg="1"/>
      <p:bldP spid="737325" grpId="1" animBg="1"/>
      <p:bldP spid="737326" grpId="0" animBg="1"/>
      <p:bldP spid="737326" grpId="1" animBg="1"/>
      <p:bldP spid="737327" grpId="0" animBg="1"/>
      <p:bldP spid="737327" grpId="1" animBg="1"/>
      <p:bldP spid="737334" grpId="0" animBg="1"/>
      <p:bldP spid="737329" grpId="0" animBg="1"/>
      <p:bldP spid="737336" grpId="0" animBg="1"/>
      <p:bldP spid="737336" grpId="1" animBg="1"/>
      <p:bldP spid="737290" grpId="0" animBg="1"/>
      <p:bldP spid="737291" grpId="0" animBg="1"/>
      <p:bldP spid="737293" grpId="0" animBg="1"/>
      <p:bldP spid="737293" grpId="1" animBg="1"/>
      <p:bldP spid="737305" grpId="0" animBg="1"/>
      <p:bldP spid="737306" grpId="0" animBg="1"/>
      <p:bldP spid="737307" grpId="0" animBg="1"/>
      <p:bldP spid="737308" grpId="0" animBg="1"/>
      <p:bldP spid="737292" grpId="0" animBg="1"/>
      <p:bldP spid="737289" grpId="0" animBg="1"/>
      <p:bldP spid="737300" grpId="0" animBg="1"/>
      <p:bldP spid="737301" grpId="0" animBg="1"/>
      <p:bldP spid="737302" grpId="0" animBg="1"/>
      <p:bldP spid="737303" grpId="0" animBg="1"/>
      <p:bldP spid="737304" grpId="0" animBg="1"/>
      <p:bldP spid="737304" grpId="1" animBg="1"/>
      <p:bldP spid="737309" grpId="0" animBg="1"/>
      <p:bldP spid="737311" grpId="0" animBg="1"/>
      <p:bldP spid="737312" grpId="0" animBg="1"/>
      <p:bldP spid="737347" grpId="0" animBg="1" autoUpdateAnimBg="0"/>
      <p:bldP spid="737347" grpId="1" animBg="1"/>
      <p:bldP spid="737310" grpId="0" animBg="1"/>
      <p:bldP spid="737349" grpId="0" animBg="1"/>
      <p:bldP spid="737328" grpId="0" animBg="1"/>
      <p:bldP spid="737328" grpId="1" animBg="1"/>
      <p:bldP spid="737328" grpId="2" animBg="1"/>
      <p:bldP spid="737333" grpId="0" animBg="1" autoUpdateAnimBg="0"/>
      <p:bldP spid="737333" grpId="1" animBg="1"/>
      <p:bldP spid="86" grpId="2" animBg="1"/>
      <p:bldP spid="87" grpId="2" animBg="1"/>
      <p:bldP spid="737322" grpId="0" animBg="1"/>
      <p:bldP spid="737323" grpId="0" animBg="1"/>
      <p:bldP spid="7373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7368628" y="4437112"/>
            <a:ext cx="1191263" cy="972865"/>
            <a:chOff x="7368628" y="4721955"/>
            <a:chExt cx="1191263" cy="695250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auto">
            <a:xfrm>
              <a:off x="7368628" y="4721955"/>
              <a:ext cx="1191263" cy="6952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>
              <a:off x="7664511" y="4721955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8" name="Line 16"/>
            <p:cNvSpPr>
              <a:spLocks noChangeShapeType="1"/>
            </p:cNvSpPr>
            <p:nvPr/>
          </p:nvSpPr>
          <p:spPr bwMode="auto">
            <a:xfrm>
              <a:off x="7960251" y="4721955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8261724" y="4721955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831225" y="3763187"/>
            <a:ext cx="1191263" cy="958768"/>
            <a:chOff x="2831225" y="3763187"/>
            <a:chExt cx="1191263" cy="695250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831225" y="3763187"/>
              <a:ext cx="1191263" cy="6952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3127108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3422848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3724321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</a:t>
            </a:r>
            <a:r>
              <a:rPr lang="en-US" dirty="0" err="1"/>
              <a:t>vs</a:t>
            </a:r>
            <a:r>
              <a:rPr lang="en-US" dirty="0"/>
              <a:t> Serial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 and Data usually separate (tag is smaller &amp; faster)</a:t>
            </a:r>
          </a:p>
          <a:p>
            <a:pPr lvl="1"/>
            <a:r>
              <a:rPr lang="en-US" dirty="0"/>
              <a:t>State bits stored along with tags</a:t>
            </a:r>
          </a:p>
          <a:p>
            <a:pPr lvl="2"/>
            <a:r>
              <a:rPr lang="en-US" i="1" u="sng" dirty="0"/>
              <a:t>Valid</a:t>
            </a:r>
            <a:r>
              <a:rPr lang="en-US" dirty="0"/>
              <a:t> bit, “LRU” bit(s), …</a:t>
            </a:r>
          </a:p>
          <a:p>
            <a:endParaRPr lang="en-US" dirty="0"/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>
            <a:off x="1899817" y="5860387"/>
            <a:ext cx="0" cy="33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1751876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2043290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70" name="Elbow Connector 69"/>
          <p:cNvCxnSpPr/>
          <p:nvPr/>
        </p:nvCxnSpPr>
        <p:spPr>
          <a:xfrm rot="16200000" flipH="1">
            <a:off x="1363890" y="5450306"/>
            <a:ext cx="331137" cy="157889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73" name="Elbow Connector 72"/>
          <p:cNvCxnSpPr/>
          <p:nvPr/>
        </p:nvCxnSpPr>
        <p:spPr>
          <a:xfrm rot="5400000">
            <a:off x="2086514" y="5444421"/>
            <a:ext cx="331137" cy="166261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64" name="AutoShape 148"/>
          <p:cNvSpPr>
            <a:spLocks noChangeArrowheads="1"/>
          </p:cNvSpPr>
          <p:nvPr/>
        </p:nvSpPr>
        <p:spPr bwMode="auto">
          <a:xfrm rot="5400000" flipH="1">
            <a:off x="1730479" y="5433185"/>
            <a:ext cx="331139" cy="744021"/>
          </a:xfrm>
          <a:prstGeom prst="moon">
            <a:avLst>
              <a:gd name="adj" fmla="val 74125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76" name="Text Box 88"/>
          <p:cNvSpPr txBox="1">
            <a:spLocks noChangeArrowheads="1"/>
          </p:cNvSpPr>
          <p:nvPr/>
        </p:nvSpPr>
        <p:spPr bwMode="auto">
          <a:xfrm>
            <a:off x="1417951" y="5970766"/>
            <a:ext cx="530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hit?</a:t>
            </a: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541880" y="4857750"/>
            <a:ext cx="0" cy="374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43186" y="3763187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31226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28004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26857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725710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442804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739581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2038435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2335213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542422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839199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138052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434830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875782" y="5156295"/>
            <a:ext cx="1191263" cy="3177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030461" y="4062040"/>
            <a:ext cx="892410" cy="1094256"/>
            <a:chOff x="3319392" y="4062040"/>
            <a:chExt cx="892410" cy="794868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331939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3616171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3915024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21180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3471414" y="5474061"/>
            <a:ext cx="0" cy="7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637440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1933181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2234654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8" name="AutoShape 117"/>
          <p:cNvSpPr>
            <a:spLocks noChangeArrowheads="1"/>
          </p:cNvSpPr>
          <p:nvPr/>
        </p:nvSpPr>
        <p:spPr bwMode="auto">
          <a:xfrm rot="5400000">
            <a:off x="1332488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1372040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4" name="AutoShape 117"/>
          <p:cNvSpPr>
            <a:spLocks noChangeArrowheads="1"/>
          </p:cNvSpPr>
          <p:nvPr/>
        </p:nvSpPr>
        <p:spPr bwMode="auto">
          <a:xfrm rot="5400000">
            <a:off x="1630739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>
            <a:off x="1670291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8" name="AutoShape 117"/>
          <p:cNvSpPr>
            <a:spLocks noChangeArrowheads="1"/>
          </p:cNvSpPr>
          <p:nvPr/>
        </p:nvSpPr>
        <p:spPr bwMode="auto">
          <a:xfrm rot="5400000">
            <a:off x="1922153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1961705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>
            <a:off x="1839199" y="4856908"/>
            <a:ext cx="0" cy="374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2139649" y="4856908"/>
            <a:ext cx="0" cy="374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>
            <a:off x="2434830" y="4856908"/>
            <a:ext cx="0" cy="374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2" name="AutoShape 117"/>
          <p:cNvSpPr>
            <a:spLocks noChangeArrowheads="1"/>
          </p:cNvSpPr>
          <p:nvPr/>
        </p:nvSpPr>
        <p:spPr bwMode="auto">
          <a:xfrm rot="5400000">
            <a:off x="2217335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2256887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17950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714728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11507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310360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343187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639964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936743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235596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8" name="Text Box 88"/>
          <p:cNvSpPr txBox="1">
            <a:spLocks noChangeArrowheads="1"/>
          </p:cNvSpPr>
          <p:nvPr/>
        </p:nvSpPr>
        <p:spPr bwMode="auto">
          <a:xfrm>
            <a:off x="755576" y="4933030"/>
            <a:ext cx="6683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valid?</a:t>
            </a:r>
          </a:p>
        </p:txBody>
      </p:sp>
      <p:sp>
        <p:nvSpPr>
          <p:cNvPr id="79" name="Text Box 88"/>
          <p:cNvSpPr txBox="1">
            <a:spLocks noChangeArrowheads="1"/>
          </p:cNvSpPr>
          <p:nvPr/>
        </p:nvSpPr>
        <p:spPr bwMode="auto">
          <a:xfrm>
            <a:off x="2979615" y="5970766"/>
            <a:ext cx="534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5932265" y="5860387"/>
            <a:ext cx="0" cy="33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>
            <a:off x="5784324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4" name="Line 36"/>
          <p:cNvSpPr>
            <a:spLocks noChangeShapeType="1"/>
          </p:cNvSpPr>
          <p:nvPr/>
        </p:nvSpPr>
        <p:spPr bwMode="auto">
          <a:xfrm>
            <a:off x="6075738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85" name="Elbow Connector 84"/>
          <p:cNvCxnSpPr/>
          <p:nvPr/>
        </p:nvCxnSpPr>
        <p:spPr>
          <a:xfrm rot="16200000" flipH="1">
            <a:off x="5396338" y="5450306"/>
            <a:ext cx="331137" cy="157889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86" name="Elbow Connector 85"/>
          <p:cNvCxnSpPr/>
          <p:nvPr/>
        </p:nvCxnSpPr>
        <p:spPr>
          <a:xfrm rot="5400000">
            <a:off x="6118962" y="5444421"/>
            <a:ext cx="331137" cy="166261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87" name="AutoShape 148"/>
          <p:cNvSpPr>
            <a:spLocks noChangeArrowheads="1"/>
          </p:cNvSpPr>
          <p:nvPr/>
        </p:nvSpPr>
        <p:spPr bwMode="auto">
          <a:xfrm rot="5400000" flipH="1">
            <a:off x="5762927" y="5433185"/>
            <a:ext cx="331139" cy="744021"/>
          </a:xfrm>
          <a:prstGeom prst="moon">
            <a:avLst>
              <a:gd name="adj" fmla="val 74125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88" name="Text Box 88"/>
          <p:cNvSpPr txBox="1">
            <a:spLocks noChangeArrowheads="1"/>
          </p:cNvSpPr>
          <p:nvPr/>
        </p:nvSpPr>
        <p:spPr bwMode="auto">
          <a:xfrm>
            <a:off x="5450399" y="5970766"/>
            <a:ext cx="530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hit?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5574328" y="4846738"/>
            <a:ext cx="0" cy="385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5375634" y="3763187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5" name="Rectangle 4"/>
          <p:cNvSpPr>
            <a:spLocks noChangeArrowheads="1"/>
          </p:cNvSpPr>
          <p:nvPr/>
        </p:nvSpPr>
        <p:spPr bwMode="auto">
          <a:xfrm>
            <a:off x="7368629" y="4636348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7665407" y="4636348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7964260" y="4636348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8263113" y="4636348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5475252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5772029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01" name="Oval 21"/>
          <p:cNvSpPr>
            <a:spLocks noChangeArrowheads="1"/>
          </p:cNvSpPr>
          <p:nvPr/>
        </p:nvSpPr>
        <p:spPr bwMode="auto">
          <a:xfrm>
            <a:off x="6070883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02" name="Oval 22"/>
          <p:cNvSpPr>
            <a:spLocks noChangeArrowheads="1"/>
          </p:cNvSpPr>
          <p:nvPr/>
        </p:nvSpPr>
        <p:spPr bwMode="auto">
          <a:xfrm>
            <a:off x="6367661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03" name="Line 23"/>
          <p:cNvSpPr>
            <a:spLocks noChangeShapeType="1"/>
          </p:cNvSpPr>
          <p:nvPr/>
        </p:nvSpPr>
        <p:spPr bwMode="auto">
          <a:xfrm>
            <a:off x="5574870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>
            <a:off x="5871647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5" name="Line 25"/>
          <p:cNvSpPr>
            <a:spLocks noChangeShapeType="1"/>
          </p:cNvSpPr>
          <p:nvPr/>
        </p:nvSpPr>
        <p:spPr bwMode="auto">
          <a:xfrm>
            <a:off x="6170500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>
            <a:off x="6467278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7" name="AutoShape 27"/>
          <p:cNvSpPr>
            <a:spLocks noChangeArrowheads="1"/>
          </p:cNvSpPr>
          <p:nvPr/>
        </p:nvSpPr>
        <p:spPr bwMode="auto">
          <a:xfrm>
            <a:off x="7413185" y="5694820"/>
            <a:ext cx="1191263" cy="31801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7567864" y="4735965"/>
            <a:ext cx="892410" cy="958855"/>
            <a:chOff x="7567864" y="5020808"/>
            <a:chExt cx="892410" cy="794868"/>
          </a:xfrm>
        </p:grpSpPr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7567864" y="5020808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7864643" y="5020808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>
              <a:off x="8163496" y="5020808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8460274" y="5020808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cxnSp>
        <p:nvCxnSpPr>
          <p:cNvPr id="112" name="AutoShape 32"/>
          <p:cNvCxnSpPr>
            <a:cxnSpLocks noChangeShapeType="1"/>
          </p:cNvCxnSpPr>
          <p:nvPr/>
        </p:nvCxnSpPr>
        <p:spPr bwMode="auto">
          <a:xfrm>
            <a:off x="5574874" y="4980703"/>
            <a:ext cx="1992990" cy="893447"/>
          </a:xfrm>
          <a:prstGeom prst="bentConnector3">
            <a:avLst>
              <a:gd name="adj1" fmla="val 733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3" name="Line 36"/>
          <p:cNvSpPr>
            <a:spLocks noChangeShapeType="1"/>
          </p:cNvSpPr>
          <p:nvPr/>
        </p:nvSpPr>
        <p:spPr bwMode="auto">
          <a:xfrm>
            <a:off x="8008817" y="6012834"/>
            <a:ext cx="0" cy="1786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4" name="Line 16"/>
          <p:cNvSpPr>
            <a:spLocks noChangeShapeType="1"/>
          </p:cNvSpPr>
          <p:nvPr/>
        </p:nvSpPr>
        <p:spPr bwMode="auto">
          <a:xfrm>
            <a:off x="5669888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5" name="Line 16"/>
          <p:cNvSpPr>
            <a:spLocks noChangeShapeType="1"/>
          </p:cNvSpPr>
          <p:nvPr/>
        </p:nvSpPr>
        <p:spPr bwMode="auto">
          <a:xfrm>
            <a:off x="5965629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6" name="Line 16"/>
          <p:cNvSpPr>
            <a:spLocks noChangeShapeType="1"/>
          </p:cNvSpPr>
          <p:nvPr/>
        </p:nvSpPr>
        <p:spPr bwMode="auto">
          <a:xfrm>
            <a:off x="6267102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0" name="AutoShape 117"/>
          <p:cNvSpPr>
            <a:spLocks noChangeArrowheads="1"/>
          </p:cNvSpPr>
          <p:nvPr/>
        </p:nvSpPr>
        <p:spPr bwMode="auto">
          <a:xfrm rot="5400000">
            <a:off x="5364936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121" name="Line 23"/>
          <p:cNvSpPr>
            <a:spLocks noChangeShapeType="1"/>
          </p:cNvSpPr>
          <p:nvPr/>
        </p:nvSpPr>
        <p:spPr bwMode="auto">
          <a:xfrm>
            <a:off x="5404488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2" name="Line 23"/>
          <p:cNvSpPr>
            <a:spLocks noChangeShapeType="1"/>
          </p:cNvSpPr>
          <p:nvPr/>
        </p:nvSpPr>
        <p:spPr bwMode="auto">
          <a:xfrm>
            <a:off x="5871647" y="4857750"/>
            <a:ext cx="0" cy="374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3" name="AutoShape 117"/>
          <p:cNvSpPr>
            <a:spLocks noChangeArrowheads="1"/>
          </p:cNvSpPr>
          <p:nvPr/>
        </p:nvSpPr>
        <p:spPr bwMode="auto">
          <a:xfrm rot="5400000">
            <a:off x="5663187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124" name="Line 23"/>
          <p:cNvSpPr>
            <a:spLocks noChangeShapeType="1"/>
          </p:cNvSpPr>
          <p:nvPr/>
        </p:nvSpPr>
        <p:spPr bwMode="auto">
          <a:xfrm>
            <a:off x="5702739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>
            <a:off x="6172097" y="4857750"/>
            <a:ext cx="0" cy="374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6" name="AutoShape 117"/>
          <p:cNvSpPr>
            <a:spLocks noChangeArrowheads="1"/>
          </p:cNvSpPr>
          <p:nvPr/>
        </p:nvSpPr>
        <p:spPr bwMode="auto">
          <a:xfrm rot="5400000">
            <a:off x="5954601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127" name="Line 23"/>
          <p:cNvSpPr>
            <a:spLocks noChangeShapeType="1"/>
          </p:cNvSpPr>
          <p:nvPr/>
        </p:nvSpPr>
        <p:spPr bwMode="auto">
          <a:xfrm>
            <a:off x="5994153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8" name="Line 23"/>
          <p:cNvSpPr>
            <a:spLocks noChangeShapeType="1"/>
          </p:cNvSpPr>
          <p:nvPr/>
        </p:nvSpPr>
        <p:spPr bwMode="auto">
          <a:xfrm>
            <a:off x="6467278" y="4857750"/>
            <a:ext cx="0" cy="374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9" name="AutoShape 117"/>
          <p:cNvSpPr>
            <a:spLocks noChangeArrowheads="1"/>
          </p:cNvSpPr>
          <p:nvPr/>
        </p:nvSpPr>
        <p:spPr bwMode="auto">
          <a:xfrm rot="5400000">
            <a:off x="6249783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130" name="Line 23"/>
          <p:cNvSpPr>
            <a:spLocks noChangeShapeType="1"/>
          </p:cNvSpPr>
          <p:nvPr/>
        </p:nvSpPr>
        <p:spPr bwMode="auto">
          <a:xfrm>
            <a:off x="6289335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1" name="Rectangle 15"/>
          <p:cNvSpPr>
            <a:spLocks noChangeArrowheads="1"/>
          </p:cNvSpPr>
          <p:nvPr/>
        </p:nvSpPr>
        <p:spPr bwMode="auto">
          <a:xfrm>
            <a:off x="5450398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2" name="Rectangle 16"/>
          <p:cNvSpPr>
            <a:spLocks noChangeArrowheads="1"/>
          </p:cNvSpPr>
          <p:nvPr/>
        </p:nvSpPr>
        <p:spPr bwMode="auto">
          <a:xfrm>
            <a:off x="5747176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3" name="Rectangle 17"/>
          <p:cNvSpPr>
            <a:spLocks noChangeArrowheads="1"/>
          </p:cNvSpPr>
          <p:nvPr/>
        </p:nvSpPr>
        <p:spPr bwMode="auto">
          <a:xfrm>
            <a:off x="6043955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4" name="Rectangle 18"/>
          <p:cNvSpPr>
            <a:spLocks noChangeArrowheads="1"/>
          </p:cNvSpPr>
          <p:nvPr/>
        </p:nvSpPr>
        <p:spPr bwMode="auto">
          <a:xfrm>
            <a:off x="6342808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5375635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6" name="Rectangle 15"/>
          <p:cNvSpPr>
            <a:spLocks noChangeArrowheads="1"/>
          </p:cNvSpPr>
          <p:nvPr/>
        </p:nvSpPr>
        <p:spPr bwMode="auto">
          <a:xfrm>
            <a:off x="5672412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5969191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6268044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9" name="Text Box 88"/>
          <p:cNvSpPr txBox="1">
            <a:spLocks noChangeArrowheads="1"/>
          </p:cNvSpPr>
          <p:nvPr/>
        </p:nvSpPr>
        <p:spPr bwMode="auto">
          <a:xfrm>
            <a:off x="4788024" y="4933030"/>
            <a:ext cx="6683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valid?</a:t>
            </a:r>
          </a:p>
        </p:txBody>
      </p:sp>
      <p:sp>
        <p:nvSpPr>
          <p:cNvPr id="140" name="Text Box 88"/>
          <p:cNvSpPr txBox="1">
            <a:spLocks noChangeArrowheads="1"/>
          </p:cNvSpPr>
          <p:nvPr/>
        </p:nvSpPr>
        <p:spPr bwMode="auto">
          <a:xfrm>
            <a:off x="7517018" y="5970766"/>
            <a:ext cx="534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146" name="Oval 98"/>
          <p:cNvSpPr>
            <a:spLocks noChangeArrowheads="1"/>
          </p:cNvSpPr>
          <p:nvPr/>
        </p:nvSpPr>
        <p:spPr bwMode="auto">
          <a:xfrm>
            <a:off x="5848787" y="4957842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7" name="Oval 98"/>
          <p:cNvSpPr>
            <a:spLocks noChangeArrowheads="1"/>
          </p:cNvSpPr>
          <p:nvPr/>
        </p:nvSpPr>
        <p:spPr bwMode="auto">
          <a:xfrm>
            <a:off x="6147640" y="4957842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8" name="Oval 98"/>
          <p:cNvSpPr>
            <a:spLocks noChangeArrowheads="1"/>
          </p:cNvSpPr>
          <p:nvPr/>
        </p:nvSpPr>
        <p:spPr bwMode="auto">
          <a:xfrm>
            <a:off x="6444418" y="4957842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9" name="Oval 98"/>
          <p:cNvSpPr>
            <a:spLocks noChangeArrowheads="1"/>
          </p:cNvSpPr>
          <p:nvPr/>
        </p:nvSpPr>
        <p:spPr bwMode="auto">
          <a:xfrm>
            <a:off x="1816339" y="4955487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0" name="Oval 98"/>
          <p:cNvSpPr>
            <a:spLocks noChangeArrowheads="1"/>
          </p:cNvSpPr>
          <p:nvPr/>
        </p:nvSpPr>
        <p:spPr bwMode="auto">
          <a:xfrm>
            <a:off x="2116789" y="4955487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1" name="Oval 98"/>
          <p:cNvSpPr>
            <a:spLocks noChangeArrowheads="1"/>
          </p:cNvSpPr>
          <p:nvPr/>
        </p:nvSpPr>
        <p:spPr bwMode="auto">
          <a:xfrm>
            <a:off x="2411970" y="4955487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0" name="Line 23"/>
          <p:cNvSpPr>
            <a:spLocks noChangeShapeType="1"/>
          </p:cNvSpPr>
          <p:nvPr/>
        </p:nvSpPr>
        <p:spPr bwMode="auto">
          <a:xfrm>
            <a:off x="5932265" y="6068034"/>
            <a:ext cx="9439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2" name="Line 26"/>
          <p:cNvSpPr>
            <a:spLocks noChangeShapeType="1"/>
          </p:cNvSpPr>
          <p:nvPr/>
        </p:nvSpPr>
        <p:spPr bwMode="auto">
          <a:xfrm flipV="1">
            <a:off x="6876253" y="4509120"/>
            <a:ext cx="4923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3" name="Line 23"/>
          <p:cNvSpPr>
            <a:spLocks noChangeShapeType="1"/>
          </p:cNvSpPr>
          <p:nvPr/>
        </p:nvSpPr>
        <p:spPr bwMode="auto">
          <a:xfrm flipH="1">
            <a:off x="6876254" y="4509120"/>
            <a:ext cx="0" cy="1558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4" name="Text Box 88"/>
          <p:cNvSpPr txBox="1">
            <a:spLocks noChangeArrowheads="1"/>
          </p:cNvSpPr>
          <p:nvPr/>
        </p:nvSpPr>
        <p:spPr bwMode="auto">
          <a:xfrm>
            <a:off x="6617486" y="4221088"/>
            <a:ext cx="8022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enable</a:t>
            </a:r>
          </a:p>
        </p:txBody>
      </p:sp>
      <p:cxnSp>
        <p:nvCxnSpPr>
          <p:cNvPr id="179" name="AutoShape 32"/>
          <p:cNvCxnSpPr>
            <a:cxnSpLocks noChangeShapeType="1"/>
          </p:cNvCxnSpPr>
          <p:nvPr/>
        </p:nvCxnSpPr>
        <p:spPr bwMode="auto">
          <a:xfrm>
            <a:off x="1541880" y="4982222"/>
            <a:ext cx="1488581" cy="348144"/>
          </a:xfrm>
          <a:prstGeom prst="bentConnector3">
            <a:avLst>
              <a:gd name="adj1" fmla="val 7640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5" name="TextBox 184"/>
          <p:cNvSpPr txBox="1"/>
          <p:nvPr/>
        </p:nvSpPr>
        <p:spPr>
          <a:xfrm>
            <a:off x="1187624" y="29249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Parallel access to Tag and Data</a:t>
            </a:r>
            <a:br>
              <a:rPr lang="en-US" dirty="0"/>
            </a:br>
            <a:r>
              <a:rPr lang="en-US" dirty="0"/>
              <a:t>reduces latency (good for L1)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375633" y="2924944"/>
            <a:ext cx="318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Serial access to Tag and Data</a:t>
            </a:r>
            <a:br>
              <a:rPr lang="en-US" dirty="0"/>
            </a:br>
            <a:r>
              <a:rPr lang="en-US" dirty="0"/>
              <a:t>reduces power (good for L2+)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6384080" y="5957826"/>
            <a:ext cx="141544" cy="280487"/>
            <a:chOff x="7050892" y="5963826"/>
            <a:chExt cx="141544" cy="280487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7050892" y="5963826"/>
              <a:ext cx="141544" cy="280487"/>
            </a:xfrm>
            <a:prstGeom prst="rect">
              <a:avLst/>
            </a:prstGeom>
            <a:solidFill>
              <a:srgbClr val="3366FF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774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0" name="Isosceles Triangle 189"/>
            <p:cNvSpPr/>
            <p:nvPr/>
          </p:nvSpPr>
          <p:spPr bwMode="auto">
            <a:xfrm rot="5400000">
              <a:off x="7033295" y="6129725"/>
              <a:ext cx="106135" cy="70602"/>
            </a:xfrm>
            <a:prstGeom prst="triangle">
              <a:avLst/>
            </a:prstGeom>
            <a:solidFill>
              <a:srgbClr val="7030A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164288" y="5754127"/>
            <a:ext cx="141544" cy="280487"/>
            <a:chOff x="7050892" y="5963826"/>
            <a:chExt cx="141544" cy="280487"/>
          </a:xfrm>
        </p:grpSpPr>
        <p:sp>
          <p:nvSpPr>
            <p:cNvPr id="192" name="Rectangle 191"/>
            <p:cNvSpPr/>
            <p:nvPr/>
          </p:nvSpPr>
          <p:spPr bwMode="auto">
            <a:xfrm>
              <a:off x="7050892" y="5963826"/>
              <a:ext cx="141544" cy="280487"/>
            </a:xfrm>
            <a:prstGeom prst="rect">
              <a:avLst/>
            </a:prstGeom>
            <a:solidFill>
              <a:srgbClr val="3366FF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774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3" name="Isosceles Triangle 192"/>
            <p:cNvSpPr/>
            <p:nvPr/>
          </p:nvSpPr>
          <p:spPr bwMode="auto">
            <a:xfrm rot="5400000">
              <a:off x="7033295" y="6129725"/>
              <a:ext cx="106135" cy="70602"/>
            </a:xfrm>
            <a:prstGeom prst="triangle">
              <a:avLst/>
            </a:prstGeom>
            <a:solidFill>
              <a:srgbClr val="7030A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51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Storage Hierarchy</a:t>
            </a:r>
          </a:p>
        </p:txBody>
      </p:sp>
      <p:sp>
        <p:nvSpPr>
          <p:cNvPr id="110080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common case fast:</a:t>
            </a:r>
          </a:p>
          <a:p>
            <a:pPr lvl="1"/>
            <a:r>
              <a:rPr lang="en-US" dirty="0"/>
              <a:t>Common: temporal &amp; spatial locality</a:t>
            </a:r>
          </a:p>
          <a:p>
            <a:pPr lvl="1"/>
            <a:r>
              <a:rPr lang="en-US" dirty="0"/>
              <a:t>Fast: smaller more expensive memory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68344" y="2780928"/>
            <a:ext cx="1296144" cy="86409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Controlled by Hardware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7668344" y="3717032"/>
            <a:ext cx="129614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Controlled by Software (OS)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23528" y="2867878"/>
            <a:ext cx="7056784" cy="1785258"/>
            <a:chOff x="179512" y="2867878"/>
            <a:chExt cx="7056784" cy="1785258"/>
          </a:xfrm>
        </p:grpSpPr>
        <p:sp>
          <p:nvSpPr>
            <p:cNvPr id="1100802" name="Line 2"/>
            <p:cNvSpPr>
              <a:spLocks noChangeShapeType="1"/>
            </p:cNvSpPr>
            <p:nvPr/>
          </p:nvSpPr>
          <p:spPr bwMode="auto">
            <a:xfrm>
              <a:off x="179512" y="2999211"/>
              <a:ext cx="0" cy="1653925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100803" name="Text Box 3"/>
            <p:cNvSpPr txBox="1">
              <a:spLocks noChangeArrowheads="1"/>
            </p:cNvSpPr>
            <p:nvPr/>
          </p:nvSpPr>
          <p:spPr bwMode="auto">
            <a:xfrm>
              <a:off x="273311" y="2996952"/>
              <a:ext cx="249848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Bigger Transfers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>
                  <a:solidFill>
                    <a:srgbClr val="000000"/>
                  </a:solidFill>
                  <a:latin typeface="Calibri" pitchFamily="34" charset="0"/>
                </a:rPr>
                <a:t>Larger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Cheaper</a:t>
              </a:r>
            </a:p>
          </p:txBody>
        </p:sp>
        <p:sp>
          <p:nvSpPr>
            <p:cNvPr id="1100804" name="Line 4"/>
            <p:cNvSpPr>
              <a:spLocks noChangeShapeType="1"/>
            </p:cNvSpPr>
            <p:nvPr/>
          </p:nvSpPr>
          <p:spPr bwMode="auto">
            <a:xfrm>
              <a:off x="7236296" y="2867878"/>
              <a:ext cx="0" cy="1736991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Times" pitchFamily="18" charset="0"/>
              </a:endParaRPr>
            </a:p>
          </p:txBody>
        </p:sp>
        <p:sp>
          <p:nvSpPr>
            <p:cNvPr id="1100805" name="Text Box 5"/>
            <p:cNvSpPr txBox="1">
              <a:spLocks noChangeArrowheads="1"/>
            </p:cNvSpPr>
            <p:nvPr/>
          </p:nvSpPr>
          <p:spPr bwMode="auto">
            <a:xfrm>
              <a:off x="4644008" y="2996952"/>
              <a:ext cx="251367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More Bandwidth</a:t>
              </a:r>
            </a:p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i="1" dirty="0">
                  <a:solidFill>
                    <a:srgbClr val="000000"/>
                  </a:solidFill>
                  <a:latin typeface="Calibri" pitchFamily="34" charset="0"/>
                </a:rPr>
                <a:t>Faster</a:t>
              </a:r>
            </a:p>
          </p:txBody>
        </p:sp>
      </p:grpSp>
      <p:sp>
        <p:nvSpPr>
          <p:cNvPr id="1100808" name="AutoShape 8"/>
          <p:cNvSpPr>
            <a:spLocks noChangeArrowheads="1"/>
          </p:cNvSpPr>
          <p:nvPr/>
        </p:nvSpPr>
        <p:spPr bwMode="auto">
          <a:xfrm rot="10800000">
            <a:off x="2959427" y="2782130"/>
            <a:ext cx="1876954" cy="431232"/>
          </a:xfrm>
          <a:custGeom>
            <a:avLst/>
            <a:gdLst>
              <a:gd name="G0" fmla="+- 3830 0 0"/>
              <a:gd name="G1" fmla="+- 21600 0 3830"/>
              <a:gd name="G2" fmla="*/ 3830 1 2"/>
              <a:gd name="G3" fmla="+- 21600 0 G2"/>
              <a:gd name="G4" fmla="+/ 3830 21600 2"/>
              <a:gd name="G5" fmla="+/ G1 0 2"/>
              <a:gd name="G6" fmla="*/ 21600 21600 3830"/>
              <a:gd name="G7" fmla="*/ G6 1 2"/>
              <a:gd name="G8" fmla="+- 21600 0 G7"/>
              <a:gd name="G9" fmla="*/ 21600 1 2"/>
              <a:gd name="G10" fmla="+- 3830 0 G9"/>
              <a:gd name="G11" fmla="?: G10 G8 0"/>
              <a:gd name="G12" fmla="?: G10 G7 21600"/>
              <a:gd name="T0" fmla="*/ 19685 w 21600"/>
              <a:gd name="T1" fmla="*/ 10800 h 21600"/>
              <a:gd name="T2" fmla="*/ 10800 w 21600"/>
              <a:gd name="T3" fmla="*/ 21600 h 21600"/>
              <a:gd name="T4" fmla="*/ 1915 w 21600"/>
              <a:gd name="T5" fmla="*/ 10800 h 21600"/>
              <a:gd name="T6" fmla="*/ 10800 w 21600"/>
              <a:gd name="T7" fmla="*/ 0 h 21600"/>
              <a:gd name="T8" fmla="*/ 3715 w 21600"/>
              <a:gd name="T9" fmla="*/ 3715 h 21600"/>
              <a:gd name="T10" fmla="*/ 17885 w 21600"/>
              <a:gd name="T11" fmla="*/ 178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30" y="21600"/>
                </a:lnTo>
                <a:lnTo>
                  <a:pt x="1777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00809" name="AutoShape 9"/>
          <p:cNvSpPr>
            <a:spLocks noChangeArrowheads="1"/>
          </p:cNvSpPr>
          <p:nvPr/>
        </p:nvSpPr>
        <p:spPr bwMode="auto">
          <a:xfrm rot="10800000">
            <a:off x="2161160" y="3281357"/>
            <a:ext cx="3471535" cy="1011738"/>
          </a:xfrm>
          <a:custGeom>
            <a:avLst/>
            <a:gdLst>
              <a:gd name="G0" fmla="+- 4804 0 0"/>
              <a:gd name="G1" fmla="+- 21600 0 4804"/>
              <a:gd name="G2" fmla="*/ 4804 1 2"/>
              <a:gd name="G3" fmla="+- 21600 0 G2"/>
              <a:gd name="G4" fmla="+/ 4804 21600 2"/>
              <a:gd name="G5" fmla="+/ G1 0 2"/>
              <a:gd name="G6" fmla="*/ 21600 21600 4804"/>
              <a:gd name="G7" fmla="*/ G6 1 2"/>
              <a:gd name="G8" fmla="+- 21600 0 G7"/>
              <a:gd name="G9" fmla="*/ 21600 1 2"/>
              <a:gd name="G10" fmla="+- 4804 0 G9"/>
              <a:gd name="G11" fmla="?: G10 G8 0"/>
              <a:gd name="G12" fmla="?: G10 G7 21600"/>
              <a:gd name="T0" fmla="*/ 19198 w 21600"/>
              <a:gd name="T1" fmla="*/ 10800 h 21600"/>
              <a:gd name="T2" fmla="*/ 10800 w 21600"/>
              <a:gd name="T3" fmla="*/ 21600 h 21600"/>
              <a:gd name="T4" fmla="*/ 2402 w 21600"/>
              <a:gd name="T5" fmla="*/ 10800 h 21600"/>
              <a:gd name="T6" fmla="*/ 10800 w 21600"/>
              <a:gd name="T7" fmla="*/ 0 h 21600"/>
              <a:gd name="T8" fmla="*/ 4202 w 21600"/>
              <a:gd name="T9" fmla="*/ 4202 h 21600"/>
              <a:gd name="T10" fmla="*/ 17398 w 21600"/>
              <a:gd name="T11" fmla="*/ 173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804" y="21600"/>
                </a:lnTo>
                <a:lnTo>
                  <a:pt x="1679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00810" name="AutoShape 10"/>
          <p:cNvSpPr>
            <a:spLocks noChangeArrowheads="1"/>
          </p:cNvSpPr>
          <p:nvPr/>
        </p:nvSpPr>
        <p:spPr bwMode="auto">
          <a:xfrm rot="10800000">
            <a:off x="1695097" y="4354029"/>
            <a:ext cx="4360669" cy="506622"/>
          </a:xfrm>
          <a:custGeom>
            <a:avLst/>
            <a:gdLst>
              <a:gd name="G0" fmla="+- 2030 0 0"/>
              <a:gd name="G1" fmla="+- 21600 0 2030"/>
              <a:gd name="G2" fmla="*/ 2030 1 2"/>
              <a:gd name="G3" fmla="+- 21600 0 G2"/>
              <a:gd name="G4" fmla="+/ 2030 21600 2"/>
              <a:gd name="G5" fmla="+/ G1 0 2"/>
              <a:gd name="G6" fmla="*/ 21600 21600 2030"/>
              <a:gd name="G7" fmla="*/ G6 1 2"/>
              <a:gd name="G8" fmla="+- 21600 0 G7"/>
              <a:gd name="G9" fmla="*/ 21600 1 2"/>
              <a:gd name="G10" fmla="+- 2030 0 G9"/>
              <a:gd name="G11" fmla="?: G10 G8 0"/>
              <a:gd name="G12" fmla="?: G10 G7 21600"/>
              <a:gd name="T0" fmla="*/ 20585 w 21600"/>
              <a:gd name="T1" fmla="*/ 10800 h 21600"/>
              <a:gd name="T2" fmla="*/ 10800 w 21600"/>
              <a:gd name="T3" fmla="*/ 21600 h 21600"/>
              <a:gd name="T4" fmla="*/ 1015 w 21600"/>
              <a:gd name="T5" fmla="*/ 10800 h 21600"/>
              <a:gd name="T6" fmla="*/ 10800 w 21600"/>
              <a:gd name="T7" fmla="*/ 0 h 21600"/>
              <a:gd name="T8" fmla="*/ 2815 w 21600"/>
              <a:gd name="T9" fmla="*/ 2815 h 21600"/>
              <a:gd name="T10" fmla="*/ 18785 w 21600"/>
              <a:gd name="T11" fmla="*/ 187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30" y="21600"/>
                </a:lnTo>
                <a:lnTo>
                  <a:pt x="1957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00811" name="AutoShape 11"/>
          <p:cNvSpPr>
            <a:spLocks noChangeArrowheads="1"/>
          </p:cNvSpPr>
          <p:nvPr/>
        </p:nvSpPr>
        <p:spPr bwMode="auto">
          <a:xfrm rot="10800000">
            <a:off x="1224149" y="4939222"/>
            <a:ext cx="5299635" cy="577489"/>
          </a:xfrm>
          <a:custGeom>
            <a:avLst/>
            <a:gdLst>
              <a:gd name="G0" fmla="+- 1819 0 0"/>
              <a:gd name="G1" fmla="+- 21600 0 1819"/>
              <a:gd name="G2" fmla="*/ 1819 1 2"/>
              <a:gd name="G3" fmla="+- 21600 0 G2"/>
              <a:gd name="G4" fmla="+/ 1819 21600 2"/>
              <a:gd name="G5" fmla="+/ G1 0 2"/>
              <a:gd name="G6" fmla="*/ 21600 21600 1819"/>
              <a:gd name="G7" fmla="*/ G6 1 2"/>
              <a:gd name="G8" fmla="+- 21600 0 G7"/>
              <a:gd name="G9" fmla="*/ 21600 1 2"/>
              <a:gd name="G10" fmla="+- 1819 0 G9"/>
              <a:gd name="G11" fmla="?: G10 G8 0"/>
              <a:gd name="G12" fmla="?: G10 G7 21600"/>
              <a:gd name="T0" fmla="*/ 20690 w 21600"/>
              <a:gd name="T1" fmla="*/ 10800 h 21600"/>
              <a:gd name="T2" fmla="*/ 10800 w 21600"/>
              <a:gd name="T3" fmla="*/ 21600 h 21600"/>
              <a:gd name="T4" fmla="*/ 910 w 21600"/>
              <a:gd name="T5" fmla="*/ 10800 h 21600"/>
              <a:gd name="T6" fmla="*/ 10800 w 21600"/>
              <a:gd name="T7" fmla="*/ 0 h 21600"/>
              <a:gd name="T8" fmla="*/ 2710 w 21600"/>
              <a:gd name="T9" fmla="*/ 2710 h 21600"/>
              <a:gd name="T10" fmla="*/ 18890 w 21600"/>
              <a:gd name="T11" fmla="*/ 1889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19" y="21600"/>
                </a:lnTo>
                <a:lnTo>
                  <a:pt x="1978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0800000">
            <a:off x="611561" y="5587815"/>
            <a:ext cx="6480720" cy="577489"/>
          </a:xfrm>
          <a:custGeom>
            <a:avLst/>
            <a:gdLst>
              <a:gd name="G0" fmla="+- 1819 0 0"/>
              <a:gd name="G1" fmla="+- 21600 0 1819"/>
              <a:gd name="G2" fmla="*/ 1819 1 2"/>
              <a:gd name="G3" fmla="+- 21600 0 G2"/>
              <a:gd name="G4" fmla="+/ 1819 21600 2"/>
              <a:gd name="G5" fmla="+/ G1 0 2"/>
              <a:gd name="G6" fmla="*/ 21600 21600 1819"/>
              <a:gd name="G7" fmla="*/ G6 1 2"/>
              <a:gd name="G8" fmla="+- 21600 0 G7"/>
              <a:gd name="G9" fmla="*/ 21600 1 2"/>
              <a:gd name="G10" fmla="+- 1819 0 G9"/>
              <a:gd name="G11" fmla="?: G10 G8 0"/>
              <a:gd name="G12" fmla="?: G10 G7 21600"/>
              <a:gd name="T0" fmla="*/ 20690 w 21600"/>
              <a:gd name="T1" fmla="*/ 10800 h 21600"/>
              <a:gd name="T2" fmla="*/ 10800 w 21600"/>
              <a:gd name="T3" fmla="*/ 21600 h 21600"/>
              <a:gd name="T4" fmla="*/ 910 w 21600"/>
              <a:gd name="T5" fmla="*/ 10800 h 21600"/>
              <a:gd name="T6" fmla="*/ 10800 w 21600"/>
              <a:gd name="T7" fmla="*/ 0 h 21600"/>
              <a:gd name="T8" fmla="*/ 2710 w 21600"/>
              <a:gd name="T9" fmla="*/ 2710 h 21600"/>
              <a:gd name="T10" fmla="*/ 18890 w 21600"/>
              <a:gd name="T11" fmla="*/ 1889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19" y="21600"/>
                </a:lnTo>
                <a:lnTo>
                  <a:pt x="1978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780928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Registers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Caches (SRAM)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Memory (DRAM)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[SSD? (Flash)]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Disk (Magnetic Media)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What is </a:t>
            </a:r>
            <a:r>
              <a:rPr lang="en-US" sz="3200" b="1" u="sng" dirty="0">
                <a:solidFill>
                  <a:schemeClr val="bg1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tatic</a:t>
            </a:r>
            <a:r>
              <a:rPr lang="en-US" sz="3200" dirty="0">
                <a:solidFill>
                  <a:schemeClr val="bg1"/>
                </a:solidFill>
              </a:rPr>
              <a:t>)RAM </a:t>
            </a:r>
            <a:r>
              <a:rPr lang="en-US" sz="3200" dirty="0" err="1">
                <a:solidFill>
                  <a:schemeClr val="bg1"/>
                </a:solidFill>
              </a:rPr>
              <a:t>vs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D</a:t>
            </a:r>
            <a:r>
              <a:rPr lang="en-US" sz="3200" dirty="0">
                <a:solidFill>
                  <a:schemeClr val="bg1"/>
                </a:solidFill>
              </a:rPr>
              <a:t>(dynamic)RAM?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100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100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100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00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9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 Box 88"/>
          <p:cNvSpPr txBox="1">
            <a:spLocks noChangeArrowheads="1"/>
          </p:cNvSpPr>
          <p:nvPr/>
        </p:nvSpPr>
        <p:spPr bwMode="auto">
          <a:xfrm>
            <a:off x="6998608" y="5312241"/>
            <a:ext cx="297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Gill Sans MT" pitchFamily="34" charset="0"/>
              </a:rPr>
              <a:t>0</a:t>
            </a:r>
          </a:p>
        </p:txBody>
      </p:sp>
      <p:sp>
        <p:nvSpPr>
          <p:cNvPr id="344" name="Line 23"/>
          <p:cNvSpPr>
            <a:spLocks noChangeShapeType="1"/>
          </p:cNvSpPr>
          <p:nvPr/>
        </p:nvSpPr>
        <p:spPr bwMode="auto">
          <a:xfrm>
            <a:off x="5630089" y="4898720"/>
            <a:ext cx="0" cy="4744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45" name="Oval 19"/>
          <p:cNvSpPr>
            <a:spLocks noChangeArrowheads="1"/>
          </p:cNvSpPr>
          <p:nvPr/>
        </p:nvSpPr>
        <p:spPr bwMode="auto">
          <a:xfrm>
            <a:off x="5580820" y="479910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346" name="Oval 20"/>
          <p:cNvSpPr>
            <a:spLocks noChangeArrowheads="1"/>
          </p:cNvSpPr>
          <p:nvPr/>
        </p:nvSpPr>
        <p:spPr bwMode="auto">
          <a:xfrm>
            <a:off x="5877597" y="479910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347" name="Oval 21"/>
          <p:cNvSpPr>
            <a:spLocks noChangeArrowheads="1"/>
          </p:cNvSpPr>
          <p:nvPr/>
        </p:nvSpPr>
        <p:spPr bwMode="auto">
          <a:xfrm>
            <a:off x="6176451" y="479910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348" name="Oval 22"/>
          <p:cNvSpPr>
            <a:spLocks noChangeArrowheads="1"/>
          </p:cNvSpPr>
          <p:nvPr/>
        </p:nvSpPr>
        <p:spPr bwMode="auto">
          <a:xfrm>
            <a:off x="6473229" y="479910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353" name="Line 23"/>
          <p:cNvSpPr>
            <a:spLocks noChangeShapeType="1"/>
          </p:cNvSpPr>
          <p:nvPr/>
        </p:nvSpPr>
        <p:spPr bwMode="auto">
          <a:xfrm>
            <a:off x="5927408" y="4898720"/>
            <a:ext cx="0" cy="47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54" name="Line 23"/>
          <p:cNvSpPr>
            <a:spLocks noChangeShapeType="1"/>
          </p:cNvSpPr>
          <p:nvPr/>
        </p:nvSpPr>
        <p:spPr bwMode="auto">
          <a:xfrm>
            <a:off x="6227858" y="4898720"/>
            <a:ext cx="0" cy="47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55" name="Line 23"/>
          <p:cNvSpPr>
            <a:spLocks noChangeShapeType="1"/>
          </p:cNvSpPr>
          <p:nvPr/>
        </p:nvSpPr>
        <p:spPr bwMode="auto">
          <a:xfrm>
            <a:off x="6523039" y="4898720"/>
            <a:ext cx="0" cy="47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49" name="Line 36"/>
          <p:cNvSpPr>
            <a:spLocks noChangeShapeType="1"/>
          </p:cNvSpPr>
          <p:nvPr/>
        </p:nvSpPr>
        <p:spPr bwMode="auto">
          <a:xfrm>
            <a:off x="2531114" y="4384998"/>
            <a:ext cx="0" cy="180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Way-Prediction and Partial Tagging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even parallel tag and data is too slow</a:t>
            </a:r>
          </a:p>
          <a:p>
            <a:pPr lvl="1"/>
            <a:r>
              <a:rPr lang="en-US" dirty="0"/>
              <a:t>Usually happens in high-associativity L1 caches</a:t>
            </a:r>
          </a:p>
          <a:p>
            <a:r>
              <a:rPr lang="en-US" dirty="0"/>
              <a:t>If you can’t wait…  guess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7123" y="2998693"/>
            <a:ext cx="358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/>
              <a:t>Way Prediction</a:t>
            </a:r>
            <a:br>
              <a:rPr lang="en-US" i="1" u="sng" dirty="0"/>
            </a:br>
            <a:r>
              <a:rPr lang="en-US" dirty="0"/>
              <a:t>Guess based on history, PC, etc…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19584" y="2998693"/>
            <a:ext cx="324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/>
              <a:t>Partial Tagging</a:t>
            </a:r>
          </a:p>
          <a:p>
            <a:pPr algn="ctr"/>
            <a:r>
              <a:rPr lang="en-US" dirty="0"/>
              <a:t>Use part of tag to pre-select mux</a:t>
            </a:r>
          </a:p>
        </p:txBody>
      </p:sp>
      <p:sp>
        <p:nvSpPr>
          <p:cNvPr id="165" name="Line 36"/>
          <p:cNvSpPr>
            <a:spLocks noChangeShapeType="1"/>
          </p:cNvSpPr>
          <p:nvPr/>
        </p:nvSpPr>
        <p:spPr bwMode="auto">
          <a:xfrm>
            <a:off x="1323753" y="5860387"/>
            <a:ext cx="0" cy="33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6" name="Line 36"/>
          <p:cNvSpPr>
            <a:spLocks noChangeShapeType="1"/>
          </p:cNvSpPr>
          <p:nvPr/>
        </p:nvSpPr>
        <p:spPr bwMode="auto">
          <a:xfrm>
            <a:off x="1175812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7" name="Line 36"/>
          <p:cNvSpPr>
            <a:spLocks noChangeShapeType="1"/>
          </p:cNvSpPr>
          <p:nvPr/>
        </p:nvSpPr>
        <p:spPr bwMode="auto">
          <a:xfrm>
            <a:off x="1467226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168" name="Elbow Connector 167"/>
          <p:cNvCxnSpPr/>
          <p:nvPr/>
        </p:nvCxnSpPr>
        <p:spPr>
          <a:xfrm rot="16200000" flipH="1">
            <a:off x="787826" y="5450306"/>
            <a:ext cx="331137" cy="157889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169" name="Elbow Connector 168"/>
          <p:cNvCxnSpPr/>
          <p:nvPr/>
        </p:nvCxnSpPr>
        <p:spPr>
          <a:xfrm rot="5400000">
            <a:off x="1510450" y="5444421"/>
            <a:ext cx="331137" cy="166261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170" name="AutoShape 148"/>
          <p:cNvSpPr>
            <a:spLocks noChangeArrowheads="1"/>
          </p:cNvSpPr>
          <p:nvPr/>
        </p:nvSpPr>
        <p:spPr bwMode="auto">
          <a:xfrm rot="5400000" flipH="1">
            <a:off x="1154415" y="5433185"/>
            <a:ext cx="331139" cy="744021"/>
          </a:xfrm>
          <a:prstGeom prst="moon">
            <a:avLst>
              <a:gd name="adj" fmla="val 74125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171" name="Text Box 88"/>
          <p:cNvSpPr txBox="1">
            <a:spLocks noChangeArrowheads="1"/>
          </p:cNvSpPr>
          <p:nvPr/>
        </p:nvSpPr>
        <p:spPr bwMode="auto">
          <a:xfrm>
            <a:off x="841887" y="5970766"/>
            <a:ext cx="530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hit?</a:t>
            </a:r>
          </a:p>
        </p:txBody>
      </p:sp>
      <p:sp>
        <p:nvSpPr>
          <p:cNvPr id="173" name="Rectangle 14"/>
          <p:cNvSpPr>
            <a:spLocks noChangeArrowheads="1"/>
          </p:cNvSpPr>
          <p:nvPr/>
        </p:nvSpPr>
        <p:spPr bwMode="auto">
          <a:xfrm>
            <a:off x="3162738" y="3763187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4" name="Rectangle 11"/>
          <p:cNvSpPr>
            <a:spLocks noChangeArrowheads="1"/>
          </p:cNvSpPr>
          <p:nvPr/>
        </p:nvSpPr>
        <p:spPr bwMode="auto">
          <a:xfrm>
            <a:off x="767122" y="3763187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3162739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6" name="Rectangle 5"/>
          <p:cNvSpPr>
            <a:spLocks noChangeArrowheads="1"/>
          </p:cNvSpPr>
          <p:nvPr/>
        </p:nvSpPr>
        <p:spPr bwMode="auto">
          <a:xfrm>
            <a:off x="3459517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7" name="Rectangle 6"/>
          <p:cNvSpPr>
            <a:spLocks noChangeArrowheads="1"/>
          </p:cNvSpPr>
          <p:nvPr/>
        </p:nvSpPr>
        <p:spPr bwMode="auto">
          <a:xfrm>
            <a:off x="3758370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8" name="Rectangle 7"/>
          <p:cNvSpPr>
            <a:spLocks noChangeArrowheads="1"/>
          </p:cNvSpPr>
          <p:nvPr/>
        </p:nvSpPr>
        <p:spPr bwMode="auto">
          <a:xfrm>
            <a:off x="4057223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9" name="Oval 19"/>
          <p:cNvSpPr>
            <a:spLocks noChangeArrowheads="1"/>
          </p:cNvSpPr>
          <p:nvPr/>
        </p:nvSpPr>
        <p:spPr bwMode="auto">
          <a:xfrm>
            <a:off x="866740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80" name="Oval 20"/>
          <p:cNvSpPr>
            <a:spLocks noChangeArrowheads="1"/>
          </p:cNvSpPr>
          <p:nvPr/>
        </p:nvSpPr>
        <p:spPr bwMode="auto">
          <a:xfrm>
            <a:off x="1163517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81" name="Oval 21"/>
          <p:cNvSpPr>
            <a:spLocks noChangeArrowheads="1"/>
          </p:cNvSpPr>
          <p:nvPr/>
        </p:nvSpPr>
        <p:spPr bwMode="auto">
          <a:xfrm>
            <a:off x="1462371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82" name="Oval 22"/>
          <p:cNvSpPr>
            <a:spLocks noChangeArrowheads="1"/>
          </p:cNvSpPr>
          <p:nvPr/>
        </p:nvSpPr>
        <p:spPr bwMode="auto">
          <a:xfrm>
            <a:off x="1759149" y="465767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183" name="Line 23"/>
          <p:cNvSpPr>
            <a:spLocks noChangeShapeType="1"/>
          </p:cNvSpPr>
          <p:nvPr/>
        </p:nvSpPr>
        <p:spPr bwMode="auto">
          <a:xfrm>
            <a:off x="966358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4" name="Line 24"/>
          <p:cNvSpPr>
            <a:spLocks noChangeShapeType="1"/>
          </p:cNvSpPr>
          <p:nvPr/>
        </p:nvSpPr>
        <p:spPr bwMode="auto">
          <a:xfrm>
            <a:off x="1263135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5" name="Line 25"/>
          <p:cNvSpPr>
            <a:spLocks noChangeShapeType="1"/>
          </p:cNvSpPr>
          <p:nvPr/>
        </p:nvSpPr>
        <p:spPr bwMode="auto">
          <a:xfrm>
            <a:off x="1561988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6" name="Line 26"/>
          <p:cNvSpPr>
            <a:spLocks noChangeShapeType="1"/>
          </p:cNvSpPr>
          <p:nvPr/>
        </p:nvSpPr>
        <p:spPr bwMode="auto">
          <a:xfrm>
            <a:off x="1858766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7" name="AutoShape 27"/>
          <p:cNvSpPr>
            <a:spLocks noChangeArrowheads="1"/>
          </p:cNvSpPr>
          <p:nvPr/>
        </p:nvSpPr>
        <p:spPr bwMode="auto">
          <a:xfrm>
            <a:off x="3207295" y="5157191"/>
            <a:ext cx="1191263" cy="370359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3361974" y="4062039"/>
            <a:ext cx="892410" cy="1095153"/>
            <a:chOff x="3319392" y="4062040"/>
            <a:chExt cx="892410" cy="794868"/>
          </a:xfrm>
        </p:grpSpPr>
        <p:sp>
          <p:nvSpPr>
            <p:cNvPr id="189" name="Line 28"/>
            <p:cNvSpPr>
              <a:spLocks noChangeShapeType="1"/>
            </p:cNvSpPr>
            <p:nvPr/>
          </p:nvSpPr>
          <p:spPr bwMode="auto">
            <a:xfrm>
              <a:off x="331939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0" name="Line 29"/>
            <p:cNvSpPr>
              <a:spLocks noChangeShapeType="1"/>
            </p:cNvSpPr>
            <p:nvPr/>
          </p:nvSpPr>
          <p:spPr bwMode="auto">
            <a:xfrm>
              <a:off x="3616171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1" name="Line 30"/>
            <p:cNvSpPr>
              <a:spLocks noChangeShapeType="1"/>
            </p:cNvSpPr>
            <p:nvPr/>
          </p:nvSpPr>
          <p:spPr bwMode="auto">
            <a:xfrm>
              <a:off x="3915024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92" name="Line 31"/>
            <p:cNvSpPr>
              <a:spLocks noChangeShapeType="1"/>
            </p:cNvSpPr>
            <p:nvPr/>
          </p:nvSpPr>
          <p:spPr bwMode="auto">
            <a:xfrm>
              <a:off x="421180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193" name="Line 36"/>
          <p:cNvSpPr>
            <a:spLocks noChangeShapeType="1"/>
          </p:cNvSpPr>
          <p:nvPr/>
        </p:nvSpPr>
        <p:spPr bwMode="auto">
          <a:xfrm>
            <a:off x="3802927" y="5527550"/>
            <a:ext cx="0" cy="6639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4" name="Line 16"/>
          <p:cNvSpPr>
            <a:spLocks noChangeShapeType="1"/>
          </p:cNvSpPr>
          <p:nvPr/>
        </p:nvSpPr>
        <p:spPr bwMode="auto">
          <a:xfrm>
            <a:off x="1061376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5" name="Line 16"/>
          <p:cNvSpPr>
            <a:spLocks noChangeShapeType="1"/>
          </p:cNvSpPr>
          <p:nvPr/>
        </p:nvSpPr>
        <p:spPr bwMode="auto">
          <a:xfrm>
            <a:off x="1357117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6" name="Line 16"/>
          <p:cNvSpPr>
            <a:spLocks noChangeShapeType="1"/>
          </p:cNvSpPr>
          <p:nvPr/>
        </p:nvSpPr>
        <p:spPr bwMode="auto">
          <a:xfrm>
            <a:off x="1658590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7" name="Line 16"/>
          <p:cNvSpPr>
            <a:spLocks noChangeShapeType="1"/>
          </p:cNvSpPr>
          <p:nvPr/>
        </p:nvSpPr>
        <p:spPr bwMode="auto">
          <a:xfrm>
            <a:off x="3458621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8" name="Line 16"/>
          <p:cNvSpPr>
            <a:spLocks noChangeShapeType="1"/>
          </p:cNvSpPr>
          <p:nvPr/>
        </p:nvSpPr>
        <p:spPr bwMode="auto">
          <a:xfrm>
            <a:off x="3754361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9" name="Line 16"/>
          <p:cNvSpPr>
            <a:spLocks noChangeShapeType="1"/>
          </p:cNvSpPr>
          <p:nvPr/>
        </p:nvSpPr>
        <p:spPr bwMode="auto">
          <a:xfrm>
            <a:off x="4055834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0" name="AutoShape 117"/>
          <p:cNvSpPr>
            <a:spLocks noChangeArrowheads="1"/>
          </p:cNvSpPr>
          <p:nvPr/>
        </p:nvSpPr>
        <p:spPr bwMode="auto">
          <a:xfrm rot="5400000">
            <a:off x="756424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201" name="Line 23"/>
          <p:cNvSpPr>
            <a:spLocks noChangeShapeType="1"/>
          </p:cNvSpPr>
          <p:nvPr/>
        </p:nvSpPr>
        <p:spPr bwMode="auto">
          <a:xfrm>
            <a:off x="795976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2" name="AutoShape 117"/>
          <p:cNvSpPr>
            <a:spLocks noChangeArrowheads="1"/>
          </p:cNvSpPr>
          <p:nvPr/>
        </p:nvSpPr>
        <p:spPr bwMode="auto">
          <a:xfrm rot="5400000">
            <a:off x="1054675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203" name="Line 23"/>
          <p:cNvSpPr>
            <a:spLocks noChangeShapeType="1"/>
          </p:cNvSpPr>
          <p:nvPr/>
        </p:nvSpPr>
        <p:spPr bwMode="auto">
          <a:xfrm>
            <a:off x="1094227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4" name="AutoShape 117"/>
          <p:cNvSpPr>
            <a:spLocks noChangeArrowheads="1"/>
          </p:cNvSpPr>
          <p:nvPr/>
        </p:nvSpPr>
        <p:spPr bwMode="auto">
          <a:xfrm rot="5400000">
            <a:off x="1346089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205" name="Line 23"/>
          <p:cNvSpPr>
            <a:spLocks noChangeShapeType="1"/>
          </p:cNvSpPr>
          <p:nvPr/>
        </p:nvSpPr>
        <p:spPr bwMode="auto">
          <a:xfrm>
            <a:off x="1385641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6" name="Line 23"/>
          <p:cNvSpPr>
            <a:spLocks noChangeShapeType="1"/>
          </p:cNvSpPr>
          <p:nvPr/>
        </p:nvSpPr>
        <p:spPr bwMode="auto">
          <a:xfrm>
            <a:off x="1263135" y="4856908"/>
            <a:ext cx="0" cy="374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7" name="Line 23"/>
          <p:cNvSpPr>
            <a:spLocks noChangeShapeType="1"/>
          </p:cNvSpPr>
          <p:nvPr/>
        </p:nvSpPr>
        <p:spPr bwMode="auto">
          <a:xfrm>
            <a:off x="1563585" y="4856908"/>
            <a:ext cx="0" cy="374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8" name="Line 23"/>
          <p:cNvSpPr>
            <a:spLocks noChangeShapeType="1"/>
          </p:cNvSpPr>
          <p:nvPr/>
        </p:nvSpPr>
        <p:spPr bwMode="auto">
          <a:xfrm>
            <a:off x="1858766" y="4856908"/>
            <a:ext cx="0" cy="374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9" name="AutoShape 117"/>
          <p:cNvSpPr>
            <a:spLocks noChangeArrowheads="1"/>
          </p:cNvSpPr>
          <p:nvPr/>
        </p:nvSpPr>
        <p:spPr bwMode="auto">
          <a:xfrm rot="5400000">
            <a:off x="1641271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210" name="Line 23"/>
          <p:cNvSpPr>
            <a:spLocks noChangeShapeType="1"/>
          </p:cNvSpPr>
          <p:nvPr/>
        </p:nvSpPr>
        <p:spPr bwMode="auto">
          <a:xfrm>
            <a:off x="1680823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1" name="Rectangle 15"/>
          <p:cNvSpPr>
            <a:spLocks noChangeArrowheads="1"/>
          </p:cNvSpPr>
          <p:nvPr/>
        </p:nvSpPr>
        <p:spPr bwMode="auto">
          <a:xfrm>
            <a:off x="841886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2" name="Rectangle 16"/>
          <p:cNvSpPr>
            <a:spLocks noChangeArrowheads="1"/>
          </p:cNvSpPr>
          <p:nvPr/>
        </p:nvSpPr>
        <p:spPr bwMode="auto">
          <a:xfrm>
            <a:off x="1138664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3" name="Rectangle 17"/>
          <p:cNvSpPr>
            <a:spLocks noChangeArrowheads="1"/>
          </p:cNvSpPr>
          <p:nvPr/>
        </p:nvSpPr>
        <p:spPr bwMode="auto">
          <a:xfrm>
            <a:off x="1435443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4" name="Rectangle 18"/>
          <p:cNvSpPr>
            <a:spLocks noChangeArrowheads="1"/>
          </p:cNvSpPr>
          <p:nvPr/>
        </p:nvSpPr>
        <p:spPr bwMode="auto">
          <a:xfrm>
            <a:off x="1734296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767123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1063900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7" name="Rectangle 15"/>
          <p:cNvSpPr>
            <a:spLocks noChangeArrowheads="1"/>
          </p:cNvSpPr>
          <p:nvPr/>
        </p:nvSpPr>
        <p:spPr bwMode="auto">
          <a:xfrm>
            <a:off x="1360679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8" name="Rectangle 15"/>
          <p:cNvSpPr>
            <a:spLocks noChangeArrowheads="1"/>
          </p:cNvSpPr>
          <p:nvPr/>
        </p:nvSpPr>
        <p:spPr bwMode="auto">
          <a:xfrm>
            <a:off x="1659532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9" name="Text Box 88"/>
          <p:cNvSpPr txBox="1">
            <a:spLocks noChangeArrowheads="1"/>
          </p:cNvSpPr>
          <p:nvPr/>
        </p:nvSpPr>
        <p:spPr bwMode="auto">
          <a:xfrm>
            <a:off x="179512" y="4933030"/>
            <a:ext cx="6683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valid?</a:t>
            </a:r>
          </a:p>
        </p:txBody>
      </p:sp>
      <p:sp>
        <p:nvSpPr>
          <p:cNvPr id="220" name="Text Box 88"/>
          <p:cNvSpPr txBox="1">
            <a:spLocks noChangeArrowheads="1"/>
          </p:cNvSpPr>
          <p:nvPr/>
        </p:nvSpPr>
        <p:spPr bwMode="auto">
          <a:xfrm>
            <a:off x="3311128" y="5970766"/>
            <a:ext cx="534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221" name="Oval 98"/>
          <p:cNvSpPr>
            <a:spLocks noChangeArrowheads="1"/>
          </p:cNvSpPr>
          <p:nvPr/>
        </p:nvSpPr>
        <p:spPr bwMode="auto">
          <a:xfrm>
            <a:off x="1240275" y="5013176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22" name="Oval 98"/>
          <p:cNvSpPr>
            <a:spLocks noChangeArrowheads="1"/>
          </p:cNvSpPr>
          <p:nvPr/>
        </p:nvSpPr>
        <p:spPr bwMode="auto">
          <a:xfrm>
            <a:off x="1540725" y="5013176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23" name="Oval 98"/>
          <p:cNvSpPr>
            <a:spLocks noChangeArrowheads="1"/>
          </p:cNvSpPr>
          <p:nvPr/>
        </p:nvSpPr>
        <p:spPr bwMode="auto">
          <a:xfrm>
            <a:off x="1835906" y="5013176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224" name="AutoShape 32"/>
          <p:cNvCxnSpPr>
            <a:cxnSpLocks noChangeShapeType="1"/>
          </p:cNvCxnSpPr>
          <p:nvPr/>
        </p:nvCxnSpPr>
        <p:spPr bwMode="auto">
          <a:xfrm>
            <a:off x="965816" y="5039911"/>
            <a:ext cx="1873993" cy="515272"/>
          </a:xfrm>
          <a:prstGeom prst="bentConnector3">
            <a:avLst>
              <a:gd name="adj1" fmla="val 658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6" name="Text Box 88"/>
          <p:cNvSpPr txBox="1">
            <a:spLocks noChangeArrowheads="1"/>
          </p:cNvSpPr>
          <p:nvPr/>
        </p:nvSpPr>
        <p:spPr bwMode="auto">
          <a:xfrm rot="16200000">
            <a:off x="1824249" y="4047953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prediction</a:t>
            </a:r>
          </a:p>
        </p:txBody>
      </p:sp>
      <p:sp>
        <p:nvSpPr>
          <p:cNvPr id="227" name="Line 26"/>
          <p:cNvSpPr>
            <a:spLocks noChangeShapeType="1"/>
          </p:cNvSpPr>
          <p:nvPr/>
        </p:nvSpPr>
        <p:spPr bwMode="auto">
          <a:xfrm>
            <a:off x="2938389" y="5352925"/>
            <a:ext cx="423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28" name="Line 26"/>
          <p:cNvSpPr>
            <a:spLocks noChangeShapeType="1"/>
          </p:cNvSpPr>
          <p:nvPr/>
        </p:nvSpPr>
        <p:spPr bwMode="auto">
          <a:xfrm flipH="1">
            <a:off x="2533586" y="3861048"/>
            <a:ext cx="0" cy="523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0" name="AutoShape 27"/>
          <p:cNvSpPr>
            <a:spLocks noChangeArrowheads="1"/>
          </p:cNvSpPr>
          <p:nvPr/>
        </p:nvSpPr>
        <p:spPr bwMode="auto">
          <a:xfrm rot="16200000">
            <a:off x="2604438" y="5261596"/>
            <a:ext cx="667901" cy="197159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4" name="Line 26"/>
          <p:cNvSpPr>
            <a:spLocks noChangeShapeType="1"/>
          </p:cNvSpPr>
          <p:nvPr/>
        </p:nvSpPr>
        <p:spPr bwMode="auto">
          <a:xfrm>
            <a:off x="2533585" y="5157192"/>
            <a:ext cx="3062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45" name="Text Box 88"/>
          <p:cNvSpPr txBox="1">
            <a:spLocks noChangeArrowheads="1"/>
          </p:cNvSpPr>
          <p:nvPr/>
        </p:nvSpPr>
        <p:spPr bwMode="auto">
          <a:xfrm>
            <a:off x="1691995" y="5970766"/>
            <a:ext cx="895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correct?</a:t>
            </a:r>
          </a:p>
        </p:txBody>
      </p:sp>
      <p:sp>
        <p:nvSpPr>
          <p:cNvPr id="248" name="Oval 22"/>
          <p:cNvSpPr>
            <a:spLocks noChangeArrowheads="1"/>
          </p:cNvSpPr>
          <p:nvPr/>
        </p:nvSpPr>
        <p:spPr bwMode="auto">
          <a:xfrm>
            <a:off x="2426510" y="5270150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50" name="Line 36"/>
          <p:cNvSpPr>
            <a:spLocks noChangeShapeType="1"/>
          </p:cNvSpPr>
          <p:nvPr/>
        </p:nvSpPr>
        <p:spPr bwMode="auto">
          <a:xfrm flipV="1">
            <a:off x="2965634" y="5589240"/>
            <a:ext cx="0" cy="4367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1" name="Line 23"/>
          <p:cNvSpPr>
            <a:spLocks noChangeShapeType="1"/>
          </p:cNvSpPr>
          <p:nvPr/>
        </p:nvSpPr>
        <p:spPr bwMode="auto">
          <a:xfrm>
            <a:off x="2531114" y="6025956"/>
            <a:ext cx="1644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2" name="Line 36"/>
          <p:cNvSpPr>
            <a:spLocks noChangeShapeType="1"/>
          </p:cNvSpPr>
          <p:nvPr/>
        </p:nvSpPr>
        <p:spPr bwMode="auto">
          <a:xfrm flipV="1">
            <a:off x="2195031" y="5363682"/>
            <a:ext cx="231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5" name="Line 23"/>
          <p:cNvSpPr>
            <a:spLocks noChangeShapeType="1"/>
          </p:cNvSpPr>
          <p:nvPr/>
        </p:nvSpPr>
        <p:spPr bwMode="auto">
          <a:xfrm>
            <a:off x="965816" y="4856908"/>
            <a:ext cx="0" cy="3748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6" name="Line 23"/>
          <p:cNvSpPr>
            <a:spLocks noChangeShapeType="1"/>
          </p:cNvSpPr>
          <p:nvPr/>
        </p:nvSpPr>
        <p:spPr bwMode="auto">
          <a:xfrm>
            <a:off x="2819146" y="6025956"/>
            <a:ext cx="14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77602" y="5911037"/>
            <a:ext cx="141544" cy="280487"/>
          </a:xfrm>
          <a:prstGeom prst="rect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7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5400000">
            <a:off x="2660005" y="6076936"/>
            <a:ext cx="106135" cy="70602"/>
          </a:xfrm>
          <a:prstGeom prst="triangle">
            <a:avLst/>
          </a:prstGeom>
          <a:solidFill>
            <a:srgbClr val="7030A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2" name="Line 36"/>
          <p:cNvSpPr>
            <a:spLocks noChangeShapeType="1"/>
          </p:cNvSpPr>
          <p:nvPr/>
        </p:nvSpPr>
        <p:spPr bwMode="auto">
          <a:xfrm>
            <a:off x="6109249" y="5860387"/>
            <a:ext cx="0" cy="33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3" name="Line 36"/>
          <p:cNvSpPr>
            <a:spLocks noChangeShapeType="1"/>
          </p:cNvSpPr>
          <p:nvPr/>
        </p:nvSpPr>
        <p:spPr bwMode="auto">
          <a:xfrm>
            <a:off x="5961308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4" name="Line 36"/>
          <p:cNvSpPr>
            <a:spLocks noChangeShapeType="1"/>
          </p:cNvSpPr>
          <p:nvPr/>
        </p:nvSpPr>
        <p:spPr bwMode="auto">
          <a:xfrm>
            <a:off x="6252722" y="5308493"/>
            <a:ext cx="0" cy="44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275" name="Elbow Connector 274"/>
          <p:cNvCxnSpPr/>
          <p:nvPr/>
        </p:nvCxnSpPr>
        <p:spPr>
          <a:xfrm rot="16200000" flipH="1">
            <a:off x="5573322" y="5450306"/>
            <a:ext cx="331137" cy="157889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cxnSp>
        <p:nvCxnSpPr>
          <p:cNvPr id="276" name="Elbow Connector 275"/>
          <p:cNvCxnSpPr/>
          <p:nvPr/>
        </p:nvCxnSpPr>
        <p:spPr>
          <a:xfrm rot="5400000">
            <a:off x="6295946" y="5444421"/>
            <a:ext cx="331137" cy="166261"/>
          </a:xfrm>
          <a:prstGeom prst="bentConnector3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</p:cxnSp>
      <p:sp>
        <p:nvSpPr>
          <p:cNvPr id="277" name="AutoShape 148"/>
          <p:cNvSpPr>
            <a:spLocks noChangeArrowheads="1"/>
          </p:cNvSpPr>
          <p:nvPr/>
        </p:nvSpPr>
        <p:spPr bwMode="auto">
          <a:xfrm rot="5400000" flipH="1">
            <a:off x="5939911" y="5433185"/>
            <a:ext cx="331139" cy="744021"/>
          </a:xfrm>
          <a:prstGeom prst="moon">
            <a:avLst>
              <a:gd name="adj" fmla="val 74125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278" name="Text Box 88"/>
          <p:cNvSpPr txBox="1">
            <a:spLocks noChangeArrowheads="1"/>
          </p:cNvSpPr>
          <p:nvPr/>
        </p:nvSpPr>
        <p:spPr bwMode="auto">
          <a:xfrm>
            <a:off x="5627383" y="5970766"/>
            <a:ext cx="5302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hit?</a:t>
            </a:r>
          </a:p>
        </p:txBody>
      </p:sp>
      <p:sp>
        <p:nvSpPr>
          <p:cNvPr id="279" name="Line 23"/>
          <p:cNvSpPr>
            <a:spLocks noChangeShapeType="1"/>
          </p:cNvSpPr>
          <p:nvPr/>
        </p:nvSpPr>
        <p:spPr bwMode="auto">
          <a:xfrm>
            <a:off x="5760814" y="4757290"/>
            <a:ext cx="0" cy="4744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0" name="Rectangle 14"/>
          <p:cNvSpPr>
            <a:spLocks noChangeArrowheads="1"/>
          </p:cNvSpPr>
          <p:nvPr/>
        </p:nvSpPr>
        <p:spPr bwMode="auto">
          <a:xfrm>
            <a:off x="7572069" y="3763187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519650" y="3763187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2" name="Rectangle 4"/>
          <p:cNvSpPr>
            <a:spLocks noChangeArrowheads="1"/>
          </p:cNvSpPr>
          <p:nvPr/>
        </p:nvSpPr>
        <p:spPr bwMode="auto">
          <a:xfrm>
            <a:off x="7572070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3" name="Rectangle 5"/>
          <p:cNvSpPr>
            <a:spLocks noChangeArrowheads="1"/>
          </p:cNvSpPr>
          <p:nvPr/>
        </p:nvSpPr>
        <p:spPr bwMode="auto">
          <a:xfrm>
            <a:off x="7868848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4" name="Rectangle 6"/>
          <p:cNvSpPr>
            <a:spLocks noChangeArrowheads="1"/>
          </p:cNvSpPr>
          <p:nvPr/>
        </p:nvSpPr>
        <p:spPr bwMode="auto">
          <a:xfrm>
            <a:off x="8167701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5" name="Rectangle 7"/>
          <p:cNvSpPr>
            <a:spLocks noChangeArrowheads="1"/>
          </p:cNvSpPr>
          <p:nvPr/>
        </p:nvSpPr>
        <p:spPr bwMode="auto">
          <a:xfrm>
            <a:off x="8466554" y="3962422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6" name="Oval 19"/>
          <p:cNvSpPr>
            <a:spLocks noChangeArrowheads="1"/>
          </p:cNvSpPr>
          <p:nvPr/>
        </p:nvSpPr>
        <p:spPr bwMode="auto">
          <a:xfrm>
            <a:off x="5711545" y="465767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87" name="Oval 20"/>
          <p:cNvSpPr>
            <a:spLocks noChangeArrowheads="1"/>
          </p:cNvSpPr>
          <p:nvPr/>
        </p:nvSpPr>
        <p:spPr bwMode="auto">
          <a:xfrm>
            <a:off x="6008322" y="465767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88" name="Oval 21"/>
          <p:cNvSpPr>
            <a:spLocks noChangeArrowheads="1"/>
          </p:cNvSpPr>
          <p:nvPr/>
        </p:nvSpPr>
        <p:spPr bwMode="auto">
          <a:xfrm>
            <a:off x="6307176" y="465767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89" name="Oval 22"/>
          <p:cNvSpPr>
            <a:spLocks noChangeArrowheads="1"/>
          </p:cNvSpPr>
          <p:nvPr/>
        </p:nvSpPr>
        <p:spPr bwMode="auto">
          <a:xfrm>
            <a:off x="6603954" y="4657672"/>
            <a:ext cx="99618" cy="99618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290" name="Line 23"/>
          <p:cNvSpPr>
            <a:spLocks noChangeShapeType="1"/>
          </p:cNvSpPr>
          <p:nvPr/>
        </p:nvSpPr>
        <p:spPr bwMode="auto">
          <a:xfrm>
            <a:off x="5761356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1" name="Line 24"/>
          <p:cNvSpPr>
            <a:spLocks noChangeShapeType="1"/>
          </p:cNvSpPr>
          <p:nvPr/>
        </p:nvSpPr>
        <p:spPr bwMode="auto">
          <a:xfrm>
            <a:off x="6058133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2" name="Line 25"/>
          <p:cNvSpPr>
            <a:spLocks noChangeShapeType="1"/>
          </p:cNvSpPr>
          <p:nvPr/>
        </p:nvSpPr>
        <p:spPr bwMode="auto">
          <a:xfrm>
            <a:off x="6356986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3" name="Line 26"/>
          <p:cNvSpPr>
            <a:spLocks noChangeShapeType="1"/>
          </p:cNvSpPr>
          <p:nvPr/>
        </p:nvSpPr>
        <p:spPr bwMode="auto">
          <a:xfrm>
            <a:off x="6653764" y="406204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4" name="AutoShape 27"/>
          <p:cNvSpPr>
            <a:spLocks noChangeArrowheads="1"/>
          </p:cNvSpPr>
          <p:nvPr/>
        </p:nvSpPr>
        <p:spPr bwMode="auto">
          <a:xfrm>
            <a:off x="7616626" y="5157192"/>
            <a:ext cx="1191263" cy="372059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295" name="Group 294"/>
          <p:cNvGrpSpPr/>
          <p:nvPr/>
        </p:nvGrpSpPr>
        <p:grpSpPr>
          <a:xfrm>
            <a:off x="7771305" y="4062039"/>
            <a:ext cx="892410" cy="1119077"/>
            <a:chOff x="3319392" y="4062040"/>
            <a:chExt cx="892410" cy="794868"/>
          </a:xfrm>
        </p:grpSpPr>
        <p:sp>
          <p:nvSpPr>
            <p:cNvPr id="296" name="Line 28"/>
            <p:cNvSpPr>
              <a:spLocks noChangeShapeType="1"/>
            </p:cNvSpPr>
            <p:nvPr/>
          </p:nvSpPr>
          <p:spPr bwMode="auto">
            <a:xfrm>
              <a:off x="331939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97" name="Line 29"/>
            <p:cNvSpPr>
              <a:spLocks noChangeShapeType="1"/>
            </p:cNvSpPr>
            <p:nvPr/>
          </p:nvSpPr>
          <p:spPr bwMode="auto">
            <a:xfrm>
              <a:off x="3616171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98" name="Line 30"/>
            <p:cNvSpPr>
              <a:spLocks noChangeShapeType="1"/>
            </p:cNvSpPr>
            <p:nvPr/>
          </p:nvSpPr>
          <p:spPr bwMode="auto">
            <a:xfrm>
              <a:off x="3915024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299" name="Line 31"/>
            <p:cNvSpPr>
              <a:spLocks noChangeShapeType="1"/>
            </p:cNvSpPr>
            <p:nvPr/>
          </p:nvSpPr>
          <p:spPr bwMode="auto">
            <a:xfrm>
              <a:off x="421180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300" name="Line 36"/>
          <p:cNvSpPr>
            <a:spLocks noChangeShapeType="1"/>
          </p:cNvSpPr>
          <p:nvPr/>
        </p:nvSpPr>
        <p:spPr bwMode="auto">
          <a:xfrm>
            <a:off x="8212258" y="5527550"/>
            <a:ext cx="0" cy="6639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1" name="Line 16"/>
          <p:cNvSpPr>
            <a:spLocks noChangeShapeType="1"/>
          </p:cNvSpPr>
          <p:nvPr/>
        </p:nvSpPr>
        <p:spPr bwMode="auto">
          <a:xfrm>
            <a:off x="5813904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2" name="Line 16"/>
          <p:cNvSpPr>
            <a:spLocks noChangeShapeType="1"/>
          </p:cNvSpPr>
          <p:nvPr/>
        </p:nvSpPr>
        <p:spPr bwMode="auto">
          <a:xfrm>
            <a:off x="6109645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3" name="Line 16"/>
          <p:cNvSpPr>
            <a:spLocks noChangeShapeType="1"/>
          </p:cNvSpPr>
          <p:nvPr/>
        </p:nvSpPr>
        <p:spPr bwMode="auto">
          <a:xfrm>
            <a:off x="6411118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4" name="Line 16"/>
          <p:cNvSpPr>
            <a:spLocks noChangeShapeType="1"/>
          </p:cNvSpPr>
          <p:nvPr/>
        </p:nvSpPr>
        <p:spPr bwMode="auto">
          <a:xfrm>
            <a:off x="7867952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5" name="Line 16"/>
          <p:cNvSpPr>
            <a:spLocks noChangeShapeType="1"/>
          </p:cNvSpPr>
          <p:nvPr/>
        </p:nvSpPr>
        <p:spPr bwMode="auto">
          <a:xfrm>
            <a:off x="8163692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6" name="Line 16"/>
          <p:cNvSpPr>
            <a:spLocks noChangeShapeType="1"/>
          </p:cNvSpPr>
          <p:nvPr/>
        </p:nvSpPr>
        <p:spPr bwMode="auto">
          <a:xfrm>
            <a:off x="8465165" y="3763187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7" name="AutoShape 117"/>
          <p:cNvSpPr>
            <a:spLocks noChangeArrowheads="1"/>
          </p:cNvSpPr>
          <p:nvPr/>
        </p:nvSpPr>
        <p:spPr bwMode="auto">
          <a:xfrm rot="5400000">
            <a:off x="5541920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308" name="Line 23"/>
          <p:cNvSpPr>
            <a:spLocks noChangeShapeType="1"/>
          </p:cNvSpPr>
          <p:nvPr/>
        </p:nvSpPr>
        <p:spPr bwMode="auto">
          <a:xfrm>
            <a:off x="5548504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9" name="AutoShape 117"/>
          <p:cNvSpPr>
            <a:spLocks noChangeArrowheads="1"/>
          </p:cNvSpPr>
          <p:nvPr/>
        </p:nvSpPr>
        <p:spPr bwMode="auto">
          <a:xfrm rot="5400000">
            <a:off x="5840171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310" name="Line 23"/>
          <p:cNvSpPr>
            <a:spLocks noChangeShapeType="1"/>
          </p:cNvSpPr>
          <p:nvPr/>
        </p:nvSpPr>
        <p:spPr bwMode="auto">
          <a:xfrm>
            <a:off x="5846755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1" name="AutoShape 117"/>
          <p:cNvSpPr>
            <a:spLocks noChangeArrowheads="1"/>
          </p:cNvSpPr>
          <p:nvPr/>
        </p:nvSpPr>
        <p:spPr bwMode="auto">
          <a:xfrm rot="5400000">
            <a:off x="6131585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312" name="Line 23"/>
          <p:cNvSpPr>
            <a:spLocks noChangeShapeType="1"/>
          </p:cNvSpPr>
          <p:nvPr/>
        </p:nvSpPr>
        <p:spPr bwMode="auto">
          <a:xfrm>
            <a:off x="6138169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3" name="Line 23"/>
          <p:cNvSpPr>
            <a:spLocks noChangeShapeType="1"/>
          </p:cNvSpPr>
          <p:nvPr/>
        </p:nvSpPr>
        <p:spPr bwMode="auto">
          <a:xfrm>
            <a:off x="6058133" y="4757290"/>
            <a:ext cx="0" cy="47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4" name="Line 23"/>
          <p:cNvSpPr>
            <a:spLocks noChangeShapeType="1"/>
          </p:cNvSpPr>
          <p:nvPr/>
        </p:nvSpPr>
        <p:spPr bwMode="auto">
          <a:xfrm>
            <a:off x="6358583" y="4757290"/>
            <a:ext cx="0" cy="47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5" name="Line 23"/>
          <p:cNvSpPr>
            <a:spLocks noChangeShapeType="1"/>
          </p:cNvSpPr>
          <p:nvPr/>
        </p:nvSpPr>
        <p:spPr bwMode="auto">
          <a:xfrm>
            <a:off x="6653764" y="4757289"/>
            <a:ext cx="0" cy="4825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6" name="AutoShape 117"/>
          <p:cNvSpPr>
            <a:spLocks noChangeArrowheads="1"/>
          </p:cNvSpPr>
          <p:nvPr/>
        </p:nvSpPr>
        <p:spPr bwMode="auto">
          <a:xfrm rot="5400000">
            <a:off x="6426767" y="5209451"/>
            <a:ext cx="242274" cy="286946"/>
          </a:xfrm>
          <a:prstGeom prst="flowChartDelay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Udimat" pitchFamily="2" charset="0"/>
                <a:ea typeface="+mn-ea"/>
                <a:cs typeface="+mn-cs"/>
              </a:defRPr>
            </a:lvl9pPr>
          </a:lstStyle>
          <a:p>
            <a:endParaRPr lang="en-US">
              <a:latin typeface="Gill Sans MT" pitchFamily="34" charset="0"/>
            </a:endParaRPr>
          </a:p>
        </p:txBody>
      </p:sp>
      <p:sp>
        <p:nvSpPr>
          <p:cNvPr id="317" name="Line 23"/>
          <p:cNvSpPr>
            <a:spLocks noChangeShapeType="1"/>
          </p:cNvSpPr>
          <p:nvPr/>
        </p:nvSpPr>
        <p:spPr bwMode="auto">
          <a:xfrm>
            <a:off x="6433351" y="4062039"/>
            <a:ext cx="0" cy="1169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8" name="Rectangle 15"/>
          <p:cNvSpPr>
            <a:spLocks noChangeArrowheads="1"/>
          </p:cNvSpPr>
          <p:nvPr/>
        </p:nvSpPr>
        <p:spPr bwMode="auto">
          <a:xfrm>
            <a:off x="5594414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9" name="Rectangle 16"/>
          <p:cNvSpPr>
            <a:spLocks noChangeArrowheads="1"/>
          </p:cNvSpPr>
          <p:nvPr/>
        </p:nvSpPr>
        <p:spPr bwMode="auto">
          <a:xfrm>
            <a:off x="5891192" y="3962423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0" name="Rectangle 17"/>
          <p:cNvSpPr>
            <a:spLocks noChangeArrowheads="1"/>
          </p:cNvSpPr>
          <p:nvPr/>
        </p:nvSpPr>
        <p:spPr bwMode="auto">
          <a:xfrm>
            <a:off x="6187971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1" name="Rectangle 18"/>
          <p:cNvSpPr>
            <a:spLocks noChangeArrowheads="1"/>
          </p:cNvSpPr>
          <p:nvPr/>
        </p:nvSpPr>
        <p:spPr bwMode="auto">
          <a:xfrm>
            <a:off x="6486824" y="3962423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2" name="Rectangle 15"/>
          <p:cNvSpPr>
            <a:spLocks noChangeArrowheads="1"/>
          </p:cNvSpPr>
          <p:nvPr/>
        </p:nvSpPr>
        <p:spPr bwMode="auto">
          <a:xfrm>
            <a:off x="5519651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3" name="Rectangle 15"/>
          <p:cNvSpPr>
            <a:spLocks noChangeArrowheads="1"/>
          </p:cNvSpPr>
          <p:nvPr/>
        </p:nvSpPr>
        <p:spPr bwMode="auto">
          <a:xfrm>
            <a:off x="5816428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4" name="Rectangle 15"/>
          <p:cNvSpPr>
            <a:spLocks noChangeArrowheads="1"/>
          </p:cNvSpPr>
          <p:nvPr/>
        </p:nvSpPr>
        <p:spPr bwMode="auto">
          <a:xfrm>
            <a:off x="6113207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5" name="Rectangle 15"/>
          <p:cNvSpPr>
            <a:spLocks noChangeArrowheads="1"/>
          </p:cNvSpPr>
          <p:nvPr/>
        </p:nvSpPr>
        <p:spPr bwMode="auto">
          <a:xfrm>
            <a:off x="6412060" y="3962423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6" name="Text Box 88"/>
          <p:cNvSpPr txBox="1">
            <a:spLocks noChangeArrowheads="1"/>
          </p:cNvSpPr>
          <p:nvPr/>
        </p:nvSpPr>
        <p:spPr bwMode="auto">
          <a:xfrm>
            <a:off x="4932040" y="4933030"/>
            <a:ext cx="6683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valid?</a:t>
            </a:r>
          </a:p>
        </p:txBody>
      </p:sp>
      <p:sp>
        <p:nvSpPr>
          <p:cNvPr id="327" name="Text Box 88"/>
          <p:cNvSpPr txBox="1">
            <a:spLocks noChangeArrowheads="1"/>
          </p:cNvSpPr>
          <p:nvPr/>
        </p:nvSpPr>
        <p:spPr bwMode="auto">
          <a:xfrm>
            <a:off x="7720459" y="5970766"/>
            <a:ext cx="534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data</a:t>
            </a:r>
          </a:p>
        </p:txBody>
      </p:sp>
      <p:sp>
        <p:nvSpPr>
          <p:cNvPr id="328" name="Oval 98"/>
          <p:cNvSpPr>
            <a:spLocks noChangeArrowheads="1"/>
          </p:cNvSpPr>
          <p:nvPr/>
        </p:nvSpPr>
        <p:spPr bwMode="auto">
          <a:xfrm>
            <a:off x="6035272" y="4955487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9" name="Oval 98"/>
          <p:cNvSpPr>
            <a:spLocks noChangeArrowheads="1"/>
          </p:cNvSpPr>
          <p:nvPr/>
        </p:nvSpPr>
        <p:spPr bwMode="auto">
          <a:xfrm>
            <a:off x="6335722" y="4955487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30" name="Oval 98"/>
          <p:cNvSpPr>
            <a:spLocks noChangeArrowheads="1"/>
          </p:cNvSpPr>
          <p:nvPr/>
        </p:nvSpPr>
        <p:spPr bwMode="auto">
          <a:xfrm>
            <a:off x="6630903" y="4955487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331" name="AutoShape 32"/>
          <p:cNvCxnSpPr>
            <a:cxnSpLocks noChangeShapeType="1"/>
          </p:cNvCxnSpPr>
          <p:nvPr/>
        </p:nvCxnSpPr>
        <p:spPr bwMode="auto">
          <a:xfrm>
            <a:off x="5760814" y="4982222"/>
            <a:ext cx="1959645" cy="326271"/>
          </a:xfrm>
          <a:prstGeom prst="bentConnector3">
            <a:avLst>
              <a:gd name="adj1" fmla="val 9256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5630631" y="4062040"/>
            <a:ext cx="892408" cy="737062"/>
            <a:chOff x="5787230" y="4203470"/>
            <a:chExt cx="892408" cy="595632"/>
          </a:xfrm>
        </p:grpSpPr>
        <p:sp>
          <p:nvSpPr>
            <p:cNvPr id="349" name="Line 23"/>
            <p:cNvSpPr>
              <a:spLocks noChangeShapeType="1"/>
            </p:cNvSpPr>
            <p:nvPr/>
          </p:nvSpPr>
          <p:spPr bwMode="auto">
            <a:xfrm>
              <a:off x="5787230" y="4203470"/>
              <a:ext cx="0" cy="595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350" name="Line 24"/>
            <p:cNvSpPr>
              <a:spLocks noChangeShapeType="1"/>
            </p:cNvSpPr>
            <p:nvPr/>
          </p:nvSpPr>
          <p:spPr bwMode="auto">
            <a:xfrm>
              <a:off x="6084007" y="4203470"/>
              <a:ext cx="0" cy="595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351" name="Line 25"/>
            <p:cNvSpPr>
              <a:spLocks noChangeShapeType="1"/>
            </p:cNvSpPr>
            <p:nvPr/>
          </p:nvSpPr>
          <p:spPr bwMode="auto">
            <a:xfrm>
              <a:off x="6382860" y="4203470"/>
              <a:ext cx="0" cy="595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352" name="Line 26"/>
            <p:cNvSpPr>
              <a:spLocks noChangeShapeType="1"/>
            </p:cNvSpPr>
            <p:nvPr/>
          </p:nvSpPr>
          <p:spPr bwMode="auto">
            <a:xfrm>
              <a:off x="6679638" y="4203470"/>
              <a:ext cx="0" cy="595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366" name="Line 26"/>
          <p:cNvSpPr>
            <a:spLocks noChangeShapeType="1"/>
          </p:cNvSpPr>
          <p:nvPr/>
        </p:nvSpPr>
        <p:spPr bwMode="auto">
          <a:xfrm>
            <a:off x="7394974" y="5371079"/>
            <a:ext cx="418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65" name="AutoShape 27"/>
          <p:cNvSpPr>
            <a:spLocks noChangeArrowheads="1"/>
          </p:cNvSpPr>
          <p:nvPr/>
        </p:nvSpPr>
        <p:spPr bwMode="auto">
          <a:xfrm rot="16200000">
            <a:off x="7079215" y="5295638"/>
            <a:ext cx="667901" cy="197159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37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71" name="Line 26"/>
          <p:cNvSpPr>
            <a:spLocks noChangeShapeType="1"/>
          </p:cNvSpPr>
          <p:nvPr/>
        </p:nvSpPr>
        <p:spPr bwMode="auto">
          <a:xfrm>
            <a:off x="7133077" y="5529251"/>
            <a:ext cx="1815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374" name="AutoShape 32"/>
          <p:cNvCxnSpPr>
            <a:cxnSpLocks noChangeShapeType="1"/>
          </p:cNvCxnSpPr>
          <p:nvPr/>
        </p:nvCxnSpPr>
        <p:spPr bwMode="auto">
          <a:xfrm>
            <a:off x="5627189" y="5092082"/>
            <a:ext cx="1695444" cy="178068"/>
          </a:xfrm>
          <a:prstGeom prst="bentConnector3">
            <a:avLst>
              <a:gd name="adj1" fmla="val 822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93" name="Oval 98"/>
          <p:cNvSpPr>
            <a:spLocks noChangeArrowheads="1"/>
          </p:cNvSpPr>
          <p:nvPr/>
        </p:nvSpPr>
        <p:spPr bwMode="auto">
          <a:xfrm>
            <a:off x="5902950" y="5069222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4" name="Oval 98"/>
          <p:cNvSpPr>
            <a:spLocks noChangeArrowheads="1"/>
          </p:cNvSpPr>
          <p:nvPr/>
        </p:nvSpPr>
        <p:spPr bwMode="auto">
          <a:xfrm>
            <a:off x="6203400" y="5069222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5" name="Oval 98"/>
          <p:cNvSpPr>
            <a:spLocks noChangeArrowheads="1"/>
          </p:cNvSpPr>
          <p:nvPr/>
        </p:nvSpPr>
        <p:spPr bwMode="auto">
          <a:xfrm>
            <a:off x="6498581" y="5069222"/>
            <a:ext cx="45719" cy="4571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7" name="Line 23"/>
          <p:cNvSpPr>
            <a:spLocks noChangeShapeType="1"/>
          </p:cNvSpPr>
          <p:nvPr/>
        </p:nvSpPr>
        <p:spPr bwMode="auto">
          <a:xfrm>
            <a:off x="7020565" y="5256211"/>
            <a:ext cx="0" cy="422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9" name="Line 36"/>
          <p:cNvSpPr>
            <a:spLocks noChangeShapeType="1"/>
          </p:cNvSpPr>
          <p:nvPr/>
        </p:nvSpPr>
        <p:spPr bwMode="auto">
          <a:xfrm>
            <a:off x="7019176" y="5929696"/>
            <a:ext cx="0" cy="261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0" name="Text Box 88"/>
          <p:cNvSpPr txBox="1">
            <a:spLocks noChangeArrowheads="1"/>
          </p:cNvSpPr>
          <p:nvPr/>
        </p:nvSpPr>
        <p:spPr bwMode="auto">
          <a:xfrm>
            <a:off x="6174170" y="5970766"/>
            <a:ext cx="895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correct?</a:t>
            </a:r>
          </a:p>
        </p:txBody>
      </p:sp>
      <p:sp>
        <p:nvSpPr>
          <p:cNvPr id="401" name="Line 36"/>
          <p:cNvSpPr>
            <a:spLocks noChangeShapeType="1"/>
          </p:cNvSpPr>
          <p:nvPr/>
        </p:nvSpPr>
        <p:spPr bwMode="auto">
          <a:xfrm flipV="1">
            <a:off x="7436460" y="5625986"/>
            <a:ext cx="0" cy="399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2" name="Line 23"/>
          <p:cNvSpPr>
            <a:spLocks noChangeShapeType="1"/>
          </p:cNvSpPr>
          <p:nvPr/>
        </p:nvSpPr>
        <p:spPr bwMode="auto">
          <a:xfrm>
            <a:off x="7019176" y="6021288"/>
            <a:ext cx="417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32201" name="Group 732200"/>
          <p:cNvGrpSpPr/>
          <p:nvPr/>
        </p:nvGrpSpPr>
        <p:grpSpPr>
          <a:xfrm>
            <a:off x="7181089" y="5901502"/>
            <a:ext cx="141544" cy="280487"/>
            <a:chOff x="7050892" y="5963826"/>
            <a:chExt cx="141544" cy="280487"/>
          </a:xfrm>
        </p:grpSpPr>
        <p:sp>
          <p:nvSpPr>
            <p:cNvPr id="403" name="Rectangle 402"/>
            <p:cNvSpPr/>
            <p:nvPr/>
          </p:nvSpPr>
          <p:spPr bwMode="auto">
            <a:xfrm>
              <a:off x="7050892" y="5963826"/>
              <a:ext cx="141544" cy="280487"/>
            </a:xfrm>
            <a:prstGeom prst="rect">
              <a:avLst/>
            </a:prstGeom>
            <a:solidFill>
              <a:srgbClr val="3366FF"/>
            </a:solidFill>
            <a:ln w="9525" algn="ctr">
              <a:noFill/>
              <a:miter lim="800000"/>
              <a:headEnd/>
              <a:tailEnd/>
            </a:ln>
            <a:effectLst>
              <a:outerShdw blurRad="149987" dist="250190" dir="774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404" name="Isosceles Triangle 403"/>
            <p:cNvSpPr/>
            <p:nvPr/>
          </p:nvSpPr>
          <p:spPr bwMode="auto">
            <a:xfrm rot="5400000">
              <a:off x="7033295" y="6129725"/>
              <a:ext cx="106135" cy="70602"/>
            </a:xfrm>
            <a:prstGeom prst="triangle">
              <a:avLst/>
            </a:prstGeom>
            <a:solidFill>
              <a:srgbClr val="7030A0"/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364" name="Oval 22"/>
          <p:cNvSpPr>
            <a:spLocks noChangeArrowheads="1"/>
          </p:cNvSpPr>
          <p:nvPr/>
        </p:nvSpPr>
        <p:spPr bwMode="auto">
          <a:xfrm>
            <a:off x="6891104" y="5679032"/>
            <a:ext cx="250664" cy="250664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Gill Sans MT" pitchFamily="34" charset="0"/>
              </a:rPr>
              <a:t>=0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Guess </a:t>
            </a:r>
            <a:r>
              <a:rPr lang="en-US" sz="3200" b="1" i="1" dirty="0">
                <a:solidFill>
                  <a:schemeClr val="bg1"/>
                </a:solidFill>
              </a:rPr>
              <a:t>and</a:t>
            </a:r>
            <a:r>
              <a:rPr lang="en-US" sz="3200" dirty="0">
                <a:solidFill>
                  <a:schemeClr val="bg1"/>
                </a:solidFill>
              </a:rPr>
              <a:t> verify, extra cycle(s) if not correct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 39"/>
          <p:cNvSpPr>
            <a:spLocks noChangeShapeType="1"/>
          </p:cNvSpPr>
          <p:nvPr/>
        </p:nvSpPr>
        <p:spPr bwMode="auto">
          <a:xfrm>
            <a:off x="5162662" y="5380638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1" name="Line 39"/>
          <p:cNvSpPr>
            <a:spLocks noChangeShapeType="1"/>
          </p:cNvSpPr>
          <p:nvPr/>
        </p:nvSpPr>
        <p:spPr bwMode="auto">
          <a:xfrm>
            <a:off x="6065385" y="5380638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>
            <a:off x="5776295" y="5380638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>
            <a:off x="5469753" y="5380638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>
            <a:off x="8334364" y="5928826"/>
            <a:ext cx="0" cy="33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Physically-Indexed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791"/>
            <a:ext cx="3890272" cy="48189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8KB pages &amp; 512 cache sets</a:t>
            </a:r>
          </a:p>
          <a:p>
            <a:pPr lvl="1"/>
            <a:r>
              <a:rPr lang="en-US" dirty="0"/>
              <a:t>13-bit page offset</a:t>
            </a:r>
          </a:p>
          <a:p>
            <a:pPr lvl="1"/>
            <a:r>
              <a:rPr lang="en-US" dirty="0"/>
              <a:t>9-bit cache index</a:t>
            </a:r>
          </a:p>
          <a:p>
            <a:pPr>
              <a:spcBef>
                <a:spcPts val="1800"/>
              </a:spcBef>
            </a:pPr>
            <a:r>
              <a:rPr lang="en-US" dirty="0"/>
              <a:t>Core requests are VAs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70C0"/>
                </a:solidFill>
              </a:rPr>
              <a:t>Cache index is PA[14:6]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PA[12:6] == VA[12:6]</a:t>
            </a:r>
          </a:p>
          <a:p>
            <a:pPr lvl="1"/>
            <a:r>
              <a:rPr lang="en-US" dirty="0"/>
              <a:t>VA passes through TLB</a:t>
            </a:r>
          </a:p>
          <a:p>
            <a:pPr lvl="1"/>
            <a:r>
              <a:rPr lang="en-US" dirty="0"/>
              <a:t>D-TLB on critical path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PA[14:13] from TLB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Cache tag is PA[63:15]</a:t>
            </a:r>
          </a:p>
          <a:p>
            <a:r>
              <a:rPr lang="en-US" dirty="0"/>
              <a:t>If index size &lt; page size</a:t>
            </a:r>
          </a:p>
          <a:p>
            <a:pPr lvl="1"/>
            <a:r>
              <a:rPr lang="en-US" dirty="0"/>
              <a:t>Can use VA for index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Simple, but slow.  Can we do better?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547617" y="1700808"/>
          <a:ext cx="381642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tag[63:15]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index[14:6]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block offset[5:0]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547617" y="2266655"/>
          <a:ext cx="381642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virtual page[63:13]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 offset[12:0]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162662" y="2636912"/>
            <a:ext cx="0" cy="204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5162662" y="3284984"/>
            <a:ext cx="0" cy="828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H="1">
            <a:off x="5686680" y="2060848"/>
            <a:ext cx="0" cy="20522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4335" y="2841703"/>
            <a:ext cx="2296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 physical index[6:0]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(lower-bits of index from VA)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9871" y="5185596"/>
            <a:ext cx="1810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physical tag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(higher-bits of physical page number)</a:t>
            </a: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5162661" y="4113076"/>
            <a:ext cx="23372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898" y="3356992"/>
            <a:ext cx="166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physical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index[8:0]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164666" y="4365104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6458920" y="4365104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754661" y="4365104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7056134" y="4365104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6239430" y="4564340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536208" y="4564340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832987" y="4564340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7131840" y="4564340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6164667" y="4564340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6461444" y="4564340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6758223" y="4564340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7057076" y="4564340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715969" y="4365104"/>
            <a:ext cx="1191263" cy="958768"/>
            <a:chOff x="2831225" y="3763187"/>
            <a:chExt cx="1191263" cy="695250"/>
          </a:xfrm>
        </p:grpSpPr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2831225" y="3763187"/>
              <a:ext cx="1191263" cy="6952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3127108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3422848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3724321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7715970" y="4564339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8012748" y="4564339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8311601" y="4564339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8610454" y="4564339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7499945" y="4113077"/>
            <a:ext cx="0" cy="501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5" name="Line 39"/>
          <p:cNvSpPr>
            <a:spLocks noChangeShapeType="1"/>
          </p:cNvSpPr>
          <p:nvPr/>
        </p:nvSpPr>
        <p:spPr bwMode="auto">
          <a:xfrm>
            <a:off x="7499946" y="4614147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5953591" y="4113077"/>
            <a:ext cx="0" cy="501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7" name="Line 39"/>
          <p:cNvSpPr>
            <a:spLocks noChangeShapeType="1"/>
          </p:cNvSpPr>
          <p:nvPr/>
        </p:nvSpPr>
        <p:spPr bwMode="auto">
          <a:xfrm>
            <a:off x="5953591" y="4614147"/>
            <a:ext cx="211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6382068" y="5471399"/>
            <a:ext cx="0" cy="124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6282992" y="5271320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6579769" y="5271320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6878623" y="5271320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7175401" y="5271320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6382610" y="4675688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6679387" y="4675688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6978240" y="4675688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>
            <a:off x="7275018" y="4675688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7715970" y="5769943"/>
            <a:ext cx="1191263" cy="3177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870649" y="4675688"/>
            <a:ext cx="892410" cy="1094256"/>
            <a:chOff x="3319392" y="4062040"/>
            <a:chExt cx="892410" cy="794868"/>
          </a:xfrm>
        </p:grpSpPr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31939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3616171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3915024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421180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86" name="Line 23"/>
          <p:cNvSpPr>
            <a:spLocks noChangeShapeType="1"/>
          </p:cNvSpPr>
          <p:nvPr/>
        </p:nvSpPr>
        <p:spPr bwMode="auto">
          <a:xfrm>
            <a:off x="6679387" y="5470556"/>
            <a:ext cx="0" cy="125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6979837" y="5470556"/>
            <a:ext cx="0" cy="125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7275018" y="5470556"/>
            <a:ext cx="0" cy="125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93" name="AutoShape 32"/>
          <p:cNvCxnSpPr>
            <a:cxnSpLocks noChangeShapeType="1"/>
          </p:cNvCxnSpPr>
          <p:nvPr/>
        </p:nvCxnSpPr>
        <p:spPr bwMode="auto">
          <a:xfrm>
            <a:off x="6382068" y="5595870"/>
            <a:ext cx="1488581" cy="348144"/>
          </a:xfrm>
          <a:prstGeom prst="bentConnector3">
            <a:avLst>
              <a:gd name="adj1" fmla="val 7640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763641" y="2852936"/>
            <a:ext cx="795065" cy="5760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D-TLB</a:t>
            </a:r>
          </a:p>
        </p:txBody>
      </p:sp>
      <p:sp>
        <p:nvSpPr>
          <p:cNvPr id="96" name="Line 39"/>
          <p:cNvSpPr>
            <a:spLocks noChangeShapeType="1"/>
          </p:cNvSpPr>
          <p:nvPr/>
        </p:nvSpPr>
        <p:spPr bwMode="auto">
          <a:xfrm>
            <a:off x="5162662" y="4113076"/>
            <a:ext cx="0" cy="12675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12533" y="3921158"/>
            <a:ext cx="1675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physical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index[8:7]</a:t>
            </a:r>
          </a:p>
          <a:p>
            <a:pPr algn="ctr"/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(lower-bit of physical page number)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86852" y="2600807"/>
            <a:ext cx="1365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22028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/>
      <p:bldP spid="30" grpId="0"/>
      <p:bldP spid="32" grpId="0"/>
      <p:bldP spid="1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36"/>
          <p:cNvSpPr>
            <a:spLocks noChangeShapeType="1"/>
          </p:cNvSpPr>
          <p:nvPr/>
        </p:nvSpPr>
        <p:spPr bwMode="auto">
          <a:xfrm>
            <a:off x="8286739" y="4782646"/>
            <a:ext cx="0" cy="33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Virtually-Indexed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43791"/>
            <a:ext cx="4174015" cy="4633171"/>
          </a:xfrm>
        </p:spPr>
        <p:txBody>
          <a:bodyPr>
            <a:normAutofit/>
          </a:bodyPr>
          <a:lstStyle/>
          <a:p>
            <a:r>
              <a:rPr lang="en-US" dirty="0"/>
              <a:t>Core requests are VAs</a:t>
            </a:r>
          </a:p>
          <a:p>
            <a:r>
              <a:rPr lang="en-US" dirty="0">
                <a:solidFill>
                  <a:srgbClr val="0070C0"/>
                </a:solidFill>
              </a:rPr>
              <a:t>Cache index is VA[14:6]</a:t>
            </a:r>
          </a:p>
          <a:p>
            <a:r>
              <a:rPr lang="en-US" dirty="0">
                <a:solidFill>
                  <a:srgbClr val="FF0000"/>
                </a:solidFill>
              </a:rPr>
              <a:t>Cache tag is PA[63:13]</a:t>
            </a:r>
          </a:p>
          <a:p>
            <a:pPr lvl="1"/>
            <a:r>
              <a:rPr lang="en-US" dirty="0"/>
              <a:t>Why not PA[63:15]?</a:t>
            </a:r>
          </a:p>
          <a:p>
            <a:r>
              <a:rPr lang="en-US" dirty="0"/>
              <a:t>Why not tag with VA?</a:t>
            </a:r>
          </a:p>
          <a:p>
            <a:pPr lvl="1"/>
            <a:r>
              <a:rPr lang="en-US" dirty="0"/>
              <a:t>VA does not uniquely identify memory location</a:t>
            </a:r>
          </a:p>
          <a:p>
            <a:pPr lvl="1"/>
            <a:r>
              <a:rPr lang="en-US" dirty="0"/>
              <a:t>Cache flush on </a:t>
            </a:r>
            <a:r>
              <a:rPr lang="en-US" dirty="0" err="1"/>
              <a:t>ctxt</a:t>
            </a:r>
            <a:r>
              <a:rPr lang="en-US" dirty="0"/>
              <a:t> switch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11785"/>
              </p:ext>
            </p:extLst>
          </p:nvPr>
        </p:nvGraphicFramePr>
        <p:xfrm>
          <a:off x="4499992" y="1700808"/>
          <a:ext cx="43204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tag[63:15]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index[14:6]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block offset[5:0]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3590"/>
              </p:ext>
            </p:extLst>
          </p:nvPr>
        </p:nvGraphicFramePr>
        <p:xfrm>
          <a:off x="4499992" y="2266655"/>
          <a:ext cx="43204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virtual page[63:13]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 offset[12:0]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115037" y="2636912"/>
            <a:ext cx="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5115037" y="3933055"/>
            <a:ext cx="0" cy="46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H="1">
            <a:off x="5639055" y="2060848"/>
            <a:ext cx="0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1081" y="2708920"/>
            <a:ext cx="260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/ virtual index[8:0]</a:t>
            </a:r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>
            <a:off x="5639054" y="3140968"/>
            <a:ext cx="18132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6117041" y="3392996"/>
            <a:ext cx="1191263" cy="695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6411295" y="3392996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707036" y="3392996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7008509" y="3392996"/>
            <a:ext cx="0" cy="6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6191805" y="3592232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6488583" y="3592232"/>
            <a:ext cx="222014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785362" y="3592232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7084215" y="3592232"/>
            <a:ext cx="224089" cy="99617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6117042" y="3592232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6413819" y="3592232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6710598" y="3592232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7009451" y="3592232"/>
            <a:ext cx="74764" cy="99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668344" y="3392996"/>
            <a:ext cx="1191263" cy="958768"/>
            <a:chOff x="2831225" y="3763187"/>
            <a:chExt cx="1191263" cy="695250"/>
          </a:xfrm>
        </p:grpSpPr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2831225" y="3763187"/>
              <a:ext cx="1191263" cy="6952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>
              <a:off x="3127108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3422848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3724321" y="3763187"/>
              <a:ext cx="0" cy="6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7668345" y="3592231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7965123" y="3592231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8263976" y="3592231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8562829" y="3592231"/>
            <a:ext cx="296778" cy="9961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4" name="Line 39"/>
          <p:cNvSpPr>
            <a:spLocks noChangeShapeType="1"/>
          </p:cNvSpPr>
          <p:nvPr/>
        </p:nvSpPr>
        <p:spPr bwMode="auto">
          <a:xfrm>
            <a:off x="7452320" y="3140969"/>
            <a:ext cx="0" cy="501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5" name="Line 39"/>
          <p:cNvSpPr>
            <a:spLocks noChangeShapeType="1"/>
          </p:cNvSpPr>
          <p:nvPr/>
        </p:nvSpPr>
        <p:spPr bwMode="auto">
          <a:xfrm>
            <a:off x="7452321" y="3642039"/>
            <a:ext cx="2160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5639054" y="3140969"/>
            <a:ext cx="0" cy="501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7" name="Line 39"/>
          <p:cNvSpPr>
            <a:spLocks noChangeShapeType="1"/>
          </p:cNvSpPr>
          <p:nvPr/>
        </p:nvSpPr>
        <p:spPr bwMode="auto">
          <a:xfrm>
            <a:off x="5639056" y="3642039"/>
            <a:ext cx="4779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6334985" y="370358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6631762" y="370358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6930615" y="370358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>
            <a:off x="7227393" y="3703580"/>
            <a:ext cx="0" cy="595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7668345" y="4623763"/>
            <a:ext cx="1191263" cy="3177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823024" y="3703580"/>
            <a:ext cx="892410" cy="920182"/>
            <a:chOff x="3319392" y="4062040"/>
            <a:chExt cx="892410" cy="794868"/>
          </a:xfrm>
        </p:grpSpPr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31939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3616171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3915024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4211802" y="4062040"/>
              <a:ext cx="0" cy="794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716016" y="3356992"/>
            <a:ext cx="795065" cy="57606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D-TLB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72000" y="4221088"/>
            <a:ext cx="167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physical tag</a:t>
            </a:r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5115037" y="4398830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0" name="Line 39"/>
          <p:cNvSpPr>
            <a:spLocks noChangeShapeType="1"/>
          </p:cNvSpPr>
          <p:nvPr/>
        </p:nvSpPr>
        <p:spPr bwMode="auto">
          <a:xfrm>
            <a:off x="6017760" y="4398830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1" name="Line 39"/>
          <p:cNvSpPr>
            <a:spLocks noChangeShapeType="1"/>
          </p:cNvSpPr>
          <p:nvPr/>
        </p:nvSpPr>
        <p:spPr bwMode="auto">
          <a:xfrm>
            <a:off x="5728670" y="4398830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2" name="Line 39"/>
          <p:cNvSpPr>
            <a:spLocks noChangeShapeType="1"/>
          </p:cNvSpPr>
          <p:nvPr/>
        </p:nvSpPr>
        <p:spPr bwMode="auto">
          <a:xfrm>
            <a:off x="5422128" y="4398830"/>
            <a:ext cx="11100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6235367" y="429921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6532144" y="429921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1" name="Oval 21"/>
          <p:cNvSpPr>
            <a:spLocks noChangeArrowheads="1"/>
          </p:cNvSpPr>
          <p:nvPr/>
        </p:nvSpPr>
        <p:spPr bwMode="auto">
          <a:xfrm>
            <a:off x="6830998" y="429921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sp>
        <p:nvSpPr>
          <p:cNvPr id="72" name="Oval 22"/>
          <p:cNvSpPr>
            <a:spLocks noChangeArrowheads="1"/>
          </p:cNvSpPr>
          <p:nvPr/>
        </p:nvSpPr>
        <p:spPr bwMode="auto">
          <a:xfrm>
            <a:off x="7127776" y="4299212"/>
            <a:ext cx="199236" cy="199236"/>
          </a:xfrm>
          <a:prstGeom prst="ellipse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Gill Sans MT" pitchFamily="34" charset="0"/>
              </a:rPr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34443" y="4498448"/>
            <a:ext cx="892950" cy="298704"/>
            <a:chOff x="6334443" y="4498448"/>
            <a:chExt cx="892950" cy="125315"/>
          </a:xfrm>
        </p:grpSpPr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6334443" y="4499291"/>
              <a:ext cx="0" cy="124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6" name="Line 23"/>
            <p:cNvSpPr>
              <a:spLocks noChangeShapeType="1"/>
            </p:cNvSpPr>
            <p:nvPr/>
          </p:nvSpPr>
          <p:spPr bwMode="auto">
            <a:xfrm>
              <a:off x="6631762" y="4498448"/>
              <a:ext cx="0" cy="125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6932212" y="4498448"/>
              <a:ext cx="0" cy="125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88" name="Line 23"/>
            <p:cNvSpPr>
              <a:spLocks noChangeShapeType="1"/>
            </p:cNvSpPr>
            <p:nvPr/>
          </p:nvSpPr>
          <p:spPr bwMode="auto">
            <a:xfrm>
              <a:off x="7227393" y="4498448"/>
              <a:ext cx="0" cy="125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97" name="Line 36"/>
          <p:cNvSpPr>
            <a:spLocks noChangeShapeType="1"/>
          </p:cNvSpPr>
          <p:nvPr/>
        </p:nvSpPr>
        <p:spPr bwMode="auto">
          <a:xfrm>
            <a:off x="6335976" y="4797152"/>
            <a:ext cx="14807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86852" y="2600807"/>
            <a:ext cx="1365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21195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580" y="1601417"/>
            <a:ext cx="3397250" cy="159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Virtually-Indexed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Main problem: Virtual aliases</a:t>
            </a:r>
          </a:p>
          <a:p>
            <a:pPr lvl="1"/>
            <a:r>
              <a:rPr lang="en-US" dirty="0"/>
              <a:t>Different virtual addresses for</a:t>
            </a:r>
            <a:br>
              <a:rPr lang="en-US" dirty="0"/>
            </a:br>
            <a:r>
              <a:rPr lang="en-US" dirty="0"/>
              <a:t>same physical location</a:t>
            </a:r>
          </a:p>
          <a:p>
            <a:pPr lvl="1"/>
            <a:r>
              <a:rPr lang="en-US" dirty="0"/>
              <a:t>Different virtual </a:t>
            </a:r>
            <a:r>
              <a:rPr lang="en-US" dirty="0" err="1"/>
              <a:t>addrs</a:t>
            </a:r>
            <a:r>
              <a:rPr lang="en-US" dirty="0"/>
              <a:t> → </a:t>
            </a:r>
            <a:br>
              <a:rPr lang="en-US" dirty="0"/>
            </a:br>
            <a:r>
              <a:rPr lang="en-US" dirty="0"/>
              <a:t>different sets in the cache</a:t>
            </a:r>
          </a:p>
          <a:p>
            <a:r>
              <a:rPr lang="en-US" dirty="0"/>
              <a:t>Solution: ensure they don’t exist</a:t>
            </a:r>
          </a:p>
          <a:p>
            <a:pPr lvl="1"/>
            <a:r>
              <a:rPr lang="en-US" dirty="0"/>
              <a:t>Invalidate all aliases on miss</a:t>
            </a:r>
          </a:p>
          <a:p>
            <a:pPr lvl="1"/>
            <a:r>
              <a:rPr lang="en-US" dirty="0"/>
              <a:t>If page offset is p bits,</a:t>
            </a:r>
            <a:br>
              <a:rPr lang="en-US" dirty="0"/>
            </a:br>
            <a:r>
              <a:rPr lang="en-US" dirty="0"/>
              <a:t>block offset is b bits,</a:t>
            </a:r>
            <a:br>
              <a:rPr lang="en-US" dirty="0"/>
            </a:br>
            <a:r>
              <a:rPr lang="en-US" dirty="0"/>
              <a:t>and index is m bits,</a:t>
            </a:r>
            <a:br>
              <a:rPr lang="en-US" dirty="0"/>
            </a:br>
            <a:r>
              <a:rPr lang="en-US" dirty="0"/>
              <a:t>alias might exist 2m-(p-b) sets</a:t>
            </a:r>
          </a:p>
          <a:p>
            <a:pPr lvl="1"/>
            <a:r>
              <a:rPr lang="en-US" dirty="0"/>
              <a:t>Search all alias candidates</a:t>
            </a:r>
            <a:br>
              <a:rPr lang="en-US" dirty="0"/>
            </a:br>
            <a:r>
              <a:rPr lang="en-US" dirty="0"/>
              <a:t>(alias = same physical tag)</a:t>
            </a:r>
          </a:p>
          <a:p>
            <a:endParaRPr lang="en-US" dirty="0"/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/>
          </p:nvPr>
        </p:nvGraphicFramePr>
        <p:xfrm>
          <a:off x="5457580" y="4475270"/>
          <a:ext cx="330346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/>
          </p:nvPr>
        </p:nvGraphicFramePr>
        <p:xfrm>
          <a:off x="5457580" y="4916840"/>
          <a:ext cx="330346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 number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6" name="Straight Connector 95"/>
          <p:cNvCxnSpPr/>
          <p:nvPr/>
        </p:nvCxnSpPr>
        <p:spPr>
          <a:xfrm flipH="1">
            <a:off x="6835776" y="4812951"/>
            <a:ext cx="3175" cy="134079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7546975" y="5188236"/>
            <a:ext cx="3175" cy="96550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8328025" y="4812951"/>
            <a:ext cx="3175" cy="1340792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39059" y="5546515"/>
            <a:ext cx="7873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855519" y="5743365"/>
            <a:ext cx="690762" cy="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46974" y="5389128"/>
            <a:ext cx="81597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p - b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Same in VA</a:t>
            </a:r>
            <a:r>
              <a:rPr lang="en-US" sz="1050" baseline="-25000" dirty="0">
                <a:solidFill>
                  <a:srgbClr val="002060"/>
                </a:solidFill>
              </a:rPr>
              <a:t>1</a:t>
            </a:r>
            <a:r>
              <a:rPr lang="en-US" sz="1050" dirty="0">
                <a:solidFill>
                  <a:srgbClr val="002060"/>
                </a:solidFill>
              </a:rPr>
              <a:t> and VA</a:t>
            </a:r>
            <a:r>
              <a:rPr lang="en-US" sz="105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55519" y="5591210"/>
            <a:ext cx="70098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m - (p - b)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Different in VA</a:t>
            </a:r>
            <a:r>
              <a:rPr lang="en-US" sz="1050" baseline="-25000" dirty="0">
                <a:solidFill>
                  <a:srgbClr val="002060"/>
                </a:solidFill>
              </a:rPr>
              <a:t>1</a:t>
            </a:r>
            <a:r>
              <a:rPr lang="en-US" sz="1050" dirty="0">
                <a:solidFill>
                  <a:srgbClr val="002060"/>
                </a:solidFill>
              </a:rPr>
              <a:t> and VA</a:t>
            </a:r>
            <a:r>
              <a:rPr lang="en-US" sz="1050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71D9F2-6B28-40F2-85D2-740A8BFF8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Accesses per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high-bandwidth access to caches</a:t>
            </a:r>
          </a:p>
          <a:p>
            <a:pPr lvl="1"/>
            <a:r>
              <a:rPr lang="en-US" dirty="0"/>
              <a:t>Core can make multiple access requests per cycle</a:t>
            </a:r>
          </a:p>
          <a:p>
            <a:pPr lvl="1"/>
            <a:r>
              <a:rPr lang="en-US" dirty="0"/>
              <a:t>Multiple cores can access LLC at the same time</a:t>
            </a:r>
          </a:p>
          <a:p>
            <a:endParaRPr lang="en-US" dirty="0"/>
          </a:p>
          <a:p>
            <a:r>
              <a:rPr lang="en-US" dirty="0"/>
              <a:t>Must either delay some requests, or…</a:t>
            </a:r>
          </a:p>
          <a:p>
            <a:pPr lvl="1"/>
            <a:r>
              <a:rPr lang="en-US" dirty="0"/>
              <a:t>Design SRAM with multiple ports</a:t>
            </a:r>
          </a:p>
          <a:p>
            <a:pPr lvl="2"/>
            <a:r>
              <a:rPr lang="en-US" dirty="0"/>
              <a:t>Big and power-hungry</a:t>
            </a:r>
          </a:p>
          <a:p>
            <a:pPr lvl="1"/>
            <a:r>
              <a:rPr lang="en-US" dirty="0"/>
              <a:t>Split SRAM into multiple banks</a:t>
            </a:r>
          </a:p>
          <a:p>
            <a:pPr lvl="2"/>
            <a:r>
              <a:rPr lang="en-US" dirty="0"/>
              <a:t>Can result in delays, but usually not</a:t>
            </a:r>
          </a:p>
        </p:txBody>
      </p:sp>
    </p:spTree>
    <p:extLst>
      <p:ext uri="{BB962C8B-B14F-4D97-AF65-F5344CB8AC3E}">
        <p14:creationId xmlns:p14="http://schemas.microsoft.com/office/powerpoint/2010/main" val="788532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Multi-Ported SRAMs</a:t>
            </a:r>
          </a:p>
        </p:txBody>
      </p:sp>
      <p:sp>
        <p:nvSpPr>
          <p:cNvPr id="715780" name="AutoShape 4"/>
          <p:cNvSpPr>
            <a:spLocks noChangeArrowheads="1"/>
          </p:cNvSpPr>
          <p:nvPr/>
        </p:nvSpPr>
        <p:spPr bwMode="auto">
          <a:xfrm rot="5400000">
            <a:off x="4305301" y="2782887"/>
            <a:ext cx="455612" cy="3794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294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781" name="Oval 5"/>
          <p:cNvSpPr>
            <a:spLocks noChangeArrowheads="1"/>
          </p:cNvSpPr>
          <p:nvPr/>
        </p:nvSpPr>
        <p:spPr bwMode="auto">
          <a:xfrm>
            <a:off x="4722813" y="2895600"/>
            <a:ext cx="152400" cy="15240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782" name="AutoShape 6"/>
          <p:cNvSpPr>
            <a:spLocks noChangeArrowheads="1"/>
          </p:cNvSpPr>
          <p:nvPr/>
        </p:nvSpPr>
        <p:spPr bwMode="auto">
          <a:xfrm rot="16200000" flipH="1">
            <a:off x="4381501" y="3541712"/>
            <a:ext cx="455612" cy="379413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186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783" name="Oval 7"/>
          <p:cNvSpPr>
            <a:spLocks noChangeArrowheads="1"/>
          </p:cNvSpPr>
          <p:nvPr/>
        </p:nvSpPr>
        <p:spPr bwMode="auto">
          <a:xfrm>
            <a:off x="4267200" y="3654425"/>
            <a:ext cx="152400" cy="15240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715784" name="AutoShape 8"/>
          <p:cNvCxnSpPr>
            <a:cxnSpLocks noChangeShapeType="1"/>
            <a:stCxn id="715783" idx="2"/>
            <a:endCxn id="715780" idx="3"/>
          </p:cNvCxnSpPr>
          <p:nvPr/>
        </p:nvCxnSpPr>
        <p:spPr bwMode="auto">
          <a:xfrm rot="10800000" flipH="1">
            <a:off x="4267200" y="2973388"/>
            <a:ext cx="79375" cy="757237"/>
          </a:xfrm>
          <a:prstGeom prst="bentConnector3">
            <a:avLst>
              <a:gd name="adj1" fmla="val -288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15785" name="AutoShape 9"/>
          <p:cNvCxnSpPr>
            <a:cxnSpLocks noChangeShapeType="1"/>
            <a:stCxn id="715781" idx="6"/>
            <a:endCxn id="715782" idx="3"/>
          </p:cNvCxnSpPr>
          <p:nvPr/>
        </p:nvCxnSpPr>
        <p:spPr bwMode="auto">
          <a:xfrm flipH="1">
            <a:off x="4800600" y="2971800"/>
            <a:ext cx="74613" cy="760413"/>
          </a:xfrm>
          <a:prstGeom prst="bentConnector3">
            <a:avLst>
              <a:gd name="adj1" fmla="val -3063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33763" y="2744788"/>
            <a:ext cx="606425" cy="227012"/>
            <a:chOff x="1637" y="1539"/>
            <a:chExt cx="382" cy="143"/>
          </a:xfrm>
        </p:grpSpPr>
        <p:sp>
          <p:nvSpPr>
            <p:cNvPr id="715792" name="Freeform 16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793" name="Line 17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103813" y="2744788"/>
            <a:ext cx="606425" cy="227012"/>
            <a:chOff x="1637" y="1539"/>
            <a:chExt cx="382" cy="143"/>
          </a:xfrm>
        </p:grpSpPr>
        <p:sp>
          <p:nvSpPr>
            <p:cNvPr id="715795" name="Freeform 19"/>
            <p:cNvSpPr>
              <a:spLocks/>
            </p:cNvSpPr>
            <p:nvPr/>
          </p:nvSpPr>
          <p:spPr bwMode="auto">
            <a:xfrm>
              <a:off x="1637" y="1586"/>
              <a:ext cx="38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287" y="0"/>
                </a:cxn>
                <a:cxn ang="0">
                  <a:pos x="287" y="96"/>
                </a:cxn>
                <a:cxn ang="0">
                  <a:pos x="382" y="96"/>
                </a:cxn>
              </a:cxnLst>
              <a:rect l="0" t="0" r="r" b="b"/>
              <a:pathLst>
                <a:path w="382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287" y="0"/>
                  </a:lnTo>
                  <a:lnTo>
                    <a:pt x="287" y="96"/>
                  </a:lnTo>
                  <a:lnTo>
                    <a:pt x="382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796" name="Line 20"/>
            <p:cNvSpPr>
              <a:spLocks noChangeShapeType="1"/>
            </p:cNvSpPr>
            <p:nvPr/>
          </p:nvSpPr>
          <p:spPr bwMode="auto">
            <a:xfrm>
              <a:off x="1733" y="1539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715797" name="Line 21"/>
          <p:cNvSpPr>
            <a:spLocks noChangeShapeType="1"/>
          </p:cNvSpPr>
          <p:nvPr/>
        </p:nvSpPr>
        <p:spPr bwMode="auto">
          <a:xfrm>
            <a:off x="3433763" y="16827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798" name="Line 22"/>
          <p:cNvSpPr>
            <a:spLocks noChangeShapeType="1"/>
          </p:cNvSpPr>
          <p:nvPr/>
        </p:nvSpPr>
        <p:spPr bwMode="auto">
          <a:xfrm>
            <a:off x="5710238" y="1682750"/>
            <a:ext cx="0" cy="2503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799" name="Line 23"/>
          <p:cNvSpPr>
            <a:spLocks noChangeShapeType="1"/>
          </p:cNvSpPr>
          <p:nvPr/>
        </p:nvSpPr>
        <p:spPr bwMode="auto">
          <a:xfrm flipV="1">
            <a:off x="3736975" y="25161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800" name="Line 24"/>
          <p:cNvSpPr>
            <a:spLocks noChangeShapeType="1"/>
          </p:cNvSpPr>
          <p:nvPr/>
        </p:nvSpPr>
        <p:spPr bwMode="auto">
          <a:xfrm flipV="1">
            <a:off x="5407025" y="25161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804" name="Text Box 28"/>
          <p:cNvSpPr txBox="1">
            <a:spLocks noChangeArrowheads="1"/>
          </p:cNvSpPr>
          <p:nvPr/>
        </p:nvSpPr>
        <p:spPr bwMode="auto">
          <a:xfrm>
            <a:off x="3305175" y="4230688"/>
            <a:ext cx="3561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baseline="-25000">
                <a:solidFill>
                  <a:srgbClr val="00000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715805" name="Text Box 29"/>
          <p:cNvSpPr txBox="1">
            <a:spLocks noChangeArrowheads="1"/>
          </p:cNvSpPr>
          <p:nvPr/>
        </p:nvSpPr>
        <p:spPr bwMode="auto">
          <a:xfrm>
            <a:off x="5546725" y="4264025"/>
            <a:ext cx="3561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b</a:t>
            </a:r>
            <a:r>
              <a:rPr lang="en-US" sz="1600" baseline="-25000">
                <a:solidFill>
                  <a:srgbClr val="00000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715806" name="Line 30"/>
          <p:cNvSpPr>
            <a:spLocks noChangeShapeType="1"/>
          </p:cNvSpPr>
          <p:nvPr/>
        </p:nvSpPr>
        <p:spPr bwMode="auto">
          <a:xfrm>
            <a:off x="5634038" y="43386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810" name="Line 34"/>
          <p:cNvSpPr>
            <a:spLocks noChangeShapeType="1"/>
          </p:cNvSpPr>
          <p:nvPr/>
        </p:nvSpPr>
        <p:spPr bwMode="auto">
          <a:xfrm>
            <a:off x="2295525" y="2517775"/>
            <a:ext cx="500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5821" name="Text Box 45"/>
          <p:cNvSpPr txBox="1">
            <a:spLocks noChangeArrowheads="1"/>
          </p:cNvSpPr>
          <p:nvPr/>
        </p:nvSpPr>
        <p:spPr bwMode="auto">
          <a:xfrm>
            <a:off x="1303338" y="2349500"/>
            <a:ext cx="10351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Wordline</a:t>
            </a:r>
            <a:r>
              <a:rPr lang="en-US" sz="1600" baseline="-25000">
                <a:solidFill>
                  <a:srgbClr val="000000"/>
                </a:solidFill>
                <a:latin typeface="Gill Sans MT" pitchFamily="34" charset="0"/>
              </a:rPr>
              <a:t>1</a:t>
            </a: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290638" y="1682750"/>
            <a:ext cx="6013450" cy="2919413"/>
            <a:chOff x="813" y="1252"/>
            <a:chExt cx="3788" cy="1839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3693" y="2064"/>
              <a:ext cx="382" cy="143"/>
              <a:chOff x="1637" y="1539"/>
              <a:chExt cx="382" cy="143"/>
            </a:xfrm>
          </p:grpSpPr>
          <p:sp>
            <p:nvSpPr>
              <p:cNvPr id="715808" name="Freeform 32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15809" name="Line 33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15811" name="Line 35"/>
            <p:cNvSpPr>
              <a:spLocks noChangeShapeType="1"/>
            </p:cNvSpPr>
            <p:nvPr/>
          </p:nvSpPr>
          <p:spPr bwMode="auto">
            <a:xfrm>
              <a:off x="3215" y="2208"/>
              <a:ext cx="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12" name="Line 36"/>
            <p:cNvSpPr>
              <a:spLocks noChangeShapeType="1"/>
            </p:cNvSpPr>
            <p:nvPr/>
          </p:nvSpPr>
          <p:spPr bwMode="auto">
            <a:xfrm>
              <a:off x="2067" y="2208"/>
              <a:ext cx="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685" y="2064"/>
              <a:ext cx="382" cy="143"/>
              <a:chOff x="1637" y="1539"/>
              <a:chExt cx="382" cy="143"/>
            </a:xfrm>
          </p:grpSpPr>
          <p:sp>
            <p:nvSpPr>
              <p:cNvPr id="715814" name="Freeform 38"/>
              <p:cNvSpPr>
                <a:spLocks/>
              </p:cNvSpPr>
              <p:nvPr/>
            </p:nvSpPr>
            <p:spPr bwMode="auto">
              <a:xfrm>
                <a:off x="1637" y="1586"/>
                <a:ext cx="382" cy="96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96" y="96"/>
                  </a:cxn>
                  <a:cxn ang="0">
                    <a:pos x="96" y="0"/>
                  </a:cxn>
                  <a:cxn ang="0">
                    <a:pos x="287" y="0"/>
                  </a:cxn>
                  <a:cxn ang="0">
                    <a:pos x="287" y="96"/>
                  </a:cxn>
                  <a:cxn ang="0">
                    <a:pos x="382" y="96"/>
                  </a:cxn>
                </a:cxnLst>
                <a:rect l="0" t="0" r="r" b="b"/>
                <a:pathLst>
                  <a:path w="382" h="96">
                    <a:moveTo>
                      <a:pt x="0" y="96"/>
                    </a:moveTo>
                    <a:lnTo>
                      <a:pt x="96" y="96"/>
                    </a:lnTo>
                    <a:lnTo>
                      <a:pt x="96" y="0"/>
                    </a:lnTo>
                    <a:lnTo>
                      <a:pt x="287" y="0"/>
                    </a:lnTo>
                    <a:lnTo>
                      <a:pt x="287" y="96"/>
                    </a:lnTo>
                    <a:lnTo>
                      <a:pt x="382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715815" name="Line 39"/>
              <p:cNvSpPr>
                <a:spLocks noChangeShapeType="1"/>
              </p:cNvSpPr>
              <p:nvPr/>
            </p:nvSpPr>
            <p:spPr bwMode="auto">
              <a:xfrm>
                <a:off x="1733" y="1539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715816" name="Line 40"/>
            <p:cNvSpPr>
              <a:spLocks noChangeShapeType="1"/>
            </p:cNvSpPr>
            <p:nvPr/>
          </p:nvSpPr>
          <p:spPr bwMode="auto">
            <a:xfrm>
              <a:off x="1685" y="1252"/>
              <a:ext cx="0" cy="1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17" name="Line 41"/>
            <p:cNvSpPr>
              <a:spLocks noChangeShapeType="1"/>
            </p:cNvSpPr>
            <p:nvPr/>
          </p:nvSpPr>
          <p:spPr bwMode="auto">
            <a:xfrm>
              <a:off x="4075" y="1252"/>
              <a:ext cx="0" cy="1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18" name="Text Box 42"/>
            <p:cNvSpPr txBox="1">
              <a:spLocks noChangeArrowheads="1"/>
            </p:cNvSpPr>
            <p:nvPr/>
          </p:nvSpPr>
          <p:spPr bwMode="auto">
            <a:xfrm>
              <a:off x="1598" y="2857"/>
              <a:ext cx="22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b</a:t>
              </a:r>
              <a:r>
                <a:rPr lang="en-US" sz="1600" baseline="-2500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715819" name="Text Box 43"/>
            <p:cNvSpPr txBox="1">
              <a:spLocks noChangeArrowheads="1"/>
            </p:cNvSpPr>
            <p:nvPr/>
          </p:nvSpPr>
          <p:spPr bwMode="auto">
            <a:xfrm>
              <a:off x="3992" y="2878"/>
              <a:ext cx="22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b</a:t>
              </a:r>
              <a:r>
                <a:rPr lang="en-US" sz="1600" baseline="-2500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715820" name="Line 44"/>
            <p:cNvSpPr>
              <a:spLocks noChangeShapeType="1"/>
            </p:cNvSpPr>
            <p:nvPr/>
          </p:nvSpPr>
          <p:spPr bwMode="auto">
            <a:xfrm>
              <a:off x="4027" y="292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22" name="Line 46"/>
            <p:cNvSpPr>
              <a:spLocks noChangeShapeType="1"/>
            </p:cNvSpPr>
            <p:nvPr/>
          </p:nvSpPr>
          <p:spPr bwMode="auto">
            <a:xfrm>
              <a:off x="1446" y="1539"/>
              <a:ext cx="3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23" name="Text Box 47"/>
            <p:cNvSpPr txBox="1">
              <a:spLocks noChangeArrowheads="1"/>
            </p:cNvSpPr>
            <p:nvPr/>
          </p:nvSpPr>
          <p:spPr bwMode="auto">
            <a:xfrm>
              <a:off x="813" y="1396"/>
              <a:ext cx="65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Gill Sans MT" pitchFamily="34" charset="0"/>
                </a:rPr>
                <a:t>Wordline</a:t>
              </a:r>
              <a:r>
                <a:rPr lang="en-US" sz="1600" baseline="-2500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</a:p>
          </p:txBody>
        </p:sp>
        <p:sp>
          <p:nvSpPr>
            <p:cNvPr id="715824" name="Line 48"/>
            <p:cNvSpPr>
              <a:spLocks noChangeShapeType="1"/>
            </p:cNvSpPr>
            <p:nvPr/>
          </p:nvSpPr>
          <p:spPr bwMode="auto">
            <a:xfrm>
              <a:off x="1876" y="1539"/>
              <a:ext cx="0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25" name="Line 49"/>
            <p:cNvSpPr>
              <a:spLocks noChangeShapeType="1"/>
            </p:cNvSpPr>
            <p:nvPr/>
          </p:nvSpPr>
          <p:spPr bwMode="auto">
            <a:xfrm>
              <a:off x="3884" y="1539"/>
              <a:ext cx="0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763242" y="4719642"/>
            <a:ext cx="5249863" cy="646113"/>
            <a:chOff x="1154" y="3165"/>
            <a:chExt cx="3307" cy="407"/>
          </a:xfrm>
        </p:grpSpPr>
        <p:sp>
          <p:nvSpPr>
            <p:cNvPr id="715827" name="Text Box 51"/>
            <p:cNvSpPr txBox="1">
              <a:spLocks noChangeArrowheads="1"/>
            </p:cNvSpPr>
            <p:nvPr/>
          </p:nvSpPr>
          <p:spPr bwMode="auto">
            <a:xfrm>
              <a:off x="1154" y="3165"/>
              <a:ext cx="150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Gill Sans MT" pitchFamily="34" charset="0"/>
                </a:rPr>
                <a:t>Wordlines</a:t>
              </a:r>
              <a:r>
                <a:rPr lang="en-US" dirty="0">
                  <a:solidFill>
                    <a:srgbClr val="000000"/>
                  </a:solidFill>
                  <a:latin typeface="Gill Sans MT" pitchFamily="34" charset="0"/>
                </a:rPr>
                <a:t> = 1 per port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Gill Sans MT" pitchFamily="34" charset="0"/>
                </a:rPr>
                <a:t>Bitlines</a:t>
              </a:r>
              <a:r>
                <a:rPr lang="en-US" dirty="0">
                  <a:solidFill>
                    <a:srgbClr val="000000"/>
                  </a:solidFill>
                  <a:latin typeface="Gill Sans MT" pitchFamily="34" charset="0"/>
                </a:rPr>
                <a:t> = 2 per port</a:t>
              </a:r>
            </a:p>
          </p:txBody>
        </p:sp>
        <p:sp>
          <p:nvSpPr>
            <p:cNvPr id="715828" name="AutoShape 52"/>
            <p:cNvSpPr>
              <a:spLocks noChangeArrowheads="1"/>
            </p:cNvSpPr>
            <p:nvPr/>
          </p:nvSpPr>
          <p:spPr bwMode="auto">
            <a:xfrm>
              <a:off x="2712" y="3270"/>
              <a:ext cx="574" cy="144"/>
            </a:xfrm>
            <a:prstGeom prst="rightArrow">
              <a:avLst>
                <a:gd name="adj1" fmla="val 50000"/>
                <a:gd name="adj2" fmla="val 9965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15829" name="Text Box 53"/>
            <p:cNvSpPr txBox="1">
              <a:spLocks noChangeArrowheads="1"/>
            </p:cNvSpPr>
            <p:nvPr/>
          </p:nvSpPr>
          <p:spPr bwMode="auto">
            <a:xfrm>
              <a:off x="3316" y="3224"/>
              <a:ext cx="114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Gill Sans MT" pitchFamily="34" charset="0"/>
                </a:rPr>
                <a:t>Area = O(ports</a:t>
              </a:r>
              <a:r>
                <a:rPr lang="en-US" baseline="30000">
                  <a:solidFill>
                    <a:srgbClr val="000000"/>
                  </a:solidFill>
                  <a:latin typeface="Gill Sans MT" pitchFamily="34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latin typeface="Gill Sans MT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Multi-Porting </a:t>
            </a:r>
            <a:r>
              <a:rPr lang="en-US" dirty="0" err="1"/>
              <a:t>vs</a:t>
            </a:r>
            <a:r>
              <a:rPr lang="en-US" dirty="0"/>
              <a:t> Banking</a:t>
            </a:r>
          </a:p>
        </p:txBody>
      </p:sp>
      <p:sp>
        <p:nvSpPr>
          <p:cNvPr id="728069" name="Rectangle 5"/>
          <p:cNvSpPr>
            <a:spLocks noChangeArrowheads="1"/>
          </p:cNvSpPr>
          <p:nvPr/>
        </p:nvSpPr>
        <p:spPr bwMode="auto">
          <a:xfrm>
            <a:off x="1558282" y="1856229"/>
            <a:ext cx="193528" cy="1828135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070" name="Rectangle 6"/>
          <p:cNvSpPr>
            <a:spLocks noChangeArrowheads="1"/>
          </p:cNvSpPr>
          <p:nvPr/>
        </p:nvSpPr>
        <p:spPr bwMode="auto">
          <a:xfrm>
            <a:off x="1849593" y="1856229"/>
            <a:ext cx="193527" cy="1828135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071" name="Rectangle 7"/>
          <p:cNvSpPr>
            <a:spLocks noChangeArrowheads="1"/>
          </p:cNvSpPr>
          <p:nvPr/>
        </p:nvSpPr>
        <p:spPr bwMode="auto">
          <a:xfrm>
            <a:off x="2142941" y="1856229"/>
            <a:ext cx="193527" cy="1828135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072" name="Rectangle 8"/>
          <p:cNvSpPr>
            <a:spLocks noChangeArrowheads="1"/>
          </p:cNvSpPr>
          <p:nvPr/>
        </p:nvSpPr>
        <p:spPr bwMode="auto">
          <a:xfrm>
            <a:off x="2436288" y="1856229"/>
            <a:ext cx="193527" cy="1828135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073" name="Rectangle 9"/>
          <p:cNvSpPr>
            <a:spLocks noChangeArrowheads="1"/>
          </p:cNvSpPr>
          <p:nvPr/>
        </p:nvSpPr>
        <p:spPr bwMode="auto">
          <a:xfrm>
            <a:off x="2725561" y="1856229"/>
            <a:ext cx="1462662" cy="1828135"/>
          </a:xfrm>
          <a:prstGeom prst="rect">
            <a:avLst/>
          </a:prstGeom>
          <a:solidFill>
            <a:srgbClr val="FF99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SRAM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Array</a:t>
            </a:r>
          </a:p>
        </p:txBody>
      </p:sp>
      <p:sp>
        <p:nvSpPr>
          <p:cNvPr id="728074" name="Rectangle 10"/>
          <p:cNvSpPr>
            <a:spLocks noChangeArrowheads="1"/>
          </p:cNvSpPr>
          <p:nvPr/>
        </p:nvSpPr>
        <p:spPr bwMode="auto">
          <a:xfrm>
            <a:off x="2725561" y="3766038"/>
            <a:ext cx="1462662" cy="8515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075" name="Rectangle 11"/>
          <p:cNvSpPr>
            <a:spLocks noChangeArrowheads="1"/>
          </p:cNvSpPr>
          <p:nvPr/>
        </p:nvSpPr>
        <p:spPr bwMode="auto">
          <a:xfrm>
            <a:off x="2725561" y="3932864"/>
            <a:ext cx="1462662" cy="8515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076" name="Rectangle 12"/>
          <p:cNvSpPr>
            <a:spLocks noChangeArrowheads="1"/>
          </p:cNvSpPr>
          <p:nvPr/>
        </p:nvSpPr>
        <p:spPr bwMode="auto">
          <a:xfrm>
            <a:off x="2725561" y="4099690"/>
            <a:ext cx="1462662" cy="8515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077" name="Rectangle 13"/>
          <p:cNvSpPr>
            <a:spLocks noChangeArrowheads="1"/>
          </p:cNvSpPr>
          <p:nvPr/>
        </p:nvSpPr>
        <p:spPr bwMode="auto">
          <a:xfrm>
            <a:off x="2725561" y="4266516"/>
            <a:ext cx="1462662" cy="85151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079" name="Rectangle 15"/>
          <p:cNvSpPr>
            <a:spLocks noChangeArrowheads="1"/>
          </p:cNvSpPr>
          <p:nvPr/>
        </p:nvSpPr>
        <p:spPr bwMode="auto">
          <a:xfrm>
            <a:off x="2434250" y="3766038"/>
            <a:ext cx="195565" cy="582154"/>
          </a:xfrm>
          <a:prstGeom prst="rect">
            <a:avLst/>
          </a:prstGeom>
          <a:solidFill>
            <a:srgbClr val="CCFF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Sense</a:t>
            </a:r>
          </a:p>
        </p:txBody>
      </p:sp>
      <p:sp>
        <p:nvSpPr>
          <p:cNvPr id="728082" name="Rectangle 18"/>
          <p:cNvSpPr>
            <a:spLocks noChangeArrowheads="1"/>
          </p:cNvSpPr>
          <p:nvPr/>
        </p:nvSpPr>
        <p:spPr bwMode="auto">
          <a:xfrm>
            <a:off x="2142941" y="3766038"/>
            <a:ext cx="195565" cy="582154"/>
          </a:xfrm>
          <a:prstGeom prst="rect">
            <a:avLst/>
          </a:prstGeom>
          <a:solidFill>
            <a:srgbClr val="CCFF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Sense</a:t>
            </a:r>
          </a:p>
        </p:txBody>
      </p:sp>
      <p:sp>
        <p:nvSpPr>
          <p:cNvPr id="728083" name="Rectangle 19"/>
          <p:cNvSpPr>
            <a:spLocks noChangeArrowheads="1"/>
          </p:cNvSpPr>
          <p:nvPr/>
        </p:nvSpPr>
        <p:spPr bwMode="auto">
          <a:xfrm>
            <a:off x="1849593" y="3766038"/>
            <a:ext cx="195565" cy="582154"/>
          </a:xfrm>
          <a:prstGeom prst="rect">
            <a:avLst/>
          </a:prstGeom>
          <a:solidFill>
            <a:srgbClr val="CCFF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Sense</a:t>
            </a:r>
          </a:p>
        </p:txBody>
      </p:sp>
      <p:sp>
        <p:nvSpPr>
          <p:cNvPr id="728084" name="Rectangle 20"/>
          <p:cNvSpPr>
            <a:spLocks noChangeArrowheads="1"/>
          </p:cNvSpPr>
          <p:nvPr/>
        </p:nvSpPr>
        <p:spPr bwMode="auto">
          <a:xfrm>
            <a:off x="1558282" y="3766038"/>
            <a:ext cx="195565" cy="582154"/>
          </a:xfrm>
          <a:prstGeom prst="rect">
            <a:avLst/>
          </a:prstGeom>
          <a:solidFill>
            <a:srgbClr val="CCFF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Sense</a:t>
            </a:r>
          </a:p>
        </p:txBody>
      </p:sp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3061687" y="3832074"/>
            <a:ext cx="773854" cy="43798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Column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Muxing</a:t>
            </a:r>
          </a:p>
        </p:txBody>
      </p:sp>
      <p:sp>
        <p:nvSpPr>
          <p:cNvPr id="728086" name="Rectangle 22"/>
          <p:cNvSpPr>
            <a:spLocks noChangeArrowheads="1"/>
          </p:cNvSpPr>
          <p:nvPr/>
        </p:nvSpPr>
        <p:spPr bwMode="auto">
          <a:xfrm>
            <a:off x="1460500" y="1772816"/>
            <a:ext cx="2823468" cy="2658789"/>
          </a:xfrm>
          <a:prstGeom prst="rect">
            <a:avLst/>
          </a:prstGeom>
          <a:solidFill>
            <a:srgbClr val="0000FF">
              <a:alpha val="3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728068" name="Rectangle 4"/>
          <p:cNvSpPr>
            <a:spLocks noChangeArrowheads="1"/>
          </p:cNvSpPr>
          <p:nvPr/>
        </p:nvSpPr>
        <p:spPr bwMode="auto">
          <a:xfrm>
            <a:off x="1460500" y="1772816"/>
            <a:ext cx="2823468" cy="265878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728103" name="Rectangle 39"/>
          <p:cNvSpPr>
            <a:spLocks noChangeArrowheads="1"/>
          </p:cNvSpPr>
          <p:nvPr/>
        </p:nvSpPr>
        <p:spPr bwMode="auto">
          <a:xfrm>
            <a:off x="5163269" y="2870838"/>
            <a:ext cx="150813" cy="1508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</a:t>
            </a:r>
          </a:p>
        </p:txBody>
      </p:sp>
      <p:sp>
        <p:nvSpPr>
          <p:cNvPr id="728090" name="Rectangle 26"/>
          <p:cNvSpPr>
            <a:spLocks noChangeArrowheads="1"/>
          </p:cNvSpPr>
          <p:nvPr/>
        </p:nvSpPr>
        <p:spPr bwMode="auto">
          <a:xfrm>
            <a:off x="5163269" y="2262825"/>
            <a:ext cx="150813" cy="531813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091" name="Rectangle 27"/>
          <p:cNvSpPr>
            <a:spLocks noChangeArrowheads="1"/>
          </p:cNvSpPr>
          <p:nvPr/>
        </p:nvSpPr>
        <p:spPr bwMode="auto">
          <a:xfrm>
            <a:off x="5388694" y="2262825"/>
            <a:ext cx="912813" cy="531813"/>
          </a:xfrm>
          <a:prstGeom prst="rect">
            <a:avLst/>
          </a:prstGeom>
          <a:solidFill>
            <a:srgbClr val="FF99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SRAM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Array</a:t>
            </a:r>
          </a:p>
        </p:txBody>
      </p:sp>
      <p:sp>
        <p:nvSpPr>
          <p:cNvPr id="728092" name="Rectangle 28"/>
          <p:cNvSpPr>
            <a:spLocks noChangeArrowheads="1"/>
          </p:cNvSpPr>
          <p:nvPr/>
        </p:nvSpPr>
        <p:spPr bwMode="auto">
          <a:xfrm>
            <a:off x="5390282" y="2870838"/>
            <a:ext cx="911225" cy="76200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106" name="Rectangle 42"/>
          <p:cNvSpPr>
            <a:spLocks noChangeArrowheads="1"/>
          </p:cNvSpPr>
          <p:nvPr/>
        </p:nvSpPr>
        <p:spPr bwMode="auto">
          <a:xfrm>
            <a:off x="5163269" y="3778052"/>
            <a:ext cx="150813" cy="1508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</a:t>
            </a:r>
          </a:p>
        </p:txBody>
      </p:sp>
      <p:sp>
        <p:nvSpPr>
          <p:cNvPr id="728107" name="Rectangle 43"/>
          <p:cNvSpPr>
            <a:spLocks noChangeArrowheads="1"/>
          </p:cNvSpPr>
          <p:nvPr/>
        </p:nvSpPr>
        <p:spPr bwMode="auto">
          <a:xfrm>
            <a:off x="5163269" y="3170039"/>
            <a:ext cx="150813" cy="531813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108" name="Rectangle 44"/>
          <p:cNvSpPr>
            <a:spLocks noChangeArrowheads="1"/>
          </p:cNvSpPr>
          <p:nvPr/>
        </p:nvSpPr>
        <p:spPr bwMode="auto">
          <a:xfrm>
            <a:off x="5388694" y="3170039"/>
            <a:ext cx="912813" cy="531813"/>
          </a:xfrm>
          <a:prstGeom prst="rect">
            <a:avLst/>
          </a:prstGeom>
          <a:solidFill>
            <a:srgbClr val="FF99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SRAM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Array</a:t>
            </a:r>
          </a:p>
        </p:txBody>
      </p:sp>
      <p:sp>
        <p:nvSpPr>
          <p:cNvPr id="728109" name="Rectangle 45"/>
          <p:cNvSpPr>
            <a:spLocks noChangeArrowheads="1"/>
          </p:cNvSpPr>
          <p:nvPr/>
        </p:nvSpPr>
        <p:spPr bwMode="auto">
          <a:xfrm>
            <a:off x="5390282" y="3778052"/>
            <a:ext cx="911225" cy="76200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112" name="Rectangle 48"/>
          <p:cNvSpPr>
            <a:spLocks noChangeArrowheads="1"/>
          </p:cNvSpPr>
          <p:nvPr/>
        </p:nvSpPr>
        <p:spPr bwMode="auto">
          <a:xfrm>
            <a:off x="6452319" y="2870838"/>
            <a:ext cx="150813" cy="1508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</a:t>
            </a:r>
          </a:p>
        </p:txBody>
      </p:sp>
      <p:sp>
        <p:nvSpPr>
          <p:cNvPr id="728113" name="Rectangle 49"/>
          <p:cNvSpPr>
            <a:spLocks noChangeArrowheads="1"/>
          </p:cNvSpPr>
          <p:nvPr/>
        </p:nvSpPr>
        <p:spPr bwMode="auto">
          <a:xfrm>
            <a:off x="6452319" y="2262825"/>
            <a:ext cx="150813" cy="531813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114" name="Rectangle 50"/>
          <p:cNvSpPr>
            <a:spLocks noChangeArrowheads="1"/>
          </p:cNvSpPr>
          <p:nvPr/>
        </p:nvSpPr>
        <p:spPr bwMode="auto">
          <a:xfrm>
            <a:off x="6677744" y="2262825"/>
            <a:ext cx="912813" cy="531813"/>
          </a:xfrm>
          <a:prstGeom prst="rect">
            <a:avLst/>
          </a:prstGeom>
          <a:solidFill>
            <a:srgbClr val="FF99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SRAM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Array</a:t>
            </a:r>
          </a:p>
        </p:txBody>
      </p:sp>
      <p:sp>
        <p:nvSpPr>
          <p:cNvPr id="728115" name="Rectangle 51"/>
          <p:cNvSpPr>
            <a:spLocks noChangeArrowheads="1"/>
          </p:cNvSpPr>
          <p:nvPr/>
        </p:nvSpPr>
        <p:spPr bwMode="auto">
          <a:xfrm>
            <a:off x="6679332" y="2870838"/>
            <a:ext cx="911225" cy="76200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118" name="Rectangle 54"/>
          <p:cNvSpPr>
            <a:spLocks noChangeArrowheads="1"/>
          </p:cNvSpPr>
          <p:nvPr/>
        </p:nvSpPr>
        <p:spPr bwMode="auto">
          <a:xfrm>
            <a:off x="6455494" y="3778052"/>
            <a:ext cx="150813" cy="1508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S</a:t>
            </a:r>
          </a:p>
        </p:txBody>
      </p:sp>
      <p:sp>
        <p:nvSpPr>
          <p:cNvPr id="728119" name="Rectangle 55"/>
          <p:cNvSpPr>
            <a:spLocks noChangeArrowheads="1"/>
          </p:cNvSpPr>
          <p:nvPr/>
        </p:nvSpPr>
        <p:spPr bwMode="auto">
          <a:xfrm>
            <a:off x="6455494" y="3170039"/>
            <a:ext cx="150813" cy="531813"/>
          </a:xfrm>
          <a:prstGeom prst="rect">
            <a:avLst/>
          </a:prstGeom>
          <a:solidFill>
            <a:srgbClr val="3366FF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Gill Sans MT" pitchFamily="34" charset="0"/>
              </a:rPr>
              <a:t>Decoder</a:t>
            </a:r>
          </a:p>
        </p:txBody>
      </p:sp>
      <p:sp>
        <p:nvSpPr>
          <p:cNvPr id="728120" name="Rectangle 56"/>
          <p:cNvSpPr>
            <a:spLocks noChangeArrowheads="1"/>
          </p:cNvSpPr>
          <p:nvPr/>
        </p:nvSpPr>
        <p:spPr bwMode="auto">
          <a:xfrm>
            <a:off x="6680919" y="3170039"/>
            <a:ext cx="912813" cy="531813"/>
          </a:xfrm>
          <a:prstGeom prst="rect">
            <a:avLst/>
          </a:prstGeom>
          <a:solidFill>
            <a:srgbClr val="FF99CC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SRAM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Gill Sans MT" pitchFamily="34" charset="0"/>
              </a:rPr>
              <a:t>Array</a:t>
            </a:r>
          </a:p>
        </p:txBody>
      </p:sp>
      <p:sp>
        <p:nvSpPr>
          <p:cNvPr id="728121" name="Rectangle 57"/>
          <p:cNvSpPr>
            <a:spLocks noChangeArrowheads="1"/>
          </p:cNvSpPr>
          <p:nvPr/>
        </p:nvSpPr>
        <p:spPr bwMode="auto">
          <a:xfrm>
            <a:off x="6682507" y="3778052"/>
            <a:ext cx="911225" cy="76200"/>
          </a:xfrm>
          <a:prstGeom prst="rect">
            <a:avLst/>
          </a:prstGeom>
          <a:solidFill>
            <a:srgbClr val="FFFF99">
              <a:alpha val="8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8123" name="Text Box 59"/>
          <p:cNvSpPr txBox="1">
            <a:spLocks noChangeArrowheads="1"/>
          </p:cNvSpPr>
          <p:nvPr/>
        </p:nvSpPr>
        <p:spPr bwMode="auto">
          <a:xfrm>
            <a:off x="5087069" y="4581128"/>
            <a:ext cx="25812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4 banks, 1 port each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Each bank small (and fast)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Conflicts (delays) possible</a:t>
            </a:r>
          </a:p>
        </p:txBody>
      </p:sp>
      <p:sp>
        <p:nvSpPr>
          <p:cNvPr id="728125" name="Text Box 61"/>
          <p:cNvSpPr txBox="1">
            <a:spLocks noChangeArrowheads="1"/>
          </p:cNvSpPr>
          <p:nvPr/>
        </p:nvSpPr>
        <p:spPr bwMode="auto">
          <a:xfrm>
            <a:off x="1460500" y="4581128"/>
            <a:ext cx="28234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4 ports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Big (and slow)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 Guarantees concurrent access</a:t>
            </a: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5087068" y="2186625"/>
            <a:ext cx="2581275" cy="1818439"/>
          </a:xfrm>
          <a:prstGeom prst="rect">
            <a:avLst/>
          </a:prstGeom>
          <a:solidFill>
            <a:srgbClr val="0000FF">
              <a:alpha val="3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How to decide which bank to go to?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Bank Conflicts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Banks are </a:t>
            </a:r>
            <a:r>
              <a:rPr lang="en-US" i="1" u="sng" dirty="0"/>
              <a:t>address interleaved</a:t>
            </a:r>
          </a:p>
          <a:p>
            <a:pPr lvl="1"/>
            <a:r>
              <a:rPr lang="en-US" dirty="0"/>
              <a:t>For block size </a:t>
            </a:r>
            <a:r>
              <a:rPr lang="en-US" i="1" dirty="0"/>
              <a:t>b </a:t>
            </a:r>
            <a:r>
              <a:rPr lang="en-US" dirty="0"/>
              <a:t>cache with </a:t>
            </a:r>
            <a:r>
              <a:rPr lang="en-US" i="1" dirty="0"/>
              <a:t>N</a:t>
            </a:r>
            <a:r>
              <a:rPr lang="en-US" dirty="0"/>
              <a:t> banks…</a:t>
            </a:r>
          </a:p>
          <a:p>
            <a:pPr lvl="1"/>
            <a:r>
              <a:rPr lang="en-US" dirty="0">
                <a:sym typeface="Wingdings" pitchFamily="2" charset="2"/>
              </a:rPr>
              <a:t>Bank = (address / b) % N</a:t>
            </a:r>
          </a:p>
          <a:p>
            <a:pPr lvl="2"/>
            <a:r>
              <a:rPr lang="en-US" dirty="0">
                <a:sym typeface="Wingdings" pitchFamily="2" charset="2"/>
              </a:rPr>
              <a:t>Looks more complicated than is: just low-order bits of index</a:t>
            </a:r>
          </a:p>
          <a:p>
            <a:pPr lvl="2"/>
            <a:endParaRPr lang="en-US" sz="2800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Modern processors perform </a:t>
            </a:r>
            <a:r>
              <a:rPr lang="en-US" i="1" u="sng" dirty="0">
                <a:sym typeface="Wingdings" pitchFamily="2" charset="2"/>
              </a:rPr>
              <a:t>hashed cache indexing</a:t>
            </a:r>
          </a:p>
          <a:p>
            <a:pPr lvl="2"/>
            <a:r>
              <a:rPr lang="en-US" dirty="0">
                <a:sym typeface="Wingdings" pitchFamily="2" charset="2"/>
              </a:rPr>
              <a:t>May randomize bank and index</a:t>
            </a:r>
            <a:endParaRPr lang="en-US" dirty="0"/>
          </a:p>
          <a:p>
            <a:r>
              <a:rPr lang="en-US" dirty="0"/>
              <a:t>Banking can provide high bandwidth</a:t>
            </a:r>
          </a:p>
          <a:p>
            <a:pPr lvl="1"/>
            <a:r>
              <a:rPr lang="en-US" dirty="0"/>
              <a:t>But only if all accesses are to different banks</a:t>
            </a:r>
          </a:p>
          <a:p>
            <a:pPr lvl="1"/>
            <a:r>
              <a:rPr lang="en-US" dirty="0"/>
              <a:t>For 4 banks, 2 accesses, chance of conflict is 25%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34115"/>
              </p:ext>
            </p:extLst>
          </p:nvPr>
        </p:nvGraphicFramePr>
        <p:xfrm>
          <a:off x="1223519" y="3104769"/>
          <a:ext cx="386739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offset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53299"/>
              </p:ext>
            </p:extLst>
          </p:nvPr>
        </p:nvGraphicFramePr>
        <p:xfrm>
          <a:off x="1223519" y="3559493"/>
          <a:ext cx="386739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bank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offset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3106104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banking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563724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w/ banking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Write Policies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Writes are more complicated</a:t>
            </a:r>
          </a:p>
          <a:p>
            <a:pPr lvl="1"/>
            <a:r>
              <a:rPr lang="en-US" dirty="0"/>
              <a:t>On reads, tag and data can be accessed in parallel</a:t>
            </a:r>
          </a:p>
          <a:p>
            <a:pPr lvl="1"/>
            <a:r>
              <a:rPr lang="en-US" dirty="0"/>
              <a:t>On writes, needs two steps </a:t>
            </a:r>
          </a:p>
          <a:p>
            <a:pPr lvl="1"/>
            <a:r>
              <a:rPr lang="en-US" dirty="0"/>
              <a:t>Is access time important for writes?</a:t>
            </a:r>
          </a:p>
          <a:p>
            <a:pPr lvl="1"/>
            <a:endParaRPr lang="en-US" i="1" dirty="0">
              <a:solidFill>
                <a:schemeClr val="bg2"/>
              </a:solidFill>
            </a:endParaRPr>
          </a:p>
          <a:p>
            <a:r>
              <a:rPr lang="en-US" dirty="0"/>
              <a:t>Choices of Write Policies</a:t>
            </a:r>
          </a:p>
          <a:p>
            <a:pPr lvl="1"/>
            <a:r>
              <a:rPr lang="en-US" dirty="0"/>
              <a:t>On write hits, update memory?</a:t>
            </a:r>
          </a:p>
          <a:p>
            <a:pPr lvl="2"/>
            <a:r>
              <a:rPr lang="en-US" dirty="0"/>
              <a:t>Yes: </a:t>
            </a:r>
            <a:r>
              <a:rPr lang="en-US" i="1" u="sng" dirty="0"/>
              <a:t>write-through</a:t>
            </a:r>
            <a:r>
              <a:rPr lang="en-US" dirty="0"/>
              <a:t> (higher bandwidth)</a:t>
            </a:r>
            <a:endParaRPr lang="en-US" i="1" u="sng" dirty="0"/>
          </a:p>
          <a:p>
            <a:pPr lvl="2"/>
            <a:r>
              <a:rPr lang="en-US" dirty="0"/>
              <a:t>No: </a:t>
            </a:r>
            <a:r>
              <a:rPr lang="en-US" i="1" u="sng" dirty="0"/>
              <a:t>write-back</a:t>
            </a:r>
            <a:r>
              <a:rPr lang="en-US" dirty="0"/>
              <a:t> (uses </a:t>
            </a:r>
            <a:r>
              <a:rPr lang="en-US" i="1" u="sng" dirty="0"/>
              <a:t>Dirty</a:t>
            </a:r>
            <a:r>
              <a:rPr lang="en-US" dirty="0"/>
              <a:t> bits to identify blocks to write back)</a:t>
            </a:r>
            <a:endParaRPr lang="en-US" i="1" u="sng" dirty="0"/>
          </a:p>
          <a:p>
            <a:pPr lvl="1"/>
            <a:r>
              <a:rPr lang="en-US" dirty="0"/>
              <a:t>On write misses, allocate a cache frame?</a:t>
            </a:r>
          </a:p>
          <a:p>
            <a:pPr lvl="2"/>
            <a:r>
              <a:rPr lang="en-US" dirty="0"/>
              <a:t>Yes: </a:t>
            </a:r>
            <a:r>
              <a:rPr lang="en-US" i="1" u="sng" dirty="0"/>
              <a:t>write-allocate</a:t>
            </a:r>
          </a:p>
          <a:p>
            <a:pPr lvl="2"/>
            <a:r>
              <a:rPr lang="en-US" dirty="0"/>
              <a:t>No: </a:t>
            </a:r>
            <a:r>
              <a:rPr lang="en-US" i="1" u="sng" dirty="0"/>
              <a:t>no-write-allocate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often accesses blocks not present on chip</a:t>
            </a:r>
          </a:p>
          <a:p>
            <a:pPr lvl="1"/>
            <a:r>
              <a:rPr lang="en-US" dirty="0"/>
              <a:t>Should block be allocated in L3, L2, and L1?</a:t>
            </a:r>
          </a:p>
          <a:p>
            <a:pPr lvl="2"/>
            <a:r>
              <a:rPr lang="en-US" dirty="0"/>
              <a:t>Called </a:t>
            </a:r>
            <a:r>
              <a:rPr lang="en-US" i="1" u="sng" dirty="0"/>
              <a:t>Inclusive</a:t>
            </a:r>
            <a:r>
              <a:rPr lang="en-US" dirty="0"/>
              <a:t> caches</a:t>
            </a:r>
          </a:p>
          <a:p>
            <a:pPr lvl="2"/>
            <a:r>
              <a:rPr lang="en-US" dirty="0"/>
              <a:t>Waste of space</a:t>
            </a:r>
          </a:p>
          <a:p>
            <a:pPr lvl="2"/>
            <a:r>
              <a:rPr lang="en-US" dirty="0"/>
              <a:t>Requires forced evict (e.g., force evict from L1 on evict from L2+)</a:t>
            </a:r>
          </a:p>
          <a:p>
            <a:pPr lvl="1"/>
            <a:r>
              <a:rPr lang="en-US" dirty="0"/>
              <a:t>Only allocate blocks in L1</a:t>
            </a:r>
          </a:p>
          <a:p>
            <a:pPr lvl="2"/>
            <a:r>
              <a:rPr lang="en-US" dirty="0"/>
              <a:t>Called </a:t>
            </a:r>
            <a:r>
              <a:rPr lang="en-US" i="1" u="sng" dirty="0"/>
              <a:t>Non-inclusive</a:t>
            </a:r>
            <a:r>
              <a:rPr lang="en-US" dirty="0"/>
              <a:t> caches (why not “exclusive”?)</a:t>
            </a:r>
          </a:p>
          <a:p>
            <a:pPr lvl="2"/>
            <a:r>
              <a:rPr lang="en-US" dirty="0"/>
              <a:t>Must write back clean lines</a:t>
            </a:r>
          </a:p>
          <a:p>
            <a:r>
              <a:rPr lang="en-US" dirty="0"/>
              <a:t>Some processors combine both</a:t>
            </a:r>
          </a:p>
          <a:p>
            <a:pPr lvl="1"/>
            <a:r>
              <a:rPr lang="en-US" dirty="0"/>
              <a:t>L3 is inclusive of L1 and L2</a:t>
            </a:r>
          </a:p>
          <a:p>
            <a:pPr lvl="1"/>
            <a:r>
              <a:rPr lang="en-US" dirty="0"/>
              <a:t>L2 is non-inclusive of L1 (like a large victim cache)</a:t>
            </a:r>
          </a:p>
        </p:txBody>
      </p:sp>
    </p:spTree>
    <p:extLst>
      <p:ext uri="{BB962C8B-B14F-4D97-AF65-F5344CB8AC3E}">
        <p14:creationId xmlns:p14="http://schemas.microsoft.com/office/powerpoint/2010/main" val="309750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Caches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i="1" dirty="0"/>
              <a:t>automatically managed </a:t>
            </a:r>
            <a:r>
              <a:rPr lang="en-US" dirty="0"/>
              <a:t>hierarchy</a:t>
            </a:r>
            <a:br>
              <a:rPr lang="en-US" dirty="0"/>
            </a:br>
            <a:endParaRPr lang="en-US" dirty="0"/>
          </a:p>
          <a:p>
            <a:r>
              <a:rPr lang="en-US" dirty="0"/>
              <a:t>Break memory into </a:t>
            </a:r>
            <a:r>
              <a:rPr lang="en-US" i="1" u="sng" dirty="0"/>
              <a:t>blocks</a:t>
            </a:r>
            <a:r>
              <a:rPr lang="en-US" dirty="0"/>
              <a:t> (several bytes)</a:t>
            </a:r>
            <a:br>
              <a:rPr lang="en-US" dirty="0"/>
            </a:br>
            <a:r>
              <a:rPr lang="en-US" dirty="0"/>
              <a:t>and transfer data to/from cache in blocks</a:t>
            </a:r>
          </a:p>
          <a:p>
            <a:pPr lvl="1"/>
            <a:r>
              <a:rPr lang="en-US" dirty="0"/>
              <a:t> </a:t>
            </a:r>
            <a:r>
              <a:rPr lang="en-US" i="1" u="sng" dirty="0"/>
              <a:t>spatial locality</a:t>
            </a:r>
          </a:p>
          <a:p>
            <a:endParaRPr lang="en-US" dirty="0"/>
          </a:p>
          <a:p>
            <a:r>
              <a:rPr lang="en-US" dirty="0"/>
              <a:t>Keep recently accessed blocks</a:t>
            </a:r>
          </a:p>
          <a:p>
            <a:pPr lvl="1"/>
            <a:r>
              <a:rPr lang="en-US" dirty="0"/>
              <a:t> </a:t>
            </a:r>
            <a:r>
              <a:rPr lang="en-US" i="1" u="sng" dirty="0"/>
              <a:t>temporal locality</a:t>
            </a:r>
          </a:p>
          <a:p>
            <a:pPr lvl="1"/>
            <a:endParaRPr lang="en-US" dirty="0"/>
          </a:p>
        </p:txBody>
      </p:sp>
      <p:sp>
        <p:nvSpPr>
          <p:cNvPr id="1106948" name="Oval 4"/>
          <p:cNvSpPr>
            <a:spLocks noChangeArrowheads="1"/>
          </p:cNvSpPr>
          <p:nvPr/>
        </p:nvSpPr>
        <p:spPr bwMode="auto">
          <a:xfrm>
            <a:off x="7315200" y="1940024"/>
            <a:ext cx="9906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</a:rPr>
              <a:t>Core</a:t>
            </a:r>
          </a:p>
        </p:txBody>
      </p:sp>
      <p:sp>
        <p:nvSpPr>
          <p:cNvPr id="1106950" name="Rectangle 6"/>
          <p:cNvSpPr>
            <a:spLocks noChangeArrowheads="1"/>
          </p:cNvSpPr>
          <p:nvPr/>
        </p:nvSpPr>
        <p:spPr bwMode="auto">
          <a:xfrm>
            <a:off x="7315200" y="3159224"/>
            <a:ext cx="1066800" cy="685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$</a:t>
            </a:r>
          </a:p>
        </p:txBody>
      </p:sp>
      <p:sp>
        <p:nvSpPr>
          <p:cNvPr id="1106952" name="Rectangle 8"/>
          <p:cNvSpPr>
            <a:spLocks noChangeArrowheads="1"/>
          </p:cNvSpPr>
          <p:nvPr/>
        </p:nvSpPr>
        <p:spPr bwMode="auto">
          <a:xfrm>
            <a:off x="7086600" y="4378424"/>
            <a:ext cx="1600200" cy="1066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Memory</a:t>
            </a:r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>
            <a:off x="7810500" y="2625825"/>
            <a:ext cx="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7810500" y="3845024"/>
            <a:ext cx="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4174554" y="2400225"/>
            <a:ext cx="4705350" cy="1100783"/>
            <a:chOff x="2825750" y="1608138"/>
            <a:chExt cx="4705350" cy="3187700"/>
          </a:xfrm>
        </p:grpSpPr>
        <p:sp>
          <p:nvSpPr>
            <p:cNvPr id="102" name="Line 844"/>
            <p:cNvSpPr>
              <a:spLocks noChangeShapeType="1"/>
            </p:cNvSpPr>
            <p:nvPr/>
          </p:nvSpPr>
          <p:spPr bwMode="auto">
            <a:xfrm>
              <a:off x="28257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3" name="Line 845"/>
            <p:cNvSpPr>
              <a:spLocks noChangeShapeType="1"/>
            </p:cNvSpPr>
            <p:nvPr/>
          </p:nvSpPr>
          <p:spPr bwMode="auto">
            <a:xfrm>
              <a:off x="32813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4" name="Line 846"/>
            <p:cNvSpPr>
              <a:spLocks noChangeShapeType="1"/>
            </p:cNvSpPr>
            <p:nvPr/>
          </p:nvSpPr>
          <p:spPr bwMode="auto">
            <a:xfrm>
              <a:off x="343376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5" name="Line 847"/>
            <p:cNvSpPr>
              <a:spLocks noChangeShapeType="1"/>
            </p:cNvSpPr>
            <p:nvPr/>
          </p:nvSpPr>
          <p:spPr bwMode="auto">
            <a:xfrm>
              <a:off x="38893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6" name="Line 848"/>
            <p:cNvSpPr>
              <a:spLocks noChangeShapeType="1"/>
            </p:cNvSpPr>
            <p:nvPr/>
          </p:nvSpPr>
          <p:spPr bwMode="auto">
            <a:xfrm>
              <a:off x="40417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7" name="Line 849"/>
            <p:cNvSpPr>
              <a:spLocks noChangeShapeType="1"/>
            </p:cNvSpPr>
            <p:nvPr/>
          </p:nvSpPr>
          <p:spPr bwMode="auto">
            <a:xfrm>
              <a:off x="44958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8" name="Line 850"/>
            <p:cNvSpPr>
              <a:spLocks noChangeShapeType="1"/>
            </p:cNvSpPr>
            <p:nvPr/>
          </p:nvSpPr>
          <p:spPr bwMode="auto">
            <a:xfrm>
              <a:off x="46482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9" name="Line 851"/>
            <p:cNvSpPr>
              <a:spLocks noChangeShapeType="1"/>
            </p:cNvSpPr>
            <p:nvPr/>
          </p:nvSpPr>
          <p:spPr bwMode="auto">
            <a:xfrm>
              <a:off x="51038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0" name="Line 852"/>
            <p:cNvSpPr>
              <a:spLocks noChangeShapeType="1"/>
            </p:cNvSpPr>
            <p:nvPr/>
          </p:nvSpPr>
          <p:spPr bwMode="auto">
            <a:xfrm>
              <a:off x="5256213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1" name="Line 853"/>
            <p:cNvSpPr>
              <a:spLocks noChangeShapeType="1"/>
            </p:cNvSpPr>
            <p:nvPr/>
          </p:nvSpPr>
          <p:spPr bwMode="auto">
            <a:xfrm>
              <a:off x="57102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2" name="Line 854"/>
            <p:cNvSpPr>
              <a:spLocks noChangeShapeType="1"/>
            </p:cNvSpPr>
            <p:nvPr/>
          </p:nvSpPr>
          <p:spPr bwMode="auto">
            <a:xfrm>
              <a:off x="5862638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3" name="Line 855"/>
            <p:cNvSpPr>
              <a:spLocks noChangeShapeType="1"/>
            </p:cNvSpPr>
            <p:nvPr/>
          </p:nvSpPr>
          <p:spPr bwMode="auto">
            <a:xfrm>
              <a:off x="63182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4" name="Line 856"/>
            <p:cNvSpPr>
              <a:spLocks noChangeShapeType="1"/>
            </p:cNvSpPr>
            <p:nvPr/>
          </p:nvSpPr>
          <p:spPr bwMode="auto">
            <a:xfrm>
              <a:off x="647065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5" name="Line 857"/>
            <p:cNvSpPr>
              <a:spLocks noChangeShapeType="1"/>
            </p:cNvSpPr>
            <p:nvPr/>
          </p:nvSpPr>
          <p:spPr bwMode="auto">
            <a:xfrm>
              <a:off x="69246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6" name="Line 858"/>
            <p:cNvSpPr>
              <a:spLocks noChangeShapeType="1"/>
            </p:cNvSpPr>
            <p:nvPr/>
          </p:nvSpPr>
          <p:spPr bwMode="auto">
            <a:xfrm>
              <a:off x="7077075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7" name="Line 859"/>
            <p:cNvSpPr>
              <a:spLocks noChangeShapeType="1"/>
            </p:cNvSpPr>
            <p:nvPr/>
          </p:nvSpPr>
          <p:spPr bwMode="auto">
            <a:xfrm>
              <a:off x="7531100" y="1608138"/>
              <a:ext cx="0" cy="318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Parity &amp;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Cosmic radiation can strike at any time</a:t>
            </a:r>
          </a:p>
          <a:p>
            <a:pPr lvl="1"/>
            <a:r>
              <a:rPr lang="en-US" dirty="0"/>
              <a:t>Especially at high altitude</a:t>
            </a:r>
          </a:p>
          <a:p>
            <a:pPr lvl="1"/>
            <a:r>
              <a:rPr lang="en-US" dirty="0"/>
              <a:t>Or during solar flares</a:t>
            </a:r>
          </a:p>
          <a:p>
            <a:r>
              <a:rPr lang="en-US" dirty="0"/>
              <a:t>What can be done?</a:t>
            </a:r>
          </a:p>
          <a:p>
            <a:pPr lvl="1"/>
            <a:r>
              <a:rPr lang="en-US" i="1" u="sng" dirty="0"/>
              <a:t>Parity</a:t>
            </a:r>
          </a:p>
          <a:p>
            <a:pPr lvl="2"/>
            <a:r>
              <a:rPr lang="en-US" dirty="0"/>
              <a:t>1 bit to indicate if sum is odd/even (detects single-bit errors)</a:t>
            </a:r>
          </a:p>
          <a:p>
            <a:pPr lvl="1"/>
            <a:r>
              <a:rPr lang="en-US" i="1" u="sng" dirty="0"/>
              <a:t>Error Correcting Codes (ECC)</a:t>
            </a:r>
          </a:p>
          <a:p>
            <a:pPr lvl="2"/>
            <a:r>
              <a:rPr lang="en-US" dirty="0"/>
              <a:t>Generally </a:t>
            </a:r>
            <a:r>
              <a:rPr lang="en-US" i="1" u="sng" dirty="0"/>
              <a:t>SECDED (Single-Error-Correct, Double-Error-Detect)</a:t>
            </a:r>
          </a:p>
          <a:p>
            <a:pPr lvl="2"/>
            <a:r>
              <a:rPr lang="en-US" dirty="0"/>
              <a:t>8 bit code per 64-bit word</a:t>
            </a:r>
            <a:endParaRPr lang="en-US" i="1" u="sng" dirty="0"/>
          </a:p>
          <a:p>
            <a:r>
              <a:rPr lang="en-US" dirty="0"/>
              <a:t>Detecting errors on clean cache lines is harmless</a:t>
            </a:r>
          </a:p>
          <a:p>
            <a:pPr lvl="1"/>
            <a:r>
              <a:rPr lang="en-US" dirty="0"/>
              <a:t>Pretend it’s a cache miss and go to memory</a:t>
            </a:r>
          </a:p>
        </p:txBody>
      </p:sp>
      <p:sp>
        <p:nvSpPr>
          <p:cNvPr id="4" name="AutoShape 109"/>
          <p:cNvSpPr>
            <a:spLocks noChangeArrowheads="1"/>
          </p:cNvSpPr>
          <p:nvPr/>
        </p:nvSpPr>
        <p:spPr bwMode="auto">
          <a:xfrm rot="5400000">
            <a:off x="4318654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Oval 110"/>
          <p:cNvSpPr>
            <a:spLocks noChangeArrowheads="1"/>
          </p:cNvSpPr>
          <p:nvPr/>
        </p:nvSpPr>
        <p:spPr bwMode="auto">
          <a:xfrm>
            <a:off x="4440740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" name="AutoShape 111"/>
          <p:cNvSpPr>
            <a:spLocks noChangeArrowheads="1"/>
          </p:cNvSpPr>
          <p:nvPr/>
        </p:nvSpPr>
        <p:spPr bwMode="auto">
          <a:xfrm rot="16200000">
            <a:off x="4350124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Oval 112"/>
          <p:cNvSpPr>
            <a:spLocks noChangeArrowheads="1"/>
          </p:cNvSpPr>
          <p:nvPr/>
        </p:nvSpPr>
        <p:spPr bwMode="auto">
          <a:xfrm>
            <a:off x="4330922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Freeform 113"/>
          <p:cNvSpPr>
            <a:spLocks/>
          </p:cNvSpPr>
          <p:nvPr/>
        </p:nvSpPr>
        <p:spPr bwMode="auto">
          <a:xfrm>
            <a:off x="4299780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Freeform 114"/>
          <p:cNvSpPr>
            <a:spLocks/>
          </p:cNvSpPr>
          <p:nvPr/>
        </p:nvSpPr>
        <p:spPr bwMode="auto">
          <a:xfrm>
            <a:off x="4471883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" name="Freeform 115"/>
          <p:cNvSpPr>
            <a:spLocks/>
          </p:cNvSpPr>
          <p:nvPr/>
        </p:nvSpPr>
        <p:spPr bwMode="auto">
          <a:xfrm>
            <a:off x="4503353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1" name="Line 116"/>
          <p:cNvSpPr>
            <a:spLocks noChangeShapeType="1"/>
          </p:cNvSpPr>
          <p:nvPr/>
        </p:nvSpPr>
        <p:spPr bwMode="auto">
          <a:xfrm>
            <a:off x="4534824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2" name="Freeform 117"/>
          <p:cNvSpPr>
            <a:spLocks/>
          </p:cNvSpPr>
          <p:nvPr/>
        </p:nvSpPr>
        <p:spPr bwMode="auto">
          <a:xfrm>
            <a:off x="4174554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3" name="Line 118"/>
          <p:cNvSpPr>
            <a:spLocks noChangeShapeType="1"/>
          </p:cNvSpPr>
          <p:nvPr/>
        </p:nvSpPr>
        <p:spPr bwMode="auto">
          <a:xfrm>
            <a:off x="4205697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" name="Line 119"/>
          <p:cNvSpPr>
            <a:spLocks noChangeShapeType="1"/>
          </p:cNvSpPr>
          <p:nvPr/>
        </p:nvSpPr>
        <p:spPr bwMode="auto">
          <a:xfrm flipV="1">
            <a:off x="4236839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" name="Line 120"/>
          <p:cNvSpPr>
            <a:spLocks noChangeShapeType="1"/>
          </p:cNvSpPr>
          <p:nvPr/>
        </p:nvSpPr>
        <p:spPr bwMode="auto">
          <a:xfrm flipV="1">
            <a:off x="4565966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" name="AutoShape 122"/>
          <p:cNvSpPr>
            <a:spLocks noChangeArrowheads="1"/>
          </p:cNvSpPr>
          <p:nvPr/>
        </p:nvSpPr>
        <p:spPr bwMode="auto">
          <a:xfrm rot="5400000">
            <a:off x="4926667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7" name="Oval 123"/>
          <p:cNvSpPr>
            <a:spLocks noChangeArrowheads="1"/>
          </p:cNvSpPr>
          <p:nvPr/>
        </p:nvSpPr>
        <p:spPr bwMode="auto">
          <a:xfrm>
            <a:off x="5048753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8" name="AutoShape 124"/>
          <p:cNvSpPr>
            <a:spLocks noChangeArrowheads="1"/>
          </p:cNvSpPr>
          <p:nvPr/>
        </p:nvSpPr>
        <p:spPr bwMode="auto">
          <a:xfrm rot="16200000">
            <a:off x="4958137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9" name="Oval 125"/>
          <p:cNvSpPr>
            <a:spLocks noChangeArrowheads="1"/>
          </p:cNvSpPr>
          <p:nvPr/>
        </p:nvSpPr>
        <p:spPr bwMode="auto">
          <a:xfrm>
            <a:off x="4938935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0" name="Freeform 126"/>
          <p:cNvSpPr>
            <a:spLocks/>
          </p:cNvSpPr>
          <p:nvPr/>
        </p:nvSpPr>
        <p:spPr bwMode="auto">
          <a:xfrm>
            <a:off x="4907793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" name="Freeform 127"/>
          <p:cNvSpPr>
            <a:spLocks/>
          </p:cNvSpPr>
          <p:nvPr/>
        </p:nvSpPr>
        <p:spPr bwMode="auto">
          <a:xfrm>
            <a:off x="5079896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2" name="Freeform 128"/>
          <p:cNvSpPr>
            <a:spLocks/>
          </p:cNvSpPr>
          <p:nvPr/>
        </p:nvSpPr>
        <p:spPr bwMode="auto">
          <a:xfrm>
            <a:off x="5111366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" name="Line 129"/>
          <p:cNvSpPr>
            <a:spLocks noChangeShapeType="1"/>
          </p:cNvSpPr>
          <p:nvPr/>
        </p:nvSpPr>
        <p:spPr bwMode="auto">
          <a:xfrm>
            <a:off x="5142837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4" name="Freeform 130"/>
          <p:cNvSpPr>
            <a:spLocks/>
          </p:cNvSpPr>
          <p:nvPr/>
        </p:nvSpPr>
        <p:spPr bwMode="auto">
          <a:xfrm>
            <a:off x="4782567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5" name="Line 131"/>
          <p:cNvSpPr>
            <a:spLocks noChangeShapeType="1"/>
          </p:cNvSpPr>
          <p:nvPr/>
        </p:nvSpPr>
        <p:spPr bwMode="auto">
          <a:xfrm>
            <a:off x="4813710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6" name="Line 132"/>
          <p:cNvSpPr>
            <a:spLocks noChangeShapeType="1"/>
          </p:cNvSpPr>
          <p:nvPr/>
        </p:nvSpPr>
        <p:spPr bwMode="auto">
          <a:xfrm flipV="1">
            <a:off x="4844852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7" name="Line 133"/>
          <p:cNvSpPr>
            <a:spLocks noChangeShapeType="1"/>
          </p:cNvSpPr>
          <p:nvPr/>
        </p:nvSpPr>
        <p:spPr bwMode="auto">
          <a:xfrm flipV="1">
            <a:off x="5173979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8" name="AutoShape 135"/>
          <p:cNvSpPr>
            <a:spLocks noChangeArrowheads="1"/>
          </p:cNvSpPr>
          <p:nvPr/>
        </p:nvSpPr>
        <p:spPr bwMode="auto">
          <a:xfrm rot="5400000">
            <a:off x="5534679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" name="Oval 136"/>
          <p:cNvSpPr>
            <a:spLocks noChangeArrowheads="1"/>
          </p:cNvSpPr>
          <p:nvPr/>
        </p:nvSpPr>
        <p:spPr bwMode="auto">
          <a:xfrm>
            <a:off x="5656765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0" name="AutoShape 137"/>
          <p:cNvSpPr>
            <a:spLocks noChangeArrowheads="1"/>
          </p:cNvSpPr>
          <p:nvPr/>
        </p:nvSpPr>
        <p:spPr bwMode="auto">
          <a:xfrm rot="16200000">
            <a:off x="5566149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1" name="Oval 138"/>
          <p:cNvSpPr>
            <a:spLocks noChangeArrowheads="1"/>
          </p:cNvSpPr>
          <p:nvPr/>
        </p:nvSpPr>
        <p:spPr bwMode="auto">
          <a:xfrm>
            <a:off x="5546947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2" name="Freeform 139"/>
          <p:cNvSpPr>
            <a:spLocks/>
          </p:cNvSpPr>
          <p:nvPr/>
        </p:nvSpPr>
        <p:spPr bwMode="auto">
          <a:xfrm>
            <a:off x="5515805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3" name="Freeform 140"/>
          <p:cNvSpPr>
            <a:spLocks/>
          </p:cNvSpPr>
          <p:nvPr/>
        </p:nvSpPr>
        <p:spPr bwMode="auto">
          <a:xfrm>
            <a:off x="5687908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4" name="Freeform 141"/>
          <p:cNvSpPr>
            <a:spLocks/>
          </p:cNvSpPr>
          <p:nvPr/>
        </p:nvSpPr>
        <p:spPr bwMode="auto">
          <a:xfrm>
            <a:off x="5719378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5" name="Line 142"/>
          <p:cNvSpPr>
            <a:spLocks noChangeShapeType="1"/>
          </p:cNvSpPr>
          <p:nvPr/>
        </p:nvSpPr>
        <p:spPr bwMode="auto">
          <a:xfrm>
            <a:off x="5750849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6" name="Freeform 143"/>
          <p:cNvSpPr>
            <a:spLocks/>
          </p:cNvSpPr>
          <p:nvPr/>
        </p:nvSpPr>
        <p:spPr bwMode="auto">
          <a:xfrm>
            <a:off x="5390579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7" name="Line 144"/>
          <p:cNvSpPr>
            <a:spLocks noChangeShapeType="1"/>
          </p:cNvSpPr>
          <p:nvPr/>
        </p:nvSpPr>
        <p:spPr bwMode="auto">
          <a:xfrm>
            <a:off x="5421722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8" name="Line 145"/>
          <p:cNvSpPr>
            <a:spLocks noChangeShapeType="1"/>
          </p:cNvSpPr>
          <p:nvPr/>
        </p:nvSpPr>
        <p:spPr bwMode="auto">
          <a:xfrm flipV="1">
            <a:off x="5452864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9" name="Line 146"/>
          <p:cNvSpPr>
            <a:spLocks noChangeShapeType="1"/>
          </p:cNvSpPr>
          <p:nvPr/>
        </p:nvSpPr>
        <p:spPr bwMode="auto">
          <a:xfrm flipV="1">
            <a:off x="5781991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0" name="AutoShape 148"/>
          <p:cNvSpPr>
            <a:spLocks noChangeArrowheads="1"/>
          </p:cNvSpPr>
          <p:nvPr/>
        </p:nvSpPr>
        <p:spPr bwMode="auto">
          <a:xfrm rot="5400000">
            <a:off x="6142692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" name="Oval 149"/>
          <p:cNvSpPr>
            <a:spLocks noChangeArrowheads="1"/>
          </p:cNvSpPr>
          <p:nvPr/>
        </p:nvSpPr>
        <p:spPr bwMode="auto">
          <a:xfrm>
            <a:off x="6264778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2" name="AutoShape 150"/>
          <p:cNvSpPr>
            <a:spLocks noChangeArrowheads="1"/>
          </p:cNvSpPr>
          <p:nvPr/>
        </p:nvSpPr>
        <p:spPr bwMode="auto">
          <a:xfrm rot="16200000">
            <a:off x="6174162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3" name="Oval 151"/>
          <p:cNvSpPr>
            <a:spLocks noChangeArrowheads="1"/>
          </p:cNvSpPr>
          <p:nvPr/>
        </p:nvSpPr>
        <p:spPr bwMode="auto">
          <a:xfrm>
            <a:off x="6154960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4" name="Freeform 152"/>
          <p:cNvSpPr>
            <a:spLocks/>
          </p:cNvSpPr>
          <p:nvPr/>
        </p:nvSpPr>
        <p:spPr bwMode="auto">
          <a:xfrm>
            <a:off x="6123818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5" name="Freeform 153"/>
          <p:cNvSpPr>
            <a:spLocks/>
          </p:cNvSpPr>
          <p:nvPr/>
        </p:nvSpPr>
        <p:spPr bwMode="auto">
          <a:xfrm>
            <a:off x="6295921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6" name="Freeform 154"/>
          <p:cNvSpPr>
            <a:spLocks/>
          </p:cNvSpPr>
          <p:nvPr/>
        </p:nvSpPr>
        <p:spPr bwMode="auto">
          <a:xfrm>
            <a:off x="6327391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7" name="Line 155"/>
          <p:cNvSpPr>
            <a:spLocks noChangeShapeType="1"/>
          </p:cNvSpPr>
          <p:nvPr/>
        </p:nvSpPr>
        <p:spPr bwMode="auto">
          <a:xfrm>
            <a:off x="6358862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8" name="Freeform 156"/>
          <p:cNvSpPr>
            <a:spLocks/>
          </p:cNvSpPr>
          <p:nvPr/>
        </p:nvSpPr>
        <p:spPr bwMode="auto">
          <a:xfrm>
            <a:off x="5998592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9" name="Line 157"/>
          <p:cNvSpPr>
            <a:spLocks noChangeShapeType="1"/>
          </p:cNvSpPr>
          <p:nvPr/>
        </p:nvSpPr>
        <p:spPr bwMode="auto">
          <a:xfrm>
            <a:off x="6029735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0" name="Line 158"/>
          <p:cNvSpPr>
            <a:spLocks noChangeShapeType="1"/>
          </p:cNvSpPr>
          <p:nvPr/>
        </p:nvSpPr>
        <p:spPr bwMode="auto">
          <a:xfrm flipV="1">
            <a:off x="6060877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" name="Line 159"/>
          <p:cNvSpPr>
            <a:spLocks noChangeShapeType="1"/>
          </p:cNvSpPr>
          <p:nvPr/>
        </p:nvSpPr>
        <p:spPr bwMode="auto">
          <a:xfrm flipV="1">
            <a:off x="6390004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2" name="AutoShape 161"/>
          <p:cNvSpPr>
            <a:spLocks noChangeArrowheads="1"/>
          </p:cNvSpPr>
          <p:nvPr/>
        </p:nvSpPr>
        <p:spPr bwMode="auto">
          <a:xfrm rot="5400000">
            <a:off x="6749117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3" name="Oval 162"/>
          <p:cNvSpPr>
            <a:spLocks noChangeArrowheads="1"/>
          </p:cNvSpPr>
          <p:nvPr/>
        </p:nvSpPr>
        <p:spPr bwMode="auto">
          <a:xfrm>
            <a:off x="6871203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4" name="AutoShape 163"/>
          <p:cNvSpPr>
            <a:spLocks noChangeArrowheads="1"/>
          </p:cNvSpPr>
          <p:nvPr/>
        </p:nvSpPr>
        <p:spPr bwMode="auto">
          <a:xfrm rot="16200000">
            <a:off x="6780587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5" name="Oval 164"/>
          <p:cNvSpPr>
            <a:spLocks noChangeArrowheads="1"/>
          </p:cNvSpPr>
          <p:nvPr/>
        </p:nvSpPr>
        <p:spPr bwMode="auto">
          <a:xfrm>
            <a:off x="6761385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6" name="Freeform 165"/>
          <p:cNvSpPr>
            <a:spLocks/>
          </p:cNvSpPr>
          <p:nvPr/>
        </p:nvSpPr>
        <p:spPr bwMode="auto">
          <a:xfrm>
            <a:off x="6730243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7" name="Freeform 166"/>
          <p:cNvSpPr>
            <a:spLocks/>
          </p:cNvSpPr>
          <p:nvPr/>
        </p:nvSpPr>
        <p:spPr bwMode="auto">
          <a:xfrm>
            <a:off x="6902346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8" name="Freeform 167"/>
          <p:cNvSpPr>
            <a:spLocks/>
          </p:cNvSpPr>
          <p:nvPr/>
        </p:nvSpPr>
        <p:spPr bwMode="auto">
          <a:xfrm>
            <a:off x="6933816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9" name="Line 168"/>
          <p:cNvSpPr>
            <a:spLocks noChangeShapeType="1"/>
          </p:cNvSpPr>
          <p:nvPr/>
        </p:nvSpPr>
        <p:spPr bwMode="auto">
          <a:xfrm>
            <a:off x="6965287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0" name="Freeform 169"/>
          <p:cNvSpPr>
            <a:spLocks/>
          </p:cNvSpPr>
          <p:nvPr/>
        </p:nvSpPr>
        <p:spPr bwMode="auto">
          <a:xfrm>
            <a:off x="6605017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1" name="Line 170"/>
          <p:cNvSpPr>
            <a:spLocks noChangeShapeType="1"/>
          </p:cNvSpPr>
          <p:nvPr/>
        </p:nvSpPr>
        <p:spPr bwMode="auto">
          <a:xfrm>
            <a:off x="6636160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2" name="Line 171"/>
          <p:cNvSpPr>
            <a:spLocks noChangeShapeType="1"/>
          </p:cNvSpPr>
          <p:nvPr/>
        </p:nvSpPr>
        <p:spPr bwMode="auto">
          <a:xfrm flipV="1">
            <a:off x="6667302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3" name="Line 172"/>
          <p:cNvSpPr>
            <a:spLocks noChangeShapeType="1"/>
          </p:cNvSpPr>
          <p:nvPr/>
        </p:nvSpPr>
        <p:spPr bwMode="auto">
          <a:xfrm flipV="1">
            <a:off x="6996429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4" name="AutoShape 174"/>
          <p:cNvSpPr>
            <a:spLocks noChangeArrowheads="1"/>
          </p:cNvSpPr>
          <p:nvPr/>
        </p:nvSpPr>
        <p:spPr bwMode="auto">
          <a:xfrm rot="5400000">
            <a:off x="7357129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5" name="Oval 175"/>
          <p:cNvSpPr>
            <a:spLocks noChangeArrowheads="1"/>
          </p:cNvSpPr>
          <p:nvPr/>
        </p:nvSpPr>
        <p:spPr bwMode="auto">
          <a:xfrm>
            <a:off x="7479215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6" name="AutoShape 176"/>
          <p:cNvSpPr>
            <a:spLocks noChangeArrowheads="1"/>
          </p:cNvSpPr>
          <p:nvPr/>
        </p:nvSpPr>
        <p:spPr bwMode="auto">
          <a:xfrm rot="16200000">
            <a:off x="7388599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7" name="Oval 177"/>
          <p:cNvSpPr>
            <a:spLocks noChangeArrowheads="1"/>
          </p:cNvSpPr>
          <p:nvPr/>
        </p:nvSpPr>
        <p:spPr bwMode="auto">
          <a:xfrm>
            <a:off x="7369397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8" name="Freeform 178"/>
          <p:cNvSpPr>
            <a:spLocks/>
          </p:cNvSpPr>
          <p:nvPr/>
        </p:nvSpPr>
        <p:spPr bwMode="auto">
          <a:xfrm>
            <a:off x="7338255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9" name="Freeform 179"/>
          <p:cNvSpPr>
            <a:spLocks/>
          </p:cNvSpPr>
          <p:nvPr/>
        </p:nvSpPr>
        <p:spPr bwMode="auto">
          <a:xfrm>
            <a:off x="7510358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0" name="Freeform 180"/>
          <p:cNvSpPr>
            <a:spLocks/>
          </p:cNvSpPr>
          <p:nvPr/>
        </p:nvSpPr>
        <p:spPr bwMode="auto">
          <a:xfrm>
            <a:off x="7541828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1" name="Line 181"/>
          <p:cNvSpPr>
            <a:spLocks noChangeShapeType="1"/>
          </p:cNvSpPr>
          <p:nvPr/>
        </p:nvSpPr>
        <p:spPr bwMode="auto">
          <a:xfrm>
            <a:off x="7573299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2" name="Freeform 182"/>
          <p:cNvSpPr>
            <a:spLocks/>
          </p:cNvSpPr>
          <p:nvPr/>
        </p:nvSpPr>
        <p:spPr bwMode="auto">
          <a:xfrm>
            <a:off x="7213029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3" name="Line 183"/>
          <p:cNvSpPr>
            <a:spLocks noChangeShapeType="1"/>
          </p:cNvSpPr>
          <p:nvPr/>
        </p:nvSpPr>
        <p:spPr bwMode="auto">
          <a:xfrm>
            <a:off x="7244172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4" name="Line 184"/>
          <p:cNvSpPr>
            <a:spLocks noChangeShapeType="1"/>
          </p:cNvSpPr>
          <p:nvPr/>
        </p:nvSpPr>
        <p:spPr bwMode="auto">
          <a:xfrm flipV="1">
            <a:off x="7275314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5" name="Line 185"/>
          <p:cNvSpPr>
            <a:spLocks noChangeShapeType="1"/>
          </p:cNvSpPr>
          <p:nvPr/>
        </p:nvSpPr>
        <p:spPr bwMode="auto">
          <a:xfrm flipV="1">
            <a:off x="7604441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6" name="AutoShape 187"/>
          <p:cNvSpPr>
            <a:spLocks noChangeArrowheads="1"/>
          </p:cNvSpPr>
          <p:nvPr/>
        </p:nvSpPr>
        <p:spPr bwMode="auto">
          <a:xfrm rot="5400000">
            <a:off x="7963554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7" name="Oval 188"/>
          <p:cNvSpPr>
            <a:spLocks noChangeArrowheads="1"/>
          </p:cNvSpPr>
          <p:nvPr/>
        </p:nvSpPr>
        <p:spPr bwMode="auto">
          <a:xfrm>
            <a:off x="8085640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8" name="AutoShape 189"/>
          <p:cNvSpPr>
            <a:spLocks noChangeArrowheads="1"/>
          </p:cNvSpPr>
          <p:nvPr/>
        </p:nvSpPr>
        <p:spPr bwMode="auto">
          <a:xfrm rot="16200000">
            <a:off x="7995024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9" name="Oval 190"/>
          <p:cNvSpPr>
            <a:spLocks noChangeArrowheads="1"/>
          </p:cNvSpPr>
          <p:nvPr/>
        </p:nvSpPr>
        <p:spPr bwMode="auto">
          <a:xfrm>
            <a:off x="7975822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0" name="Freeform 191"/>
          <p:cNvSpPr>
            <a:spLocks/>
          </p:cNvSpPr>
          <p:nvPr/>
        </p:nvSpPr>
        <p:spPr bwMode="auto">
          <a:xfrm>
            <a:off x="7944680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" name="Freeform 192"/>
          <p:cNvSpPr>
            <a:spLocks/>
          </p:cNvSpPr>
          <p:nvPr/>
        </p:nvSpPr>
        <p:spPr bwMode="auto">
          <a:xfrm>
            <a:off x="8116783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2" name="Freeform 193"/>
          <p:cNvSpPr>
            <a:spLocks/>
          </p:cNvSpPr>
          <p:nvPr/>
        </p:nvSpPr>
        <p:spPr bwMode="auto">
          <a:xfrm>
            <a:off x="8148253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3" name="Line 194"/>
          <p:cNvSpPr>
            <a:spLocks noChangeShapeType="1"/>
          </p:cNvSpPr>
          <p:nvPr/>
        </p:nvSpPr>
        <p:spPr bwMode="auto">
          <a:xfrm>
            <a:off x="8179724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4" name="Freeform 195"/>
          <p:cNvSpPr>
            <a:spLocks/>
          </p:cNvSpPr>
          <p:nvPr/>
        </p:nvSpPr>
        <p:spPr bwMode="auto">
          <a:xfrm>
            <a:off x="7819454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5" name="Line 196"/>
          <p:cNvSpPr>
            <a:spLocks noChangeShapeType="1"/>
          </p:cNvSpPr>
          <p:nvPr/>
        </p:nvSpPr>
        <p:spPr bwMode="auto">
          <a:xfrm>
            <a:off x="7850597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V="1">
            <a:off x="7881739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7" name="Line 198"/>
          <p:cNvSpPr>
            <a:spLocks noChangeShapeType="1"/>
          </p:cNvSpPr>
          <p:nvPr/>
        </p:nvSpPr>
        <p:spPr bwMode="auto">
          <a:xfrm flipV="1">
            <a:off x="8210866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8" name="AutoShape 200"/>
          <p:cNvSpPr>
            <a:spLocks noChangeArrowheads="1"/>
          </p:cNvSpPr>
          <p:nvPr/>
        </p:nvSpPr>
        <p:spPr bwMode="auto">
          <a:xfrm rot="5400000">
            <a:off x="8569979" y="2755023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9" name="Oval 201"/>
          <p:cNvSpPr>
            <a:spLocks noChangeArrowheads="1"/>
          </p:cNvSpPr>
          <p:nvPr/>
        </p:nvSpPr>
        <p:spPr bwMode="auto">
          <a:xfrm>
            <a:off x="8692065" y="2793185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0" name="AutoShape 202"/>
          <p:cNvSpPr>
            <a:spLocks noChangeArrowheads="1"/>
          </p:cNvSpPr>
          <p:nvPr/>
        </p:nvSpPr>
        <p:spPr bwMode="auto">
          <a:xfrm rot="16200000">
            <a:off x="8601449" y="2889706"/>
            <a:ext cx="134683" cy="109818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1" name="Oval 203"/>
          <p:cNvSpPr>
            <a:spLocks noChangeArrowheads="1"/>
          </p:cNvSpPr>
          <p:nvPr/>
        </p:nvSpPr>
        <p:spPr bwMode="auto">
          <a:xfrm>
            <a:off x="8582247" y="2928221"/>
            <a:ext cx="31470" cy="3384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2" name="Freeform 204"/>
          <p:cNvSpPr>
            <a:spLocks/>
          </p:cNvSpPr>
          <p:nvPr/>
        </p:nvSpPr>
        <p:spPr bwMode="auto">
          <a:xfrm>
            <a:off x="8551105" y="2810109"/>
            <a:ext cx="31143" cy="134683"/>
          </a:xfrm>
          <a:custGeom>
            <a:avLst/>
            <a:gdLst/>
            <a:ahLst/>
            <a:cxnLst>
              <a:cxn ang="0">
                <a:pos x="191" y="382"/>
              </a:cxn>
              <a:cxn ang="0">
                <a:pos x="0" y="382"/>
              </a:cxn>
              <a:cxn ang="0">
                <a:pos x="0" y="0"/>
              </a:cxn>
              <a:cxn ang="0">
                <a:pos x="191" y="0"/>
              </a:cxn>
            </a:cxnLst>
            <a:rect l="0" t="0" r="r" b="b"/>
            <a:pathLst>
              <a:path w="191" h="382">
                <a:moveTo>
                  <a:pt x="191" y="382"/>
                </a:moveTo>
                <a:lnTo>
                  <a:pt x="0" y="382"/>
                </a:lnTo>
                <a:lnTo>
                  <a:pt x="0" y="0"/>
                </a:lnTo>
                <a:lnTo>
                  <a:pt x="19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3" name="Freeform 205"/>
          <p:cNvSpPr>
            <a:spLocks/>
          </p:cNvSpPr>
          <p:nvPr/>
        </p:nvSpPr>
        <p:spPr bwMode="auto">
          <a:xfrm>
            <a:off x="8723208" y="2810109"/>
            <a:ext cx="31470" cy="1346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82"/>
              </a:cxn>
              <a:cxn ang="0">
                <a:pos x="0" y="382"/>
              </a:cxn>
            </a:cxnLst>
            <a:rect l="0" t="0" r="r" b="b"/>
            <a:pathLst>
              <a:path w="144" h="382">
                <a:moveTo>
                  <a:pt x="0" y="0"/>
                </a:moveTo>
                <a:lnTo>
                  <a:pt x="144" y="0"/>
                </a:lnTo>
                <a:lnTo>
                  <a:pt x="144" y="382"/>
                </a:lnTo>
                <a:lnTo>
                  <a:pt x="0" y="38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4" name="Freeform 206"/>
          <p:cNvSpPr>
            <a:spLocks/>
          </p:cNvSpPr>
          <p:nvPr/>
        </p:nvSpPr>
        <p:spPr bwMode="auto">
          <a:xfrm>
            <a:off x="8754678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5" name="Line 207"/>
          <p:cNvSpPr>
            <a:spLocks noChangeShapeType="1"/>
          </p:cNvSpPr>
          <p:nvPr/>
        </p:nvSpPr>
        <p:spPr bwMode="auto">
          <a:xfrm>
            <a:off x="8786149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6" name="Freeform 208"/>
          <p:cNvSpPr>
            <a:spLocks/>
          </p:cNvSpPr>
          <p:nvPr/>
        </p:nvSpPr>
        <p:spPr bwMode="auto">
          <a:xfrm>
            <a:off x="8425879" y="2843956"/>
            <a:ext cx="125226" cy="33494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96" y="95"/>
              </a:cxn>
              <a:cxn ang="0">
                <a:pos x="96" y="0"/>
              </a:cxn>
              <a:cxn ang="0">
                <a:pos x="287" y="0"/>
              </a:cxn>
              <a:cxn ang="0">
                <a:pos x="287" y="95"/>
              </a:cxn>
              <a:cxn ang="0">
                <a:pos x="382" y="95"/>
              </a:cxn>
            </a:cxnLst>
            <a:rect l="0" t="0" r="r" b="b"/>
            <a:pathLst>
              <a:path w="382" h="95">
                <a:moveTo>
                  <a:pt x="0" y="95"/>
                </a:moveTo>
                <a:lnTo>
                  <a:pt x="96" y="95"/>
                </a:lnTo>
                <a:lnTo>
                  <a:pt x="96" y="0"/>
                </a:lnTo>
                <a:lnTo>
                  <a:pt x="287" y="0"/>
                </a:lnTo>
                <a:lnTo>
                  <a:pt x="287" y="95"/>
                </a:lnTo>
                <a:lnTo>
                  <a:pt x="382" y="9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7" name="Line 209"/>
          <p:cNvSpPr>
            <a:spLocks noChangeShapeType="1"/>
          </p:cNvSpPr>
          <p:nvPr/>
        </p:nvSpPr>
        <p:spPr bwMode="auto">
          <a:xfrm>
            <a:off x="8457022" y="2827032"/>
            <a:ext cx="62613" cy="3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8" name="Line 210"/>
          <p:cNvSpPr>
            <a:spLocks noChangeShapeType="1"/>
          </p:cNvSpPr>
          <p:nvPr/>
        </p:nvSpPr>
        <p:spPr bwMode="auto">
          <a:xfrm flipV="1">
            <a:off x="8488164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9" name="Line 211"/>
          <p:cNvSpPr>
            <a:spLocks noChangeShapeType="1"/>
          </p:cNvSpPr>
          <p:nvPr/>
        </p:nvSpPr>
        <p:spPr bwMode="auto">
          <a:xfrm flipV="1">
            <a:off x="8817291" y="2708920"/>
            <a:ext cx="0" cy="11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00" name="Line 838"/>
          <p:cNvSpPr>
            <a:spLocks noChangeShapeType="1"/>
          </p:cNvSpPr>
          <p:nvPr/>
        </p:nvSpPr>
        <p:spPr bwMode="auto">
          <a:xfrm>
            <a:off x="3947542" y="2710508"/>
            <a:ext cx="516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174554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0        1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782567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0        1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390579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1        0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998592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0        1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605017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0        1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213029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1        0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819454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0        1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426507" y="2860957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0        1</a:t>
            </a:r>
          </a:p>
        </p:txBody>
      </p:sp>
      <p:sp>
        <p:nvSpPr>
          <p:cNvPr id="156" name="Lightning Bolt 155"/>
          <p:cNvSpPr/>
          <p:nvPr/>
        </p:nvSpPr>
        <p:spPr bwMode="auto">
          <a:xfrm rot="20457901" flipH="1">
            <a:off x="6634287" y="1689323"/>
            <a:ext cx="1185670" cy="936104"/>
          </a:xfrm>
          <a:prstGeom prst="lightningBol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588224" y="2860703"/>
            <a:ext cx="541462" cy="261610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r>
              <a:rPr lang="en-US" sz="1100" dirty="0"/>
              <a:t>1        0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6" grpId="0" animBg="1"/>
      <p:bldP spid="156" grpId="1" animBg="1"/>
      <p:bldP spid="156" grpId="2" animBg="1"/>
      <p:bldP spid="1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Terminology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block</a:t>
            </a:r>
            <a:r>
              <a:rPr lang="en-US" dirty="0"/>
              <a:t> (</a:t>
            </a:r>
            <a:r>
              <a:rPr lang="en-US" i="1" u="sng" dirty="0"/>
              <a:t>cache line</a:t>
            </a:r>
            <a:r>
              <a:rPr lang="en-US" dirty="0"/>
              <a:t>): minimum unit that may be cached</a:t>
            </a:r>
          </a:p>
          <a:p>
            <a:r>
              <a:rPr lang="en-US" i="1" u="sng" dirty="0"/>
              <a:t>frame</a:t>
            </a:r>
            <a:r>
              <a:rPr lang="en-US" dirty="0"/>
              <a:t>: cache storage location to hold one block</a:t>
            </a:r>
          </a:p>
          <a:p>
            <a:r>
              <a:rPr lang="en-US" i="1" u="sng" dirty="0"/>
              <a:t>hit</a:t>
            </a:r>
            <a:r>
              <a:rPr lang="en-US" dirty="0"/>
              <a:t>: block is found in the cache</a:t>
            </a:r>
          </a:p>
          <a:p>
            <a:r>
              <a:rPr lang="en-US" i="1" u="sng" dirty="0"/>
              <a:t>miss</a:t>
            </a:r>
            <a:r>
              <a:rPr lang="en-US" dirty="0"/>
              <a:t>: block is not found in the cache</a:t>
            </a:r>
          </a:p>
          <a:p>
            <a:r>
              <a:rPr lang="en-US" i="1" u="sng" dirty="0"/>
              <a:t>miss ratio</a:t>
            </a:r>
            <a:r>
              <a:rPr lang="en-US" dirty="0"/>
              <a:t>: fraction of references that miss</a:t>
            </a:r>
          </a:p>
          <a:p>
            <a:r>
              <a:rPr lang="en-US" i="1" u="sng" dirty="0"/>
              <a:t>hit time</a:t>
            </a:r>
            <a:r>
              <a:rPr lang="en-US" dirty="0"/>
              <a:t>: time to access the cache</a:t>
            </a:r>
          </a:p>
          <a:p>
            <a:r>
              <a:rPr lang="en-US" i="1" u="sng" dirty="0"/>
              <a:t>miss penalty</a:t>
            </a:r>
            <a:r>
              <a:rPr lang="en-US" dirty="0"/>
              <a:t>: time to replace block on a miss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67082" y="2636912"/>
            <a:ext cx="10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sequence from core:</a:t>
            </a:r>
            <a:br>
              <a:rPr lang="en-US" dirty="0"/>
            </a:br>
            <a:r>
              <a:rPr lang="en-US" dirty="0"/>
              <a:t>(assume 8-byte lines)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4048" y="2631976"/>
            <a:ext cx="3168352" cy="164509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88124" y="4810472"/>
            <a:ext cx="1600200" cy="1066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2811861"/>
            <a:ext cx="2016224" cy="338554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0x10000 (…data…)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120" y="3821711"/>
            <a:ext cx="2016224" cy="338554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0x10120 (…data…)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2120" y="3160132"/>
            <a:ext cx="2016224" cy="338554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0x10008 (…data…)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7082" y="3063523"/>
            <a:ext cx="10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7082" y="3490134"/>
            <a:ext cx="10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7082" y="3916745"/>
            <a:ext cx="10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7082" y="4343356"/>
            <a:ext cx="10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7082" y="4769967"/>
            <a:ext cx="10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237822"/>
            <a:ext cx="9144000" cy="575554"/>
          </a:xfrm>
          <a:prstGeom prst="rect">
            <a:avLst/>
          </a:prstGeom>
          <a:noFill/>
        </p:spPr>
        <p:txBody>
          <a:bodyPr wrap="square" lIns="82309" tIns="41154" rIns="82309" bIns="41154" rtlCol="0">
            <a:spAutoFit/>
          </a:bodyPr>
          <a:lstStyle/>
          <a:p>
            <a:pPr marL="0" lvl="1" indent="-514291" algn="ctr"/>
            <a:r>
              <a:rPr lang="en-US" sz="3200" dirty="0">
                <a:solidFill>
                  <a:schemeClr val="bg1"/>
                </a:solidFill>
              </a:rPr>
              <a:t>Final </a:t>
            </a:r>
            <a:r>
              <a:rPr lang="en-US" sz="3200" i="1" u="sng" dirty="0">
                <a:solidFill>
                  <a:schemeClr val="bg1"/>
                </a:solidFill>
              </a:rPr>
              <a:t>miss ratio</a:t>
            </a:r>
            <a:r>
              <a:rPr lang="en-US" sz="3200" dirty="0">
                <a:solidFill>
                  <a:schemeClr val="bg1"/>
                </a:solidFill>
              </a:rPr>
              <a:t> is 50%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6412582" y="1710226"/>
            <a:ext cx="351284" cy="363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092924" y="1412776"/>
            <a:ext cx="9906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 MT" pitchFamily="34" charset="0"/>
              </a:rPr>
              <a:t>Core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71600" y="2750090"/>
            <a:ext cx="1101725" cy="271929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0x10000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971600" y="3177125"/>
            <a:ext cx="1101725" cy="271929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0x10004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971600" y="3604160"/>
            <a:ext cx="1101725" cy="271929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0x10120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971600" y="4031195"/>
            <a:ext cx="1101725" cy="271929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0x10008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971600" y="4458230"/>
            <a:ext cx="1101725" cy="271929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0x10124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971600" y="4885263"/>
            <a:ext cx="1101725" cy="271929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0x10004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755576" y="2730537"/>
            <a:ext cx="0" cy="1649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6588224" y="2103513"/>
            <a:ext cx="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6588224" y="4277073"/>
            <a:ext cx="0" cy="533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3.88889E-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6111 L 3.88889E-6 0.49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781 0.3382 L -0.00781 0.00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6111 L 3.88889E-6 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autoRev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348 L 3.88889E-6 0.164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3.88889E-6 0.3150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31504 L 3.88889E-6 0.496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9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781 0.19098 L -0.00781 0.002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31504 L 3.88889E-6 0.003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348 L 3.88889E-6 0.2064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autoRev="1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20648 L 3.88889E-6 0.47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694 0.29398 L -0.00694 4.8148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20648 L 3.88889E-6 0.003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autoRev="1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3.88889E-6 0.3046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autoRev="1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3.88889E-6 0.1576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fill="remove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AMAT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powerful tool to estimate performance</a:t>
            </a:r>
          </a:p>
          <a:p>
            <a:endParaRPr lang="en-US" dirty="0"/>
          </a:p>
          <a:p>
            <a:r>
              <a:rPr lang="en-US" dirty="0"/>
              <a:t>If …</a:t>
            </a:r>
            <a:br>
              <a:rPr lang="en-US" dirty="0"/>
            </a:br>
            <a:r>
              <a:rPr lang="en-US" dirty="0"/>
              <a:t>cache hit is 10 cycles (core to L1 and back)</a:t>
            </a:r>
            <a:br>
              <a:rPr lang="en-US" dirty="0"/>
            </a:br>
            <a:r>
              <a:rPr lang="en-US" dirty="0"/>
              <a:t>memory access is 100 cycles (core to </a:t>
            </a:r>
            <a:r>
              <a:rPr lang="en-US" dirty="0" err="1"/>
              <a:t>mem</a:t>
            </a:r>
            <a:r>
              <a:rPr lang="en-US" dirty="0"/>
              <a:t> and back)</a:t>
            </a:r>
          </a:p>
          <a:p>
            <a:endParaRPr lang="en-US" dirty="0"/>
          </a:p>
          <a:p>
            <a:r>
              <a:rPr lang="en-US" dirty="0"/>
              <a:t>Then …</a:t>
            </a:r>
            <a:br>
              <a:rPr lang="en-US" dirty="0"/>
            </a:br>
            <a:r>
              <a:rPr lang="en-US" dirty="0"/>
              <a:t>at 50% miss ratio, avg. access: 0.5×10+0.5×100 = 55</a:t>
            </a:r>
            <a:br>
              <a:rPr lang="en-US" dirty="0"/>
            </a:br>
            <a:r>
              <a:rPr lang="en-US" dirty="0"/>
              <a:t>at 10% miss ratio, avg. access: 0.9×10+0.1×100 = 19</a:t>
            </a:r>
            <a:br>
              <a:rPr lang="en-US" dirty="0"/>
            </a:br>
            <a:r>
              <a:rPr lang="en-US" dirty="0"/>
              <a:t>at 1% miss ratio, avg. access: 0.99×10+0.01×100 ≈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AMAT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Generalizes nicely to any-depth hierarchy</a:t>
            </a:r>
          </a:p>
          <a:p>
            <a:endParaRPr lang="en-US" dirty="0"/>
          </a:p>
          <a:p>
            <a:r>
              <a:rPr lang="en-US" dirty="0"/>
              <a:t>If …</a:t>
            </a:r>
            <a:br>
              <a:rPr lang="en-US" dirty="0"/>
            </a:br>
            <a:r>
              <a:rPr lang="en-US" dirty="0"/>
              <a:t>L1 cache hit is 5 cycles (core to L1 and back)</a:t>
            </a:r>
            <a:br>
              <a:rPr lang="en-US" dirty="0"/>
            </a:br>
            <a:r>
              <a:rPr lang="en-US" dirty="0"/>
              <a:t>L2 cache hit is 20 cycles (core to L2 and back)</a:t>
            </a:r>
            <a:br>
              <a:rPr lang="en-US" dirty="0"/>
            </a:br>
            <a:r>
              <a:rPr lang="en-US" dirty="0"/>
              <a:t>memory access is 100 cycles (core to </a:t>
            </a:r>
            <a:r>
              <a:rPr lang="en-US" dirty="0" err="1"/>
              <a:t>mem</a:t>
            </a:r>
            <a:r>
              <a:rPr lang="en-US" dirty="0"/>
              <a:t> and back)</a:t>
            </a:r>
          </a:p>
          <a:p>
            <a:endParaRPr lang="en-US" dirty="0"/>
          </a:p>
          <a:p>
            <a:r>
              <a:rPr lang="en-US" dirty="0"/>
              <a:t>Then …</a:t>
            </a:r>
            <a:br>
              <a:rPr lang="en-US" dirty="0"/>
            </a:br>
            <a:r>
              <a:rPr lang="en-US" dirty="0"/>
              <a:t>at 20% miss ratio in L1 and 40% miss ratio in L2 …</a:t>
            </a:r>
            <a:br>
              <a:rPr lang="en-US" dirty="0"/>
            </a:br>
            <a:r>
              <a:rPr lang="en-US" dirty="0"/>
              <a:t>	avg. access: 0.8×5+0.2×(0.6×20+0.4×100) ≈ 14</a:t>
            </a:r>
          </a:p>
        </p:txBody>
      </p:sp>
    </p:spTree>
    <p:extLst>
      <p:ext uri="{BB962C8B-B14F-4D97-AF65-F5344CB8AC3E}">
        <p14:creationId xmlns:p14="http://schemas.microsoft.com/office/powerpoint/2010/main" val="42844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7544" y="1340768"/>
            <a:ext cx="8208912" cy="316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36000" rIns="18000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Processor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Organization (1/3)</a:t>
            </a:r>
          </a:p>
        </p:txBody>
      </p:sp>
      <p:sp>
        <p:nvSpPr>
          <p:cNvPr id="1104902" name="Rectangle 6"/>
          <p:cNvSpPr>
            <a:spLocks noChangeArrowheads="1"/>
          </p:cNvSpPr>
          <p:nvPr/>
        </p:nvSpPr>
        <p:spPr bwMode="auto">
          <a:xfrm>
            <a:off x="4211960" y="1700808"/>
            <a:ext cx="1157288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Registers</a:t>
            </a:r>
          </a:p>
        </p:txBody>
      </p:sp>
      <p:sp>
        <p:nvSpPr>
          <p:cNvPr id="1104903" name="Rectangle 7"/>
          <p:cNvSpPr>
            <a:spLocks noChangeArrowheads="1"/>
          </p:cNvSpPr>
          <p:nvPr/>
        </p:nvSpPr>
        <p:spPr bwMode="auto">
          <a:xfrm>
            <a:off x="3563888" y="2132856"/>
            <a:ext cx="1224136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L1 I-Cache</a:t>
            </a:r>
          </a:p>
        </p:txBody>
      </p:sp>
      <p:sp>
        <p:nvSpPr>
          <p:cNvPr id="1104904" name="Rectangle 8"/>
          <p:cNvSpPr>
            <a:spLocks noChangeArrowheads="1"/>
          </p:cNvSpPr>
          <p:nvPr/>
        </p:nvSpPr>
        <p:spPr bwMode="auto">
          <a:xfrm>
            <a:off x="4788024" y="2132856"/>
            <a:ext cx="1224136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L1 D-Cache</a:t>
            </a:r>
          </a:p>
        </p:txBody>
      </p:sp>
      <p:sp>
        <p:nvSpPr>
          <p:cNvPr id="1104905" name="Rectangle 9"/>
          <p:cNvSpPr>
            <a:spLocks noChangeArrowheads="1"/>
          </p:cNvSpPr>
          <p:nvPr/>
        </p:nvSpPr>
        <p:spPr bwMode="auto">
          <a:xfrm>
            <a:off x="3419872" y="2636912"/>
            <a:ext cx="2736304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L2 Cache</a:t>
            </a:r>
          </a:p>
        </p:txBody>
      </p:sp>
      <p:sp>
        <p:nvSpPr>
          <p:cNvPr id="1104906" name="Rectangle 10"/>
          <p:cNvSpPr>
            <a:spLocks noChangeArrowheads="1"/>
          </p:cNvSpPr>
          <p:nvPr/>
        </p:nvSpPr>
        <p:spPr bwMode="auto">
          <a:xfrm>
            <a:off x="6012160" y="2132856"/>
            <a:ext cx="648072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D-TLB</a:t>
            </a:r>
          </a:p>
        </p:txBody>
      </p:sp>
      <p:sp>
        <p:nvSpPr>
          <p:cNvPr id="1104907" name="Rectangle 11"/>
          <p:cNvSpPr>
            <a:spLocks noChangeArrowheads="1"/>
          </p:cNvSpPr>
          <p:nvPr/>
        </p:nvSpPr>
        <p:spPr bwMode="auto">
          <a:xfrm>
            <a:off x="2915816" y="2132856"/>
            <a:ext cx="653232" cy="3600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Gill Sans MT" pitchFamily="34" charset="0"/>
              </a:rPr>
              <a:t>I-TLB</a:t>
            </a:r>
          </a:p>
        </p:txBody>
      </p:sp>
      <p:sp>
        <p:nvSpPr>
          <p:cNvPr id="1104909" name="Rectangle 13"/>
          <p:cNvSpPr>
            <a:spLocks noChangeArrowheads="1"/>
          </p:cNvSpPr>
          <p:nvPr/>
        </p:nvSpPr>
        <p:spPr bwMode="auto">
          <a:xfrm>
            <a:off x="467544" y="4662264"/>
            <a:ext cx="8196064" cy="1143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Main Memory (DRAM)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1560" y="3534544"/>
            <a:ext cx="7920880" cy="8305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 MT" pitchFamily="34" charset="0"/>
              </a:rPr>
              <a:t>L3 Cache </a:t>
            </a:r>
            <a:r>
              <a:rPr lang="en-US" i="1" dirty="0">
                <a:solidFill>
                  <a:srgbClr val="000000"/>
                </a:solidFill>
                <a:latin typeface="Gill Sans MT" pitchFamily="34" charset="0"/>
              </a:rPr>
              <a:t>(</a:t>
            </a:r>
            <a:r>
              <a:rPr lang="en-US" i="1" u="sng" dirty="0">
                <a:solidFill>
                  <a:srgbClr val="000000"/>
                </a:solidFill>
                <a:latin typeface="Gill Sans MT" pitchFamily="34" charset="0"/>
              </a:rPr>
              <a:t>LLC</a:t>
            </a:r>
            <a:r>
              <a:rPr lang="en-US" i="1" dirty="0">
                <a:solidFill>
                  <a:srgbClr val="000000"/>
                </a:solidFill>
                <a:latin typeface="Gill Sans MT" pitchFamily="34" charset="0"/>
              </a:rPr>
              <a:t>)</a:t>
            </a:r>
          </a:p>
        </p:txBody>
      </p:sp>
      <p:pic>
        <p:nvPicPr>
          <p:cNvPr id="260098" name="Picture 2" descr="http://3.bp.blogspot.com/-A5030WnBzc0/TvW8YjRcBuI/AAAAAAAAAL4/wmQ9fnGDaco/s1600/QUAD+CORE+CPU+INTEL+CORE+I5-2500K+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772816"/>
            <a:ext cx="1824202" cy="1368152"/>
          </a:xfrm>
          <a:prstGeom prst="rect">
            <a:avLst/>
          </a:prstGeom>
          <a:noFill/>
        </p:spPr>
      </p:pic>
      <p:pic>
        <p:nvPicPr>
          <p:cNvPr id="25" name="Picture 10" descr="http://www-03.ibm.com/ibm/history/ibm100/images/icp/T030775X12857R51/us__en_us__ibm100__cult_innovation__dram_2__940x5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38" t="29954" r="7512" b="31533"/>
          <a:stretch>
            <a:fillRect/>
          </a:stretch>
        </p:blipFill>
        <p:spPr bwMode="auto">
          <a:xfrm>
            <a:off x="555555" y="4797152"/>
            <a:ext cx="2648293" cy="674566"/>
          </a:xfrm>
          <a:prstGeom prst="rect">
            <a:avLst/>
          </a:prstGeom>
          <a:noFill/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0" y="6283570"/>
            <a:ext cx="9144000" cy="57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L1 is </a:t>
            </a:r>
            <a:r>
              <a:rPr lang="en-US" sz="3200" b="1" i="1" u="sng" dirty="0">
                <a:solidFill>
                  <a:schemeClr val="bg1"/>
                </a:solidFill>
              </a:rPr>
              <a:t>split</a:t>
            </a:r>
            <a:r>
              <a:rPr lang="en-US" sz="3200" dirty="0">
                <a:solidFill>
                  <a:schemeClr val="bg1"/>
                </a:solidFill>
              </a:rPr>
              <a:t>, L2 (here) and LLC </a:t>
            </a:r>
            <a:r>
              <a:rPr lang="en-US" sz="3200" b="1" i="1" u="sng" dirty="0">
                <a:solidFill>
                  <a:schemeClr val="bg1"/>
                </a:solidFill>
              </a:rPr>
              <a:t>unified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algn="ctr">
          <a:solidFill>
            <a:schemeClr val="tx1"/>
          </a:solidFill>
          <a:miter lim="800000"/>
          <a:headEnd/>
          <a:tailEnd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anchor="ctr"/>
      <a:lstStyle>
        <a:defPPr algn="ctr" fontAlgn="base">
          <a:spcBef>
            <a:spcPct val="0"/>
          </a:spcBef>
          <a:spcAft>
            <a:spcPct val="0"/>
          </a:spcAft>
          <a:defRPr sz="1600" dirty="0" smtClean="0">
            <a:solidFill>
              <a:srgbClr val="000000"/>
            </a:solidFill>
            <a:latin typeface="Gill Sans MT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Microsoft Office PowerPoint</Application>
  <PresentationFormat>On-screen Show (4:3)</PresentationFormat>
  <Paragraphs>720</Paragraphs>
  <Slides>40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Decade</vt:lpstr>
      <vt:lpstr>Gill Sans MT</vt:lpstr>
      <vt:lpstr>Times</vt:lpstr>
      <vt:lpstr>Office Theme</vt:lpstr>
      <vt:lpstr>Chart</vt:lpstr>
      <vt:lpstr>CSE 502: Computer Architecture</vt:lpstr>
      <vt:lpstr>Motivation</vt:lpstr>
      <vt:lpstr>Storage Hierarchy</vt:lpstr>
      <vt:lpstr>Caches</vt:lpstr>
      <vt:lpstr>Cache Terminology</vt:lpstr>
      <vt:lpstr>Cache Example</vt:lpstr>
      <vt:lpstr>AMAT (1/2)</vt:lpstr>
      <vt:lpstr>AMAT (2/2)</vt:lpstr>
      <vt:lpstr>Memory Organization (1/3)</vt:lpstr>
      <vt:lpstr>Memory Organization (2/3)</vt:lpstr>
      <vt:lpstr>Memory Organization (3/3)</vt:lpstr>
      <vt:lpstr>SRAM Overview</vt:lpstr>
      <vt:lpstr>8-bit SRAM Array</vt:lpstr>
      <vt:lpstr>8×8-bit SRAM Array</vt:lpstr>
      <vt:lpstr>Fully-Associative Cache</vt:lpstr>
      <vt:lpstr>The 3 C’s of Cache Misses</vt:lpstr>
      <vt:lpstr>Cache Size</vt:lpstr>
      <vt:lpstr>Block Size</vt:lpstr>
      <vt:lpstr>8×8-bit SRAM Array</vt:lpstr>
      <vt:lpstr>64×1-bit SRAM Array</vt:lpstr>
      <vt:lpstr>Direct-Mapped Cache</vt:lpstr>
      <vt:lpstr>Cache Conflicts</vt:lpstr>
      <vt:lpstr>Associativity (1/2)</vt:lpstr>
      <vt:lpstr>Associativity (2/2)</vt:lpstr>
      <vt:lpstr>N-Way Set-Associative Cache</vt:lpstr>
      <vt:lpstr>Associative Block Replacement</vt:lpstr>
      <vt:lpstr>Victim Cache (1/2)</vt:lpstr>
      <vt:lpstr>Victim Cache (2/2)</vt:lpstr>
      <vt:lpstr>Parallel vs Serial Caches</vt:lpstr>
      <vt:lpstr>Way-Prediction and Partial Tagging</vt:lpstr>
      <vt:lpstr>Physically-Indexed Caches</vt:lpstr>
      <vt:lpstr>Virtually-Indexed Caches</vt:lpstr>
      <vt:lpstr>Virtually-Indexed Caches</vt:lpstr>
      <vt:lpstr>Multiple Accesses per Cycle</vt:lpstr>
      <vt:lpstr>Multi-Ported SRAMs</vt:lpstr>
      <vt:lpstr>Multi-Porting vs Banking</vt:lpstr>
      <vt:lpstr>Bank Conflicts</vt:lpstr>
      <vt:lpstr>Write Policies</vt:lpstr>
      <vt:lpstr>Inclusion</vt:lpstr>
      <vt:lpstr>Parity &amp; ECC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mike</dc:creator>
  <cp:lastModifiedBy>Michael  Ferdman</cp:lastModifiedBy>
  <cp:revision>377</cp:revision>
  <dcterms:created xsi:type="dcterms:W3CDTF">2012-09-21T01:57:31Z</dcterms:created>
  <dcterms:modified xsi:type="dcterms:W3CDTF">2019-02-28T18:00:35Z</dcterms:modified>
</cp:coreProperties>
</file>