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02" r:id="rId3"/>
    <p:sldId id="499" r:id="rId4"/>
    <p:sldId id="406" r:id="rId5"/>
    <p:sldId id="407" r:id="rId6"/>
    <p:sldId id="481" r:id="rId7"/>
    <p:sldId id="409" r:id="rId8"/>
    <p:sldId id="410" r:id="rId9"/>
    <p:sldId id="484" r:id="rId10"/>
    <p:sldId id="500" r:id="rId11"/>
    <p:sldId id="501" r:id="rId12"/>
    <p:sldId id="502" r:id="rId13"/>
    <p:sldId id="503" r:id="rId14"/>
    <p:sldId id="504" r:id="rId15"/>
    <p:sldId id="411" r:id="rId16"/>
    <p:sldId id="486" r:id="rId17"/>
    <p:sldId id="488" r:id="rId18"/>
    <p:sldId id="490" r:id="rId19"/>
    <p:sldId id="489" r:id="rId20"/>
    <p:sldId id="505" r:id="rId21"/>
    <p:sldId id="506" r:id="rId22"/>
    <p:sldId id="485" r:id="rId23"/>
    <p:sldId id="395" r:id="rId24"/>
    <p:sldId id="496" r:id="rId25"/>
    <p:sldId id="393" r:id="rId26"/>
    <p:sldId id="498" r:id="rId27"/>
    <p:sldId id="491" r:id="rId28"/>
    <p:sldId id="492" r:id="rId29"/>
    <p:sldId id="493" r:id="rId30"/>
    <p:sldId id="414" r:id="rId31"/>
    <p:sldId id="497" r:id="rId32"/>
    <p:sldId id="495" r:id="rId33"/>
    <p:sldId id="483" r:id="rId34"/>
    <p:sldId id="385" r:id="rId35"/>
    <p:sldId id="387" r:id="rId36"/>
    <p:sldId id="309" r:id="rId37"/>
    <p:sldId id="494" r:id="rId38"/>
    <p:sldId id="41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9E4CD"/>
    <a:srgbClr val="C9BDDA"/>
    <a:srgbClr val="33CCFF"/>
    <a:srgbClr val="0984FF"/>
    <a:srgbClr val="FF2D96"/>
    <a:srgbClr val="3F9FFF"/>
    <a:srgbClr val="FF57AB"/>
    <a:srgbClr val="EA0075"/>
    <a:srgbClr val="007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2537" autoAdjust="0"/>
  </p:normalViewPr>
  <p:slideViewPr>
    <p:cSldViewPr>
      <p:cViewPr varScale="1">
        <p:scale>
          <a:sx n="62" d="100"/>
          <a:sy n="62" d="100"/>
        </p:scale>
        <p:origin x="133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0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should be review for ECE students… CS students may not have seen this type of stuff.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066F-1B18-4851-B123-8705F400C57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5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7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5B852-932F-4747-A551-BFC555F540A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7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F7D0E-60CA-4696-A772-FAC62DF142B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BC7-CEB1-451C-B186-10E3405B256E}" type="datetime1">
              <a:rPr lang="en-US" smtClean="0"/>
              <a:t>1/29/2017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A16A-1A71-4048-98B4-58535B3430B8}" type="datetime1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87A-1F3E-495F-B51B-EA27CEA8A171}" type="datetime1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C44C-CDC6-44D4-9654-30946B08BE61}" type="datetime1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6656"/>
            <a:ext cx="7886700" cy="70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3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6656"/>
            <a:ext cx="7886700" cy="70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2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6656"/>
            <a:ext cx="7886700" cy="70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1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6656"/>
            <a:ext cx="7886700" cy="70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0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6656"/>
            <a:ext cx="7886700" cy="70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6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6656"/>
            <a:ext cx="7886700" cy="70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1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498"/>
            <a:ext cx="7886700" cy="6998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791"/>
            <a:ext cx="7886700" cy="4633171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4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2CB-18D9-40E3-B950-1D1F764743C8}" type="datetime1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498"/>
            <a:ext cx="7886700" cy="6998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791"/>
            <a:ext cx="7886700" cy="4633171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21DB-2377-468A-8F2C-687B2F6EC2E3}" type="datetime1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695F-CAC7-439C-B049-BD613003FC7E}" type="datetime1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7108-8B25-4F4A-B94F-9BDB76BCB73C}" type="datetime1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857-93A2-424A-8B9B-76D91CA2961B}" type="datetime1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57D-491E-48B4-8C7E-8181E529277C}" type="datetime1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BF0F-3558-4FB5-B570-323FDB464636}" type="datetime1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4FA9-D1FD-4972-BC7E-155D94245438}" type="datetime1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14: DRAM and Prefetching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6C17-422A-4457-9064-3AC0DBF5FB03}" type="datetime1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Lecture 14: DRAM and Prefetching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7" descr="PPTbackground_Red.jpg"/>
          <p:cNvPicPr>
            <a:picLocks noChangeAspect="1"/>
          </p:cNvPicPr>
          <p:nvPr/>
        </p:nvPicPr>
        <p:blipFill>
          <a:blip r:embed="rId22" cstate="print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SBU horz_2clr_cmyk.eps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8137"/>
            <a:ext cx="2311425" cy="3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/>
        </p:nvSpPr>
        <p:spPr>
          <a:xfrm>
            <a:off x="5868144" y="116632"/>
            <a:ext cx="32758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602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CSE502: Computer Architecture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B602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rgbClr val="B60225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CSE 502:</a:t>
            </a:r>
            <a:br>
              <a:rPr lang="en-US" sz="5400" b="1" dirty="0" smtClean="0"/>
            </a:br>
            <a:r>
              <a:rPr lang="en-US" sz="5400" b="1" dirty="0" smtClean="0"/>
              <a:t>Computer Architecture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/>
          </a:bodyPr>
          <a:lstStyle/>
          <a:p>
            <a:pPr>
              <a:spcAft>
                <a:spcPts val="108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Memory / DRAM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49" y="676656"/>
            <a:ext cx="8343413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DRAM Access Sequence (1/5)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3077" y="1548143"/>
            <a:ext cx="6052554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11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49" y="676656"/>
            <a:ext cx="8405935" cy="704088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DRAM Access Sequence </a:t>
            </a:r>
            <a:r>
              <a:rPr lang="en-US" dirty="0" smtClean="0"/>
              <a:t>(2/5</a:t>
            </a:r>
            <a:r>
              <a:rPr lang="en-US" dirty="0"/>
              <a:t>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2080" y="1637597"/>
            <a:ext cx="633984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07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6656"/>
            <a:ext cx="8390304" cy="704088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DRAM Access Sequence </a:t>
            </a:r>
            <a:r>
              <a:rPr lang="en-US" dirty="0" smtClean="0"/>
              <a:t>(3/5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0853" y="1637597"/>
            <a:ext cx="6422294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47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6656"/>
            <a:ext cx="8382488" cy="704088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DRAM Access Sequence </a:t>
            </a:r>
            <a:r>
              <a:rPr lang="en-US" dirty="0" smtClean="0"/>
              <a:t>(4/5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2424" y="1637597"/>
            <a:ext cx="667494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99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76656"/>
            <a:ext cx="8398119" cy="704088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DRAM Access Sequence </a:t>
            </a:r>
            <a:r>
              <a:rPr lang="en-US" dirty="0" smtClean="0"/>
              <a:t>(5/5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7137" y="1546157"/>
            <a:ext cx="516972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06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DRAM Read Timing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Original DRAM specified Row &amp; Column every time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5" y="2572273"/>
            <a:ext cx="8172401" cy="36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DRAM Read Timing with Fast-Page Mode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308228"/>
            <a:ext cx="7164287" cy="487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FPM enables multiple reads from page without RAS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7" y="1323470"/>
            <a:ext cx="7214765" cy="48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SDRAM Read Timing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SDRAM uses clock, supports bursts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568839" y="3669903"/>
            <a:ext cx="6395649" cy="2388075"/>
            <a:chOff x="2568839" y="3669903"/>
            <a:chExt cx="6395649" cy="2388075"/>
          </a:xfrm>
        </p:grpSpPr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2699793" y="5435428"/>
              <a:ext cx="68054" cy="531812"/>
            </a:xfrm>
            <a:prstGeom prst="rect">
              <a:avLst/>
            </a:prstGeom>
            <a:solidFill>
              <a:srgbClr val="C9E4C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" name="AutoShape 25"/>
            <p:cNvSpPr>
              <a:spLocks noChangeArrowheads="1"/>
            </p:cNvSpPr>
            <p:nvPr/>
          </p:nvSpPr>
          <p:spPr bwMode="auto">
            <a:xfrm>
              <a:off x="5700588" y="3669903"/>
              <a:ext cx="3263900" cy="911225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Gill Sans MT" pitchFamily="34" charset="0"/>
                </a:rPr>
                <a:t>Double-Data Rate (DDR) DRAM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Gill Sans MT" pitchFamily="34" charset="0"/>
                </a:rPr>
                <a:t>transfers data on </a:t>
              </a:r>
              <a:r>
                <a:rPr lang="en-US" sz="1600" b="1" dirty="0">
                  <a:solidFill>
                    <a:srgbClr val="FFFFFF"/>
                  </a:solidFill>
                  <a:latin typeface="Gill Sans MT" pitchFamily="34" charset="0"/>
                </a:rPr>
                <a:t>both</a:t>
              </a:r>
              <a:r>
                <a:rPr lang="en-US" sz="1600" dirty="0">
                  <a:solidFill>
                    <a:srgbClr val="FFFFFF"/>
                  </a:solidFill>
                  <a:latin typeface="Gill Sans MT" pitchFamily="34" charset="0"/>
                </a:rPr>
                <a:t> rising and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Gill Sans MT" pitchFamily="34" charset="0"/>
                </a:rPr>
                <a:t>falling edge of the clock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756263" y="5411288"/>
              <a:ext cx="2571903" cy="581297"/>
            </a:xfrm>
            <a:prstGeom prst="rect">
              <a:avLst/>
            </a:prstGeom>
            <a:solidFill>
              <a:srgbClr val="C9BDDA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568839" y="5691535"/>
              <a:ext cx="288032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2736670" y="5435427"/>
              <a:ext cx="2534194" cy="531813"/>
              <a:chOff x="2720341" y="5435427"/>
              <a:chExt cx="2596241" cy="531813"/>
            </a:xfrm>
          </p:grpSpPr>
          <p:sp>
            <p:nvSpPr>
              <p:cNvPr id="26" name="AutoShape 9"/>
              <p:cNvSpPr>
                <a:spLocks noChangeArrowheads="1"/>
              </p:cNvSpPr>
              <p:nvPr/>
            </p:nvSpPr>
            <p:spPr bwMode="auto">
              <a:xfrm>
                <a:off x="2720341" y="5435427"/>
                <a:ext cx="323786" cy="53181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80"/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FFFF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3044127" y="5435427"/>
                <a:ext cx="323786" cy="53181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80"/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FFFF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29" name="AutoShape 9"/>
              <p:cNvSpPr>
                <a:spLocks noChangeArrowheads="1"/>
              </p:cNvSpPr>
              <p:nvPr/>
            </p:nvSpPr>
            <p:spPr bwMode="auto">
              <a:xfrm>
                <a:off x="3376862" y="5435427"/>
                <a:ext cx="323786" cy="53181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80"/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FFFF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0" name="AutoShape 9"/>
              <p:cNvSpPr>
                <a:spLocks noChangeArrowheads="1"/>
              </p:cNvSpPr>
              <p:nvPr/>
            </p:nvSpPr>
            <p:spPr bwMode="auto">
              <a:xfrm>
                <a:off x="3700648" y="5435427"/>
                <a:ext cx="323786" cy="53181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80"/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FFFF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>
                <a:off x="4024434" y="5435427"/>
                <a:ext cx="323786" cy="53181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80"/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FFFF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auto">
              <a:xfrm>
                <a:off x="4348220" y="5435427"/>
                <a:ext cx="323786" cy="53181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80"/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FFFF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3" name="AutoShape 9"/>
              <p:cNvSpPr>
                <a:spLocks noChangeArrowheads="1"/>
              </p:cNvSpPr>
              <p:nvPr/>
            </p:nvSpPr>
            <p:spPr bwMode="auto">
              <a:xfrm>
                <a:off x="4669010" y="5435427"/>
                <a:ext cx="323786" cy="53181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80"/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FFFFFF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auto">
              <a:xfrm>
                <a:off x="4992796" y="5435427"/>
                <a:ext cx="323786" cy="53181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80"/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FFFFFF"/>
                  </a:solidFill>
                  <a:latin typeface="Gill Sans MT" pitchFamily="34" charset="0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3053301" y="5365568"/>
              <a:ext cx="6531" cy="69241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83584" y="5365568"/>
              <a:ext cx="6531" cy="69241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323664" y="5365568"/>
              <a:ext cx="6531" cy="69241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950682" y="5365568"/>
              <a:ext cx="6531" cy="69241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52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DRAM Signals</a:t>
            </a:r>
            <a:endParaRPr lang="en-US" dirty="0"/>
          </a:p>
        </p:txBody>
      </p:sp>
      <p:pic>
        <p:nvPicPr>
          <p:cNvPr id="3076" name="Picture 4" descr="http://synopsys.com/dw/dwtb/ddr32_phy_high_data_rates/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516289" cy="38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DRAM Signal Timing</a:t>
            </a:r>
            <a:endParaRPr lang="en-US" dirty="0"/>
          </a:p>
        </p:txBody>
      </p:sp>
      <p:pic>
        <p:nvPicPr>
          <p:cNvPr id="2050" name="Picture 2" descr="http://farm4.staticflickr.com/3335/3329202083_2644fe3e2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Distance matters, even at the speed of light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SRAM vs. DRAM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SRAM = Static RAM</a:t>
            </a:r>
          </a:p>
          <a:p>
            <a:pPr lvl="1"/>
            <a:r>
              <a:rPr lang="en-US" dirty="0" smtClean="0"/>
              <a:t>As long as power is present, data is retained</a:t>
            </a:r>
          </a:p>
          <a:p>
            <a:r>
              <a:rPr lang="en-US" dirty="0" smtClean="0"/>
              <a:t>DRAM </a:t>
            </a:r>
            <a:r>
              <a:rPr lang="en-US" dirty="0"/>
              <a:t>= Dynamic </a:t>
            </a:r>
            <a:r>
              <a:rPr lang="en-US" dirty="0" smtClean="0"/>
              <a:t>RAM</a:t>
            </a:r>
          </a:p>
          <a:p>
            <a:pPr lvl="1"/>
            <a:r>
              <a:rPr lang="en-US" dirty="0" smtClean="0"/>
              <a:t>If you don’t do anything, you lose the data</a:t>
            </a:r>
            <a:endParaRPr lang="en-US" dirty="0"/>
          </a:p>
          <a:p>
            <a:r>
              <a:rPr lang="en-US" dirty="0"/>
              <a:t>SRAM: 6T per bit</a:t>
            </a:r>
          </a:p>
          <a:p>
            <a:pPr lvl="1"/>
            <a:r>
              <a:rPr lang="en-US" dirty="0"/>
              <a:t>built with normal high-speed CMOS technology</a:t>
            </a:r>
          </a:p>
          <a:p>
            <a:r>
              <a:rPr lang="en-US" dirty="0"/>
              <a:t>DRAM: 1T per </a:t>
            </a:r>
            <a:r>
              <a:rPr lang="en-US" dirty="0" smtClean="0"/>
              <a:t>bit (+1 capacitor)</a:t>
            </a:r>
            <a:endParaRPr lang="en-US" dirty="0"/>
          </a:p>
          <a:p>
            <a:pPr lvl="1"/>
            <a:r>
              <a:rPr lang="en-US" dirty="0"/>
              <a:t>built with special DRAM process optimized for density</a:t>
            </a:r>
          </a:p>
        </p:txBody>
      </p:sp>
    </p:spTree>
    <p:extLst>
      <p:ext uri="{BB962C8B-B14F-4D97-AF65-F5344CB8AC3E}">
        <p14:creationId xmlns:p14="http://schemas.microsoft.com/office/powerpoint/2010/main" val="11927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Examining Memory Performance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 penalty for an 8-word cache block</a:t>
            </a:r>
          </a:p>
          <a:p>
            <a:pPr lvl="1"/>
            <a:r>
              <a:rPr lang="en-US" dirty="0" smtClean="0"/>
              <a:t>1 cycle to send address</a:t>
            </a:r>
          </a:p>
          <a:p>
            <a:pPr lvl="1"/>
            <a:r>
              <a:rPr lang="en-US" dirty="0" smtClean="0"/>
              <a:t> 6 cycles to access each word</a:t>
            </a:r>
          </a:p>
          <a:p>
            <a:pPr lvl="1"/>
            <a:r>
              <a:rPr lang="en-US" dirty="0" smtClean="0"/>
              <a:t> 1 cycle to send word back</a:t>
            </a:r>
          </a:p>
          <a:p>
            <a:pPr lvl="1"/>
            <a:r>
              <a:rPr lang="en-US" dirty="0" smtClean="0"/>
              <a:t> ( 1 + 6 + 1) x 8 = 64</a:t>
            </a:r>
          </a:p>
          <a:p>
            <a:r>
              <a:rPr lang="en-US" dirty="0" smtClean="0"/>
              <a:t>(Expensive) Wider bus option</a:t>
            </a:r>
          </a:p>
          <a:p>
            <a:pPr lvl="1"/>
            <a:r>
              <a:rPr lang="en-US" dirty="0" smtClean="0"/>
              <a:t>Read all words in parallel</a:t>
            </a:r>
          </a:p>
          <a:p>
            <a:r>
              <a:rPr lang="en-US" dirty="0" smtClean="0"/>
              <a:t>Miss penalty for 8-word block: 1 + 6 + 1 = 8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Simple Interleaved 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memory into n banks</a:t>
            </a:r>
          </a:p>
          <a:p>
            <a:pPr lvl="1"/>
            <a:r>
              <a:rPr lang="en-US" dirty="0" smtClean="0"/>
              <a:t>“interleave” addresses across them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3900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Access one bank while another is busy </a:t>
            </a:r>
          </a:p>
          <a:p>
            <a:pPr lvl="1"/>
            <a:r>
              <a:rPr lang="en-US" dirty="0" smtClean="0"/>
              <a:t>Increases bandwidth w/o a wider bus</a:t>
            </a:r>
          </a:p>
          <a:p>
            <a:endParaRPr lang="en-US" dirty="0"/>
          </a:p>
        </p:txBody>
      </p:sp>
      <p:sp>
        <p:nvSpPr>
          <p:cNvPr id="1241091" name="Rectangle 3"/>
          <p:cNvSpPr>
            <a:spLocks noChangeArrowheads="1"/>
          </p:cNvSpPr>
          <p:nvPr/>
        </p:nvSpPr>
        <p:spPr bwMode="auto">
          <a:xfrm>
            <a:off x="1143000" y="3046487"/>
            <a:ext cx="1295400" cy="1447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092" name="Rectangle 4"/>
          <p:cNvSpPr>
            <a:spLocks noChangeArrowheads="1"/>
          </p:cNvSpPr>
          <p:nvPr/>
        </p:nvSpPr>
        <p:spPr bwMode="auto">
          <a:xfrm>
            <a:off x="4360068" y="4638050"/>
            <a:ext cx="2557463" cy="1809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1241094" name="Text Box 6"/>
          <p:cNvSpPr txBox="1">
            <a:spLocks noChangeArrowheads="1"/>
          </p:cNvSpPr>
          <p:nvPr/>
        </p:nvSpPr>
        <p:spPr bwMode="auto">
          <a:xfrm>
            <a:off x="1346200" y="2636912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Bank 0</a:t>
            </a:r>
          </a:p>
        </p:txBody>
      </p:sp>
      <p:sp>
        <p:nvSpPr>
          <p:cNvPr id="1241095" name="Text Box 7"/>
          <p:cNvSpPr txBox="1">
            <a:spLocks noChangeArrowheads="1"/>
          </p:cNvSpPr>
          <p:nvPr/>
        </p:nvSpPr>
        <p:spPr bwMode="auto">
          <a:xfrm>
            <a:off x="7373938" y="2681362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Bank n</a:t>
            </a:r>
          </a:p>
        </p:txBody>
      </p:sp>
      <p:sp>
        <p:nvSpPr>
          <p:cNvPr id="1241096" name="Text Box 8"/>
          <p:cNvSpPr txBox="1">
            <a:spLocks noChangeArrowheads="1"/>
          </p:cNvSpPr>
          <p:nvPr/>
        </p:nvSpPr>
        <p:spPr bwMode="auto">
          <a:xfrm>
            <a:off x="4592638" y="2660724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Bank 2</a:t>
            </a:r>
          </a:p>
        </p:txBody>
      </p:sp>
      <p:sp>
        <p:nvSpPr>
          <p:cNvPr id="1241097" name="Text Box 9"/>
          <p:cNvSpPr txBox="1">
            <a:spLocks noChangeArrowheads="1"/>
          </p:cNvSpPr>
          <p:nvPr/>
        </p:nvSpPr>
        <p:spPr bwMode="auto">
          <a:xfrm>
            <a:off x="3040063" y="2640087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Bank 1</a:t>
            </a:r>
          </a:p>
        </p:txBody>
      </p:sp>
      <p:sp>
        <p:nvSpPr>
          <p:cNvPr id="1241098" name="Rectangle 10"/>
          <p:cNvSpPr>
            <a:spLocks noChangeArrowheads="1"/>
          </p:cNvSpPr>
          <p:nvPr/>
        </p:nvSpPr>
        <p:spPr bwMode="auto">
          <a:xfrm>
            <a:off x="6112668" y="4638050"/>
            <a:ext cx="1936750" cy="1809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1241099" name="Rectangle 11"/>
          <p:cNvSpPr>
            <a:spLocks noChangeArrowheads="1"/>
          </p:cNvSpPr>
          <p:nvPr/>
        </p:nvSpPr>
        <p:spPr bwMode="auto">
          <a:xfrm>
            <a:off x="7206456" y="4638050"/>
            <a:ext cx="852487" cy="180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101" name="Text Box 13"/>
          <p:cNvSpPr txBox="1">
            <a:spLocks noChangeArrowheads="1"/>
          </p:cNvSpPr>
          <p:nvPr/>
        </p:nvSpPr>
        <p:spPr bwMode="auto">
          <a:xfrm>
            <a:off x="6365081" y="4793625"/>
            <a:ext cx="646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Bank</a:t>
            </a:r>
          </a:p>
        </p:txBody>
      </p:sp>
      <p:sp>
        <p:nvSpPr>
          <p:cNvPr id="1241102" name="Text Box 14"/>
          <p:cNvSpPr txBox="1">
            <a:spLocks noChangeArrowheads="1"/>
          </p:cNvSpPr>
          <p:nvPr/>
        </p:nvSpPr>
        <p:spPr bwMode="auto">
          <a:xfrm>
            <a:off x="7578688" y="4792623"/>
            <a:ext cx="12287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Word </a:t>
            </a:r>
            <a:r>
              <a:rPr lang="en-US" sz="1600" dirty="0" smtClean="0">
                <a:latin typeface="Arial" charset="0"/>
              </a:rPr>
              <a:t>offset</a:t>
            </a:r>
            <a:endParaRPr lang="en-US" sz="1600" dirty="0">
              <a:latin typeface="Arial" charset="0"/>
            </a:endParaRPr>
          </a:p>
        </p:txBody>
      </p:sp>
      <p:sp>
        <p:nvSpPr>
          <p:cNvPr id="1241104" name="Rectangle 16"/>
          <p:cNvSpPr>
            <a:spLocks noChangeArrowheads="1"/>
          </p:cNvSpPr>
          <p:nvPr/>
        </p:nvSpPr>
        <p:spPr bwMode="auto">
          <a:xfrm>
            <a:off x="1143000" y="30464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0</a:t>
            </a:r>
          </a:p>
        </p:txBody>
      </p:sp>
      <p:sp>
        <p:nvSpPr>
          <p:cNvPr id="1241105" name="Rectangle 17"/>
          <p:cNvSpPr>
            <a:spLocks noChangeArrowheads="1"/>
          </p:cNvSpPr>
          <p:nvPr/>
        </p:nvSpPr>
        <p:spPr bwMode="auto">
          <a:xfrm>
            <a:off x="1143000" y="32750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n</a:t>
            </a:r>
          </a:p>
        </p:txBody>
      </p:sp>
      <p:sp>
        <p:nvSpPr>
          <p:cNvPr id="1241106" name="Rectangle 18"/>
          <p:cNvSpPr>
            <a:spLocks noChangeArrowheads="1"/>
          </p:cNvSpPr>
          <p:nvPr/>
        </p:nvSpPr>
        <p:spPr bwMode="auto">
          <a:xfrm>
            <a:off x="1143000" y="35036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2n</a:t>
            </a:r>
          </a:p>
        </p:txBody>
      </p:sp>
      <p:sp>
        <p:nvSpPr>
          <p:cNvPr id="1241107" name="Rectangle 19"/>
          <p:cNvSpPr>
            <a:spLocks noChangeArrowheads="1"/>
          </p:cNvSpPr>
          <p:nvPr/>
        </p:nvSpPr>
        <p:spPr bwMode="auto">
          <a:xfrm>
            <a:off x="2743200" y="3046487"/>
            <a:ext cx="1295400" cy="1447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108" name="Rectangle 20"/>
          <p:cNvSpPr>
            <a:spLocks noChangeArrowheads="1"/>
          </p:cNvSpPr>
          <p:nvPr/>
        </p:nvSpPr>
        <p:spPr bwMode="auto">
          <a:xfrm>
            <a:off x="2743200" y="30464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1</a:t>
            </a:r>
          </a:p>
        </p:txBody>
      </p:sp>
      <p:sp>
        <p:nvSpPr>
          <p:cNvPr id="1241109" name="Rectangle 21"/>
          <p:cNvSpPr>
            <a:spLocks noChangeArrowheads="1"/>
          </p:cNvSpPr>
          <p:nvPr/>
        </p:nvSpPr>
        <p:spPr bwMode="auto">
          <a:xfrm>
            <a:off x="2743200" y="32750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n+1</a:t>
            </a:r>
          </a:p>
        </p:txBody>
      </p:sp>
      <p:sp>
        <p:nvSpPr>
          <p:cNvPr id="1241110" name="Rectangle 22"/>
          <p:cNvSpPr>
            <a:spLocks noChangeArrowheads="1"/>
          </p:cNvSpPr>
          <p:nvPr/>
        </p:nvSpPr>
        <p:spPr bwMode="auto">
          <a:xfrm>
            <a:off x="2743200" y="35036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2n+1</a:t>
            </a:r>
          </a:p>
        </p:txBody>
      </p:sp>
      <p:sp>
        <p:nvSpPr>
          <p:cNvPr id="1241111" name="Rectangle 23"/>
          <p:cNvSpPr>
            <a:spLocks noChangeArrowheads="1"/>
          </p:cNvSpPr>
          <p:nvPr/>
        </p:nvSpPr>
        <p:spPr bwMode="auto">
          <a:xfrm>
            <a:off x="4343400" y="3046487"/>
            <a:ext cx="1295400" cy="1447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112" name="Rectangle 24"/>
          <p:cNvSpPr>
            <a:spLocks noChangeArrowheads="1"/>
          </p:cNvSpPr>
          <p:nvPr/>
        </p:nvSpPr>
        <p:spPr bwMode="auto">
          <a:xfrm>
            <a:off x="4343400" y="30464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2</a:t>
            </a:r>
          </a:p>
        </p:txBody>
      </p:sp>
      <p:sp>
        <p:nvSpPr>
          <p:cNvPr id="1241113" name="Rectangle 25"/>
          <p:cNvSpPr>
            <a:spLocks noChangeArrowheads="1"/>
          </p:cNvSpPr>
          <p:nvPr/>
        </p:nvSpPr>
        <p:spPr bwMode="auto">
          <a:xfrm>
            <a:off x="4343400" y="32750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n+2</a:t>
            </a:r>
          </a:p>
        </p:txBody>
      </p:sp>
      <p:sp>
        <p:nvSpPr>
          <p:cNvPr id="1241114" name="Rectangle 26"/>
          <p:cNvSpPr>
            <a:spLocks noChangeArrowheads="1"/>
          </p:cNvSpPr>
          <p:nvPr/>
        </p:nvSpPr>
        <p:spPr bwMode="auto">
          <a:xfrm>
            <a:off x="4343400" y="35036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2n+2</a:t>
            </a:r>
          </a:p>
        </p:txBody>
      </p:sp>
      <p:sp>
        <p:nvSpPr>
          <p:cNvPr id="1241115" name="Rectangle 27"/>
          <p:cNvSpPr>
            <a:spLocks noChangeArrowheads="1"/>
          </p:cNvSpPr>
          <p:nvPr/>
        </p:nvSpPr>
        <p:spPr bwMode="auto">
          <a:xfrm>
            <a:off x="7086600" y="3046487"/>
            <a:ext cx="1295400" cy="14478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116" name="Rectangle 28"/>
          <p:cNvSpPr>
            <a:spLocks noChangeArrowheads="1"/>
          </p:cNvSpPr>
          <p:nvPr/>
        </p:nvSpPr>
        <p:spPr bwMode="auto">
          <a:xfrm>
            <a:off x="7086600" y="30464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n-1</a:t>
            </a:r>
          </a:p>
        </p:txBody>
      </p:sp>
      <p:sp>
        <p:nvSpPr>
          <p:cNvPr id="1241117" name="Rectangle 29"/>
          <p:cNvSpPr>
            <a:spLocks noChangeArrowheads="1"/>
          </p:cNvSpPr>
          <p:nvPr/>
        </p:nvSpPr>
        <p:spPr bwMode="auto">
          <a:xfrm>
            <a:off x="7086600" y="32750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2n-1</a:t>
            </a:r>
          </a:p>
        </p:txBody>
      </p:sp>
      <p:sp>
        <p:nvSpPr>
          <p:cNvPr id="1241118" name="Rectangle 30"/>
          <p:cNvSpPr>
            <a:spLocks noChangeArrowheads="1"/>
          </p:cNvSpPr>
          <p:nvPr/>
        </p:nvSpPr>
        <p:spPr bwMode="auto">
          <a:xfrm>
            <a:off x="7086600" y="3503687"/>
            <a:ext cx="1295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i="1">
                <a:latin typeface="Arial" charset="0"/>
              </a:rPr>
              <a:t>word 3n-1</a:t>
            </a:r>
          </a:p>
        </p:txBody>
      </p:sp>
      <p:sp>
        <p:nvSpPr>
          <p:cNvPr id="1241119" name="Text Box 31"/>
          <p:cNvSpPr txBox="1">
            <a:spLocks noChangeArrowheads="1"/>
          </p:cNvSpPr>
          <p:nvPr/>
        </p:nvSpPr>
        <p:spPr bwMode="auto">
          <a:xfrm>
            <a:off x="3769518" y="4488825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PA</a:t>
            </a:r>
          </a:p>
        </p:txBody>
      </p:sp>
      <p:sp>
        <p:nvSpPr>
          <p:cNvPr id="1241120" name="Oval 32"/>
          <p:cNvSpPr>
            <a:spLocks noChangeArrowheads="1"/>
          </p:cNvSpPr>
          <p:nvPr/>
        </p:nvSpPr>
        <p:spPr bwMode="auto">
          <a:xfrm>
            <a:off x="5867400" y="3644974"/>
            <a:ext cx="76200" cy="76200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121" name="Oval 33"/>
          <p:cNvSpPr>
            <a:spLocks noChangeArrowheads="1"/>
          </p:cNvSpPr>
          <p:nvPr/>
        </p:nvSpPr>
        <p:spPr bwMode="auto">
          <a:xfrm>
            <a:off x="6019800" y="3644974"/>
            <a:ext cx="76200" cy="76200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122" name="Oval 34"/>
          <p:cNvSpPr>
            <a:spLocks noChangeArrowheads="1"/>
          </p:cNvSpPr>
          <p:nvPr/>
        </p:nvSpPr>
        <p:spPr bwMode="auto">
          <a:xfrm>
            <a:off x="6172200" y="3644974"/>
            <a:ext cx="76200" cy="76200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123" name="Oval 35"/>
          <p:cNvSpPr>
            <a:spLocks noChangeArrowheads="1"/>
          </p:cNvSpPr>
          <p:nvPr/>
        </p:nvSpPr>
        <p:spPr bwMode="auto">
          <a:xfrm>
            <a:off x="6324600" y="3644974"/>
            <a:ext cx="76200" cy="76200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124" name="Oval 36"/>
          <p:cNvSpPr>
            <a:spLocks noChangeArrowheads="1"/>
          </p:cNvSpPr>
          <p:nvPr/>
        </p:nvSpPr>
        <p:spPr bwMode="auto">
          <a:xfrm>
            <a:off x="6477000" y="3644974"/>
            <a:ext cx="76200" cy="76200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125" name="Oval 37"/>
          <p:cNvSpPr>
            <a:spLocks noChangeArrowheads="1"/>
          </p:cNvSpPr>
          <p:nvPr/>
        </p:nvSpPr>
        <p:spPr bwMode="auto">
          <a:xfrm>
            <a:off x="6629400" y="3644974"/>
            <a:ext cx="76200" cy="76200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1126" name="Oval 38"/>
          <p:cNvSpPr>
            <a:spLocks noChangeArrowheads="1"/>
          </p:cNvSpPr>
          <p:nvPr/>
        </p:nvSpPr>
        <p:spPr bwMode="auto">
          <a:xfrm>
            <a:off x="6781800" y="3644974"/>
            <a:ext cx="76200" cy="76200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>
                <a:solidFill>
                  <a:schemeClr val="bg1"/>
                </a:solidFill>
              </a:rPr>
              <a:t>Use parallelism in </a:t>
            </a:r>
            <a:r>
              <a:rPr lang="en-US" sz="3200" dirty="0" smtClean="0">
                <a:solidFill>
                  <a:schemeClr val="bg1"/>
                </a:solidFill>
              </a:rPr>
              <a:t>memory banks </a:t>
            </a:r>
            <a:r>
              <a:rPr lang="en-US" sz="3200" dirty="0">
                <a:solidFill>
                  <a:schemeClr val="bg1"/>
                </a:solidFill>
              </a:rPr>
              <a:t>to hide </a:t>
            </a:r>
            <a:r>
              <a:rPr lang="en-US" sz="3200" dirty="0" smtClean="0">
                <a:solidFill>
                  <a:schemeClr val="bg1"/>
                </a:solidFill>
              </a:rPr>
              <a:t>latency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30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Rectangle 8"/>
          <p:cNvSpPr>
            <a:spLocks noChangeArrowheads="1"/>
          </p:cNvSpPr>
          <p:nvPr/>
        </p:nvSpPr>
        <p:spPr bwMode="auto">
          <a:xfrm>
            <a:off x="1907704" y="1434518"/>
            <a:ext cx="1152128" cy="45425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Gill Sans MT" pitchFamily="34" charset="0"/>
              </a:rPr>
              <a:t>DIMM</a:t>
            </a:r>
            <a:endParaRPr lang="en-US" sz="12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DRAM Organization</a:t>
            </a:r>
            <a:endParaRPr lang="en-US" dirty="0"/>
          </a:p>
        </p:txBody>
      </p:sp>
      <p:sp>
        <p:nvSpPr>
          <p:cNvPr id="1871" name="Rectangle 8"/>
          <p:cNvSpPr>
            <a:spLocks noChangeArrowheads="1"/>
          </p:cNvSpPr>
          <p:nvPr/>
        </p:nvSpPr>
        <p:spPr bwMode="auto">
          <a:xfrm>
            <a:off x="2015716" y="1628800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72" name="Rectangle 8"/>
          <p:cNvSpPr>
            <a:spLocks noChangeArrowheads="1"/>
          </p:cNvSpPr>
          <p:nvPr/>
        </p:nvSpPr>
        <p:spPr bwMode="auto">
          <a:xfrm>
            <a:off x="2015716" y="2084447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73" name="Rectangle 8"/>
          <p:cNvSpPr>
            <a:spLocks noChangeArrowheads="1"/>
          </p:cNvSpPr>
          <p:nvPr/>
        </p:nvSpPr>
        <p:spPr bwMode="auto">
          <a:xfrm>
            <a:off x="2015716" y="2540094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74" name="Rectangle 8"/>
          <p:cNvSpPr>
            <a:spLocks noChangeArrowheads="1"/>
          </p:cNvSpPr>
          <p:nvPr/>
        </p:nvSpPr>
        <p:spPr bwMode="auto">
          <a:xfrm>
            <a:off x="2015716" y="2995742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75" name="Rectangle 8"/>
          <p:cNvSpPr>
            <a:spLocks noChangeArrowheads="1"/>
          </p:cNvSpPr>
          <p:nvPr/>
        </p:nvSpPr>
        <p:spPr bwMode="auto">
          <a:xfrm>
            <a:off x="2015716" y="3717032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76" name="Rectangle 8"/>
          <p:cNvSpPr>
            <a:spLocks noChangeArrowheads="1"/>
          </p:cNvSpPr>
          <p:nvPr/>
        </p:nvSpPr>
        <p:spPr bwMode="auto">
          <a:xfrm>
            <a:off x="2015716" y="4172679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77" name="Rectangle 8"/>
          <p:cNvSpPr>
            <a:spLocks noChangeArrowheads="1"/>
          </p:cNvSpPr>
          <p:nvPr/>
        </p:nvSpPr>
        <p:spPr bwMode="auto">
          <a:xfrm>
            <a:off x="2015716" y="4628326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78" name="Rectangle 8"/>
          <p:cNvSpPr>
            <a:spLocks noChangeArrowheads="1"/>
          </p:cNvSpPr>
          <p:nvPr/>
        </p:nvSpPr>
        <p:spPr bwMode="auto">
          <a:xfrm>
            <a:off x="2015716" y="5083974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80" name="Line 43"/>
          <p:cNvSpPr>
            <a:spLocks noChangeShapeType="1"/>
          </p:cNvSpPr>
          <p:nvPr/>
        </p:nvSpPr>
        <p:spPr bwMode="auto">
          <a:xfrm flipV="1">
            <a:off x="2987824" y="1484784"/>
            <a:ext cx="563624" cy="144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81" name="Line 43"/>
          <p:cNvSpPr>
            <a:spLocks noChangeShapeType="1"/>
          </p:cNvSpPr>
          <p:nvPr/>
        </p:nvSpPr>
        <p:spPr bwMode="auto">
          <a:xfrm>
            <a:off x="2987824" y="1975153"/>
            <a:ext cx="563624" cy="84103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82" name="Rectangle 8"/>
          <p:cNvSpPr>
            <a:spLocks noChangeArrowheads="1"/>
          </p:cNvSpPr>
          <p:nvPr/>
        </p:nvSpPr>
        <p:spPr bwMode="auto">
          <a:xfrm>
            <a:off x="3551448" y="1484784"/>
            <a:ext cx="2100672" cy="130701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Gill Sans MT" pitchFamily="34" charset="0"/>
              </a:rPr>
              <a:t>x8 DRAM</a:t>
            </a:r>
            <a:endParaRPr lang="en-US" sz="12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2052" name="Picture 4" descr="http://images.rakuten.com/PI/0/500/2206304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8" b="50884"/>
          <a:stretch/>
        </p:blipFill>
        <p:spPr bwMode="auto">
          <a:xfrm rot="5400000">
            <a:off x="-1133360" y="3157696"/>
            <a:ext cx="4762500" cy="11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" name="Rectangle 8"/>
          <p:cNvSpPr>
            <a:spLocks noChangeArrowheads="1"/>
          </p:cNvSpPr>
          <p:nvPr/>
        </p:nvSpPr>
        <p:spPr bwMode="auto">
          <a:xfrm>
            <a:off x="2519772" y="1628800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85" name="Rectangle 8"/>
          <p:cNvSpPr>
            <a:spLocks noChangeArrowheads="1"/>
          </p:cNvSpPr>
          <p:nvPr/>
        </p:nvSpPr>
        <p:spPr bwMode="auto">
          <a:xfrm>
            <a:off x="2519772" y="2084447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86" name="Rectangle 8"/>
          <p:cNvSpPr>
            <a:spLocks noChangeArrowheads="1"/>
          </p:cNvSpPr>
          <p:nvPr/>
        </p:nvSpPr>
        <p:spPr bwMode="auto">
          <a:xfrm>
            <a:off x="2519772" y="2540094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87" name="Rectangle 8"/>
          <p:cNvSpPr>
            <a:spLocks noChangeArrowheads="1"/>
          </p:cNvSpPr>
          <p:nvPr/>
        </p:nvSpPr>
        <p:spPr bwMode="auto">
          <a:xfrm>
            <a:off x="2519772" y="2995742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88" name="Rectangle 8"/>
          <p:cNvSpPr>
            <a:spLocks noChangeArrowheads="1"/>
          </p:cNvSpPr>
          <p:nvPr/>
        </p:nvSpPr>
        <p:spPr bwMode="auto">
          <a:xfrm>
            <a:off x="2519772" y="3717032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89" name="Rectangle 8"/>
          <p:cNvSpPr>
            <a:spLocks noChangeArrowheads="1"/>
          </p:cNvSpPr>
          <p:nvPr/>
        </p:nvSpPr>
        <p:spPr bwMode="auto">
          <a:xfrm>
            <a:off x="2519772" y="4172679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90" name="Rectangle 8"/>
          <p:cNvSpPr>
            <a:spLocks noChangeArrowheads="1"/>
          </p:cNvSpPr>
          <p:nvPr/>
        </p:nvSpPr>
        <p:spPr bwMode="auto">
          <a:xfrm>
            <a:off x="2519772" y="4628326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91" name="Rectangle 8"/>
          <p:cNvSpPr>
            <a:spLocks noChangeArrowheads="1"/>
          </p:cNvSpPr>
          <p:nvPr/>
        </p:nvSpPr>
        <p:spPr bwMode="auto">
          <a:xfrm>
            <a:off x="2519772" y="5083974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1870" name="Rounded Rectangle 1869"/>
          <p:cNvSpPr/>
          <p:nvPr/>
        </p:nvSpPr>
        <p:spPr bwMode="auto">
          <a:xfrm>
            <a:off x="2483767" y="1560352"/>
            <a:ext cx="526421" cy="4676960"/>
          </a:xfrm>
          <a:prstGeom prst="roundRect">
            <a:avLst/>
          </a:prstGeom>
          <a:noFill/>
          <a:ln w="15875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0" rIns="0" rtlCol="0" anchor="b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Rank</a:t>
            </a:r>
          </a:p>
        </p:txBody>
      </p:sp>
      <p:sp>
        <p:nvSpPr>
          <p:cNvPr id="1896" name="Line 18"/>
          <p:cNvSpPr>
            <a:spLocks noChangeShapeType="1"/>
          </p:cNvSpPr>
          <p:nvPr/>
        </p:nvSpPr>
        <p:spPr bwMode="auto">
          <a:xfrm>
            <a:off x="3359646" y="1628800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7" name="Line 18"/>
          <p:cNvSpPr>
            <a:spLocks noChangeShapeType="1"/>
          </p:cNvSpPr>
          <p:nvPr/>
        </p:nvSpPr>
        <p:spPr bwMode="auto">
          <a:xfrm>
            <a:off x="3359646" y="1744251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8" name="Line 18"/>
          <p:cNvSpPr>
            <a:spLocks noChangeShapeType="1"/>
          </p:cNvSpPr>
          <p:nvPr/>
        </p:nvSpPr>
        <p:spPr bwMode="auto">
          <a:xfrm>
            <a:off x="3359646" y="1859702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9" name="Line 18"/>
          <p:cNvSpPr>
            <a:spLocks noChangeShapeType="1"/>
          </p:cNvSpPr>
          <p:nvPr/>
        </p:nvSpPr>
        <p:spPr bwMode="auto">
          <a:xfrm>
            <a:off x="3359646" y="1975153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0" name="Line 18"/>
          <p:cNvSpPr>
            <a:spLocks noChangeShapeType="1"/>
          </p:cNvSpPr>
          <p:nvPr/>
        </p:nvSpPr>
        <p:spPr bwMode="auto">
          <a:xfrm>
            <a:off x="3359646" y="2090604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1" name="Line 18"/>
          <p:cNvSpPr>
            <a:spLocks noChangeShapeType="1"/>
          </p:cNvSpPr>
          <p:nvPr/>
        </p:nvSpPr>
        <p:spPr bwMode="auto">
          <a:xfrm>
            <a:off x="3359646" y="2206055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2" name="Line 18"/>
          <p:cNvSpPr>
            <a:spLocks noChangeShapeType="1"/>
          </p:cNvSpPr>
          <p:nvPr/>
        </p:nvSpPr>
        <p:spPr bwMode="auto">
          <a:xfrm>
            <a:off x="3359646" y="2321506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3" name="Line 18"/>
          <p:cNvSpPr>
            <a:spLocks noChangeShapeType="1"/>
          </p:cNvSpPr>
          <p:nvPr/>
        </p:nvSpPr>
        <p:spPr bwMode="auto">
          <a:xfrm>
            <a:off x="3359646" y="2436958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6" name="TextBox 1905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Dual-rank x8 (2Rx8) DIMM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07" name="Line 43"/>
          <p:cNvSpPr>
            <a:spLocks noChangeShapeType="1"/>
          </p:cNvSpPr>
          <p:nvPr/>
        </p:nvSpPr>
        <p:spPr bwMode="auto">
          <a:xfrm flipV="1">
            <a:off x="2987824" y="4718495"/>
            <a:ext cx="563624" cy="82104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8" name="Line 43"/>
          <p:cNvSpPr>
            <a:spLocks noChangeShapeType="1"/>
          </p:cNvSpPr>
          <p:nvPr/>
        </p:nvSpPr>
        <p:spPr bwMode="auto">
          <a:xfrm>
            <a:off x="3010188" y="5879770"/>
            <a:ext cx="541260" cy="170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10" name="Line 18"/>
          <p:cNvSpPr>
            <a:spLocks noChangeShapeType="1"/>
          </p:cNvSpPr>
          <p:nvPr/>
        </p:nvSpPr>
        <p:spPr bwMode="auto">
          <a:xfrm>
            <a:off x="3359646" y="4997106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11" name="Line 18"/>
          <p:cNvSpPr>
            <a:spLocks noChangeShapeType="1"/>
          </p:cNvSpPr>
          <p:nvPr/>
        </p:nvSpPr>
        <p:spPr bwMode="auto">
          <a:xfrm>
            <a:off x="3359646" y="5112557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12" name="Line 18"/>
          <p:cNvSpPr>
            <a:spLocks noChangeShapeType="1"/>
          </p:cNvSpPr>
          <p:nvPr/>
        </p:nvSpPr>
        <p:spPr bwMode="auto">
          <a:xfrm>
            <a:off x="3359646" y="5228008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13" name="Line 18"/>
          <p:cNvSpPr>
            <a:spLocks noChangeShapeType="1"/>
          </p:cNvSpPr>
          <p:nvPr/>
        </p:nvSpPr>
        <p:spPr bwMode="auto">
          <a:xfrm>
            <a:off x="3359646" y="5343459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14" name="Line 18"/>
          <p:cNvSpPr>
            <a:spLocks noChangeShapeType="1"/>
          </p:cNvSpPr>
          <p:nvPr/>
        </p:nvSpPr>
        <p:spPr bwMode="auto">
          <a:xfrm>
            <a:off x="3359646" y="5458910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15" name="Line 18"/>
          <p:cNvSpPr>
            <a:spLocks noChangeShapeType="1"/>
          </p:cNvSpPr>
          <p:nvPr/>
        </p:nvSpPr>
        <p:spPr bwMode="auto">
          <a:xfrm>
            <a:off x="3359646" y="5574361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16" name="Line 18"/>
          <p:cNvSpPr>
            <a:spLocks noChangeShapeType="1"/>
          </p:cNvSpPr>
          <p:nvPr/>
        </p:nvSpPr>
        <p:spPr bwMode="auto">
          <a:xfrm>
            <a:off x="3359646" y="5689812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17" name="Line 18"/>
          <p:cNvSpPr>
            <a:spLocks noChangeShapeType="1"/>
          </p:cNvSpPr>
          <p:nvPr/>
        </p:nvSpPr>
        <p:spPr bwMode="auto">
          <a:xfrm>
            <a:off x="3359646" y="5805264"/>
            <a:ext cx="1918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1895" name="Group 1894"/>
          <p:cNvGrpSpPr/>
          <p:nvPr/>
        </p:nvGrpSpPr>
        <p:grpSpPr>
          <a:xfrm>
            <a:off x="4572000" y="3487023"/>
            <a:ext cx="76200" cy="533400"/>
            <a:chOff x="2945867" y="4407768"/>
            <a:chExt cx="76200" cy="533400"/>
          </a:xfrm>
        </p:grpSpPr>
        <p:sp>
          <p:nvSpPr>
            <p:cNvPr id="1918" name="Oval 96"/>
            <p:cNvSpPr>
              <a:spLocks noChangeArrowheads="1"/>
            </p:cNvSpPr>
            <p:nvPr/>
          </p:nvSpPr>
          <p:spPr bwMode="auto">
            <a:xfrm>
              <a:off x="2945867" y="4407768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919" name="Oval 97"/>
            <p:cNvSpPr>
              <a:spLocks noChangeArrowheads="1"/>
            </p:cNvSpPr>
            <p:nvPr/>
          </p:nvSpPr>
          <p:spPr bwMode="auto">
            <a:xfrm>
              <a:off x="2945867" y="4636368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920" name="Oval 98"/>
            <p:cNvSpPr>
              <a:spLocks noChangeArrowheads="1"/>
            </p:cNvSpPr>
            <p:nvPr/>
          </p:nvSpPr>
          <p:spPr bwMode="auto">
            <a:xfrm>
              <a:off x="2945867" y="4864968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pic>
        <p:nvPicPr>
          <p:cNvPr id="192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76267"/>
            <a:ext cx="481129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5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10" y="2176267"/>
            <a:ext cx="481129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5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24" y="2176184"/>
            <a:ext cx="481129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37" y="2176267"/>
            <a:ext cx="481129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65" name="Rectangle 8"/>
          <p:cNvSpPr>
            <a:spLocks noChangeArrowheads="1"/>
          </p:cNvSpPr>
          <p:nvPr/>
        </p:nvSpPr>
        <p:spPr bwMode="auto">
          <a:xfrm>
            <a:off x="3551448" y="4742887"/>
            <a:ext cx="2100672" cy="130701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Gill Sans MT" pitchFamily="34" charset="0"/>
              </a:rPr>
              <a:t>x8 DRAM</a:t>
            </a:r>
            <a:endParaRPr lang="en-US" sz="12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936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34370"/>
            <a:ext cx="481129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10" y="5434370"/>
            <a:ext cx="481129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24" y="5434287"/>
            <a:ext cx="481129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37" y="5434370"/>
            <a:ext cx="481129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0" name="Rounded Rectangle 9369"/>
          <p:cNvSpPr/>
          <p:nvPr/>
        </p:nvSpPr>
        <p:spPr bwMode="auto">
          <a:xfrm>
            <a:off x="5091691" y="2090604"/>
            <a:ext cx="526421" cy="725588"/>
          </a:xfrm>
          <a:prstGeom prst="roundRect">
            <a:avLst/>
          </a:prstGeom>
          <a:noFill/>
          <a:ln w="15875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lIns="0" rIns="0" rtlCol="0" anchor="b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Bank</a:t>
            </a:r>
          </a:p>
        </p:txBody>
      </p:sp>
      <p:sp>
        <p:nvSpPr>
          <p:cNvPr id="9372" name="AutoShape 25"/>
          <p:cNvSpPr>
            <a:spLocks noChangeArrowheads="1"/>
          </p:cNvSpPr>
          <p:nvPr/>
        </p:nvSpPr>
        <p:spPr bwMode="auto">
          <a:xfrm>
            <a:off x="6444207" y="1484784"/>
            <a:ext cx="2304257" cy="82651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All banks within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rank </a:t>
            </a:r>
            <a:r>
              <a:rPr lang="en-US" sz="1600" u="sng" dirty="0" smtClean="0">
                <a:solidFill>
                  <a:srgbClr val="FFFFFF"/>
                </a:solidFill>
                <a:latin typeface="Gill Sans MT" pitchFamily="34" charset="0"/>
              </a:rPr>
              <a:t>share</a:t>
            </a: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 all address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and control pins</a:t>
            </a:r>
            <a:endParaRPr lang="en-US" sz="1600" dirty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9373" name="AutoShape 25"/>
          <p:cNvSpPr>
            <a:spLocks noChangeArrowheads="1"/>
          </p:cNvSpPr>
          <p:nvPr/>
        </p:nvSpPr>
        <p:spPr bwMode="auto">
          <a:xfrm>
            <a:off x="6444207" y="3660158"/>
            <a:ext cx="2304257" cy="82651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x8 means each DRAM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outputs 8 bits, need 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chips for </a:t>
            </a:r>
            <a:r>
              <a:rPr lang="en-US" sz="1600" dirty="0" err="1" smtClean="0">
                <a:solidFill>
                  <a:srgbClr val="FFFFFF"/>
                </a:solidFill>
                <a:latin typeface="Gill Sans MT" pitchFamily="34" charset="0"/>
              </a:rPr>
              <a:t>DDRx</a:t>
            </a: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 (64-bit)</a:t>
            </a:r>
            <a:endParaRPr lang="en-US" sz="1600" dirty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9374" name="AutoShape 25"/>
          <p:cNvSpPr>
            <a:spLocks noChangeArrowheads="1"/>
          </p:cNvSpPr>
          <p:nvPr/>
        </p:nvSpPr>
        <p:spPr bwMode="auto">
          <a:xfrm>
            <a:off x="6444207" y="2572471"/>
            <a:ext cx="2304257" cy="82651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All banks are independent,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but can only talk to </a:t>
            </a:r>
            <a:r>
              <a:rPr lang="en-US" sz="1600" u="sng" dirty="0" smtClean="0">
                <a:solidFill>
                  <a:srgbClr val="FFFFFF"/>
                </a:solidFill>
                <a:latin typeface="Gill Sans MT" pitchFamily="34" charset="0"/>
              </a:rPr>
              <a:t>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bank at a time</a:t>
            </a:r>
            <a:endParaRPr lang="en-US" sz="1600" dirty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9375" name="AutoShape 25"/>
          <p:cNvSpPr>
            <a:spLocks noChangeArrowheads="1"/>
          </p:cNvSpPr>
          <p:nvPr/>
        </p:nvSpPr>
        <p:spPr bwMode="auto">
          <a:xfrm>
            <a:off x="6444207" y="4747844"/>
            <a:ext cx="2304257" cy="82651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Why 9 chips per rank?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64 bits data, 8 bits ECC</a:t>
            </a:r>
            <a:endParaRPr lang="en-US" sz="1600" dirty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9377" name="Rectangle 8"/>
          <p:cNvSpPr>
            <a:spLocks noChangeArrowheads="1"/>
          </p:cNvSpPr>
          <p:nvPr/>
        </p:nvSpPr>
        <p:spPr bwMode="auto">
          <a:xfrm>
            <a:off x="2015716" y="5539542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9379" name="Rectangle 8"/>
          <p:cNvSpPr>
            <a:spLocks noChangeArrowheads="1"/>
          </p:cNvSpPr>
          <p:nvPr/>
        </p:nvSpPr>
        <p:spPr bwMode="auto">
          <a:xfrm>
            <a:off x="2519772" y="5539542"/>
            <a:ext cx="468052" cy="3402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Gill Sans MT" pitchFamily="34" charset="0"/>
              </a:rPr>
              <a:t>DRAM</a:t>
            </a: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1862356" y="1610966"/>
            <a:ext cx="91067" cy="1902255"/>
          </a:xfrm>
          <a:prstGeom prst="rect">
            <a:avLst/>
          </a:prstGeom>
          <a:pattFill prst="dkHorz">
            <a:fgClr>
              <a:srgbClr val="FFC000"/>
            </a:fgClr>
            <a:bgClr>
              <a:schemeClr val="accent3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1862356" y="3625846"/>
            <a:ext cx="100668" cy="2191773"/>
          </a:xfrm>
          <a:prstGeom prst="rect">
            <a:avLst/>
          </a:prstGeom>
          <a:pattFill prst="dkHorz">
            <a:fgClr>
              <a:srgbClr val="FFC000"/>
            </a:fgClr>
            <a:bgClr>
              <a:schemeClr val="accent3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Channels</a:t>
            </a:r>
            <a:endParaRPr lang="en-US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-1332656" y="1580409"/>
            <a:ext cx="5272362" cy="695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9553" y="3459623"/>
            <a:ext cx="225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One </a:t>
            </a:r>
            <a:r>
              <a:rPr lang="en-US" dirty="0" smtClean="0"/>
              <a:t>controller</a:t>
            </a:r>
          </a:p>
          <a:p>
            <a:r>
              <a:rPr lang="en-US" dirty="0" smtClean="0"/>
              <a:t>Two </a:t>
            </a:r>
            <a:r>
              <a:rPr lang="en-US" dirty="0"/>
              <a:t>64-bit channels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539552" y="5013176"/>
            <a:ext cx="225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Two </a:t>
            </a:r>
            <a:r>
              <a:rPr lang="en-US" dirty="0" smtClean="0"/>
              <a:t>controllers</a:t>
            </a:r>
          </a:p>
          <a:p>
            <a:r>
              <a:rPr lang="en-US" dirty="0" smtClean="0"/>
              <a:t>Two </a:t>
            </a:r>
            <a:r>
              <a:rPr lang="en-US" dirty="0"/>
              <a:t>64-bit channels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Use multiple channels for more bandwidth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6" name="AutoShape 63"/>
          <p:cNvSpPr>
            <a:spLocks noChangeArrowheads="1"/>
          </p:cNvSpPr>
          <p:nvPr/>
        </p:nvSpPr>
        <p:spPr bwMode="auto">
          <a:xfrm>
            <a:off x="2937765" y="1937454"/>
            <a:ext cx="2002569" cy="771466"/>
          </a:xfrm>
          <a:prstGeom prst="roundRect">
            <a:avLst>
              <a:gd name="adj" fmla="val 16667"/>
            </a:avLst>
          </a:prstGeom>
          <a:solidFill>
            <a:srgbClr val="CCFFFF">
              <a:alpha val="70000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Gill Sans MT" pitchFamily="34" charset="0"/>
              </a:rPr>
              <a:t>Mem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 Controller</a:t>
            </a:r>
            <a:endParaRPr lang="en-US" sz="20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67" name="Picture 20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5436096" y="1984633"/>
            <a:ext cx="1589088" cy="369888"/>
          </a:xfrm>
          <a:prstGeom prst="rect">
            <a:avLst/>
          </a:prstGeom>
          <a:noFill/>
        </p:spPr>
      </p:pic>
      <p:sp>
        <p:nvSpPr>
          <p:cNvPr id="68" name="Line 46"/>
          <p:cNvSpPr>
            <a:spLocks noChangeShapeType="1"/>
          </p:cNvSpPr>
          <p:nvPr/>
        </p:nvSpPr>
        <p:spPr bwMode="auto">
          <a:xfrm>
            <a:off x="7548254" y="2177708"/>
            <a:ext cx="1524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7829241" y="2011020"/>
            <a:ext cx="11352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Commands</a:t>
            </a:r>
          </a:p>
        </p:txBody>
      </p:sp>
      <p:sp>
        <p:nvSpPr>
          <p:cNvPr id="70" name="Line 53"/>
          <p:cNvSpPr>
            <a:spLocks noChangeShapeType="1"/>
          </p:cNvSpPr>
          <p:nvPr/>
        </p:nvSpPr>
        <p:spPr bwMode="auto">
          <a:xfrm>
            <a:off x="7548254" y="248092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" name="Text Box 54"/>
          <p:cNvSpPr txBox="1">
            <a:spLocks noChangeArrowheads="1"/>
          </p:cNvSpPr>
          <p:nvPr/>
        </p:nvSpPr>
        <p:spPr bwMode="auto">
          <a:xfrm>
            <a:off x="7832416" y="2298358"/>
            <a:ext cx="5838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72" name="Line 46"/>
          <p:cNvSpPr>
            <a:spLocks noChangeShapeType="1"/>
          </p:cNvSpPr>
          <p:nvPr/>
        </p:nvSpPr>
        <p:spPr bwMode="auto">
          <a:xfrm>
            <a:off x="4940334" y="2153910"/>
            <a:ext cx="495762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3" name="Line 53"/>
          <p:cNvSpPr>
            <a:spLocks noChangeShapeType="1"/>
          </p:cNvSpPr>
          <p:nvPr/>
        </p:nvSpPr>
        <p:spPr bwMode="auto">
          <a:xfrm flipV="1">
            <a:off x="6230640" y="2354519"/>
            <a:ext cx="0" cy="2354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4" name="Line 53"/>
          <p:cNvSpPr>
            <a:spLocks noChangeShapeType="1"/>
          </p:cNvSpPr>
          <p:nvPr/>
        </p:nvSpPr>
        <p:spPr bwMode="auto">
          <a:xfrm>
            <a:off x="4940334" y="2565565"/>
            <a:ext cx="1290306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000021"/>
            <a:ext cx="225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</a:t>
            </a:r>
            <a:r>
              <a:rPr lang="en-US" dirty="0" smtClean="0"/>
              <a:t>controller</a:t>
            </a:r>
          </a:p>
          <a:p>
            <a:r>
              <a:rPr lang="en-US" dirty="0" smtClean="0"/>
              <a:t>One 64-bit channel</a:t>
            </a:r>
            <a:endParaRPr lang="en-US" dirty="0"/>
          </a:p>
        </p:txBody>
      </p:sp>
      <p:sp>
        <p:nvSpPr>
          <p:cNvPr id="75" name="AutoShape 63"/>
          <p:cNvSpPr>
            <a:spLocks noChangeArrowheads="1"/>
          </p:cNvSpPr>
          <p:nvPr/>
        </p:nvSpPr>
        <p:spPr bwMode="auto">
          <a:xfrm>
            <a:off x="2937765" y="3278733"/>
            <a:ext cx="2002569" cy="1008112"/>
          </a:xfrm>
          <a:prstGeom prst="roundRect">
            <a:avLst>
              <a:gd name="adj" fmla="val 16667"/>
            </a:avLst>
          </a:prstGeom>
          <a:solidFill>
            <a:srgbClr val="CCFFFF">
              <a:alpha val="70000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Gill Sans MT" pitchFamily="34" charset="0"/>
              </a:rPr>
              <a:t>Mem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 Controller</a:t>
            </a:r>
            <a:endParaRPr lang="en-US" sz="20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76" name="Picture 20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5436096" y="3325912"/>
            <a:ext cx="1589088" cy="369888"/>
          </a:xfrm>
          <a:prstGeom prst="rect">
            <a:avLst/>
          </a:prstGeom>
          <a:noFill/>
        </p:spPr>
      </p:pic>
      <p:sp>
        <p:nvSpPr>
          <p:cNvPr id="80" name="Line 53"/>
          <p:cNvSpPr>
            <a:spLocks noChangeShapeType="1"/>
          </p:cNvSpPr>
          <p:nvPr/>
        </p:nvSpPr>
        <p:spPr bwMode="auto">
          <a:xfrm flipV="1">
            <a:off x="6230640" y="3515097"/>
            <a:ext cx="0" cy="41616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" name="Line 53"/>
          <p:cNvSpPr>
            <a:spLocks noChangeShapeType="1"/>
          </p:cNvSpPr>
          <p:nvPr/>
        </p:nvSpPr>
        <p:spPr bwMode="auto">
          <a:xfrm>
            <a:off x="4940334" y="3906844"/>
            <a:ext cx="1290306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82" name="Picture 20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5585487" y="3140968"/>
            <a:ext cx="1589088" cy="369888"/>
          </a:xfrm>
          <a:prstGeom prst="rect">
            <a:avLst/>
          </a:prstGeom>
          <a:noFill/>
        </p:spPr>
      </p:pic>
      <p:sp>
        <p:nvSpPr>
          <p:cNvPr id="83" name="Line 46"/>
          <p:cNvSpPr>
            <a:spLocks noChangeShapeType="1"/>
          </p:cNvSpPr>
          <p:nvPr/>
        </p:nvSpPr>
        <p:spPr bwMode="auto">
          <a:xfrm>
            <a:off x="5188215" y="3316206"/>
            <a:ext cx="397271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4" name="Line 46"/>
          <p:cNvSpPr>
            <a:spLocks noChangeShapeType="1"/>
          </p:cNvSpPr>
          <p:nvPr/>
        </p:nvSpPr>
        <p:spPr bwMode="auto">
          <a:xfrm flipV="1">
            <a:off x="5188215" y="3293492"/>
            <a:ext cx="0" cy="22160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5" name="Line 46"/>
          <p:cNvSpPr>
            <a:spLocks noChangeShapeType="1"/>
          </p:cNvSpPr>
          <p:nvPr/>
        </p:nvSpPr>
        <p:spPr bwMode="auto">
          <a:xfrm>
            <a:off x="5188215" y="3494757"/>
            <a:ext cx="247881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6" name="Line 46"/>
          <p:cNvSpPr>
            <a:spLocks noChangeShapeType="1"/>
          </p:cNvSpPr>
          <p:nvPr/>
        </p:nvSpPr>
        <p:spPr bwMode="auto">
          <a:xfrm flipV="1">
            <a:off x="4940335" y="3404293"/>
            <a:ext cx="24788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7" name="Line 53"/>
          <p:cNvSpPr>
            <a:spLocks noChangeShapeType="1"/>
          </p:cNvSpPr>
          <p:nvPr/>
        </p:nvSpPr>
        <p:spPr bwMode="auto">
          <a:xfrm flipV="1">
            <a:off x="6380031" y="3695799"/>
            <a:ext cx="0" cy="44702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8" name="Line 53"/>
          <p:cNvSpPr>
            <a:spLocks noChangeShapeType="1"/>
          </p:cNvSpPr>
          <p:nvPr/>
        </p:nvSpPr>
        <p:spPr bwMode="auto">
          <a:xfrm>
            <a:off x="4940335" y="4118412"/>
            <a:ext cx="1439696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105" name="Picture 20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5436096" y="5360818"/>
            <a:ext cx="1589088" cy="369888"/>
          </a:xfrm>
          <a:prstGeom prst="rect">
            <a:avLst/>
          </a:prstGeom>
          <a:noFill/>
        </p:spPr>
      </p:pic>
      <p:sp>
        <p:nvSpPr>
          <p:cNvPr id="106" name="Line 46"/>
          <p:cNvSpPr>
            <a:spLocks noChangeShapeType="1"/>
          </p:cNvSpPr>
          <p:nvPr/>
        </p:nvSpPr>
        <p:spPr bwMode="auto">
          <a:xfrm>
            <a:off x="4940334" y="5510658"/>
            <a:ext cx="495762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7" name="Line 53"/>
          <p:cNvSpPr>
            <a:spLocks noChangeShapeType="1"/>
          </p:cNvSpPr>
          <p:nvPr/>
        </p:nvSpPr>
        <p:spPr bwMode="auto">
          <a:xfrm flipV="1">
            <a:off x="6230640" y="5711267"/>
            <a:ext cx="0" cy="2354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8" name="Line 53"/>
          <p:cNvSpPr>
            <a:spLocks noChangeShapeType="1"/>
          </p:cNvSpPr>
          <p:nvPr/>
        </p:nvSpPr>
        <p:spPr bwMode="auto">
          <a:xfrm>
            <a:off x="4940334" y="5922313"/>
            <a:ext cx="1290306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9" name="AutoShape 63"/>
          <p:cNvSpPr>
            <a:spLocks noChangeArrowheads="1"/>
          </p:cNvSpPr>
          <p:nvPr/>
        </p:nvSpPr>
        <p:spPr bwMode="auto">
          <a:xfrm>
            <a:off x="2937765" y="4747390"/>
            <a:ext cx="2002569" cy="635674"/>
          </a:xfrm>
          <a:prstGeom prst="roundRect">
            <a:avLst>
              <a:gd name="adj" fmla="val 16667"/>
            </a:avLst>
          </a:prstGeom>
          <a:solidFill>
            <a:srgbClr val="CCFFFF">
              <a:alpha val="70000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Gill Sans MT" pitchFamily="34" charset="0"/>
              </a:rPr>
              <a:t>Mem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 Controller</a:t>
            </a:r>
            <a:endParaRPr lang="en-US" sz="20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110" name="Picture 20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5436096" y="4725144"/>
            <a:ext cx="1589088" cy="369888"/>
          </a:xfrm>
          <a:prstGeom prst="rect">
            <a:avLst/>
          </a:prstGeom>
          <a:noFill/>
        </p:spPr>
      </p:pic>
      <p:sp>
        <p:nvSpPr>
          <p:cNvPr id="111" name="Line 46"/>
          <p:cNvSpPr>
            <a:spLocks noChangeShapeType="1"/>
          </p:cNvSpPr>
          <p:nvPr/>
        </p:nvSpPr>
        <p:spPr bwMode="auto">
          <a:xfrm>
            <a:off x="4940334" y="4874984"/>
            <a:ext cx="495762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" name="Line 53"/>
          <p:cNvSpPr>
            <a:spLocks noChangeShapeType="1"/>
          </p:cNvSpPr>
          <p:nvPr/>
        </p:nvSpPr>
        <p:spPr bwMode="auto">
          <a:xfrm flipV="1">
            <a:off x="6230640" y="5075593"/>
            <a:ext cx="0" cy="2354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3" name="Line 53"/>
          <p:cNvSpPr>
            <a:spLocks noChangeShapeType="1"/>
          </p:cNvSpPr>
          <p:nvPr/>
        </p:nvSpPr>
        <p:spPr bwMode="auto">
          <a:xfrm>
            <a:off x="4940334" y="5286639"/>
            <a:ext cx="1290306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0" name="AutoShape 63"/>
          <p:cNvSpPr>
            <a:spLocks noChangeArrowheads="1"/>
          </p:cNvSpPr>
          <p:nvPr/>
        </p:nvSpPr>
        <p:spPr bwMode="auto">
          <a:xfrm>
            <a:off x="2937765" y="5383064"/>
            <a:ext cx="2002569" cy="635674"/>
          </a:xfrm>
          <a:prstGeom prst="roundRect">
            <a:avLst>
              <a:gd name="adj" fmla="val 16667"/>
            </a:avLst>
          </a:prstGeom>
          <a:solidFill>
            <a:srgbClr val="CCFFFF">
              <a:alpha val="70000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Gill Sans MT" pitchFamily="34" charset="0"/>
              </a:rPr>
              <a:t>Mem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 Controller</a:t>
            </a:r>
            <a:endParaRPr lang="en-US" sz="20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 Mapping Schemes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consecutive addresses to improve performance</a:t>
            </a:r>
            <a:endParaRPr lang="en-US" sz="1100" dirty="0" smtClean="0"/>
          </a:p>
          <a:p>
            <a:r>
              <a:rPr lang="en-US" dirty="0" smtClean="0"/>
              <a:t>Multiple </a:t>
            </a:r>
            <a:r>
              <a:rPr lang="en-US" b="1" i="1" dirty="0" smtClean="0"/>
              <a:t>independent </a:t>
            </a:r>
            <a:r>
              <a:rPr lang="en-US" dirty="0" smtClean="0"/>
              <a:t>channels </a:t>
            </a:r>
            <a:r>
              <a:rPr lang="en-US" dirty="0" smtClean="0">
                <a:sym typeface="Wingdings" pitchFamily="2" charset="2"/>
              </a:rPr>
              <a:t> max parallelism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Map consecutive cache lines to different channels</a:t>
            </a:r>
          </a:p>
          <a:p>
            <a:r>
              <a:rPr lang="en-US" dirty="0" smtClean="0">
                <a:sym typeface="Wingdings" pitchFamily="2" charset="2"/>
              </a:rPr>
              <a:t>Multiple channels/ranks/banks  OK parallelism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Limited by shared address and/or data pins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Map close cache lines to banks within same rank</a:t>
            </a:r>
          </a:p>
          <a:p>
            <a:pPr lvl="2"/>
            <a:r>
              <a:rPr lang="en-US" b="1" i="1" dirty="0" smtClean="0">
                <a:sym typeface="Wingdings" pitchFamily="2" charset="2"/>
              </a:rPr>
              <a:t>Reads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from same rank are faster than from different ranks</a:t>
            </a:r>
          </a:p>
          <a:p>
            <a:pPr lvl="1"/>
            <a:r>
              <a:rPr lang="en-US" dirty="0" smtClean="0"/>
              <a:t>Accessing rows from one </a:t>
            </a:r>
            <a:r>
              <a:rPr lang="en-US" dirty="0"/>
              <a:t>bank is </a:t>
            </a:r>
            <a:r>
              <a:rPr lang="en-US" dirty="0" smtClean="0"/>
              <a:t>slowest</a:t>
            </a:r>
            <a:endParaRPr lang="en-US" dirty="0"/>
          </a:p>
          <a:p>
            <a:pPr lvl="2"/>
            <a:r>
              <a:rPr lang="en-US" dirty="0"/>
              <a:t>All requests </a:t>
            </a:r>
            <a:r>
              <a:rPr lang="en-US" dirty="0" smtClean="0"/>
              <a:t>serialized, regardless of row-buffer mgmt. policies</a:t>
            </a:r>
          </a:p>
          <a:p>
            <a:pPr lvl="2"/>
            <a:r>
              <a:rPr lang="en-US" dirty="0" smtClean="0"/>
              <a:t>Rows mapped to same bank should avoid spatial locality</a:t>
            </a:r>
          </a:p>
          <a:p>
            <a:pPr lvl="1"/>
            <a:r>
              <a:rPr lang="en-US" dirty="0" smtClean="0"/>
              <a:t>Column mapping depends on row-buffer mgmt. (Why?)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b="1" i="1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 Mapping Schemes </a:t>
            </a:r>
            <a:r>
              <a:rPr lang="en-US" dirty="0" smtClean="0"/>
              <a:t>(2/3</a:t>
            </a:r>
            <a:r>
              <a:rPr lang="en-US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3728" y="21937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728" y="24985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0x00100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3728" y="28033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0x00200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123728" y="31081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0x00300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304828" y="21937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0x00400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04828" y="24985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0x00500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304828" y="28033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0x00600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304828" y="31081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0x00700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06144" y="21937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0x00800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06144" y="24985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0x00900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06144" y="28033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0x00A00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506144" y="31081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0x00B00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687244" y="21937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0x00C00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687244" y="24985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0x00D00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687244" y="28033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0x00E00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687244" y="310817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0x00F00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3728" y="1705744"/>
            <a:ext cx="4554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 … … … bank column ...]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2123728" y="3721968"/>
            <a:ext cx="4554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 … … … column bank …]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2123728" y="41540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123728" y="44588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0x00400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23728" y="47636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0x00800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123728" y="50684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0x00C00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304828" y="41540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0x00100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304828" y="44588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0x00500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304828" y="47636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0x00900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304828" y="50684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0x00D00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506144" y="41540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0x00200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506144" y="44588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0x00600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506144" y="47636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0x00A00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06144" y="50684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0x00E00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687244" y="41540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0x00300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87244" y="44588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0x00700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687244" y="47636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0x00B00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687244" y="5068416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0x00F00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 Mapping Schemes </a:t>
            </a:r>
            <a:r>
              <a:rPr lang="en-US" dirty="0" smtClean="0"/>
              <a:t>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200400" algn="l"/>
              </a:tabLst>
            </a:pPr>
            <a:r>
              <a:rPr lang="en-US" dirty="0" smtClean="0"/>
              <a:t>Example Open-page Mapping Scheme:</a:t>
            </a:r>
          </a:p>
          <a:p>
            <a:pPr marL="457200" lvl="1" indent="0">
              <a:buNone/>
              <a:tabLst>
                <a:tab pos="3200400" algn="l"/>
              </a:tabLst>
            </a:pPr>
            <a:r>
              <a:rPr lang="en-US" i="1" dirty="0" smtClean="0"/>
              <a:t>High Parallelism: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[row rank bank column channel offset]</a:t>
            </a:r>
          </a:p>
          <a:p>
            <a:pPr marL="457200" lvl="1" indent="0">
              <a:buNone/>
              <a:tabLst>
                <a:tab pos="3200400" algn="l"/>
              </a:tabLst>
            </a:pPr>
            <a:r>
              <a:rPr lang="en-US" i="1" dirty="0" smtClean="0"/>
              <a:t>Easy Expandability:</a:t>
            </a:r>
            <a:r>
              <a:rPr lang="en-US" dirty="0" smtClean="0"/>
              <a:t> 	[c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hannel rank row bank column offset]</a:t>
            </a:r>
          </a:p>
          <a:p>
            <a:pPr marL="457200" lvl="1" indent="0">
              <a:buNone/>
              <a:tabLst>
                <a:tab pos="3200400" algn="l"/>
              </a:tabLst>
            </a:pPr>
            <a:endParaRPr lang="en-US" dirty="0"/>
          </a:p>
          <a:p>
            <a:pPr>
              <a:tabLst>
                <a:tab pos="3200400" algn="l"/>
              </a:tabLst>
            </a:pPr>
            <a:r>
              <a:rPr lang="en-US" dirty="0" smtClean="0"/>
              <a:t>Example Close-page Mapping Scheme:</a:t>
            </a:r>
          </a:p>
          <a:p>
            <a:pPr marL="457200" lvl="1" indent="0">
              <a:buNone/>
              <a:tabLst>
                <a:tab pos="3200400" algn="l"/>
              </a:tabLst>
            </a:pPr>
            <a:r>
              <a:rPr lang="en-US" i="1" dirty="0" smtClean="0"/>
              <a:t>High Parallelism:</a:t>
            </a:r>
            <a:r>
              <a:rPr lang="en-US" dirty="0"/>
              <a:t>	</a:t>
            </a:r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row column rank bank channel offset]</a:t>
            </a:r>
          </a:p>
          <a:p>
            <a:pPr marL="457200" lvl="1" indent="0">
              <a:buNone/>
              <a:tabLst>
                <a:tab pos="3200400" algn="l"/>
              </a:tabLst>
            </a:pPr>
            <a:r>
              <a:rPr lang="en-US" i="1" dirty="0" smtClean="0"/>
              <a:t>Easy Expandability:</a:t>
            </a:r>
            <a:r>
              <a:rPr lang="en-US" dirty="0"/>
              <a:t>	</a:t>
            </a:r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channel rank row column bank offset]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CPU-to-Memory Interconnect (1/3)</a:t>
            </a:r>
            <a:endParaRPr lang="en-US" dirty="0"/>
          </a:p>
        </p:txBody>
      </p:sp>
      <p:pic>
        <p:nvPicPr>
          <p:cNvPr id="2050" name="Picture 2" descr="http://origin.arstechnica.com/paedia/images/core-logic-southbrid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1493838"/>
            <a:ext cx="389572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467544" y="6248400"/>
            <a:ext cx="12170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Gill Sans MT" pitchFamily="34" charset="0"/>
              </a:rPr>
              <a:t>Figure from </a:t>
            </a:r>
            <a:r>
              <a:rPr lang="en-US" sz="800" dirty="0" err="1" smtClean="0">
                <a:solidFill>
                  <a:srgbClr val="000000"/>
                </a:solidFill>
                <a:latin typeface="Gill Sans MT" pitchFamily="34" charset="0"/>
              </a:rPr>
              <a:t>ArsTechnica</a:t>
            </a:r>
            <a:endParaRPr lang="en-US" sz="8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51920" y="2924944"/>
            <a:ext cx="2520280" cy="936104"/>
          </a:xfrm>
          <a:prstGeom prst="rect">
            <a:avLst/>
          </a:prstGeom>
          <a:solidFill>
            <a:srgbClr val="00B05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6588223" y="1844825"/>
            <a:ext cx="2304257" cy="108012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North Bridge can be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Integrated onto CPU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chip to reduce latency</a:t>
            </a:r>
            <a:endParaRPr lang="en-US" sz="1600" dirty="0">
              <a:solidFill>
                <a:srgbClr val="FFFF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CPU-to-Memory Interconnect (2/3)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Discrete North and South Bridge chips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" name="Picture 18" descr="http://img.tomshardware.com/de/2006/09/19/975x_elite_motherboards/foxconn_975x_board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69173"/>
            <a:ext cx="5544616" cy="462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652120" y="2923990"/>
            <a:ext cx="1260140" cy="1225089"/>
          </a:xfrm>
          <a:prstGeom prst="rect">
            <a:avLst/>
          </a:prstGeom>
          <a:solidFill>
            <a:srgbClr val="00B050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CPU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473209" y="3429000"/>
            <a:ext cx="962887" cy="1008112"/>
          </a:xfrm>
          <a:prstGeom prst="rect">
            <a:avLst/>
          </a:prstGeom>
          <a:solidFill>
            <a:srgbClr val="00B050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North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Bridge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915816" y="4797152"/>
            <a:ext cx="756554" cy="648072"/>
          </a:xfrm>
          <a:prstGeom prst="rect">
            <a:avLst/>
          </a:prstGeom>
          <a:solidFill>
            <a:srgbClr val="00B050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South Bridge</a:t>
            </a:r>
          </a:p>
        </p:txBody>
      </p:sp>
      <p:sp>
        <p:nvSpPr>
          <p:cNvPr id="10" name="Left-Right Arrow 9"/>
          <p:cNvSpPr/>
          <p:nvPr/>
        </p:nvSpPr>
        <p:spPr bwMode="auto">
          <a:xfrm rot="20022919">
            <a:off x="4972130" y="3113206"/>
            <a:ext cx="1087377" cy="760163"/>
          </a:xfrm>
          <a:prstGeom prst="leftRightArrow">
            <a:avLst/>
          </a:prstGeom>
          <a:solidFill>
            <a:srgbClr val="C00000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FSB</a:t>
            </a:r>
          </a:p>
        </p:txBody>
      </p:sp>
      <p:sp>
        <p:nvSpPr>
          <p:cNvPr id="25" name="Left-Right Arrow 24"/>
          <p:cNvSpPr/>
          <p:nvPr/>
        </p:nvSpPr>
        <p:spPr bwMode="auto">
          <a:xfrm rot="3525563">
            <a:off x="4776931" y="4190784"/>
            <a:ext cx="1493321" cy="983237"/>
          </a:xfrm>
          <a:prstGeom prst="leftRightArrow">
            <a:avLst/>
          </a:prstGeom>
          <a:solidFill>
            <a:srgbClr val="C00000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Memory Bus</a:t>
            </a:r>
            <a:endParaRPr lang="en-US" sz="1600" b="1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0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CPU-to-Memory Interconnect </a:t>
            </a:r>
            <a:r>
              <a:rPr lang="en-US" dirty="0" smtClean="0"/>
              <a:t>(3/3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Integrated North Bridge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digitalcyber.org/sites/default/files/styles/uc_product_full/public/GF615M-P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4" y="1341438"/>
            <a:ext cx="611981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184068" y="3428047"/>
            <a:ext cx="1260140" cy="1225089"/>
          </a:xfrm>
          <a:prstGeom prst="rect">
            <a:avLst/>
          </a:prstGeom>
          <a:solidFill>
            <a:srgbClr val="00B050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CPU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99422" y="3284984"/>
            <a:ext cx="900570" cy="864096"/>
          </a:xfrm>
          <a:prstGeom prst="rect">
            <a:avLst/>
          </a:prstGeom>
          <a:solidFill>
            <a:srgbClr val="00B050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South Bridge</a:t>
            </a:r>
          </a:p>
        </p:txBody>
      </p:sp>
      <p:sp>
        <p:nvSpPr>
          <p:cNvPr id="9" name="Left-Right Arrow 8"/>
          <p:cNvSpPr/>
          <p:nvPr/>
        </p:nvSpPr>
        <p:spPr bwMode="auto">
          <a:xfrm rot="18359587">
            <a:off x="4463945" y="4257617"/>
            <a:ext cx="1364596" cy="983237"/>
          </a:xfrm>
          <a:prstGeom prst="leftRightArrow">
            <a:avLst/>
          </a:prstGeom>
          <a:solidFill>
            <a:srgbClr val="C00000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Gill Sans MT" pitchFamily="34" charset="0"/>
              </a:rPr>
              <a:t>Memory Bus</a:t>
            </a:r>
            <a:endParaRPr lang="en-US" sz="1600" b="1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Hardware Structures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5109" name="AutoShape 5"/>
          <p:cNvSpPr>
            <a:spLocks noChangeArrowheads="1"/>
          </p:cNvSpPr>
          <p:nvPr/>
        </p:nvSpPr>
        <p:spPr bwMode="auto">
          <a:xfrm rot="5400000">
            <a:off x="2357072" y="2951162"/>
            <a:ext cx="455612" cy="37941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3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5110" name="Oval 6"/>
          <p:cNvSpPr>
            <a:spLocks noChangeArrowheads="1"/>
          </p:cNvSpPr>
          <p:nvPr/>
        </p:nvSpPr>
        <p:spPr bwMode="auto">
          <a:xfrm>
            <a:off x="2774584" y="3063875"/>
            <a:ext cx="152400" cy="15240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5111" name="AutoShape 7"/>
          <p:cNvSpPr>
            <a:spLocks noChangeArrowheads="1"/>
          </p:cNvSpPr>
          <p:nvPr/>
        </p:nvSpPr>
        <p:spPr bwMode="auto">
          <a:xfrm rot="16200000" flipH="1">
            <a:off x="2433272" y="3709987"/>
            <a:ext cx="455612" cy="37941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92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5112" name="Oval 8"/>
          <p:cNvSpPr>
            <a:spLocks noChangeArrowheads="1"/>
          </p:cNvSpPr>
          <p:nvPr/>
        </p:nvSpPr>
        <p:spPr bwMode="auto">
          <a:xfrm>
            <a:off x="2318971" y="3822700"/>
            <a:ext cx="152400" cy="15240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815113" name="AutoShape 9"/>
          <p:cNvCxnSpPr>
            <a:cxnSpLocks noChangeShapeType="1"/>
            <a:stCxn id="815112" idx="2"/>
            <a:endCxn id="815109" idx="3"/>
          </p:cNvCxnSpPr>
          <p:nvPr/>
        </p:nvCxnSpPr>
        <p:spPr bwMode="auto">
          <a:xfrm rot="10800000" flipH="1">
            <a:off x="2318971" y="3141663"/>
            <a:ext cx="79375" cy="757237"/>
          </a:xfrm>
          <a:prstGeom prst="bentConnector3">
            <a:avLst>
              <a:gd name="adj1" fmla="val -288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5114" name="AutoShape 10"/>
          <p:cNvCxnSpPr>
            <a:cxnSpLocks noChangeShapeType="1"/>
            <a:stCxn id="815110" idx="6"/>
            <a:endCxn id="815111" idx="3"/>
          </p:cNvCxnSpPr>
          <p:nvPr/>
        </p:nvCxnSpPr>
        <p:spPr bwMode="auto">
          <a:xfrm flipH="1">
            <a:off x="2852371" y="3140075"/>
            <a:ext cx="74613" cy="760413"/>
          </a:xfrm>
          <a:prstGeom prst="bentConnector3">
            <a:avLst>
              <a:gd name="adj1" fmla="val -3063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815120" name="Group 16"/>
          <p:cNvGrpSpPr>
            <a:grpSpLocks/>
          </p:cNvGrpSpPr>
          <p:nvPr/>
        </p:nvGrpSpPr>
        <p:grpSpPr bwMode="auto">
          <a:xfrm>
            <a:off x="1485534" y="2913063"/>
            <a:ext cx="606425" cy="227012"/>
            <a:chOff x="1637" y="1539"/>
            <a:chExt cx="382" cy="143"/>
          </a:xfrm>
        </p:grpSpPr>
        <p:sp>
          <p:nvSpPr>
            <p:cNvPr id="815121" name="Freeform 17"/>
            <p:cNvSpPr>
              <a:spLocks/>
            </p:cNvSpPr>
            <p:nvPr/>
          </p:nvSpPr>
          <p:spPr bwMode="auto">
            <a:xfrm>
              <a:off x="1637" y="1586"/>
              <a:ext cx="3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6"/>
                </a:cxn>
                <a:cxn ang="0">
                  <a:pos x="382" y="96"/>
                </a:cxn>
              </a:cxnLst>
              <a:rect l="0" t="0" r="r" b="b"/>
              <a:pathLst>
                <a:path w="382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6"/>
                  </a:lnTo>
                  <a:lnTo>
                    <a:pt x="382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15122" name="Line 18"/>
            <p:cNvSpPr>
              <a:spLocks noChangeShapeType="1"/>
            </p:cNvSpPr>
            <p:nvPr/>
          </p:nvSpPr>
          <p:spPr bwMode="auto">
            <a:xfrm>
              <a:off x="1733" y="153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815123" name="Group 19"/>
          <p:cNvGrpSpPr>
            <a:grpSpLocks/>
          </p:cNvGrpSpPr>
          <p:nvPr/>
        </p:nvGrpSpPr>
        <p:grpSpPr bwMode="auto">
          <a:xfrm>
            <a:off x="3155584" y="2913063"/>
            <a:ext cx="606425" cy="227012"/>
            <a:chOff x="1637" y="1539"/>
            <a:chExt cx="382" cy="143"/>
          </a:xfrm>
        </p:grpSpPr>
        <p:sp>
          <p:nvSpPr>
            <p:cNvPr id="815124" name="Freeform 20"/>
            <p:cNvSpPr>
              <a:spLocks/>
            </p:cNvSpPr>
            <p:nvPr/>
          </p:nvSpPr>
          <p:spPr bwMode="auto">
            <a:xfrm>
              <a:off x="1637" y="1586"/>
              <a:ext cx="3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6"/>
                </a:cxn>
                <a:cxn ang="0">
                  <a:pos x="382" y="96"/>
                </a:cxn>
              </a:cxnLst>
              <a:rect l="0" t="0" r="r" b="b"/>
              <a:pathLst>
                <a:path w="382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6"/>
                  </a:lnTo>
                  <a:lnTo>
                    <a:pt x="382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15125" name="Line 21"/>
            <p:cNvSpPr>
              <a:spLocks noChangeShapeType="1"/>
            </p:cNvSpPr>
            <p:nvPr/>
          </p:nvSpPr>
          <p:spPr bwMode="auto">
            <a:xfrm>
              <a:off x="1733" y="153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815126" name="Line 22"/>
          <p:cNvSpPr>
            <a:spLocks noChangeShapeType="1"/>
          </p:cNvSpPr>
          <p:nvPr/>
        </p:nvSpPr>
        <p:spPr bwMode="auto">
          <a:xfrm>
            <a:off x="1485534" y="2457450"/>
            <a:ext cx="0" cy="189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5127" name="Line 23"/>
          <p:cNvSpPr>
            <a:spLocks noChangeShapeType="1"/>
          </p:cNvSpPr>
          <p:nvPr/>
        </p:nvSpPr>
        <p:spPr bwMode="auto">
          <a:xfrm>
            <a:off x="3762009" y="2457450"/>
            <a:ext cx="0" cy="189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5128" name="Line 24"/>
          <p:cNvSpPr>
            <a:spLocks noChangeShapeType="1"/>
          </p:cNvSpPr>
          <p:nvPr/>
        </p:nvSpPr>
        <p:spPr bwMode="auto">
          <a:xfrm flipV="1">
            <a:off x="1788746" y="26844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5129" name="Line 25"/>
          <p:cNvSpPr>
            <a:spLocks noChangeShapeType="1"/>
          </p:cNvSpPr>
          <p:nvPr/>
        </p:nvSpPr>
        <p:spPr bwMode="auto">
          <a:xfrm flipV="1">
            <a:off x="3458796" y="26844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5133" name="Text Box 29"/>
          <p:cNvSpPr txBox="1">
            <a:spLocks noChangeArrowheads="1"/>
          </p:cNvSpPr>
          <p:nvPr/>
        </p:nvSpPr>
        <p:spPr bwMode="auto">
          <a:xfrm>
            <a:off x="1345834" y="4324350"/>
            <a:ext cx="285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b</a:t>
            </a:r>
          </a:p>
        </p:txBody>
      </p:sp>
      <p:sp>
        <p:nvSpPr>
          <p:cNvPr id="815134" name="Text Box 30"/>
          <p:cNvSpPr txBox="1">
            <a:spLocks noChangeArrowheads="1"/>
          </p:cNvSpPr>
          <p:nvPr/>
        </p:nvSpPr>
        <p:spPr bwMode="auto">
          <a:xfrm>
            <a:off x="3622309" y="4324350"/>
            <a:ext cx="285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b</a:t>
            </a:r>
          </a:p>
        </p:txBody>
      </p:sp>
      <p:sp>
        <p:nvSpPr>
          <p:cNvPr id="815135" name="Line 31"/>
          <p:cNvSpPr>
            <a:spLocks noChangeShapeType="1"/>
          </p:cNvSpPr>
          <p:nvPr/>
        </p:nvSpPr>
        <p:spPr bwMode="auto">
          <a:xfrm>
            <a:off x="3685809" y="43815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5143" name="Text Box 39"/>
          <p:cNvSpPr txBox="1">
            <a:spLocks noChangeArrowheads="1"/>
          </p:cNvSpPr>
          <p:nvPr/>
        </p:nvSpPr>
        <p:spPr bwMode="auto">
          <a:xfrm>
            <a:off x="2391996" y="1987550"/>
            <a:ext cx="69923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SRAM</a:t>
            </a:r>
          </a:p>
        </p:txBody>
      </p:sp>
      <p:sp>
        <p:nvSpPr>
          <p:cNvPr id="815146" name="Line 42"/>
          <p:cNvSpPr>
            <a:spLocks noChangeShapeType="1"/>
          </p:cNvSpPr>
          <p:nvPr/>
        </p:nvSpPr>
        <p:spPr bwMode="auto">
          <a:xfrm>
            <a:off x="1258521" y="2686050"/>
            <a:ext cx="273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5147" name="Text Box 43"/>
          <p:cNvSpPr txBox="1">
            <a:spLocks noChangeArrowheads="1"/>
          </p:cNvSpPr>
          <p:nvPr/>
        </p:nvSpPr>
        <p:spPr bwMode="auto">
          <a:xfrm>
            <a:off x="442546" y="2382838"/>
            <a:ext cx="91486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wordline</a:t>
            </a:r>
          </a:p>
        </p:txBody>
      </p:sp>
      <p:grpSp>
        <p:nvGrpSpPr>
          <p:cNvPr id="815160" name="Group 56"/>
          <p:cNvGrpSpPr>
            <a:grpSpLocks/>
          </p:cNvGrpSpPr>
          <p:nvPr/>
        </p:nvGrpSpPr>
        <p:grpSpPr bwMode="auto">
          <a:xfrm>
            <a:off x="6196380" y="3065463"/>
            <a:ext cx="303213" cy="379412"/>
            <a:chOff x="4075" y="2017"/>
            <a:chExt cx="191" cy="239"/>
          </a:xfrm>
        </p:grpSpPr>
        <p:sp>
          <p:nvSpPr>
            <p:cNvPr id="815159" name="Oval 55"/>
            <p:cNvSpPr>
              <a:spLocks noChangeArrowheads="1"/>
            </p:cNvSpPr>
            <p:nvPr/>
          </p:nvSpPr>
          <p:spPr bwMode="auto">
            <a:xfrm>
              <a:off x="4075" y="2017"/>
              <a:ext cx="191" cy="239"/>
            </a:xfrm>
            <a:prstGeom prst="ellipse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grpSp>
          <p:nvGrpSpPr>
            <p:cNvPr id="815158" name="Group 54"/>
            <p:cNvGrpSpPr>
              <a:grpSpLocks/>
            </p:cNvGrpSpPr>
            <p:nvPr/>
          </p:nvGrpSpPr>
          <p:grpSpPr bwMode="auto">
            <a:xfrm>
              <a:off x="4123" y="2064"/>
              <a:ext cx="96" cy="144"/>
              <a:chOff x="4123" y="2064"/>
              <a:chExt cx="96" cy="144"/>
            </a:xfrm>
          </p:grpSpPr>
          <p:grpSp>
            <p:nvGrpSpPr>
              <p:cNvPr id="815156" name="Group 52"/>
              <p:cNvGrpSpPr>
                <a:grpSpLocks/>
              </p:cNvGrpSpPr>
              <p:nvPr/>
            </p:nvGrpSpPr>
            <p:grpSpPr bwMode="auto">
              <a:xfrm>
                <a:off x="4123" y="2112"/>
                <a:ext cx="96" cy="96"/>
                <a:chOff x="4266" y="2256"/>
                <a:chExt cx="192" cy="287"/>
              </a:xfrm>
            </p:grpSpPr>
            <p:sp>
              <p:nvSpPr>
                <p:cNvPr id="815151" name="Line 47"/>
                <p:cNvSpPr>
                  <a:spLocks noChangeShapeType="1"/>
                </p:cNvSpPr>
                <p:nvPr/>
              </p:nvSpPr>
              <p:spPr bwMode="auto">
                <a:xfrm>
                  <a:off x="4266" y="235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815152" name="Line 48"/>
                <p:cNvSpPr>
                  <a:spLocks noChangeShapeType="1"/>
                </p:cNvSpPr>
                <p:nvPr/>
              </p:nvSpPr>
              <p:spPr bwMode="auto">
                <a:xfrm>
                  <a:off x="4266" y="2399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815153" name="Line 49"/>
                <p:cNvSpPr>
                  <a:spLocks noChangeShapeType="1"/>
                </p:cNvSpPr>
                <p:nvPr/>
              </p:nvSpPr>
              <p:spPr bwMode="auto">
                <a:xfrm>
                  <a:off x="4362" y="2399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81515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362" y="2256"/>
                  <a:ext cx="0" cy="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815155" name="AutoShape 51"/>
                <p:cNvSpPr>
                  <a:spLocks noChangeArrowheads="1"/>
                </p:cNvSpPr>
                <p:nvPr/>
              </p:nvSpPr>
              <p:spPr bwMode="auto">
                <a:xfrm flipV="1">
                  <a:off x="4314" y="2495"/>
                  <a:ext cx="96" cy="4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sp>
            <p:nvSpPr>
              <p:cNvPr id="815157" name="Line 53"/>
              <p:cNvSpPr>
                <a:spLocks noChangeShapeType="1"/>
              </p:cNvSpPr>
              <p:nvPr/>
            </p:nvSpPr>
            <p:spPr bwMode="auto">
              <a:xfrm>
                <a:off x="4171" y="206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</p:grpSp>
      <p:grpSp>
        <p:nvGrpSpPr>
          <p:cNvPr id="815150" name="Group 46"/>
          <p:cNvGrpSpPr>
            <a:grpSpLocks/>
          </p:cNvGrpSpPr>
          <p:nvPr/>
        </p:nvGrpSpPr>
        <p:grpSpPr bwMode="auto">
          <a:xfrm>
            <a:off x="4697780" y="2003425"/>
            <a:ext cx="2257425" cy="2689225"/>
            <a:chOff x="3131" y="1348"/>
            <a:chExt cx="1422" cy="1694"/>
          </a:xfrm>
        </p:grpSpPr>
        <p:grpSp>
          <p:nvGrpSpPr>
            <p:cNvPr id="815136" name="Group 32"/>
            <p:cNvGrpSpPr>
              <a:grpSpLocks/>
            </p:cNvGrpSpPr>
            <p:nvPr/>
          </p:nvGrpSpPr>
          <p:grpSpPr bwMode="auto">
            <a:xfrm>
              <a:off x="3789" y="1922"/>
              <a:ext cx="382" cy="143"/>
              <a:chOff x="1637" y="1539"/>
              <a:chExt cx="382" cy="143"/>
            </a:xfrm>
          </p:grpSpPr>
          <p:sp>
            <p:nvSpPr>
              <p:cNvPr id="815137" name="Freeform 33"/>
              <p:cNvSpPr>
                <a:spLocks/>
              </p:cNvSpPr>
              <p:nvPr/>
            </p:nvSpPr>
            <p:spPr bwMode="auto">
              <a:xfrm>
                <a:off x="1637" y="1586"/>
                <a:ext cx="38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96"/>
                  </a:cxn>
                  <a:cxn ang="0">
                    <a:pos x="96" y="0"/>
                  </a:cxn>
                  <a:cxn ang="0">
                    <a:pos x="287" y="0"/>
                  </a:cxn>
                  <a:cxn ang="0">
                    <a:pos x="287" y="96"/>
                  </a:cxn>
                  <a:cxn ang="0">
                    <a:pos x="382" y="96"/>
                  </a:cxn>
                </a:cxnLst>
                <a:rect l="0" t="0" r="r" b="b"/>
                <a:pathLst>
                  <a:path w="382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287" y="0"/>
                    </a:lnTo>
                    <a:lnTo>
                      <a:pt x="287" y="96"/>
                    </a:lnTo>
                    <a:lnTo>
                      <a:pt x="382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815138" name="Line 34"/>
              <p:cNvSpPr>
                <a:spLocks noChangeShapeType="1"/>
              </p:cNvSpPr>
              <p:nvPr/>
            </p:nvSpPr>
            <p:spPr bwMode="auto">
              <a:xfrm>
                <a:off x="1733" y="1539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815139" name="Line 35"/>
            <p:cNvSpPr>
              <a:spLocks noChangeShapeType="1"/>
            </p:cNvSpPr>
            <p:nvPr/>
          </p:nvSpPr>
          <p:spPr bwMode="auto">
            <a:xfrm flipV="1">
              <a:off x="3980" y="177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15141" name="Line 37"/>
            <p:cNvSpPr>
              <a:spLocks noChangeShapeType="1"/>
            </p:cNvSpPr>
            <p:nvPr/>
          </p:nvSpPr>
          <p:spPr bwMode="auto">
            <a:xfrm>
              <a:off x="3789" y="1634"/>
              <a:ext cx="0" cy="1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15142" name="Text Box 38"/>
            <p:cNvSpPr txBox="1">
              <a:spLocks noChangeArrowheads="1"/>
            </p:cNvSpPr>
            <p:nvPr/>
          </p:nvSpPr>
          <p:spPr bwMode="auto">
            <a:xfrm>
              <a:off x="3701" y="2830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b</a:t>
              </a:r>
            </a:p>
          </p:txBody>
        </p:sp>
        <p:sp>
          <p:nvSpPr>
            <p:cNvPr id="815144" name="Text Box 40"/>
            <p:cNvSpPr txBox="1">
              <a:spLocks noChangeArrowheads="1"/>
            </p:cNvSpPr>
            <p:nvPr/>
          </p:nvSpPr>
          <p:spPr bwMode="auto">
            <a:xfrm>
              <a:off x="3729" y="1348"/>
              <a:ext cx="47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DRAM</a:t>
              </a:r>
            </a:p>
          </p:txBody>
        </p:sp>
        <p:sp>
          <p:nvSpPr>
            <p:cNvPr id="815148" name="Line 44"/>
            <p:cNvSpPr>
              <a:spLocks noChangeShapeType="1"/>
            </p:cNvSpPr>
            <p:nvPr/>
          </p:nvSpPr>
          <p:spPr bwMode="auto">
            <a:xfrm>
              <a:off x="3645" y="17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15149" name="Text Box 45"/>
            <p:cNvSpPr txBox="1">
              <a:spLocks noChangeArrowheads="1"/>
            </p:cNvSpPr>
            <p:nvPr/>
          </p:nvSpPr>
          <p:spPr bwMode="auto">
            <a:xfrm>
              <a:off x="3131" y="1587"/>
              <a:ext cx="57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wordline</a:t>
              </a:r>
            </a:p>
          </p:txBody>
        </p:sp>
      </p:grpSp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720" y="3536814"/>
            <a:ext cx="1345687" cy="2628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590520">
            <a:off x="6550638" y="3342383"/>
            <a:ext cx="351543" cy="267522"/>
          </a:xfrm>
          <a:prstGeom prst="rightArrow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Gill Sans MT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6889020" y="3208007"/>
            <a:ext cx="16428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Gill Sans MT" pitchFamily="34" charset="0"/>
              </a:rPr>
              <a:t>Trench Capacitor</a:t>
            </a:r>
            <a:endParaRPr lang="en-US" sz="1400" b="1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697" name="Group 65"/>
          <p:cNvGrpSpPr>
            <a:grpSpLocks/>
          </p:cNvGrpSpPr>
          <p:nvPr/>
        </p:nvGrpSpPr>
        <p:grpSpPr bwMode="auto">
          <a:xfrm>
            <a:off x="1004888" y="1835150"/>
            <a:ext cx="7253288" cy="2692400"/>
            <a:chOff x="633" y="1156"/>
            <a:chExt cx="4569" cy="1696"/>
          </a:xfrm>
        </p:grpSpPr>
        <p:sp>
          <p:nvSpPr>
            <p:cNvPr id="837695" name="AutoShape 63"/>
            <p:cNvSpPr>
              <a:spLocks noChangeArrowheads="1"/>
            </p:cNvSpPr>
            <p:nvPr/>
          </p:nvSpPr>
          <p:spPr bwMode="auto">
            <a:xfrm>
              <a:off x="633" y="1156"/>
              <a:ext cx="3347" cy="1578"/>
            </a:xfrm>
            <a:prstGeom prst="roundRect">
              <a:avLst>
                <a:gd name="adj" fmla="val 16667"/>
              </a:avLst>
            </a:prstGeom>
            <a:solidFill>
              <a:srgbClr val="CCFFFF">
                <a:alpha val="70000"/>
              </a:srgbClr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37696" name="Text Box 64"/>
            <p:cNvSpPr txBox="1">
              <a:spLocks noChangeArrowheads="1"/>
            </p:cNvSpPr>
            <p:nvPr/>
          </p:nvSpPr>
          <p:spPr bwMode="auto">
            <a:xfrm>
              <a:off x="4105" y="2251"/>
              <a:ext cx="1097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Gill Sans MT" pitchFamily="34" charset="0"/>
                </a:rPr>
                <a:t>Memory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Gill Sans MT" pitchFamily="34" charset="0"/>
                </a:rPr>
                <a:t>Controller</a:t>
              </a:r>
            </a:p>
          </p:txBody>
        </p:sp>
      </p:grp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</a:t>
            </a:r>
            <a:r>
              <a:rPr lang="en-US" dirty="0" smtClean="0"/>
              <a:t>Controller (1/2)</a:t>
            </a:r>
            <a:endParaRPr lang="en-US" dirty="0"/>
          </a:p>
        </p:txBody>
      </p:sp>
      <p:sp>
        <p:nvSpPr>
          <p:cNvPr id="837636" name="Freeform 4"/>
          <p:cNvSpPr>
            <a:spLocks/>
          </p:cNvSpPr>
          <p:nvPr/>
        </p:nvSpPr>
        <p:spPr bwMode="auto">
          <a:xfrm>
            <a:off x="2027238" y="2214563"/>
            <a:ext cx="455612" cy="608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3"/>
              </a:cxn>
              <a:cxn ang="0">
                <a:pos x="239" y="383"/>
              </a:cxn>
              <a:cxn ang="0">
                <a:pos x="239" y="0"/>
              </a:cxn>
            </a:cxnLst>
            <a:rect l="0" t="0" r="r" b="b"/>
            <a:pathLst>
              <a:path w="239" h="383">
                <a:moveTo>
                  <a:pt x="0" y="0"/>
                </a:moveTo>
                <a:lnTo>
                  <a:pt x="0" y="383"/>
                </a:lnTo>
                <a:lnTo>
                  <a:pt x="239" y="383"/>
                </a:lnTo>
                <a:lnTo>
                  <a:pt x="23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37" name="Freeform 5"/>
          <p:cNvSpPr>
            <a:spLocks/>
          </p:cNvSpPr>
          <p:nvPr/>
        </p:nvSpPr>
        <p:spPr bwMode="auto">
          <a:xfrm>
            <a:off x="2786063" y="2214563"/>
            <a:ext cx="455612" cy="608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3"/>
              </a:cxn>
              <a:cxn ang="0">
                <a:pos x="239" y="383"/>
              </a:cxn>
              <a:cxn ang="0">
                <a:pos x="239" y="0"/>
              </a:cxn>
            </a:cxnLst>
            <a:rect l="0" t="0" r="r" b="b"/>
            <a:pathLst>
              <a:path w="239" h="383">
                <a:moveTo>
                  <a:pt x="0" y="0"/>
                </a:moveTo>
                <a:lnTo>
                  <a:pt x="0" y="383"/>
                </a:lnTo>
                <a:lnTo>
                  <a:pt x="239" y="383"/>
                </a:lnTo>
                <a:lnTo>
                  <a:pt x="23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38" name="Freeform 6"/>
          <p:cNvSpPr>
            <a:spLocks/>
          </p:cNvSpPr>
          <p:nvPr/>
        </p:nvSpPr>
        <p:spPr bwMode="auto">
          <a:xfrm flipV="1">
            <a:off x="4759325" y="2216150"/>
            <a:ext cx="454025" cy="606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3"/>
              </a:cxn>
              <a:cxn ang="0">
                <a:pos x="239" y="383"/>
              </a:cxn>
              <a:cxn ang="0">
                <a:pos x="239" y="0"/>
              </a:cxn>
            </a:cxnLst>
            <a:rect l="0" t="0" r="r" b="b"/>
            <a:pathLst>
              <a:path w="239" h="383">
                <a:moveTo>
                  <a:pt x="0" y="0"/>
                </a:moveTo>
                <a:lnTo>
                  <a:pt x="0" y="383"/>
                </a:lnTo>
                <a:lnTo>
                  <a:pt x="239" y="383"/>
                </a:lnTo>
                <a:lnTo>
                  <a:pt x="23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39" name="Rectangle 7"/>
          <p:cNvSpPr>
            <a:spLocks noChangeArrowheads="1"/>
          </p:cNvSpPr>
          <p:nvPr/>
        </p:nvSpPr>
        <p:spPr bwMode="auto">
          <a:xfrm>
            <a:off x="2027238" y="3429000"/>
            <a:ext cx="1214437" cy="4556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Scheduler</a:t>
            </a:r>
          </a:p>
        </p:txBody>
      </p:sp>
      <p:sp>
        <p:nvSpPr>
          <p:cNvPr id="837640" name="Rectangle 8"/>
          <p:cNvSpPr>
            <a:spLocks noChangeArrowheads="1"/>
          </p:cNvSpPr>
          <p:nvPr/>
        </p:nvSpPr>
        <p:spPr bwMode="auto">
          <a:xfrm>
            <a:off x="4379913" y="3429000"/>
            <a:ext cx="1214437" cy="4556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Buffer</a:t>
            </a:r>
          </a:p>
        </p:txBody>
      </p:sp>
      <p:sp>
        <p:nvSpPr>
          <p:cNvPr id="837641" name="Line 9"/>
          <p:cNvSpPr>
            <a:spLocks noChangeShapeType="1"/>
          </p:cNvSpPr>
          <p:nvPr/>
        </p:nvSpPr>
        <p:spPr bwMode="auto">
          <a:xfrm>
            <a:off x="2254250" y="2898775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42" name="Line 10"/>
          <p:cNvSpPr>
            <a:spLocks noChangeShapeType="1"/>
          </p:cNvSpPr>
          <p:nvPr/>
        </p:nvSpPr>
        <p:spPr bwMode="auto">
          <a:xfrm>
            <a:off x="3013075" y="2898775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43" name="Line 11"/>
          <p:cNvSpPr>
            <a:spLocks noChangeShapeType="1"/>
          </p:cNvSpPr>
          <p:nvPr/>
        </p:nvSpPr>
        <p:spPr bwMode="auto">
          <a:xfrm flipV="1">
            <a:off x="4986338" y="2898775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837645" name="Picture 13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2035820" y="4549706"/>
            <a:ext cx="1589087" cy="369887"/>
          </a:xfrm>
          <a:prstGeom prst="rect">
            <a:avLst/>
          </a:prstGeom>
          <a:noFill/>
        </p:spPr>
      </p:pic>
      <p:pic>
        <p:nvPicPr>
          <p:cNvPr id="837646" name="Picture 14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2112020" y="4711631"/>
            <a:ext cx="1589087" cy="369887"/>
          </a:xfrm>
          <a:prstGeom prst="rect">
            <a:avLst/>
          </a:prstGeom>
          <a:noFill/>
        </p:spPr>
      </p:pic>
      <p:pic>
        <p:nvPicPr>
          <p:cNvPr id="837647" name="Picture 15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2188220" y="4864031"/>
            <a:ext cx="1589087" cy="369887"/>
          </a:xfrm>
          <a:prstGeom prst="rect">
            <a:avLst/>
          </a:prstGeom>
          <a:noFill/>
        </p:spPr>
      </p:pic>
      <p:pic>
        <p:nvPicPr>
          <p:cNvPr id="837648" name="Picture 16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2262832" y="5014843"/>
            <a:ext cx="1589088" cy="369888"/>
          </a:xfrm>
          <a:prstGeom prst="rect">
            <a:avLst/>
          </a:prstGeom>
          <a:noFill/>
        </p:spPr>
      </p:pic>
      <p:pic>
        <p:nvPicPr>
          <p:cNvPr id="837649" name="Picture 17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4484092" y="4549706"/>
            <a:ext cx="1589087" cy="369887"/>
          </a:xfrm>
          <a:prstGeom prst="rect">
            <a:avLst/>
          </a:prstGeom>
          <a:noFill/>
        </p:spPr>
      </p:pic>
      <p:pic>
        <p:nvPicPr>
          <p:cNvPr id="837650" name="Picture 18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4560292" y="4711631"/>
            <a:ext cx="1589087" cy="369887"/>
          </a:xfrm>
          <a:prstGeom prst="rect">
            <a:avLst/>
          </a:prstGeom>
          <a:noFill/>
        </p:spPr>
      </p:pic>
      <p:pic>
        <p:nvPicPr>
          <p:cNvPr id="837651" name="Picture 19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4636492" y="4864031"/>
            <a:ext cx="1589087" cy="369887"/>
          </a:xfrm>
          <a:prstGeom prst="rect">
            <a:avLst/>
          </a:prstGeom>
          <a:noFill/>
        </p:spPr>
      </p:pic>
      <p:pic>
        <p:nvPicPr>
          <p:cNvPr id="837652" name="Picture 20" descr="DIMMs"/>
          <p:cNvPicPr>
            <a:picLocks noChangeAspect="1" noChangeArrowheads="1"/>
          </p:cNvPicPr>
          <p:nvPr/>
        </p:nvPicPr>
        <p:blipFill>
          <a:blip r:embed="rId2"/>
          <a:srcRect l="1102" t="4396" r="1822" b="59219"/>
          <a:stretch>
            <a:fillRect/>
          </a:stretch>
        </p:blipFill>
        <p:spPr bwMode="auto">
          <a:xfrm>
            <a:off x="4711104" y="5014843"/>
            <a:ext cx="1589088" cy="369888"/>
          </a:xfrm>
          <a:prstGeom prst="rect">
            <a:avLst/>
          </a:prstGeom>
          <a:noFill/>
        </p:spPr>
      </p:pic>
      <p:sp>
        <p:nvSpPr>
          <p:cNvPr id="837653" name="Text Box 21"/>
          <p:cNvSpPr txBox="1">
            <a:spLocks noChangeArrowheads="1"/>
          </p:cNvSpPr>
          <p:nvPr/>
        </p:nvSpPr>
        <p:spPr bwMode="auto">
          <a:xfrm>
            <a:off x="2264420" y="5538718"/>
            <a:ext cx="15875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Channel 0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54" name="Text Box 22"/>
          <p:cNvSpPr txBox="1">
            <a:spLocks noChangeArrowheads="1"/>
          </p:cNvSpPr>
          <p:nvPr/>
        </p:nvSpPr>
        <p:spPr bwMode="auto">
          <a:xfrm>
            <a:off x="4711104" y="5538718"/>
            <a:ext cx="15890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Channel 1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55" name="Line 23"/>
          <p:cNvSpPr>
            <a:spLocks noChangeShapeType="1"/>
          </p:cNvSpPr>
          <p:nvPr/>
        </p:nvSpPr>
        <p:spPr bwMode="auto">
          <a:xfrm>
            <a:off x="2103438" y="229076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56" name="Line 24"/>
          <p:cNvSpPr>
            <a:spLocks noChangeShapeType="1"/>
          </p:cNvSpPr>
          <p:nvPr/>
        </p:nvSpPr>
        <p:spPr bwMode="auto">
          <a:xfrm>
            <a:off x="2103438" y="236696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57" name="Line 25"/>
          <p:cNvSpPr>
            <a:spLocks noChangeShapeType="1"/>
          </p:cNvSpPr>
          <p:nvPr/>
        </p:nvSpPr>
        <p:spPr bwMode="auto">
          <a:xfrm>
            <a:off x="2103438" y="244316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58" name="Line 26"/>
          <p:cNvSpPr>
            <a:spLocks noChangeShapeType="1"/>
          </p:cNvSpPr>
          <p:nvPr/>
        </p:nvSpPr>
        <p:spPr bwMode="auto">
          <a:xfrm>
            <a:off x="2103438" y="251777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59" name="Line 27"/>
          <p:cNvSpPr>
            <a:spLocks noChangeShapeType="1"/>
          </p:cNvSpPr>
          <p:nvPr/>
        </p:nvSpPr>
        <p:spPr bwMode="auto">
          <a:xfrm>
            <a:off x="2103438" y="259397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60" name="Line 28"/>
          <p:cNvSpPr>
            <a:spLocks noChangeShapeType="1"/>
          </p:cNvSpPr>
          <p:nvPr/>
        </p:nvSpPr>
        <p:spPr bwMode="auto">
          <a:xfrm>
            <a:off x="2103438" y="267017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61" name="Line 29"/>
          <p:cNvSpPr>
            <a:spLocks noChangeShapeType="1"/>
          </p:cNvSpPr>
          <p:nvPr/>
        </p:nvSpPr>
        <p:spPr bwMode="auto">
          <a:xfrm>
            <a:off x="2103438" y="274637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62" name="Line 30"/>
          <p:cNvSpPr>
            <a:spLocks noChangeShapeType="1"/>
          </p:cNvSpPr>
          <p:nvPr/>
        </p:nvSpPr>
        <p:spPr bwMode="auto">
          <a:xfrm>
            <a:off x="2862263" y="229076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63" name="Line 31"/>
          <p:cNvSpPr>
            <a:spLocks noChangeShapeType="1"/>
          </p:cNvSpPr>
          <p:nvPr/>
        </p:nvSpPr>
        <p:spPr bwMode="auto">
          <a:xfrm>
            <a:off x="2862263" y="236696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64" name="Line 32"/>
          <p:cNvSpPr>
            <a:spLocks noChangeShapeType="1"/>
          </p:cNvSpPr>
          <p:nvPr/>
        </p:nvSpPr>
        <p:spPr bwMode="auto">
          <a:xfrm>
            <a:off x="2862263" y="244316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65" name="Line 33"/>
          <p:cNvSpPr>
            <a:spLocks noChangeShapeType="1"/>
          </p:cNvSpPr>
          <p:nvPr/>
        </p:nvSpPr>
        <p:spPr bwMode="auto">
          <a:xfrm>
            <a:off x="2862263" y="251777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66" name="Line 34"/>
          <p:cNvSpPr>
            <a:spLocks noChangeShapeType="1"/>
          </p:cNvSpPr>
          <p:nvPr/>
        </p:nvSpPr>
        <p:spPr bwMode="auto">
          <a:xfrm>
            <a:off x="2862263" y="259397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67" name="Line 35"/>
          <p:cNvSpPr>
            <a:spLocks noChangeShapeType="1"/>
          </p:cNvSpPr>
          <p:nvPr/>
        </p:nvSpPr>
        <p:spPr bwMode="auto">
          <a:xfrm>
            <a:off x="2862263" y="267017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68" name="Line 36"/>
          <p:cNvSpPr>
            <a:spLocks noChangeShapeType="1"/>
          </p:cNvSpPr>
          <p:nvPr/>
        </p:nvSpPr>
        <p:spPr bwMode="auto">
          <a:xfrm>
            <a:off x="2862263" y="274637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69" name="Line 37"/>
          <p:cNvSpPr>
            <a:spLocks noChangeShapeType="1"/>
          </p:cNvSpPr>
          <p:nvPr/>
        </p:nvSpPr>
        <p:spPr bwMode="auto">
          <a:xfrm>
            <a:off x="4835525" y="2290763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70" name="Line 38"/>
          <p:cNvSpPr>
            <a:spLocks noChangeShapeType="1"/>
          </p:cNvSpPr>
          <p:nvPr/>
        </p:nvSpPr>
        <p:spPr bwMode="auto">
          <a:xfrm>
            <a:off x="4835525" y="2366963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71" name="Line 39"/>
          <p:cNvSpPr>
            <a:spLocks noChangeShapeType="1"/>
          </p:cNvSpPr>
          <p:nvPr/>
        </p:nvSpPr>
        <p:spPr bwMode="auto">
          <a:xfrm>
            <a:off x="4835525" y="2443163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72" name="Line 40"/>
          <p:cNvSpPr>
            <a:spLocks noChangeShapeType="1"/>
          </p:cNvSpPr>
          <p:nvPr/>
        </p:nvSpPr>
        <p:spPr bwMode="auto">
          <a:xfrm>
            <a:off x="4835525" y="2517775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73" name="Line 41"/>
          <p:cNvSpPr>
            <a:spLocks noChangeShapeType="1"/>
          </p:cNvSpPr>
          <p:nvPr/>
        </p:nvSpPr>
        <p:spPr bwMode="auto">
          <a:xfrm>
            <a:off x="4835525" y="2593975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74" name="Line 42"/>
          <p:cNvSpPr>
            <a:spLocks noChangeShapeType="1"/>
          </p:cNvSpPr>
          <p:nvPr/>
        </p:nvSpPr>
        <p:spPr bwMode="auto">
          <a:xfrm>
            <a:off x="4835525" y="2670175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75" name="Line 43"/>
          <p:cNvSpPr>
            <a:spLocks noChangeShapeType="1"/>
          </p:cNvSpPr>
          <p:nvPr/>
        </p:nvSpPr>
        <p:spPr bwMode="auto">
          <a:xfrm>
            <a:off x="4835525" y="2746375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78" name="Line 46"/>
          <p:cNvSpPr>
            <a:spLocks noChangeShapeType="1"/>
          </p:cNvSpPr>
          <p:nvPr/>
        </p:nvSpPr>
        <p:spPr bwMode="auto">
          <a:xfrm>
            <a:off x="6545263" y="2290763"/>
            <a:ext cx="1524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79" name="Text Box 47"/>
          <p:cNvSpPr txBox="1">
            <a:spLocks noChangeArrowheads="1"/>
          </p:cNvSpPr>
          <p:nvPr/>
        </p:nvSpPr>
        <p:spPr bwMode="auto">
          <a:xfrm>
            <a:off x="6826250" y="2124075"/>
            <a:ext cx="11352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Commands</a:t>
            </a:r>
          </a:p>
        </p:txBody>
      </p:sp>
      <p:sp>
        <p:nvSpPr>
          <p:cNvPr id="837681" name="Line 49"/>
          <p:cNvSpPr>
            <a:spLocks noChangeShapeType="1"/>
          </p:cNvSpPr>
          <p:nvPr/>
        </p:nvSpPr>
        <p:spPr bwMode="auto">
          <a:xfrm>
            <a:off x="3165475" y="2897188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82" name="Line 50"/>
          <p:cNvSpPr>
            <a:spLocks noChangeShapeType="1"/>
          </p:cNvSpPr>
          <p:nvPr/>
        </p:nvSpPr>
        <p:spPr bwMode="auto">
          <a:xfrm>
            <a:off x="3392488" y="3656013"/>
            <a:ext cx="9112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76" name="Line 44"/>
          <p:cNvSpPr>
            <a:spLocks noChangeShapeType="1"/>
          </p:cNvSpPr>
          <p:nvPr/>
        </p:nvSpPr>
        <p:spPr bwMode="auto">
          <a:xfrm>
            <a:off x="2254250" y="3933056"/>
            <a:ext cx="0" cy="59449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77" name="Freeform 45"/>
          <p:cNvSpPr>
            <a:spLocks/>
          </p:cNvSpPr>
          <p:nvPr/>
        </p:nvSpPr>
        <p:spPr bwMode="auto">
          <a:xfrm>
            <a:off x="3013075" y="3933056"/>
            <a:ext cx="1670050" cy="5944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5"/>
              </a:cxn>
              <a:cxn ang="0">
                <a:pos x="1052" y="95"/>
              </a:cxn>
              <a:cxn ang="0">
                <a:pos x="1052" y="239"/>
              </a:cxn>
            </a:cxnLst>
            <a:rect l="0" t="0" r="r" b="b"/>
            <a:pathLst>
              <a:path w="1052" h="239">
                <a:moveTo>
                  <a:pt x="0" y="0"/>
                </a:moveTo>
                <a:lnTo>
                  <a:pt x="0" y="95"/>
                </a:lnTo>
                <a:lnTo>
                  <a:pt x="1052" y="95"/>
                </a:lnTo>
                <a:lnTo>
                  <a:pt x="1052" y="239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80" name="Freeform 48"/>
          <p:cNvSpPr>
            <a:spLocks/>
          </p:cNvSpPr>
          <p:nvPr/>
        </p:nvSpPr>
        <p:spPr bwMode="auto">
          <a:xfrm>
            <a:off x="3165475" y="2896179"/>
            <a:ext cx="227013" cy="1631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143" y="144"/>
              </a:cxn>
              <a:cxn ang="0">
                <a:pos x="143" y="909"/>
              </a:cxn>
            </a:cxnLst>
            <a:rect l="0" t="0" r="r" b="b"/>
            <a:pathLst>
              <a:path w="143" h="909">
                <a:moveTo>
                  <a:pt x="0" y="0"/>
                </a:moveTo>
                <a:lnTo>
                  <a:pt x="0" y="144"/>
                </a:lnTo>
                <a:lnTo>
                  <a:pt x="143" y="144"/>
                </a:lnTo>
                <a:lnTo>
                  <a:pt x="143" y="909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83" name="Freeform 51"/>
          <p:cNvSpPr>
            <a:spLocks/>
          </p:cNvSpPr>
          <p:nvPr/>
        </p:nvSpPr>
        <p:spPr bwMode="auto">
          <a:xfrm>
            <a:off x="3392488" y="3155416"/>
            <a:ext cx="2428875" cy="13721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0" y="0"/>
              </a:cxn>
              <a:cxn ang="0">
                <a:pos x="1530" y="765"/>
              </a:cxn>
            </a:cxnLst>
            <a:rect l="0" t="0" r="r" b="b"/>
            <a:pathLst>
              <a:path w="1530" h="765">
                <a:moveTo>
                  <a:pt x="0" y="0"/>
                </a:moveTo>
                <a:lnTo>
                  <a:pt x="1530" y="0"/>
                </a:lnTo>
                <a:lnTo>
                  <a:pt x="1530" y="765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84" name="Line 52"/>
          <p:cNvSpPr>
            <a:spLocks noChangeShapeType="1"/>
          </p:cNvSpPr>
          <p:nvPr/>
        </p:nvSpPr>
        <p:spPr bwMode="auto">
          <a:xfrm flipH="1">
            <a:off x="5670550" y="3656013"/>
            <a:ext cx="1508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85" name="Line 53"/>
          <p:cNvSpPr>
            <a:spLocks noChangeShapeType="1"/>
          </p:cNvSpPr>
          <p:nvPr/>
        </p:nvSpPr>
        <p:spPr bwMode="auto">
          <a:xfrm>
            <a:off x="6545263" y="2593975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86" name="Text Box 54"/>
          <p:cNvSpPr txBox="1">
            <a:spLocks noChangeArrowheads="1"/>
          </p:cNvSpPr>
          <p:nvPr/>
        </p:nvSpPr>
        <p:spPr bwMode="auto">
          <a:xfrm>
            <a:off x="6829425" y="2411413"/>
            <a:ext cx="5838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837687" name="Text Box 55"/>
          <p:cNvSpPr txBox="1">
            <a:spLocks noChangeArrowheads="1"/>
          </p:cNvSpPr>
          <p:nvPr/>
        </p:nvSpPr>
        <p:spPr bwMode="auto">
          <a:xfrm>
            <a:off x="1211263" y="2216150"/>
            <a:ext cx="75373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Read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Queue</a:t>
            </a:r>
          </a:p>
        </p:txBody>
      </p:sp>
      <p:sp>
        <p:nvSpPr>
          <p:cNvPr id="837688" name="Text Box 56"/>
          <p:cNvSpPr txBox="1">
            <a:spLocks noChangeArrowheads="1"/>
          </p:cNvSpPr>
          <p:nvPr/>
        </p:nvSpPr>
        <p:spPr bwMode="auto">
          <a:xfrm>
            <a:off x="3295650" y="2216150"/>
            <a:ext cx="75373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Write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Queue</a:t>
            </a:r>
          </a:p>
        </p:txBody>
      </p:sp>
      <p:sp>
        <p:nvSpPr>
          <p:cNvPr id="837689" name="Text Box 57"/>
          <p:cNvSpPr txBox="1">
            <a:spLocks noChangeArrowheads="1"/>
          </p:cNvSpPr>
          <p:nvPr/>
        </p:nvSpPr>
        <p:spPr bwMode="auto">
          <a:xfrm>
            <a:off x="5248275" y="2216150"/>
            <a:ext cx="97975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Response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Queue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54250" y="1700808"/>
            <a:ext cx="2732088" cy="439142"/>
            <a:chOff x="2254250" y="1835150"/>
            <a:chExt cx="2732088" cy="304800"/>
          </a:xfrm>
        </p:grpSpPr>
        <p:sp>
          <p:nvSpPr>
            <p:cNvPr id="837690" name="Line 58"/>
            <p:cNvSpPr>
              <a:spLocks noChangeShapeType="1"/>
            </p:cNvSpPr>
            <p:nvPr/>
          </p:nvSpPr>
          <p:spPr bwMode="auto">
            <a:xfrm>
              <a:off x="2254250" y="1835150"/>
              <a:ext cx="0" cy="303213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37691" name="Line 59"/>
            <p:cNvSpPr>
              <a:spLocks noChangeShapeType="1"/>
            </p:cNvSpPr>
            <p:nvPr/>
          </p:nvSpPr>
          <p:spPr bwMode="auto">
            <a:xfrm>
              <a:off x="3013075" y="1835150"/>
              <a:ext cx="0" cy="303213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37692" name="Line 60"/>
            <p:cNvSpPr>
              <a:spLocks noChangeShapeType="1"/>
            </p:cNvSpPr>
            <p:nvPr/>
          </p:nvSpPr>
          <p:spPr bwMode="auto">
            <a:xfrm flipV="1">
              <a:off x="4986338" y="1835150"/>
              <a:ext cx="0" cy="304800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837693" name="Line 61"/>
          <p:cNvSpPr>
            <a:spLocks noChangeShapeType="1"/>
          </p:cNvSpPr>
          <p:nvPr/>
        </p:nvSpPr>
        <p:spPr bwMode="auto">
          <a:xfrm>
            <a:off x="6545263" y="2897188"/>
            <a:ext cx="152400" cy="0"/>
          </a:xfrm>
          <a:prstGeom prst="line">
            <a:avLst/>
          </a:prstGeom>
          <a:noFill/>
          <a:ln w="508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7694" name="Text Box 62"/>
          <p:cNvSpPr txBox="1">
            <a:spLocks noChangeArrowheads="1"/>
          </p:cNvSpPr>
          <p:nvPr/>
        </p:nvSpPr>
        <p:spPr bwMode="auto">
          <a:xfrm>
            <a:off x="6837363" y="2730500"/>
            <a:ext cx="134780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To/From CPU</a:t>
            </a:r>
          </a:p>
        </p:txBody>
      </p:sp>
    </p:spTree>
    <p:extLst>
      <p:ext uri="{BB962C8B-B14F-4D97-AF65-F5344CB8AC3E}">
        <p14:creationId xmlns:p14="http://schemas.microsoft.com/office/powerpoint/2010/main" val="37694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Controller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controller connects CPU and DRAM</a:t>
            </a:r>
          </a:p>
          <a:p>
            <a:r>
              <a:rPr lang="en-US" dirty="0" smtClean="0"/>
              <a:t>Receives requests after cache misses in LLC</a:t>
            </a:r>
          </a:p>
          <a:p>
            <a:pPr lvl="1"/>
            <a:r>
              <a:rPr lang="en-US" dirty="0" smtClean="0"/>
              <a:t>Possibly originating from multiple cores</a:t>
            </a:r>
          </a:p>
          <a:p>
            <a:r>
              <a:rPr lang="en-US" dirty="0" smtClean="0"/>
              <a:t>Complicated piece of hardware, handles:</a:t>
            </a:r>
          </a:p>
          <a:p>
            <a:pPr lvl="1"/>
            <a:r>
              <a:rPr lang="en-US" dirty="0" smtClean="0"/>
              <a:t>DRAM Refresh</a:t>
            </a:r>
          </a:p>
          <a:p>
            <a:pPr lvl="1"/>
            <a:r>
              <a:rPr lang="en-US" dirty="0" smtClean="0"/>
              <a:t>Row-Buffer Management Policies</a:t>
            </a:r>
          </a:p>
          <a:p>
            <a:pPr lvl="1"/>
            <a:r>
              <a:rPr lang="en-US" dirty="0" smtClean="0"/>
              <a:t>Address Mapping Schemes</a:t>
            </a:r>
          </a:p>
          <a:p>
            <a:pPr lvl="1"/>
            <a:r>
              <a:rPr lang="en-US" dirty="0" smtClean="0"/>
              <a:t>Request Scheduling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Row-Buffer Management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Open-page</a:t>
            </a:r>
          </a:p>
          <a:p>
            <a:pPr lvl="1"/>
            <a:r>
              <a:rPr lang="en-US" dirty="0" smtClean="0"/>
              <a:t>After access, keep page in DRAM row buffer</a:t>
            </a:r>
          </a:p>
          <a:p>
            <a:pPr lvl="1"/>
            <a:r>
              <a:rPr lang="en-US" dirty="0" smtClean="0"/>
              <a:t>Next access to same page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lower latency</a:t>
            </a:r>
          </a:p>
          <a:p>
            <a:pPr lvl="1"/>
            <a:r>
              <a:rPr lang="en-US" dirty="0" smtClean="0"/>
              <a:t>If access to different page, must close old one first</a:t>
            </a:r>
          </a:p>
          <a:p>
            <a:pPr lvl="2"/>
            <a:r>
              <a:rPr lang="en-US" dirty="0" smtClean="0"/>
              <a:t>Good if lots of locality</a:t>
            </a:r>
            <a:endParaRPr lang="en-US" dirty="0"/>
          </a:p>
          <a:p>
            <a:r>
              <a:rPr lang="en-US" i="1" u="sng" dirty="0" smtClean="0"/>
              <a:t>Close-page</a:t>
            </a:r>
          </a:p>
          <a:p>
            <a:pPr lvl="1"/>
            <a:r>
              <a:rPr lang="en-US" dirty="0" smtClean="0"/>
              <a:t>After access, immediately close page in DRAM row buffer</a:t>
            </a:r>
          </a:p>
          <a:p>
            <a:pPr lvl="1"/>
            <a:r>
              <a:rPr lang="en-US" dirty="0" smtClean="0"/>
              <a:t>Next access to different page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lower latency</a:t>
            </a:r>
          </a:p>
          <a:p>
            <a:pPr lvl="1"/>
            <a:r>
              <a:rPr lang="en-US" dirty="0" smtClean="0"/>
              <a:t>If access to different page, old one already closed</a:t>
            </a:r>
          </a:p>
          <a:p>
            <a:pPr lvl="2"/>
            <a:r>
              <a:rPr lang="en-US" dirty="0" smtClean="0"/>
              <a:t>Good if no locality (random access)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Request Scheduling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buffering</a:t>
            </a:r>
          </a:p>
          <a:p>
            <a:pPr lvl="1"/>
            <a:r>
              <a:rPr lang="en-US" dirty="0" smtClean="0"/>
              <a:t>Writes can wait until reads are done</a:t>
            </a:r>
          </a:p>
          <a:p>
            <a:r>
              <a:rPr lang="en-US" dirty="0" smtClean="0"/>
              <a:t>Queue DRAM commands</a:t>
            </a:r>
          </a:p>
          <a:p>
            <a:pPr lvl="1"/>
            <a:r>
              <a:rPr lang="en-US" dirty="0" smtClean="0"/>
              <a:t>Usually into per-bank queues</a:t>
            </a:r>
          </a:p>
          <a:p>
            <a:pPr lvl="1"/>
            <a:r>
              <a:rPr lang="en-US" dirty="0" smtClean="0"/>
              <a:t>Allows easily reordering ops. meant for same bank</a:t>
            </a:r>
          </a:p>
          <a:p>
            <a:r>
              <a:rPr lang="en-US" dirty="0" smtClean="0"/>
              <a:t>Common policies:</a:t>
            </a:r>
          </a:p>
          <a:p>
            <a:pPr lvl="1"/>
            <a:r>
              <a:rPr lang="en-US" i="1" u="sng" dirty="0" smtClean="0"/>
              <a:t>First-Come-First-Served</a:t>
            </a:r>
            <a:r>
              <a:rPr lang="en-US" dirty="0" smtClean="0"/>
              <a:t> </a:t>
            </a:r>
            <a:r>
              <a:rPr lang="en-US" i="1" u="sng" dirty="0" smtClean="0"/>
              <a:t>(FCFS)</a:t>
            </a:r>
          </a:p>
          <a:p>
            <a:pPr lvl="1"/>
            <a:r>
              <a:rPr lang="en-US" i="1" u="sng" dirty="0" smtClean="0"/>
              <a:t>First-Ready—First-Come-First-Served</a:t>
            </a:r>
            <a:r>
              <a:rPr lang="en-US" dirty="0" smtClean="0"/>
              <a:t> </a:t>
            </a:r>
            <a:r>
              <a:rPr lang="en-US" i="1" u="sng" dirty="0" smtClean="0"/>
              <a:t>(FR-FCFS)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3502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Request Scheduling (2/3)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First-Come-First-Served</a:t>
            </a:r>
          </a:p>
          <a:p>
            <a:pPr lvl="1"/>
            <a:r>
              <a:rPr lang="en-US" dirty="0" smtClean="0"/>
              <a:t>Oldest request first</a:t>
            </a:r>
          </a:p>
          <a:p>
            <a:r>
              <a:rPr lang="en-US" dirty="0" smtClean="0"/>
              <a:t>First-Ready—First-Come-First-Served</a:t>
            </a:r>
          </a:p>
          <a:p>
            <a:pPr lvl="1"/>
            <a:r>
              <a:rPr lang="en-US" i="1" dirty="0" smtClean="0"/>
              <a:t>Prioritize column changes over row changes</a:t>
            </a:r>
          </a:p>
          <a:p>
            <a:pPr lvl="1"/>
            <a:r>
              <a:rPr lang="en-US" i="1" dirty="0" smtClean="0"/>
              <a:t>Skip over older conflicting requests</a:t>
            </a:r>
          </a:p>
          <a:p>
            <a:pPr lvl="1"/>
            <a:r>
              <a:rPr lang="en-US" dirty="0" smtClean="0"/>
              <a:t>Find row hits (on queued </a:t>
            </a:r>
            <a:r>
              <a:rPr lang="en-US" dirty="0" err="1" smtClean="0"/>
              <a:t>reqs</a:t>
            </a:r>
            <a:r>
              <a:rPr lang="en-US" dirty="0" smtClean="0"/>
              <a:t>., even if close-page policy)</a:t>
            </a:r>
          </a:p>
          <a:p>
            <a:pPr lvl="1"/>
            <a:r>
              <a:rPr lang="en-US" dirty="0" smtClean="0"/>
              <a:t>Find oldest</a:t>
            </a:r>
          </a:p>
          <a:p>
            <a:pPr lvl="2"/>
            <a:r>
              <a:rPr lang="en-US" dirty="0" smtClean="0"/>
              <a:t>If no conflicts </a:t>
            </a:r>
            <a:r>
              <a:rPr lang="en-US" dirty="0"/>
              <a:t>with in-progress request </a:t>
            </a:r>
            <a:r>
              <a:rPr lang="en-US" dirty="0" smtClean="0">
                <a:sym typeface="Wingdings" pitchFamily="2" charset="2"/>
              </a:rPr>
              <a:t> good</a:t>
            </a:r>
            <a:endParaRPr lang="en-US" dirty="0" smtClean="0"/>
          </a:p>
          <a:p>
            <a:pPr lvl="2"/>
            <a:r>
              <a:rPr lang="en-US" dirty="0" smtClean="0"/>
              <a:t>Otherwise (if conflicts), try next oldest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0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Request Scheduling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it hard?</a:t>
            </a:r>
          </a:p>
          <a:p>
            <a:r>
              <a:rPr lang="en-US" dirty="0" smtClean="0"/>
              <a:t>Tons of timing constraints in DRAM</a:t>
            </a:r>
          </a:p>
          <a:p>
            <a:pPr lvl="1"/>
            <a:r>
              <a:rPr lang="en-US" dirty="0" err="1" smtClean="0"/>
              <a:t>tWTR</a:t>
            </a:r>
            <a:r>
              <a:rPr lang="en-US" dirty="0" smtClean="0"/>
              <a:t>: Min. cycles before read after a write</a:t>
            </a:r>
          </a:p>
          <a:p>
            <a:pPr lvl="1"/>
            <a:r>
              <a:rPr lang="en-US" dirty="0" err="1" smtClean="0"/>
              <a:t>tRC</a:t>
            </a:r>
            <a:r>
              <a:rPr lang="en-US" dirty="0" smtClean="0"/>
              <a:t>: Min. cycles between consecutive open in bank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Simultaneously track resources to prevent conflicts</a:t>
            </a:r>
          </a:p>
          <a:p>
            <a:pPr lvl="1"/>
            <a:r>
              <a:rPr lang="en-US" dirty="0" smtClean="0"/>
              <a:t>Channels, banks, ranks, data bus, address bus, row buffers</a:t>
            </a:r>
          </a:p>
          <a:p>
            <a:pPr lvl="1"/>
            <a:r>
              <a:rPr lang="en-US" dirty="0" smtClean="0"/>
              <a:t>Do it for many queued requests at the same time</a:t>
            </a:r>
            <a:br>
              <a:rPr lang="en-US" dirty="0" smtClean="0"/>
            </a:br>
            <a:r>
              <a:rPr lang="en-US" dirty="0" smtClean="0"/>
              <a:t>… while not forgetting to do refresh</a:t>
            </a:r>
          </a:p>
        </p:txBody>
      </p:sp>
    </p:spTree>
    <p:extLst>
      <p:ext uri="{BB962C8B-B14F-4D97-AF65-F5344CB8AC3E}">
        <p14:creationId xmlns:p14="http://schemas.microsoft.com/office/powerpoint/2010/main" val="14099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Memory-Level Parallelism (MLP)</a:t>
            </a:r>
            <a:endParaRPr lang="en-US" dirty="0"/>
          </a:p>
        </p:txBody>
      </p:sp>
      <p:sp>
        <p:nvSpPr>
          <p:cNvPr id="743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memory latency is 10000 cycles?</a:t>
            </a:r>
          </a:p>
          <a:p>
            <a:pPr lvl="1"/>
            <a:r>
              <a:rPr lang="en-US" dirty="0" smtClean="0"/>
              <a:t>Runtime dominated by waiting for memory</a:t>
            </a:r>
          </a:p>
          <a:p>
            <a:pPr lvl="1"/>
            <a:r>
              <a:rPr lang="en-US" dirty="0" smtClean="0"/>
              <a:t>What matters is </a:t>
            </a:r>
            <a:r>
              <a:rPr lang="en-US" b="1" i="1" dirty="0" smtClean="0"/>
              <a:t>overlapping memory accesses</a:t>
            </a:r>
          </a:p>
          <a:p>
            <a:r>
              <a:rPr lang="en-US" i="1" u="sng" dirty="0" smtClean="0"/>
              <a:t>Memory-Level Parallelism (MLP)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“Average number of outstanding memory accesses when at least one memory access is outstanding.”</a:t>
            </a:r>
          </a:p>
          <a:p>
            <a:r>
              <a:rPr lang="en-US" dirty="0" smtClean="0"/>
              <a:t>MLP is a metric</a:t>
            </a:r>
          </a:p>
          <a:p>
            <a:pPr lvl="1"/>
            <a:r>
              <a:rPr lang="en-US" b="1" i="1" dirty="0" smtClean="0"/>
              <a:t>Not </a:t>
            </a:r>
            <a:r>
              <a:rPr lang="en-US" dirty="0" smtClean="0"/>
              <a:t>a fundamental property of workload</a:t>
            </a:r>
          </a:p>
          <a:p>
            <a:pPr lvl="1"/>
            <a:r>
              <a:rPr lang="en-US" dirty="0" smtClean="0"/>
              <a:t>Dependent on the microarchitecture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AMAT with </a:t>
            </a:r>
            <a:r>
              <a:rPr lang="en-US" dirty="0" smtClean="0"/>
              <a:t>MLP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…</a:t>
            </a:r>
            <a:br>
              <a:rPr lang="en-US" dirty="0" smtClean="0"/>
            </a:br>
            <a:r>
              <a:rPr lang="en-US" dirty="0" smtClean="0"/>
              <a:t>cache hit is 10 cycles (core to L1 and back)</a:t>
            </a:r>
            <a:br>
              <a:rPr lang="en-US" dirty="0" smtClean="0"/>
            </a:br>
            <a:r>
              <a:rPr lang="en-US" dirty="0" smtClean="0"/>
              <a:t>memory access is 100 cycles (core to </a:t>
            </a:r>
            <a:r>
              <a:rPr lang="en-US" dirty="0" err="1" smtClean="0"/>
              <a:t>mem</a:t>
            </a:r>
            <a:r>
              <a:rPr lang="en-US" dirty="0" smtClean="0"/>
              <a:t> and back)</a:t>
            </a:r>
          </a:p>
          <a:p>
            <a:r>
              <a:rPr lang="en-US" dirty="0" smtClean="0"/>
              <a:t>Then …</a:t>
            </a:r>
            <a:br>
              <a:rPr lang="en-US" dirty="0" smtClean="0"/>
            </a:br>
            <a:r>
              <a:rPr lang="en-US" dirty="0"/>
              <a:t>at 50% miss ratio, avg. access: </a:t>
            </a:r>
            <a:r>
              <a:rPr lang="en-US" dirty="0" smtClean="0"/>
              <a:t>0.5×10+0.5×100 = 55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Unless MLP is &gt;1.0, then…</a:t>
            </a:r>
            <a:br>
              <a:rPr lang="en-US" dirty="0" smtClean="0"/>
            </a:br>
            <a:r>
              <a:rPr lang="en-US" dirty="0" smtClean="0"/>
              <a:t>at 50% mr,1.5 </a:t>
            </a:r>
            <a:r>
              <a:rPr lang="en-US" dirty="0" err="1" smtClean="0"/>
              <a:t>MLP,avg</a:t>
            </a:r>
            <a:r>
              <a:rPr lang="en-US" dirty="0"/>
              <a:t>. access</a:t>
            </a:r>
            <a:r>
              <a:rPr lang="en-US" dirty="0" smtClean="0"/>
              <a:t>:(0.5×10+0.5×100)/1.5 </a:t>
            </a:r>
            <a:r>
              <a:rPr lang="en-US" dirty="0"/>
              <a:t>= </a:t>
            </a:r>
            <a:r>
              <a:rPr lang="en-US" dirty="0" smtClean="0"/>
              <a:t>37</a:t>
            </a:r>
            <a:br>
              <a:rPr lang="en-US" dirty="0" smtClean="0"/>
            </a:br>
            <a:r>
              <a:rPr lang="en-US" dirty="0" smtClean="0"/>
              <a:t>at 50% mr,4.0 </a:t>
            </a:r>
            <a:r>
              <a:rPr lang="en-US" dirty="0" err="1" smtClean="0"/>
              <a:t>MLP,avg</a:t>
            </a:r>
            <a:r>
              <a:rPr lang="en-US" dirty="0"/>
              <a:t>. access</a:t>
            </a:r>
            <a:r>
              <a:rPr lang="en-US" dirty="0" smtClean="0"/>
              <a:t>:(0.5×10+0.5×100)/4.0 </a:t>
            </a:r>
            <a:r>
              <a:rPr lang="en-US" dirty="0"/>
              <a:t>= </a:t>
            </a:r>
            <a:r>
              <a:rPr lang="en-US" dirty="0" smtClean="0"/>
              <a:t>14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In many cases, MLP dictates performance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Overcoming Memory Latency</a:t>
            </a:r>
            <a:endParaRPr lang="en-US" dirty="0"/>
          </a:p>
        </p:txBody>
      </p:sp>
      <p:sp>
        <p:nvSpPr>
          <p:cNvPr id="839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Caching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average </a:t>
            </a:r>
            <a:r>
              <a:rPr lang="en-US" dirty="0" smtClean="0"/>
              <a:t>latency </a:t>
            </a:r>
            <a:r>
              <a:rPr lang="en-US" dirty="0"/>
              <a:t>by avoiding DRAM </a:t>
            </a:r>
            <a:r>
              <a:rPr lang="en-US" dirty="0" smtClean="0"/>
              <a:t>altogether</a:t>
            </a:r>
          </a:p>
          <a:p>
            <a:pPr lvl="1"/>
            <a:r>
              <a:rPr lang="en-US" dirty="0" smtClean="0"/>
              <a:t>Limitations</a:t>
            </a:r>
          </a:p>
          <a:p>
            <a:pPr lvl="2"/>
            <a:r>
              <a:rPr lang="en-US" dirty="0" smtClean="0"/>
              <a:t>Capacity (programs </a:t>
            </a:r>
            <a:r>
              <a:rPr lang="en-US" dirty="0"/>
              <a:t>keep increasing in </a:t>
            </a:r>
            <a:r>
              <a:rPr lang="en-US" dirty="0" smtClean="0"/>
              <a:t>size)</a:t>
            </a:r>
            <a:endParaRPr lang="en-US" dirty="0"/>
          </a:p>
          <a:p>
            <a:pPr lvl="2"/>
            <a:r>
              <a:rPr lang="en-US" dirty="0"/>
              <a:t>Compulsory </a:t>
            </a:r>
            <a:r>
              <a:rPr lang="en-US" dirty="0" smtClean="0"/>
              <a:t>misses</a:t>
            </a:r>
            <a:endParaRPr lang="en-US" dirty="0"/>
          </a:p>
          <a:p>
            <a:r>
              <a:rPr lang="en-US" dirty="0" smtClean="0"/>
              <a:t>Memory-Level Parallelism</a:t>
            </a:r>
          </a:p>
          <a:p>
            <a:pPr lvl="1"/>
            <a:r>
              <a:rPr lang="en-US" dirty="0" smtClean="0"/>
              <a:t>Perform multiple concurrent accesses</a:t>
            </a:r>
            <a:endParaRPr lang="en-US" dirty="0" smtClean="0"/>
          </a:p>
          <a:p>
            <a:r>
              <a:rPr lang="en-US" dirty="0" smtClean="0"/>
              <a:t>Prefetching</a:t>
            </a:r>
            <a:endParaRPr lang="en-US" dirty="0" smtClean="0"/>
          </a:p>
          <a:p>
            <a:pPr lvl="1"/>
            <a:r>
              <a:rPr lang="en-US" dirty="0" smtClean="0"/>
              <a:t>Guess what will be accessed next</a:t>
            </a:r>
          </a:p>
          <a:p>
            <a:pPr lvl="2"/>
            <a:r>
              <a:rPr lang="en-US" dirty="0" smtClean="0"/>
              <a:t>Put in into the cache</a:t>
            </a:r>
          </a:p>
        </p:txBody>
      </p:sp>
    </p:spTree>
    <p:extLst>
      <p:ext uri="{BB962C8B-B14F-4D97-AF65-F5344CB8AC3E}">
        <p14:creationId xmlns:p14="http://schemas.microsoft.com/office/powerpoint/2010/main" val="9868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DRAM Chip </a:t>
            </a:r>
            <a:r>
              <a:rPr lang="en-US" dirty="0" smtClean="0"/>
              <a:t>Organization (1/2)</a:t>
            </a:r>
            <a:endParaRPr lang="en-US" dirty="0"/>
          </a:p>
        </p:txBody>
      </p:sp>
      <p:sp>
        <p:nvSpPr>
          <p:cNvPr id="819248" name="Line 48"/>
          <p:cNvSpPr>
            <a:spLocks noChangeShapeType="1"/>
          </p:cNvSpPr>
          <p:nvPr/>
        </p:nvSpPr>
        <p:spPr bwMode="auto">
          <a:xfrm>
            <a:off x="1051620" y="3020111"/>
            <a:ext cx="2800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9250" name="Text Box 50"/>
          <p:cNvSpPr txBox="1">
            <a:spLocks noChangeArrowheads="1"/>
          </p:cNvSpPr>
          <p:nvPr/>
        </p:nvSpPr>
        <p:spPr bwMode="auto">
          <a:xfrm>
            <a:off x="251520" y="2718486"/>
            <a:ext cx="8598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Row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Address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47654" y="1459501"/>
            <a:ext cx="3244695" cy="370915"/>
            <a:chOff x="5004048" y="2108819"/>
            <a:chExt cx="3605244" cy="412131"/>
          </a:xfrm>
        </p:grpSpPr>
        <p:grpSp>
          <p:nvGrpSpPr>
            <p:cNvPr id="4" name="Group 3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81922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81922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8192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1923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192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1923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1923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1923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81923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81923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192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1923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5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6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6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6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6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7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7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8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7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7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8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9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9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8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9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0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0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0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0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0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1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2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2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1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1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2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3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3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3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3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41" name="Group 140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4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4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5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4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4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55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74644" y="1459501"/>
            <a:ext cx="2689312" cy="4417771"/>
            <a:chOff x="5256261" y="2108819"/>
            <a:chExt cx="2988147" cy="2503488"/>
          </a:xfrm>
        </p:grpSpPr>
        <p:sp>
          <p:nvSpPr>
            <p:cNvPr id="819223" name="Line 23"/>
            <p:cNvSpPr>
              <a:spLocks noChangeShapeType="1"/>
            </p:cNvSpPr>
            <p:nvPr/>
          </p:nvSpPr>
          <p:spPr bwMode="auto">
            <a:xfrm flipV="1">
              <a:off x="8244408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56" name="Line 23"/>
            <p:cNvSpPr>
              <a:spLocks noChangeShapeType="1"/>
            </p:cNvSpPr>
            <p:nvPr/>
          </p:nvSpPr>
          <p:spPr bwMode="auto">
            <a:xfrm flipV="1">
              <a:off x="7817529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57" name="Line 23"/>
            <p:cNvSpPr>
              <a:spLocks noChangeShapeType="1"/>
            </p:cNvSpPr>
            <p:nvPr/>
          </p:nvSpPr>
          <p:spPr bwMode="auto">
            <a:xfrm flipV="1">
              <a:off x="7390651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 flipV="1">
              <a:off x="6963773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59" name="Line 23"/>
            <p:cNvSpPr>
              <a:spLocks noChangeShapeType="1"/>
            </p:cNvSpPr>
            <p:nvPr/>
          </p:nvSpPr>
          <p:spPr bwMode="auto">
            <a:xfrm flipV="1">
              <a:off x="6536895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60" name="Line 23"/>
            <p:cNvSpPr>
              <a:spLocks noChangeShapeType="1"/>
            </p:cNvSpPr>
            <p:nvPr/>
          </p:nvSpPr>
          <p:spPr bwMode="auto">
            <a:xfrm flipV="1">
              <a:off x="6110017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61" name="Line 23"/>
            <p:cNvSpPr>
              <a:spLocks noChangeShapeType="1"/>
            </p:cNvSpPr>
            <p:nvPr/>
          </p:nvSpPr>
          <p:spPr bwMode="auto">
            <a:xfrm flipV="1">
              <a:off x="5683139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62" name="Line 23"/>
            <p:cNvSpPr>
              <a:spLocks noChangeShapeType="1"/>
            </p:cNvSpPr>
            <p:nvPr/>
          </p:nvSpPr>
          <p:spPr bwMode="auto">
            <a:xfrm flipV="1">
              <a:off x="5256261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847654" y="1907118"/>
            <a:ext cx="3244695" cy="370915"/>
            <a:chOff x="5004048" y="2108819"/>
            <a:chExt cx="3605244" cy="412131"/>
          </a:xfrm>
        </p:grpSpPr>
        <p:grpSp>
          <p:nvGrpSpPr>
            <p:cNvPr id="165" name="Group 164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26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27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27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7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7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7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7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7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26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26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7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6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6" name="Group 165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25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25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26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6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6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6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6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5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25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25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5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5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7" name="Group 166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23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24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24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4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4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5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5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4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24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24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4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4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8" name="Group 167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22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23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23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3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3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3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3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3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227" name="Group 22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22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23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3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2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9" name="Group 168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21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21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22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2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2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2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2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214" name="Group 21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21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21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1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1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70" name="Group 169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20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20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20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0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1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1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1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0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20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20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0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0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71" name="Group 170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8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9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9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9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9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9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9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9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8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9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9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9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72" name="Group 171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7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8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7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7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73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1847654" y="2354735"/>
            <a:ext cx="3244695" cy="370915"/>
            <a:chOff x="5004048" y="2108819"/>
            <a:chExt cx="3605244" cy="412131"/>
          </a:xfrm>
        </p:grpSpPr>
        <p:grpSp>
          <p:nvGrpSpPr>
            <p:cNvPr id="279" name="Group 278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37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38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38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8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8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9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9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8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0" name="Group 37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38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38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8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8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280" name="Group 279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36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37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37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7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7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7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7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7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67" name="Group 36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36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37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7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6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281" name="Group 280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35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35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36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6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6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6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6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6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35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35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5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5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282" name="Group 281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34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34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34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4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5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5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5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4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41" name="Group 34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34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34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4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4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283" name="Group 282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32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33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33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3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3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3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3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3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32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33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3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3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284" name="Group 283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31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32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32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2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2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2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2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2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31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31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1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1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301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307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30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1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1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1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13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08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303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305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0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30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286" name="Group 285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28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29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29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9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9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9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30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9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29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29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29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29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287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1847654" y="2802352"/>
            <a:ext cx="3244695" cy="370915"/>
            <a:chOff x="5004048" y="2108819"/>
            <a:chExt cx="3605244" cy="412131"/>
          </a:xfrm>
        </p:grpSpPr>
        <p:grpSp>
          <p:nvGrpSpPr>
            <p:cNvPr id="393" name="Group 392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49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49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50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0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0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0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0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0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494" name="Group 49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49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49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9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9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394" name="Group 393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48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48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48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8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9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9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9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8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481" name="Group 48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48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48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8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8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395" name="Group 394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46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47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47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7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7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7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7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7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468" name="Group 46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46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47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7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7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396" name="Group 395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45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46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46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6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6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6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6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6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455" name="Group 45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45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45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5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5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397" name="Group 396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441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447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44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5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5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5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53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48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443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445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4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4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398" name="Group 397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42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43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43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3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3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3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4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3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429" name="Group 42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43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43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3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3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399" name="Group 398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41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42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42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2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2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2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2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2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416" name="Group 41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41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41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2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1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400" name="Group 399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40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40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41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1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1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1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1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0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403" name="Group 40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40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40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40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40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401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506" name="Group 505"/>
          <p:cNvGrpSpPr/>
          <p:nvPr/>
        </p:nvGrpSpPr>
        <p:grpSpPr>
          <a:xfrm>
            <a:off x="1847654" y="3249969"/>
            <a:ext cx="3244695" cy="370915"/>
            <a:chOff x="5004048" y="2108819"/>
            <a:chExt cx="3605244" cy="412131"/>
          </a:xfrm>
        </p:grpSpPr>
        <p:grpSp>
          <p:nvGrpSpPr>
            <p:cNvPr id="507" name="Group 506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60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61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61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1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1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1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1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1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608" name="Group 60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60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61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1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1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508" name="Group 507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59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60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60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0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0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0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0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0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595" name="Group 59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59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59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9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9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509" name="Group 508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581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587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5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9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9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9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93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88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582" name="Group 58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583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585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8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8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510" name="Group 509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56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57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57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7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7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7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8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7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569" name="Group 56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57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57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7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7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511" name="Group 510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55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56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56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6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6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6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6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6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556" name="Group 55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55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55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6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5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512" name="Group 511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54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54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55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5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5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5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5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4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543" name="Group 54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54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54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4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4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513" name="Group 512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52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53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5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3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4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4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3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530" name="Group 52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53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53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3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3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514" name="Group 513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51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52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52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2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2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2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2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2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517" name="Group 51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51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52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52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1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515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620" name="Group 619"/>
          <p:cNvGrpSpPr/>
          <p:nvPr/>
        </p:nvGrpSpPr>
        <p:grpSpPr>
          <a:xfrm>
            <a:off x="1847654" y="3697586"/>
            <a:ext cx="3244695" cy="370915"/>
            <a:chOff x="5004048" y="2108819"/>
            <a:chExt cx="3605244" cy="412131"/>
          </a:xfrm>
        </p:grpSpPr>
        <p:grpSp>
          <p:nvGrpSpPr>
            <p:cNvPr id="621" name="Group 620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721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727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72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3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3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3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33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28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722" name="Group 72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723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725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2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2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622" name="Group 621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70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71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71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1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1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1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2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1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709" name="Group 70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71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71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1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1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623" name="Group 622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69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70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70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0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0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0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0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0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696" name="Group 69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69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69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0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9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624" name="Group 623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68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68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69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9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9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9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9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8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683" name="Group 68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68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68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8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8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625" name="Group 624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66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67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67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7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7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8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8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7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670" name="Group 66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67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67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7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7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626" name="Group 625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65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66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66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6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6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6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6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6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657" name="Group 65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65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66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6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5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627" name="Group 626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64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64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65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5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5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5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5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5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644" name="Group 64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64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64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4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628" name="Group 627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63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63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63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3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4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4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4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3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631" name="Group 63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63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63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63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63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629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34" name="Group 733"/>
          <p:cNvGrpSpPr/>
          <p:nvPr/>
        </p:nvGrpSpPr>
        <p:grpSpPr>
          <a:xfrm>
            <a:off x="1847654" y="4145203"/>
            <a:ext cx="3244695" cy="370915"/>
            <a:chOff x="5004048" y="2108819"/>
            <a:chExt cx="3605244" cy="412131"/>
          </a:xfrm>
        </p:grpSpPr>
        <p:grpSp>
          <p:nvGrpSpPr>
            <p:cNvPr id="735" name="Group 734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83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84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84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4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4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4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4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4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836" name="Group 83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83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83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4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3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736" name="Group 735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82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82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8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3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3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3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2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823" name="Group 82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82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82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2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2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737" name="Group 736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80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81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81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1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1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2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2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1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810" name="Group 80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81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81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1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1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738" name="Group 737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79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80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80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0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0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0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0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0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797" name="Group 79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79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80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0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9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739" name="Group 738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78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78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79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9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9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9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9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9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784" name="Group 78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78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78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8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8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740" name="Group 739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77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77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77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7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8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8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7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771" name="Group 77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77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77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7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7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741" name="Group 740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75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76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76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6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6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6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6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6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758" name="Group 75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75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76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6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6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742" name="Group 741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74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75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75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5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5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5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5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5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745" name="Group 74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74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74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74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74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743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848" name="Group 847"/>
          <p:cNvGrpSpPr/>
          <p:nvPr/>
        </p:nvGrpSpPr>
        <p:grpSpPr>
          <a:xfrm>
            <a:off x="1847654" y="4592822"/>
            <a:ext cx="3244695" cy="370915"/>
            <a:chOff x="5004048" y="2108819"/>
            <a:chExt cx="3605244" cy="412131"/>
          </a:xfrm>
        </p:grpSpPr>
        <p:grpSp>
          <p:nvGrpSpPr>
            <p:cNvPr id="849" name="Group 848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94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95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95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5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5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6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6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5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950" name="Group 94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95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95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5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5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850" name="Group 849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93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94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94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4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4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4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4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4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937" name="Group 93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93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94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4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3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851" name="Group 850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92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92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93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3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3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3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3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924" name="Group 92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92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92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2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2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852" name="Group 851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91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91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91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2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2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2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1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911" name="Group 91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91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91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1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1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853" name="Group 852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89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90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90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0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0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0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0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0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898" name="Group 89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89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90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0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0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854" name="Group 853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88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89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89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9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9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9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9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9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885" name="Group 88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88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88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8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8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855" name="Group 854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871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877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87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8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8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8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83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78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872" name="Group 87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873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875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7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7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856" name="Group 855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85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86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86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6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6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6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7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6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859" name="Group 85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86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86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86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86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857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964" name="Group 963"/>
          <p:cNvGrpSpPr/>
          <p:nvPr/>
        </p:nvGrpSpPr>
        <p:grpSpPr>
          <a:xfrm>
            <a:off x="4927705" y="1459501"/>
            <a:ext cx="3244695" cy="370915"/>
            <a:chOff x="5004048" y="2108819"/>
            <a:chExt cx="3605244" cy="412131"/>
          </a:xfrm>
        </p:grpSpPr>
        <p:grpSp>
          <p:nvGrpSpPr>
            <p:cNvPr id="965" name="Group 964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06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07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07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7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7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7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7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7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066" name="Group 106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06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06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7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6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966" name="Group 965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05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06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6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6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6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6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053" name="Group 105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05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05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5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5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967" name="Group 966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03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04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04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4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4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5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5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4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040" name="Group 103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04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04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4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4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968" name="Group 967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02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03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03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3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3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3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3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3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027" name="Group 102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02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03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3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2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969" name="Group 968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01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01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02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2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2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2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2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014" name="Group 101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01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01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1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1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970" name="Group 969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00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00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00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0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1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1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1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0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001" name="Group 100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00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00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0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00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971" name="Group 970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98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99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99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9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9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9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9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9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988" name="Group 98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98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99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9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9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972" name="Group 971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97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98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9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8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8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8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8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8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975" name="Group 97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97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97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97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97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973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078" name="Group 1077"/>
          <p:cNvGrpSpPr/>
          <p:nvPr/>
        </p:nvGrpSpPr>
        <p:grpSpPr>
          <a:xfrm>
            <a:off x="5154695" y="1459501"/>
            <a:ext cx="2689312" cy="4417771"/>
            <a:chOff x="5256261" y="2108819"/>
            <a:chExt cx="2988147" cy="2503488"/>
          </a:xfrm>
        </p:grpSpPr>
        <p:sp>
          <p:nvSpPr>
            <p:cNvPr id="1079" name="Line 23"/>
            <p:cNvSpPr>
              <a:spLocks noChangeShapeType="1"/>
            </p:cNvSpPr>
            <p:nvPr/>
          </p:nvSpPr>
          <p:spPr bwMode="auto">
            <a:xfrm flipV="1">
              <a:off x="8244408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80" name="Line 23"/>
            <p:cNvSpPr>
              <a:spLocks noChangeShapeType="1"/>
            </p:cNvSpPr>
            <p:nvPr/>
          </p:nvSpPr>
          <p:spPr bwMode="auto">
            <a:xfrm flipV="1">
              <a:off x="7817529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81" name="Line 23"/>
            <p:cNvSpPr>
              <a:spLocks noChangeShapeType="1"/>
            </p:cNvSpPr>
            <p:nvPr/>
          </p:nvSpPr>
          <p:spPr bwMode="auto">
            <a:xfrm flipV="1">
              <a:off x="7390651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82" name="Line 23"/>
            <p:cNvSpPr>
              <a:spLocks noChangeShapeType="1"/>
            </p:cNvSpPr>
            <p:nvPr/>
          </p:nvSpPr>
          <p:spPr bwMode="auto">
            <a:xfrm flipV="1">
              <a:off x="6963773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83" name="Line 23"/>
            <p:cNvSpPr>
              <a:spLocks noChangeShapeType="1"/>
            </p:cNvSpPr>
            <p:nvPr/>
          </p:nvSpPr>
          <p:spPr bwMode="auto">
            <a:xfrm flipV="1">
              <a:off x="6536895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84" name="Line 23"/>
            <p:cNvSpPr>
              <a:spLocks noChangeShapeType="1"/>
            </p:cNvSpPr>
            <p:nvPr/>
          </p:nvSpPr>
          <p:spPr bwMode="auto">
            <a:xfrm flipV="1">
              <a:off x="6110017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85" name="Line 23"/>
            <p:cNvSpPr>
              <a:spLocks noChangeShapeType="1"/>
            </p:cNvSpPr>
            <p:nvPr/>
          </p:nvSpPr>
          <p:spPr bwMode="auto">
            <a:xfrm flipV="1">
              <a:off x="5683139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86" name="Line 23"/>
            <p:cNvSpPr>
              <a:spLocks noChangeShapeType="1"/>
            </p:cNvSpPr>
            <p:nvPr/>
          </p:nvSpPr>
          <p:spPr bwMode="auto">
            <a:xfrm flipV="1">
              <a:off x="5256261" y="2108819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087" name="Group 1086"/>
          <p:cNvGrpSpPr/>
          <p:nvPr/>
        </p:nvGrpSpPr>
        <p:grpSpPr>
          <a:xfrm>
            <a:off x="4927705" y="1907118"/>
            <a:ext cx="3244695" cy="370915"/>
            <a:chOff x="5004048" y="2108819"/>
            <a:chExt cx="3605244" cy="412131"/>
          </a:xfrm>
        </p:grpSpPr>
        <p:grpSp>
          <p:nvGrpSpPr>
            <p:cNvPr id="1088" name="Group 1087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18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19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19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9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9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9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0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9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189" name="Group 118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19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19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9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9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089" name="Group 1088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17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18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18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8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8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8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8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8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176" name="Group 117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17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17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8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7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090" name="Group 1089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16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16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17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7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7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7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7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6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163" name="Group 116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16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16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6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6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091" name="Group 1090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14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15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15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5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5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6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6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5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150" name="Group 114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15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5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5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092" name="Group 1091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13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14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14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4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4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4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4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4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137" name="Group 113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13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14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4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3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093" name="Group 1092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12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12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13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3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3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3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3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124" name="Group 112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12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12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2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2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094" name="Group 1093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11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11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11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2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2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2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1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111" name="Group 111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11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11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1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1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095" name="Group 1094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09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10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10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0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0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0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0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0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098" name="Group 109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09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10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0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10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096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201" name="Group 1200"/>
          <p:cNvGrpSpPr/>
          <p:nvPr/>
        </p:nvGrpSpPr>
        <p:grpSpPr>
          <a:xfrm>
            <a:off x="4927705" y="2354735"/>
            <a:ext cx="3244695" cy="370915"/>
            <a:chOff x="5004048" y="2108819"/>
            <a:chExt cx="3605244" cy="412131"/>
          </a:xfrm>
        </p:grpSpPr>
        <p:grpSp>
          <p:nvGrpSpPr>
            <p:cNvPr id="1202" name="Group 1201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30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30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31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1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1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1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1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0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03" name="Group 130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30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30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0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0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203" name="Group 1202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28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29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29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9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9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0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0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9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290" name="Group 128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29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29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9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9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204" name="Group 1203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27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28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28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8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8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8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8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8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277" name="Group 127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27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28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8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7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205" name="Group 1204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26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26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27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7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7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7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7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7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264" name="Group 126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26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26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6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6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206" name="Group 1205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25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25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2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6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6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5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251" name="Group 125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25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25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5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5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207" name="Group 1206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23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24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2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4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4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4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4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4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238" name="Group 123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23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24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4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4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208" name="Group 1207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22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23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23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3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3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3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3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3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225" name="Group 122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22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22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2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2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209" name="Group 1208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211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217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21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2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2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2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23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18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212" name="Group 121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213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215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1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21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210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315" name="Group 1314"/>
          <p:cNvGrpSpPr/>
          <p:nvPr/>
        </p:nvGrpSpPr>
        <p:grpSpPr>
          <a:xfrm>
            <a:off x="4927705" y="2802352"/>
            <a:ext cx="3244695" cy="370915"/>
            <a:chOff x="5004048" y="2108819"/>
            <a:chExt cx="3605244" cy="412131"/>
          </a:xfrm>
        </p:grpSpPr>
        <p:grpSp>
          <p:nvGrpSpPr>
            <p:cNvPr id="1316" name="Group 1315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41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42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42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2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2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2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2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2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417" name="Group 141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41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42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2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1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317" name="Group 1316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40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40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41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1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1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1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1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1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404" name="Group 140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40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40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0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0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318" name="Group 1317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39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39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39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9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0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0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0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9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91" name="Group 139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39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39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9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9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319" name="Group 1318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37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38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38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8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8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8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8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8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78" name="Group 137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37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38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8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8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320" name="Group 1319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36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37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37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7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7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7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7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7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65" name="Group 136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36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36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6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6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321" name="Group 1320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351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357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35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6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6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6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63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58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52" name="Group 135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353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355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5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5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322" name="Group 1321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33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34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34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4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4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4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5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4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39" name="Group 133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34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34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4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4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323" name="Group 1322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32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33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33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3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3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3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3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3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26" name="Group 132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32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32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3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324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429" name="Group 1428"/>
          <p:cNvGrpSpPr/>
          <p:nvPr/>
        </p:nvGrpSpPr>
        <p:grpSpPr>
          <a:xfrm>
            <a:off x="4927705" y="3249969"/>
            <a:ext cx="3244695" cy="370915"/>
            <a:chOff x="5004048" y="2108819"/>
            <a:chExt cx="3605244" cy="412131"/>
          </a:xfrm>
        </p:grpSpPr>
        <p:grpSp>
          <p:nvGrpSpPr>
            <p:cNvPr id="1430" name="Group 1429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53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53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53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3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4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4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4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3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531" name="Group 153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53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53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3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3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431" name="Group 1430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51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52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52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2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2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2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2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2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518" name="Group 151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51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52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2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2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432" name="Group 1431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50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51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51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1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1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1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1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1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505" name="Group 150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50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50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0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0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433" name="Group 1432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491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497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49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0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0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0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03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98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492" name="Group 149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493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495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9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9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434" name="Group 1433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47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48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48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8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8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8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9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8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479" name="Group 147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48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48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8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8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435" name="Group 1434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46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47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47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7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7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7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7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7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466" name="Group 146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46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46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7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6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436" name="Group 1435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45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45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46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6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6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6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6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5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453" name="Group 145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45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45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5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5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437" name="Group 1436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43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44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44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4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4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5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5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4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440" name="Group 143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44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44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4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44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438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543" name="Group 1542"/>
          <p:cNvGrpSpPr/>
          <p:nvPr/>
        </p:nvGrpSpPr>
        <p:grpSpPr>
          <a:xfrm>
            <a:off x="4927705" y="3697586"/>
            <a:ext cx="3244695" cy="370915"/>
            <a:chOff x="5004048" y="2108819"/>
            <a:chExt cx="3605244" cy="412131"/>
          </a:xfrm>
        </p:grpSpPr>
        <p:grpSp>
          <p:nvGrpSpPr>
            <p:cNvPr id="1544" name="Group 1543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64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65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65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5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5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5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5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5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645" name="Group 164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64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64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4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4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545" name="Group 1544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631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637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63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4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4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4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43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38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632" name="Group 163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633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635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3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3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546" name="Group 1545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61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62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62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2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2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2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3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2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619" name="Group 161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62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62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2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2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547" name="Group 1546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60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61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61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1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1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1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1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1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606" name="Group 160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60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60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1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0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548" name="Group 1547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59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59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60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0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0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0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0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9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593" name="Group 159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59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59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9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9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549" name="Group 1548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57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58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58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8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8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9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9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8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580" name="Group 157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58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58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8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8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550" name="Group 1549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56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57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57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7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7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7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7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7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567" name="Group 156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56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57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7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6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551" name="Group 1550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55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55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56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6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6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6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6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6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554" name="Group 155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55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55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5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55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552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657" name="Group 1656"/>
          <p:cNvGrpSpPr/>
          <p:nvPr/>
        </p:nvGrpSpPr>
        <p:grpSpPr>
          <a:xfrm>
            <a:off x="4927705" y="4145203"/>
            <a:ext cx="3244695" cy="370915"/>
            <a:chOff x="5004048" y="2108819"/>
            <a:chExt cx="3605244" cy="412131"/>
          </a:xfrm>
        </p:grpSpPr>
        <p:grpSp>
          <p:nvGrpSpPr>
            <p:cNvPr id="1658" name="Group 1657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758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764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76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6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6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69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70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65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759" name="Group 1758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760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762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6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6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59" name="Group 1658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745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751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75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5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5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5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57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52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746" name="Group 1745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747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749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5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4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60" name="Group 1659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73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73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74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4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4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4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4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3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733" name="Group 173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73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73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3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3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61" name="Group 1660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71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72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72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2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2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3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3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2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720" name="Group 171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72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72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2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2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62" name="Group 1661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70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71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71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1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1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1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1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1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707" name="Group 170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70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71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1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0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63" name="Group 1662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69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69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70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0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0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0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0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0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694" name="Group 169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69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69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9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9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64" name="Group 1663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68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68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68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8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9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9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9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8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681" name="Group 168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68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68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8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8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665" name="Group 1664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66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67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67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7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7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7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7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7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668" name="Group 166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66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67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7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67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666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771" name="Group 1770"/>
          <p:cNvGrpSpPr/>
          <p:nvPr/>
        </p:nvGrpSpPr>
        <p:grpSpPr>
          <a:xfrm>
            <a:off x="4927705" y="4592822"/>
            <a:ext cx="3244695" cy="370915"/>
            <a:chOff x="5004048" y="2108819"/>
            <a:chExt cx="3605244" cy="412131"/>
          </a:xfrm>
        </p:grpSpPr>
        <p:grpSp>
          <p:nvGrpSpPr>
            <p:cNvPr id="1772" name="Group 1771"/>
            <p:cNvGrpSpPr/>
            <p:nvPr/>
          </p:nvGrpSpPr>
          <p:grpSpPr>
            <a:xfrm>
              <a:off x="781752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872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878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88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8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8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8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84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79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873" name="Group 1872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874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876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7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7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773" name="Group 1772"/>
            <p:cNvGrpSpPr/>
            <p:nvPr/>
          </p:nvGrpSpPr>
          <p:grpSpPr>
            <a:xfrm>
              <a:off x="739065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859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865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86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6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6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70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71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66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860" name="Group 1859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861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863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6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6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774" name="Group 1773"/>
            <p:cNvGrpSpPr/>
            <p:nvPr/>
          </p:nvGrpSpPr>
          <p:grpSpPr>
            <a:xfrm>
              <a:off x="8244408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846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852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85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5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5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5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58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53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847" name="Group 1846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848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850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5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4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775" name="Group 1774"/>
            <p:cNvGrpSpPr/>
            <p:nvPr/>
          </p:nvGrpSpPr>
          <p:grpSpPr>
            <a:xfrm>
              <a:off x="6963773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833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839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84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4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4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4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4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40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834" name="Group 1833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835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837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776" name="Group 1775"/>
            <p:cNvGrpSpPr/>
            <p:nvPr/>
          </p:nvGrpSpPr>
          <p:grpSpPr>
            <a:xfrm>
              <a:off x="6110017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820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826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82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2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3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3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32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27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821" name="Group 1820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822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824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2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2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777" name="Group 1776"/>
            <p:cNvGrpSpPr/>
            <p:nvPr/>
          </p:nvGrpSpPr>
          <p:grpSpPr>
            <a:xfrm>
              <a:off x="5683139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807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813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81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1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1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1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19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14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808" name="Group 1807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809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811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1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1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778" name="Group 1777"/>
            <p:cNvGrpSpPr/>
            <p:nvPr/>
          </p:nvGrpSpPr>
          <p:grpSpPr>
            <a:xfrm>
              <a:off x="6536895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794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800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80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0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0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0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06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801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795" name="Group 1794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796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798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9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9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779" name="Group 1778"/>
            <p:cNvGrpSpPr/>
            <p:nvPr/>
          </p:nvGrpSpPr>
          <p:grpSpPr>
            <a:xfrm>
              <a:off x="5256261" y="2108819"/>
              <a:ext cx="318369" cy="412131"/>
              <a:chOff x="7668344" y="2486644"/>
              <a:chExt cx="318369" cy="412131"/>
            </a:xfrm>
          </p:grpSpPr>
          <p:grpSp>
            <p:nvGrpSpPr>
              <p:cNvPr id="1781" name="Group 28"/>
              <p:cNvGrpSpPr>
                <a:grpSpLocks/>
              </p:cNvGrpSpPr>
              <p:nvPr/>
            </p:nvGrpSpPr>
            <p:grpSpPr bwMode="auto">
              <a:xfrm>
                <a:off x="7834313" y="2670175"/>
                <a:ext cx="152400" cy="228600"/>
                <a:chOff x="4123" y="2064"/>
                <a:chExt cx="96" cy="144"/>
              </a:xfrm>
            </p:grpSpPr>
            <p:grpSp>
              <p:nvGrpSpPr>
                <p:cNvPr id="1787" name="Group 29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17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9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9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9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93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88" name="Line 35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782" name="Group 1781"/>
              <p:cNvGrpSpPr/>
              <p:nvPr/>
            </p:nvGrpSpPr>
            <p:grpSpPr>
              <a:xfrm>
                <a:off x="7668344" y="2486644"/>
                <a:ext cx="242169" cy="181944"/>
                <a:chOff x="7304088" y="2212975"/>
                <a:chExt cx="606425" cy="455613"/>
              </a:xfrm>
            </p:grpSpPr>
            <p:grpSp>
              <p:nvGrpSpPr>
                <p:cNvPr id="1783" name="Group 36"/>
                <p:cNvGrpSpPr>
                  <a:grpSpLocks/>
                </p:cNvGrpSpPr>
                <p:nvPr/>
              </p:nvGrpSpPr>
              <p:grpSpPr bwMode="auto">
                <a:xfrm>
                  <a:off x="7304088" y="2441575"/>
                  <a:ext cx="606425" cy="227013"/>
                  <a:chOff x="1637" y="1539"/>
                  <a:chExt cx="382" cy="143"/>
                </a:xfrm>
              </p:grpSpPr>
              <p:sp>
                <p:nvSpPr>
                  <p:cNvPr id="1785" name="Freeform 37"/>
                  <p:cNvSpPr>
                    <a:spLocks/>
                  </p:cNvSpPr>
                  <p:nvPr/>
                </p:nvSpPr>
                <p:spPr bwMode="auto">
                  <a:xfrm>
                    <a:off x="1637" y="1586"/>
                    <a:ext cx="382" cy="96"/>
                  </a:xfrm>
                  <a:custGeom>
                    <a:avLst/>
                    <a:gdLst/>
                    <a:ahLst/>
                    <a:cxnLst>
                      <a:cxn ang="0">
                        <a:pos x="0" y="96"/>
                      </a:cxn>
                      <a:cxn ang="0">
                        <a:pos x="96" y="96"/>
                      </a:cxn>
                      <a:cxn ang="0">
                        <a:pos x="96" y="0"/>
                      </a:cxn>
                      <a:cxn ang="0">
                        <a:pos x="287" y="0"/>
                      </a:cxn>
                      <a:cxn ang="0">
                        <a:pos x="287" y="96"/>
                      </a:cxn>
                      <a:cxn ang="0">
                        <a:pos x="382" y="96"/>
                      </a:cxn>
                    </a:cxnLst>
                    <a:rect l="0" t="0" r="r" b="b"/>
                    <a:pathLst>
                      <a:path w="382" h="96">
                        <a:moveTo>
                          <a:pt x="0" y="96"/>
                        </a:moveTo>
                        <a:lnTo>
                          <a:pt x="96" y="96"/>
                        </a:lnTo>
                        <a:lnTo>
                          <a:pt x="96" y="0"/>
                        </a:lnTo>
                        <a:lnTo>
                          <a:pt x="287" y="0"/>
                        </a:lnTo>
                        <a:lnTo>
                          <a:pt x="287" y="96"/>
                        </a:lnTo>
                        <a:lnTo>
                          <a:pt x="382" y="9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8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539"/>
                    <a:ext cx="1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178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07300" y="2212975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780" name="Line 4"/>
            <p:cNvSpPr>
              <a:spLocks noChangeShapeType="1"/>
            </p:cNvSpPr>
            <p:nvPr/>
          </p:nvSpPr>
          <p:spPr bwMode="auto">
            <a:xfrm>
              <a:off x="5004048" y="2108819"/>
              <a:ext cx="3605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819249" name="Line 49"/>
          <p:cNvSpPr>
            <a:spLocks noChangeShapeType="1"/>
          </p:cNvSpPr>
          <p:nvPr/>
        </p:nvSpPr>
        <p:spPr bwMode="auto">
          <a:xfrm>
            <a:off x="1615428" y="5946982"/>
            <a:ext cx="459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9251" name="Text Box 51"/>
          <p:cNvSpPr txBox="1">
            <a:spLocks noChangeArrowheads="1"/>
          </p:cNvSpPr>
          <p:nvPr/>
        </p:nvSpPr>
        <p:spPr bwMode="auto">
          <a:xfrm>
            <a:off x="755576" y="5619750"/>
            <a:ext cx="8598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Column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Address</a:t>
            </a:r>
          </a:p>
        </p:txBody>
      </p:sp>
      <p:sp>
        <p:nvSpPr>
          <p:cNvPr id="819253" name="Line 53"/>
          <p:cNvSpPr>
            <a:spLocks noChangeShapeType="1"/>
          </p:cNvSpPr>
          <p:nvPr/>
        </p:nvSpPr>
        <p:spPr bwMode="auto">
          <a:xfrm>
            <a:off x="4982929" y="6020734"/>
            <a:ext cx="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87" name="AutoShape 21"/>
          <p:cNvSpPr>
            <a:spLocks noChangeArrowheads="1"/>
          </p:cNvSpPr>
          <p:nvPr/>
        </p:nvSpPr>
        <p:spPr bwMode="auto">
          <a:xfrm flipV="1">
            <a:off x="1923038" y="5285457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88" name="AutoShape 22"/>
          <p:cNvSpPr>
            <a:spLocks noChangeArrowheads="1"/>
          </p:cNvSpPr>
          <p:nvPr/>
        </p:nvSpPr>
        <p:spPr bwMode="auto">
          <a:xfrm flipV="1">
            <a:off x="2307662" y="5285457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89" name="AutoShape 23"/>
          <p:cNvSpPr>
            <a:spLocks noChangeArrowheads="1"/>
          </p:cNvSpPr>
          <p:nvPr/>
        </p:nvSpPr>
        <p:spPr bwMode="auto">
          <a:xfrm flipV="1">
            <a:off x="2692287" y="5283869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0" name="AutoShape 24"/>
          <p:cNvSpPr>
            <a:spLocks noChangeArrowheads="1"/>
          </p:cNvSpPr>
          <p:nvPr/>
        </p:nvSpPr>
        <p:spPr bwMode="auto">
          <a:xfrm flipV="1">
            <a:off x="3076912" y="5285457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1" name="AutoShape 25"/>
          <p:cNvSpPr>
            <a:spLocks noChangeArrowheads="1"/>
          </p:cNvSpPr>
          <p:nvPr/>
        </p:nvSpPr>
        <p:spPr bwMode="auto">
          <a:xfrm flipV="1">
            <a:off x="3461536" y="5287044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2" name="AutoShape 26"/>
          <p:cNvSpPr>
            <a:spLocks noChangeArrowheads="1"/>
          </p:cNvSpPr>
          <p:nvPr/>
        </p:nvSpPr>
        <p:spPr bwMode="auto">
          <a:xfrm flipV="1">
            <a:off x="3846161" y="5287044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3" name="AutoShape 27"/>
          <p:cNvSpPr>
            <a:spLocks noChangeArrowheads="1"/>
          </p:cNvSpPr>
          <p:nvPr/>
        </p:nvSpPr>
        <p:spPr bwMode="auto">
          <a:xfrm flipV="1">
            <a:off x="4230785" y="5285457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4" name="AutoShape 28"/>
          <p:cNvSpPr>
            <a:spLocks noChangeArrowheads="1"/>
          </p:cNvSpPr>
          <p:nvPr/>
        </p:nvSpPr>
        <p:spPr bwMode="auto">
          <a:xfrm flipV="1">
            <a:off x="4615409" y="5287044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5" name="AutoShape 29"/>
          <p:cNvSpPr>
            <a:spLocks noChangeArrowheads="1"/>
          </p:cNvSpPr>
          <p:nvPr/>
        </p:nvSpPr>
        <p:spPr bwMode="auto">
          <a:xfrm flipV="1">
            <a:off x="5000034" y="5287044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6" name="AutoShape 30"/>
          <p:cNvSpPr>
            <a:spLocks noChangeArrowheads="1"/>
          </p:cNvSpPr>
          <p:nvPr/>
        </p:nvSpPr>
        <p:spPr bwMode="auto">
          <a:xfrm flipV="1">
            <a:off x="5384658" y="5287044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7" name="AutoShape 31"/>
          <p:cNvSpPr>
            <a:spLocks noChangeArrowheads="1"/>
          </p:cNvSpPr>
          <p:nvPr/>
        </p:nvSpPr>
        <p:spPr bwMode="auto">
          <a:xfrm flipV="1">
            <a:off x="5769283" y="5285457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8" name="AutoShape 32"/>
          <p:cNvSpPr>
            <a:spLocks noChangeArrowheads="1"/>
          </p:cNvSpPr>
          <p:nvPr/>
        </p:nvSpPr>
        <p:spPr bwMode="auto">
          <a:xfrm flipV="1">
            <a:off x="6153908" y="5287044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99" name="AutoShape 33"/>
          <p:cNvSpPr>
            <a:spLocks noChangeArrowheads="1"/>
          </p:cNvSpPr>
          <p:nvPr/>
        </p:nvSpPr>
        <p:spPr bwMode="auto">
          <a:xfrm flipV="1">
            <a:off x="6538532" y="5288632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0" name="AutoShape 34"/>
          <p:cNvSpPr>
            <a:spLocks noChangeArrowheads="1"/>
          </p:cNvSpPr>
          <p:nvPr/>
        </p:nvSpPr>
        <p:spPr bwMode="auto">
          <a:xfrm flipV="1">
            <a:off x="6923157" y="5288632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1" name="AutoShape 35"/>
          <p:cNvSpPr>
            <a:spLocks noChangeArrowheads="1"/>
          </p:cNvSpPr>
          <p:nvPr/>
        </p:nvSpPr>
        <p:spPr bwMode="auto">
          <a:xfrm flipV="1">
            <a:off x="7307781" y="5287044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2" name="AutoShape 36"/>
          <p:cNvSpPr>
            <a:spLocks noChangeArrowheads="1"/>
          </p:cNvSpPr>
          <p:nvPr/>
        </p:nvSpPr>
        <p:spPr bwMode="auto">
          <a:xfrm flipV="1">
            <a:off x="7692400" y="5288632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9214" name="Rectangle 14"/>
          <p:cNvSpPr>
            <a:spLocks noChangeArrowheads="1"/>
          </p:cNvSpPr>
          <p:nvPr/>
        </p:nvSpPr>
        <p:spPr bwMode="auto">
          <a:xfrm>
            <a:off x="1923037" y="5506244"/>
            <a:ext cx="6072575" cy="2270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Row Buffer</a:t>
            </a:r>
          </a:p>
        </p:txBody>
      </p:sp>
      <p:sp>
        <p:nvSpPr>
          <p:cNvPr id="1905" name="Freeform 15"/>
          <p:cNvSpPr>
            <a:spLocks/>
          </p:cNvSpPr>
          <p:nvPr/>
        </p:nvSpPr>
        <p:spPr bwMode="auto">
          <a:xfrm>
            <a:off x="1979712" y="5803559"/>
            <a:ext cx="5982737" cy="286847"/>
          </a:xfrm>
          <a:custGeom>
            <a:avLst/>
            <a:gdLst>
              <a:gd name="connsiteX0" fmla="*/ 10000 w 10000"/>
              <a:gd name="connsiteY0" fmla="*/ 0 h 10000"/>
              <a:gd name="connsiteX1" fmla="*/ 9670 w 10000"/>
              <a:gd name="connsiteY1" fmla="*/ 10000 h 10000"/>
              <a:gd name="connsiteX2" fmla="*/ 2501 w 10000"/>
              <a:gd name="connsiteY2" fmla="*/ 10000 h 10000"/>
              <a:gd name="connsiteX3" fmla="*/ 0 w 10000"/>
              <a:gd name="connsiteY3" fmla="*/ 0 h 10000"/>
              <a:gd name="connsiteX4" fmla="*/ 10000 w 10000"/>
              <a:gd name="connsiteY4" fmla="*/ 0 h 10000"/>
              <a:gd name="connsiteX0" fmla="*/ 10000 w 10000"/>
              <a:gd name="connsiteY0" fmla="*/ 0 h 10000"/>
              <a:gd name="connsiteX1" fmla="*/ 9670 w 10000"/>
              <a:gd name="connsiteY1" fmla="*/ 10000 h 10000"/>
              <a:gd name="connsiteX2" fmla="*/ 326 w 10000"/>
              <a:gd name="connsiteY2" fmla="*/ 10000 h 10000"/>
              <a:gd name="connsiteX3" fmla="*/ 0 w 10000"/>
              <a:gd name="connsiteY3" fmla="*/ 0 h 10000"/>
              <a:gd name="connsiteX4" fmla="*/ 1000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9670" y="10000"/>
                </a:lnTo>
                <a:lnTo>
                  <a:pt x="326" y="10000"/>
                </a:lnTo>
                <a:cubicBezTo>
                  <a:pt x="217" y="6667"/>
                  <a:pt x="109" y="3333"/>
                  <a:pt x="0" y="0"/>
                </a:cubicBezTo>
                <a:lnTo>
                  <a:pt x="10000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multiplexor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6" name="TextBox 1905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DRAM is much denser than SRAM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07" name="Freeform 15"/>
          <p:cNvSpPr>
            <a:spLocks/>
          </p:cNvSpPr>
          <p:nvPr/>
        </p:nvSpPr>
        <p:spPr bwMode="auto">
          <a:xfrm rot="5400000" flipH="1">
            <a:off x="-163695" y="2817849"/>
            <a:ext cx="3504065" cy="513396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decoder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08" name="Text Box 53"/>
          <p:cNvSpPr txBox="1">
            <a:spLocks noChangeArrowheads="1"/>
          </p:cNvSpPr>
          <p:nvPr/>
        </p:nvSpPr>
        <p:spPr bwMode="auto">
          <a:xfrm>
            <a:off x="8000263" y="5085184"/>
            <a:ext cx="82020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Sense Amps</a:t>
            </a:r>
          </a:p>
        </p:txBody>
      </p:sp>
    </p:spTree>
    <p:extLst>
      <p:ext uri="{BB962C8B-B14F-4D97-AF65-F5344CB8AC3E}">
        <p14:creationId xmlns:p14="http://schemas.microsoft.com/office/powerpoint/2010/main" val="6025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DRAM Chip Organization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Low-Level organization </a:t>
            </a:r>
            <a:r>
              <a:rPr lang="en-US" dirty="0"/>
              <a:t>is very similar to SRAM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Cells </a:t>
            </a:r>
            <a:r>
              <a:rPr lang="en-US" dirty="0"/>
              <a:t>are only single-ended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Reads </a:t>
            </a:r>
            <a:r>
              <a:rPr lang="en-US" i="1" dirty="0"/>
              <a:t>destructive</a:t>
            </a:r>
            <a:r>
              <a:rPr lang="en-US" dirty="0"/>
              <a:t>: contents are erased </a:t>
            </a:r>
            <a:r>
              <a:rPr lang="en-US" dirty="0" smtClean="0"/>
              <a:t>by reading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i="1" u="sng" dirty="0"/>
              <a:t>R</a:t>
            </a:r>
            <a:r>
              <a:rPr lang="en-US" i="1" u="sng" dirty="0" smtClean="0"/>
              <a:t>ow buffer</a:t>
            </a:r>
            <a:r>
              <a:rPr lang="en-US" dirty="0" smtClean="0"/>
              <a:t> holds read data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in row buffer is called a </a:t>
            </a:r>
            <a:r>
              <a:rPr lang="en-US" i="1" u="sng" dirty="0" smtClean="0"/>
              <a:t>DRAM row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Often called “page” - not necessarily same as OS page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Read gets entire row into the buffer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Block reads always performed out of the row buffer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Reading a whole row, but accessing one block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Similar </a:t>
            </a:r>
            <a:r>
              <a:rPr lang="en-US" dirty="0"/>
              <a:t>to reading a </a:t>
            </a:r>
            <a:r>
              <a:rPr lang="en-US" dirty="0" smtClean="0"/>
              <a:t>cache </a:t>
            </a:r>
            <a:r>
              <a:rPr lang="en-US" dirty="0"/>
              <a:t>line, but </a:t>
            </a:r>
            <a:r>
              <a:rPr lang="en-US" dirty="0" smtClean="0"/>
              <a:t>accessing </a:t>
            </a:r>
            <a:r>
              <a:rPr lang="en-US" dirty="0"/>
              <a:t>one </a:t>
            </a:r>
            <a:r>
              <a:rPr lang="en-US" dirty="0" smtClean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856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Destructive Read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66607" y="1519064"/>
            <a:ext cx="901622" cy="685800"/>
            <a:chOff x="6737237" y="1400200"/>
            <a:chExt cx="901622" cy="685800"/>
          </a:xfrm>
        </p:grpSpPr>
        <p:sp>
          <p:nvSpPr>
            <p:cNvPr id="822326" name="Text Box 54"/>
            <p:cNvSpPr txBox="1">
              <a:spLocks noChangeArrowheads="1"/>
            </p:cNvSpPr>
            <p:nvPr/>
          </p:nvSpPr>
          <p:spPr bwMode="auto">
            <a:xfrm>
              <a:off x="7351600" y="1630388"/>
              <a:ext cx="28725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Gill Sans MT" pitchFamily="34" charset="0"/>
                </a:rPr>
                <a:t>0</a:t>
              </a:r>
            </a:p>
          </p:txBody>
        </p:sp>
        <p:grpSp>
          <p:nvGrpSpPr>
            <p:cNvPr id="822276" name="Group 4"/>
            <p:cNvGrpSpPr>
              <a:grpSpLocks/>
            </p:cNvGrpSpPr>
            <p:nvPr/>
          </p:nvGrpSpPr>
          <p:grpSpPr bwMode="auto">
            <a:xfrm>
              <a:off x="7267462" y="1857400"/>
              <a:ext cx="152400" cy="228600"/>
              <a:chOff x="4123" y="2064"/>
              <a:chExt cx="96" cy="144"/>
            </a:xfrm>
          </p:grpSpPr>
          <p:grpSp>
            <p:nvGrpSpPr>
              <p:cNvPr id="822277" name="Group 5"/>
              <p:cNvGrpSpPr>
                <a:grpSpLocks/>
              </p:cNvGrpSpPr>
              <p:nvPr/>
            </p:nvGrpSpPr>
            <p:grpSpPr bwMode="auto">
              <a:xfrm>
                <a:off x="4123" y="2112"/>
                <a:ext cx="96" cy="96"/>
                <a:chOff x="4266" y="2256"/>
                <a:chExt cx="192" cy="287"/>
              </a:xfrm>
            </p:grpSpPr>
            <p:sp>
              <p:nvSpPr>
                <p:cNvPr id="822278" name="Line 6"/>
                <p:cNvSpPr>
                  <a:spLocks noChangeShapeType="1"/>
                </p:cNvSpPr>
                <p:nvPr/>
              </p:nvSpPr>
              <p:spPr bwMode="auto">
                <a:xfrm>
                  <a:off x="4266" y="235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822279" name="Line 7"/>
                <p:cNvSpPr>
                  <a:spLocks noChangeShapeType="1"/>
                </p:cNvSpPr>
                <p:nvPr/>
              </p:nvSpPr>
              <p:spPr bwMode="auto">
                <a:xfrm>
                  <a:off x="4266" y="2399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822280" name="Line 8"/>
                <p:cNvSpPr>
                  <a:spLocks noChangeShapeType="1"/>
                </p:cNvSpPr>
                <p:nvPr/>
              </p:nvSpPr>
              <p:spPr bwMode="auto">
                <a:xfrm>
                  <a:off x="4362" y="2399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82228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362" y="2256"/>
                  <a:ext cx="0" cy="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822282" name="AutoShape 10"/>
                <p:cNvSpPr>
                  <a:spLocks noChangeArrowheads="1"/>
                </p:cNvSpPr>
                <p:nvPr/>
              </p:nvSpPr>
              <p:spPr bwMode="auto">
                <a:xfrm flipV="1">
                  <a:off x="4314" y="2495"/>
                  <a:ext cx="96" cy="4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sp>
            <p:nvSpPr>
              <p:cNvPr id="822283" name="Line 11"/>
              <p:cNvSpPr>
                <a:spLocks noChangeShapeType="1"/>
              </p:cNvSpPr>
              <p:nvPr/>
            </p:nvSpPr>
            <p:spPr bwMode="auto">
              <a:xfrm>
                <a:off x="4171" y="206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822284" name="Group 12"/>
            <p:cNvGrpSpPr>
              <a:grpSpLocks/>
            </p:cNvGrpSpPr>
            <p:nvPr/>
          </p:nvGrpSpPr>
          <p:grpSpPr bwMode="auto">
            <a:xfrm>
              <a:off x="6737237" y="1628800"/>
              <a:ext cx="606425" cy="227013"/>
              <a:chOff x="1637" y="1539"/>
              <a:chExt cx="382" cy="143"/>
            </a:xfrm>
          </p:grpSpPr>
          <p:sp>
            <p:nvSpPr>
              <p:cNvPr id="822285" name="Freeform 13"/>
              <p:cNvSpPr>
                <a:spLocks/>
              </p:cNvSpPr>
              <p:nvPr/>
            </p:nvSpPr>
            <p:spPr bwMode="auto">
              <a:xfrm>
                <a:off x="1637" y="1586"/>
                <a:ext cx="38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96"/>
                  </a:cxn>
                  <a:cxn ang="0">
                    <a:pos x="96" y="0"/>
                  </a:cxn>
                  <a:cxn ang="0">
                    <a:pos x="287" y="0"/>
                  </a:cxn>
                  <a:cxn ang="0">
                    <a:pos x="287" y="96"/>
                  </a:cxn>
                  <a:cxn ang="0">
                    <a:pos x="382" y="96"/>
                  </a:cxn>
                </a:cxnLst>
                <a:rect l="0" t="0" r="r" b="b"/>
                <a:pathLst>
                  <a:path w="382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287" y="0"/>
                    </a:lnTo>
                    <a:lnTo>
                      <a:pt x="287" y="96"/>
                    </a:lnTo>
                    <a:lnTo>
                      <a:pt x="382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822286" name="Line 14"/>
              <p:cNvSpPr>
                <a:spLocks noChangeShapeType="1"/>
              </p:cNvSpPr>
              <p:nvPr/>
            </p:nvSpPr>
            <p:spPr bwMode="auto">
              <a:xfrm>
                <a:off x="1733" y="1539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822287" name="Line 15"/>
            <p:cNvSpPr>
              <a:spLocks noChangeShapeType="1"/>
            </p:cNvSpPr>
            <p:nvPr/>
          </p:nvSpPr>
          <p:spPr bwMode="auto">
            <a:xfrm flipV="1">
              <a:off x="7040450" y="1400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822302" name="Text Box 30"/>
          <p:cNvSpPr txBox="1">
            <a:spLocks noChangeArrowheads="1"/>
          </p:cNvSpPr>
          <p:nvPr/>
        </p:nvSpPr>
        <p:spPr bwMode="auto">
          <a:xfrm>
            <a:off x="4258831" y="3017684"/>
            <a:ext cx="7715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Gill Sans MT" pitchFamily="34" charset="0"/>
              </a:rPr>
              <a:t>bitline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voltage</a:t>
            </a:r>
          </a:p>
        </p:txBody>
      </p:sp>
      <p:sp>
        <p:nvSpPr>
          <p:cNvPr id="822313" name="Text Box 41"/>
          <p:cNvSpPr txBox="1">
            <a:spLocks noChangeArrowheads="1"/>
          </p:cNvSpPr>
          <p:nvPr/>
        </p:nvSpPr>
        <p:spPr bwMode="auto">
          <a:xfrm>
            <a:off x="4169337" y="5112048"/>
            <a:ext cx="95051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capacitor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voltage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289" name="Line 17"/>
          <p:cNvSpPr>
            <a:spLocks noChangeShapeType="1"/>
          </p:cNvSpPr>
          <p:nvPr/>
        </p:nvSpPr>
        <p:spPr bwMode="auto">
          <a:xfrm>
            <a:off x="995725" y="2863696"/>
            <a:ext cx="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290" name="Line 18"/>
          <p:cNvSpPr>
            <a:spLocks noChangeShapeType="1"/>
          </p:cNvSpPr>
          <p:nvPr/>
        </p:nvSpPr>
        <p:spPr bwMode="auto">
          <a:xfrm>
            <a:off x="995725" y="3774921"/>
            <a:ext cx="311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291" name="Line 19"/>
          <p:cNvSpPr>
            <a:spLocks noChangeShapeType="1"/>
          </p:cNvSpPr>
          <p:nvPr/>
        </p:nvSpPr>
        <p:spPr bwMode="auto">
          <a:xfrm>
            <a:off x="995725" y="3319309"/>
            <a:ext cx="5318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292" name="Line 20"/>
          <p:cNvSpPr>
            <a:spLocks noChangeShapeType="1"/>
          </p:cNvSpPr>
          <p:nvPr/>
        </p:nvSpPr>
        <p:spPr bwMode="auto">
          <a:xfrm>
            <a:off x="919525" y="286369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293" name="Text Box 21"/>
          <p:cNvSpPr txBox="1">
            <a:spLocks noChangeArrowheads="1"/>
          </p:cNvSpPr>
          <p:nvPr/>
        </p:nvSpPr>
        <p:spPr bwMode="auto">
          <a:xfrm>
            <a:off x="548050" y="2697009"/>
            <a:ext cx="44461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V</a:t>
            </a:r>
            <a:r>
              <a:rPr lang="en-US" sz="1600" baseline="-25000">
                <a:solidFill>
                  <a:srgbClr val="000000"/>
                </a:solidFill>
                <a:latin typeface="Gill Sans MT" pitchFamily="34" charset="0"/>
              </a:rPr>
              <a:t>dd</a:t>
            </a:r>
          </a:p>
        </p:txBody>
      </p:sp>
      <p:sp>
        <p:nvSpPr>
          <p:cNvPr id="822294" name="Line 22"/>
          <p:cNvSpPr>
            <a:spLocks noChangeShapeType="1"/>
          </p:cNvSpPr>
          <p:nvPr/>
        </p:nvSpPr>
        <p:spPr bwMode="auto">
          <a:xfrm flipV="1">
            <a:off x="1527537" y="2863695"/>
            <a:ext cx="0" cy="211182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295" name="Text Box 23"/>
          <p:cNvSpPr txBox="1">
            <a:spLocks noChangeArrowheads="1"/>
          </p:cNvSpPr>
          <p:nvPr/>
        </p:nvSpPr>
        <p:spPr bwMode="auto">
          <a:xfrm>
            <a:off x="219437" y="3881284"/>
            <a:ext cx="129702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  <a:latin typeface="Gill Sans MT" pitchFamily="34" charset="0"/>
              </a:rPr>
              <a:t>Wordline</a:t>
            </a:r>
            <a:r>
              <a:rPr lang="en-US" sz="1200" dirty="0">
                <a:solidFill>
                  <a:srgbClr val="000000"/>
                </a:solidFill>
                <a:latin typeface="Gill Sans MT" pitchFamily="34" charset="0"/>
              </a:rPr>
              <a:t> Enabled</a:t>
            </a:r>
          </a:p>
        </p:txBody>
      </p:sp>
      <p:sp>
        <p:nvSpPr>
          <p:cNvPr id="822296" name="Freeform 24"/>
          <p:cNvSpPr>
            <a:spLocks/>
          </p:cNvSpPr>
          <p:nvPr/>
        </p:nvSpPr>
        <p:spPr bwMode="auto">
          <a:xfrm>
            <a:off x="1527537" y="3244696"/>
            <a:ext cx="303213" cy="74613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48" y="48"/>
              </a:cxn>
              <a:cxn ang="0">
                <a:pos x="191" y="0"/>
              </a:cxn>
            </a:cxnLst>
            <a:rect l="0" t="0" r="r" b="b"/>
            <a:pathLst>
              <a:path w="191" h="95">
                <a:moveTo>
                  <a:pt x="0" y="95"/>
                </a:moveTo>
                <a:cubicBezTo>
                  <a:pt x="8" y="79"/>
                  <a:pt x="16" y="64"/>
                  <a:pt x="48" y="48"/>
                </a:cubicBezTo>
                <a:cubicBezTo>
                  <a:pt x="80" y="32"/>
                  <a:pt x="135" y="16"/>
                  <a:pt x="191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297" name="Line 25"/>
          <p:cNvSpPr>
            <a:spLocks noChangeShapeType="1"/>
          </p:cNvSpPr>
          <p:nvPr/>
        </p:nvSpPr>
        <p:spPr bwMode="auto">
          <a:xfrm flipV="1">
            <a:off x="1830750" y="2863694"/>
            <a:ext cx="0" cy="211182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298" name="Text Box 26"/>
          <p:cNvSpPr txBox="1">
            <a:spLocks noChangeArrowheads="1"/>
          </p:cNvSpPr>
          <p:nvPr/>
        </p:nvSpPr>
        <p:spPr bwMode="auto">
          <a:xfrm>
            <a:off x="1979188" y="3864227"/>
            <a:ext cx="139076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Gill Sans MT" pitchFamily="34" charset="0"/>
              </a:rPr>
              <a:t>Sense Amp Enabled</a:t>
            </a:r>
          </a:p>
        </p:txBody>
      </p:sp>
      <p:sp>
        <p:nvSpPr>
          <p:cNvPr id="822300" name="Line 28"/>
          <p:cNvSpPr>
            <a:spLocks noChangeShapeType="1"/>
          </p:cNvSpPr>
          <p:nvPr/>
        </p:nvSpPr>
        <p:spPr bwMode="auto">
          <a:xfrm flipV="1">
            <a:off x="1451337" y="3774921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314" name="Line 42"/>
          <p:cNvSpPr>
            <a:spLocks noChangeShapeType="1"/>
          </p:cNvSpPr>
          <p:nvPr/>
        </p:nvSpPr>
        <p:spPr bwMode="auto">
          <a:xfrm>
            <a:off x="1830750" y="3244696"/>
            <a:ext cx="15176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299" name="Freeform 27"/>
          <p:cNvSpPr>
            <a:spLocks/>
          </p:cNvSpPr>
          <p:nvPr/>
        </p:nvSpPr>
        <p:spPr bwMode="auto">
          <a:xfrm>
            <a:off x="1830750" y="2863696"/>
            <a:ext cx="1517650" cy="3810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143" y="56"/>
              </a:cxn>
              <a:cxn ang="0">
                <a:pos x="382" y="8"/>
              </a:cxn>
              <a:cxn ang="0">
                <a:pos x="956" y="8"/>
              </a:cxn>
            </a:cxnLst>
            <a:rect l="0" t="0" r="r" b="b"/>
            <a:pathLst>
              <a:path w="956" h="200">
                <a:moveTo>
                  <a:pt x="0" y="200"/>
                </a:moveTo>
                <a:cubicBezTo>
                  <a:pt x="39" y="144"/>
                  <a:pt x="79" y="88"/>
                  <a:pt x="143" y="56"/>
                </a:cubicBezTo>
                <a:cubicBezTo>
                  <a:pt x="207" y="24"/>
                  <a:pt x="247" y="16"/>
                  <a:pt x="382" y="8"/>
                </a:cubicBezTo>
                <a:cubicBezTo>
                  <a:pt x="517" y="0"/>
                  <a:pt x="736" y="4"/>
                  <a:pt x="956" y="8"/>
                </a:cubicBezTo>
              </a:path>
            </a:pathLst>
          </a:custGeom>
          <a:noFill/>
          <a:ln w="25400" cap="flat" cmpd="sng">
            <a:solidFill>
              <a:srgbClr val="6600C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315" name="Line 43"/>
          <p:cNvSpPr>
            <a:spLocks noChangeShapeType="1"/>
          </p:cNvSpPr>
          <p:nvPr/>
        </p:nvSpPr>
        <p:spPr bwMode="auto">
          <a:xfrm flipV="1">
            <a:off x="3424600" y="2789084"/>
            <a:ext cx="455612" cy="746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2316" name="Text Box 44"/>
          <p:cNvSpPr txBox="1">
            <a:spLocks noChangeArrowheads="1"/>
          </p:cNvSpPr>
          <p:nvPr/>
        </p:nvSpPr>
        <p:spPr bwMode="auto">
          <a:xfrm>
            <a:off x="3059832" y="2420387"/>
            <a:ext cx="166423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sense </a:t>
            </a:r>
            <a:r>
              <a:rPr lang="en-US" sz="1600" dirty="0" smtClean="0">
                <a:solidFill>
                  <a:srgbClr val="000000"/>
                </a:solidFill>
                <a:latin typeface="Gill Sans MT" pitchFamily="34" charset="0"/>
              </a:rPr>
              <a:t>amp output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8050" y="4869160"/>
            <a:ext cx="3559175" cy="1093788"/>
            <a:chOff x="548050" y="4663281"/>
            <a:chExt cx="3559175" cy="1093788"/>
          </a:xfrm>
        </p:grpSpPr>
        <p:sp>
          <p:nvSpPr>
            <p:cNvPr id="822304" name="Line 32"/>
            <p:cNvSpPr>
              <a:spLocks noChangeShapeType="1"/>
            </p:cNvSpPr>
            <p:nvPr/>
          </p:nvSpPr>
          <p:spPr bwMode="auto">
            <a:xfrm>
              <a:off x="995725" y="4845844"/>
              <a:ext cx="0" cy="91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2305" name="Line 33"/>
            <p:cNvSpPr>
              <a:spLocks noChangeShapeType="1"/>
            </p:cNvSpPr>
            <p:nvPr/>
          </p:nvSpPr>
          <p:spPr bwMode="auto">
            <a:xfrm>
              <a:off x="995725" y="5757069"/>
              <a:ext cx="3111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2306" name="Text Box 34"/>
            <p:cNvSpPr txBox="1">
              <a:spLocks noChangeArrowheads="1"/>
            </p:cNvSpPr>
            <p:nvPr/>
          </p:nvSpPr>
          <p:spPr bwMode="auto">
            <a:xfrm>
              <a:off x="548050" y="4663281"/>
              <a:ext cx="44461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V</a:t>
              </a:r>
              <a:r>
                <a:rPr lang="en-US" sz="1600" baseline="-25000">
                  <a:solidFill>
                    <a:srgbClr val="000000"/>
                  </a:solidFill>
                  <a:latin typeface="Gill Sans MT" pitchFamily="34" charset="0"/>
                </a:rPr>
                <a:t>dd</a:t>
              </a:r>
            </a:p>
          </p:txBody>
        </p:sp>
        <p:sp>
          <p:nvSpPr>
            <p:cNvPr id="822307" name="Line 35"/>
            <p:cNvSpPr>
              <a:spLocks noChangeShapeType="1"/>
            </p:cNvSpPr>
            <p:nvPr/>
          </p:nvSpPr>
          <p:spPr bwMode="auto">
            <a:xfrm flipV="1">
              <a:off x="1527537" y="4769644"/>
              <a:ext cx="0" cy="987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2308" name="Line 36"/>
            <p:cNvSpPr>
              <a:spLocks noChangeShapeType="1"/>
            </p:cNvSpPr>
            <p:nvPr/>
          </p:nvSpPr>
          <p:spPr bwMode="auto">
            <a:xfrm flipV="1">
              <a:off x="1830750" y="4769644"/>
              <a:ext cx="0" cy="987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2309" name="Line 37"/>
            <p:cNvSpPr>
              <a:spLocks noChangeShapeType="1"/>
            </p:cNvSpPr>
            <p:nvPr/>
          </p:nvSpPr>
          <p:spPr bwMode="auto">
            <a:xfrm>
              <a:off x="919525" y="4847431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2310" name="Line 38"/>
            <p:cNvSpPr>
              <a:spLocks noChangeShapeType="1"/>
            </p:cNvSpPr>
            <p:nvPr/>
          </p:nvSpPr>
          <p:spPr bwMode="auto">
            <a:xfrm>
              <a:off x="995725" y="4845844"/>
              <a:ext cx="53181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2311" name="Freeform 39"/>
            <p:cNvSpPr>
              <a:spLocks/>
            </p:cNvSpPr>
            <p:nvPr/>
          </p:nvSpPr>
          <p:spPr bwMode="auto">
            <a:xfrm>
              <a:off x="1527537" y="4845844"/>
              <a:ext cx="303213" cy="379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91"/>
                </a:cxn>
                <a:cxn ang="0">
                  <a:pos x="191" y="239"/>
                </a:cxn>
              </a:cxnLst>
              <a:rect l="0" t="0" r="r" b="b"/>
              <a:pathLst>
                <a:path w="191" h="239">
                  <a:moveTo>
                    <a:pt x="0" y="0"/>
                  </a:moveTo>
                  <a:cubicBezTo>
                    <a:pt x="8" y="75"/>
                    <a:pt x="16" y="151"/>
                    <a:pt x="48" y="191"/>
                  </a:cubicBezTo>
                  <a:cubicBezTo>
                    <a:pt x="80" y="231"/>
                    <a:pt x="135" y="235"/>
                    <a:pt x="191" y="239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2317" name="Line 45"/>
            <p:cNvSpPr>
              <a:spLocks noChangeShapeType="1"/>
            </p:cNvSpPr>
            <p:nvPr/>
          </p:nvSpPr>
          <p:spPr bwMode="auto">
            <a:xfrm>
              <a:off x="1830750" y="5225256"/>
              <a:ext cx="151765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03789" y="1519064"/>
            <a:ext cx="919084" cy="685800"/>
            <a:chOff x="1945050" y="1400200"/>
            <a:chExt cx="919084" cy="685800"/>
          </a:xfrm>
        </p:grpSpPr>
        <p:grpSp>
          <p:nvGrpSpPr>
            <p:cNvPr id="60" name="Group 4"/>
            <p:cNvGrpSpPr>
              <a:grpSpLocks/>
            </p:cNvGrpSpPr>
            <p:nvPr/>
          </p:nvGrpSpPr>
          <p:grpSpPr bwMode="auto">
            <a:xfrm>
              <a:off x="2475275" y="1857400"/>
              <a:ext cx="152400" cy="228600"/>
              <a:chOff x="4123" y="2064"/>
              <a:chExt cx="96" cy="144"/>
            </a:xfrm>
          </p:grpSpPr>
          <p:grpSp>
            <p:nvGrpSpPr>
              <p:cNvPr id="61" name="Group 5"/>
              <p:cNvGrpSpPr>
                <a:grpSpLocks/>
              </p:cNvGrpSpPr>
              <p:nvPr/>
            </p:nvGrpSpPr>
            <p:grpSpPr bwMode="auto">
              <a:xfrm>
                <a:off x="4123" y="2112"/>
                <a:ext cx="96" cy="96"/>
                <a:chOff x="4266" y="2256"/>
                <a:chExt cx="192" cy="287"/>
              </a:xfrm>
            </p:grpSpPr>
            <p:sp>
              <p:nvSpPr>
                <p:cNvPr id="63" name="Line 6"/>
                <p:cNvSpPr>
                  <a:spLocks noChangeShapeType="1"/>
                </p:cNvSpPr>
                <p:nvPr/>
              </p:nvSpPr>
              <p:spPr bwMode="auto">
                <a:xfrm>
                  <a:off x="4266" y="235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64" name="Line 7"/>
                <p:cNvSpPr>
                  <a:spLocks noChangeShapeType="1"/>
                </p:cNvSpPr>
                <p:nvPr/>
              </p:nvSpPr>
              <p:spPr bwMode="auto">
                <a:xfrm>
                  <a:off x="4266" y="2399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65" name="Line 8"/>
                <p:cNvSpPr>
                  <a:spLocks noChangeShapeType="1"/>
                </p:cNvSpPr>
                <p:nvPr/>
              </p:nvSpPr>
              <p:spPr bwMode="auto">
                <a:xfrm>
                  <a:off x="4362" y="2399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6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362" y="2256"/>
                  <a:ext cx="0" cy="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  <p:sp>
              <p:nvSpPr>
                <p:cNvPr id="67" name="AutoShape 10"/>
                <p:cNvSpPr>
                  <a:spLocks noChangeArrowheads="1"/>
                </p:cNvSpPr>
                <p:nvPr/>
              </p:nvSpPr>
              <p:spPr bwMode="auto">
                <a:xfrm flipV="1">
                  <a:off x="4314" y="2495"/>
                  <a:ext cx="96" cy="4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Gill Sans MT" pitchFamily="34" charset="0"/>
                  </a:endParaRPr>
                </a:p>
              </p:txBody>
            </p:sp>
          </p:grp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>
                <a:off x="4171" y="206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68" name="Group 12"/>
            <p:cNvGrpSpPr>
              <a:grpSpLocks/>
            </p:cNvGrpSpPr>
            <p:nvPr/>
          </p:nvGrpSpPr>
          <p:grpSpPr bwMode="auto">
            <a:xfrm>
              <a:off x="1945050" y="1628800"/>
              <a:ext cx="606425" cy="227013"/>
              <a:chOff x="1637" y="1539"/>
              <a:chExt cx="382" cy="143"/>
            </a:xfrm>
          </p:grpSpPr>
          <p:sp>
            <p:nvSpPr>
              <p:cNvPr id="69" name="Freeform 13"/>
              <p:cNvSpPr>
                <a:spLocks/>
              </p:cNvSpPr>
              <p:nvPr/>
            </p:nvSpPr>
            <p:spPr bwMode="auto">
              <a:xfrm>
                <a:off x="1637" y="1586"/>
                <a:ext cx="38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96"/>
                  </a:cxn>
                  <a:cxn ang="0">
                    <a:pos x="96" y="0"/>
                  </a:cxn>
                  <a:cxn ang="0">
                    <a:pos x="287" y="0"/>
                  </a:cxn>
                  <a:cxn ang="0">
                    <a:pos x="287" y="96"/>
                  </a:cxn>
                  <a:cxn ang="0">
                    <a:pos x="382" y="96"/>
                  </a:cxn>
                </a:cxnLst>
                <a:rect l="0" t="0" r="r" b="b"/>
                <a:pathLst>
                  <a:path w="382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287" y="0"/>
                    </a:lnTo>
                    <a:lnTo>
                      <a:pt x="287" y="96"/>
                    </a:lnTo>
                    <a:lnTo>
                      <a:pt x="382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>
                <a:off x="1733" y="1539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 flipV="1">
              <a:off x="2248263" y="1400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2576875" y="1612925"/>
              <a:ext cx="28725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Gill Sans MT" pitchFamily="34" charset="0"/>
                </a:rPr>
                <a:t>1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>
                <a:solidFill>
                  <a:schemeClr val="bg1"/>
                </a:solidFill>
              </a:rPr>
              <a:t>After read of 0 or 1, cell </a:t>
            </a:r>
            <a:r>
              <a:rPr lang="en-US" sz="3200" dirty="0" smtClean="0">
                <a:solidFill>
                  <a:schemeClr val="bg1"/>
                </a:solidFill>
              </a:rPr>
              <a:t>contents close to ½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5749812" y="2863696"/>
            <a:ext cx="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5749812" y="3774921"/>
            <a:ext cx="311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7" name="Line 19"/>
          <p:cNvSpPr>
            <a:spLocks noChangeShapeType="1"/>
          </p:cNvSpPr>
          <p:nvPr/>
        </p:nvSpPr>
        <p:spPr bwMode="auto">
          <a:xfrm>
            <a:off x="5749812" y="3319309"/>
            <a:ext cx="5318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8" name="Line 20"/>
          <p:cNvSpPr>
            <a:spLocks noChangeShapeType="1"/>
          </p:cNvSpPr>
          <p:nvPr/>
        </p:nvSpPr>
        <p:spPr bwMode="auto">
          <a:xfrm>
            <a:off x="5673612" y="286369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5302137" y="2697009"/>
            <a:ext cx="44461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V</a:t>
            </a:r>
            <a:r>
              <a:rPr lang="en-US" sz="1600" baseline="-25000">
                <a:solidFill>
                  <a:srgbClr val="000000"/>
                </a:solidFill>
                <a:latin typeface="Gill Sans MT" pitchFamily="34" charset="0"/>
              </a:rPr>
              <a:t>dd</a:t>
            </a:r>
          </a:p>
        </p:txBody>
      </p:sp>
      <p:sp>
        <p:nvSpPr>
          <p:cNvPr id="80" name="Line 22"/>
          <p:cNvSpPr>
            <a:spLocks noChangeShapeType="1"/>
          </p:cNvSpPr>
          <p:nvPr/>
        </p:nvSpPr>
        <p:spPr bwMode="auto">
          <a:xfrm flipV="1">
            <a:off x="6281624" y="2863693"/>
            <a:ext cx="0" cy="211182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4973524" y="3881284"/>
            <a:ext cx="129702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  <a:latin typeface="Gill Sans MT" pitchFamily="34" charset="0"/>
              </a:rPr>
              <a:t>Wordline</a:t>
            </a:r>
            <a:r>
              <a:rPr lang="en-US" sz="1200" dirty="0">
                <a:solidFill>
                  <a:srgbClr val="000000"/>
                </a:solidFill>
                <a:latin typeface="Gill Sans MT" pitchFamily="34" charset="0"/>
              </a:rPr>
              <a:t> Enabled</a:t>
            </a:r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V="1">
            <a:off x="6584837" y="2863693"/>
            <a:ext cx="0" cy="211183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 flipV="1">
            <a:off x="6205424" y="3774921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100" name="Group 49"/>
          <p:cNvGrpSpPr>
            <a:grpSpLocks/>
          </p:cNvGrpSpPr>
          <p:nvPr/>
        </p:nvGrpSpPr>
        <p:grpSpPr bwMode="auto">
          <a:xfrm>
            <a:off x="5749812" y="3319309"/>
            <a:ext cx="2352675" cy="77787"/>
            <a:chOff x="2115" y="1633"/>
            <a:chExt cx="1482" cy="49"/>
          </a:xfrm>
        </p:grpSpPr>
        <p:sp>
          <p:nvSpPr>
            <p:cNvPr id="101" name="Line 46"/>
            <p:cNvSpPr>
              <a:spLocks noChangeShapeType="1"/>
            </p:cNvSpPr>
            <p:nvPr/>
          </p:nvSpPr>
          <p:spPr bwMode="auto">
            <a:xfrm>
              <a:off x="2115" y="1634"/>
              <a:ext cx="33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2" name="Freeform 47"/>
            <p:cNvSpPr>
              <a:spLocks/>
            </p:cNvSpPr>
            <p:nvPr/>
          </p:nvSpPr>
          <p:spPr bwMode="auto">
            <a:xfrm flipV="1">
              <a:off x="2450" y="1633"/>
              <a:ext cx="191" cy="49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48" y="48"/>
                </a:cxn>
                <a:cxn ang="0">
                  <a:pos x="191" y="0"/>
                </a:cxn>
              </a:cxnLst>
              <a:rect l="0" t="0" r="r" b="b"/>
              <a:pathLst>
                <a:path w="191" h="95">
                  <a:moveTo>
                    <a:pt x="0" y="95"/>
                  </a:moveTo>
                  <a:cubicBezTo>
                    <a:pt x="8" y="79"/>
                    <a:pt x="16" y="64"/>
                    <a:pt x="48" y="48"/>
                  </a:cubicBezTo>
                  <a:cubicBezTo>
                    <a:pt x="80" y="32"/>
                    <a:pt x="135" y="16"/>
                    <a:pt x="191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3" name="Line 48"/>
            <p:cNvSpPr>
              <a:spLocks noChangeShapeType="1"/>
            </p:cNvSpPr>
            <p:nvPr/>
          </p:nvSpPr>
          <p:spPr bwMode="auto">
            <a:xfrm>
              <a:off x="2641" y="1682"/>
              <a:ext cx="9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104" name="Freeform 50"/>
          <p:cNvSpPr>
            <a:spLocks/>
          </p:cNvSpPr>
          <p:nvPr/>
        </p:nvSpPr>
        <p:spPr bwMode="auto">
          <a:xfrm flipV="1">
            <a:off x="6584837" y="3397096"/>
            <a:ext cx="1517650" cy="377825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143" y="56"/>
              </a:cxn>
              <a:cxn ang="0">
                <a:pos x="382" y="8"/>
              </a:cxn>
              <a:cxn ang="0">
                <a:pos x="956" y="8"/>
              </a:cxn>
            </a:cxnLst>
            <a:rect l="0" t="0" r="r" b="b"/>
            <a:pathLst>
              <a:path w="956" h="200">
                <a:moveTo>
                  <a:pt x="0" y="200"/>
                </a:moveTo>
                <a:cubicBezTo>
                  <a:pt x="39" y="144"/>
                  <a:pt x="79" y="88"/>
                  <a:pt x="143" y="56"/>
                </a:cubicBezTo>
                <a:cubicBezTo>
                  <a:pt x="207" y="24"/>
                  <a:pt x="247" y="16"/>
                  <a:pt x="382" y="8"/>
                </a:cubicBezTo>
                <a:cubicBezTo>
                  <a:pt x="517" y="0"/>
                  <a:pt x="736" y="4"/>
                  <a:pt x="956" y="8"/>
                </a:cubicBezTo>
              </a:path>
            </a:pathLst>
          </a:custGeom>
          <a:noFill/>
          <a:ln w="25400" cap="flat" cmpd="sng">
            <a:solidFill>
              <a:srgbClr val="6600C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02137" y="4869160"/>
            <a:ext cx="3559175" cy="1093788"/>
            <a:chOff x="5302137" y="4663281"/>
            <a:chExt cx="3559175" cy="1093788"/>
          </a:xfrm>
        </p:grpSpPr>
        <p:sp>
          <p:nvSpPr>
            <p:cNvPr id="87" name="Line 32"/>
            <p:cNvSpPr>
              <a:spLocks noChangeShapeType="1"/>
            </p:cNvSpPr>
            <p:nvPr/>
          </p:nvSpPr>
          <p:spPr bwMode="auto">
            <a:xfrm>
              <a:off x="5749812" y="4845844"/>
              <a:ext cx="0" cy="91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8" name="Line 33"/>
            <p:cNvSpPr>
              <a:spLocks noChangeShapeType="1"/>
            </p:cNvSpPr>
            <p:nvPr/>
          </p:nvSpPr>
          <p:spPr bwMode="auto">
            <a:xfrm>
              <a:off x="5749812" y="5757069"/>
              <a:ext cx="3111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5302137" y="4663281"/>
              <a:ext cx="44461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V</a:t>
              </a:r>
              <a:r>
                <a:rPr lang="en-US" sz="1600" baseline="-25000">
                  <a:solidFill>
                    <a:srgbClr val="000000"/>
                  </a:solidFill>
                  <a:latin typeface="Gill Sans MT" pitchFamily="34" charset="0"/>
                </a:rPr>
                <a:t>dd</a:t>
              </a: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 flipV="1">
              <a:off x="6281624" y="4769644"/>
              <a:ext cx="0" cy="987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 flipV="1">
              <a:off x="6584837" y="4769644"/>
              <a:ext cx="0" cy="987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92" name="Line 37"/>
            <p:cNvSpPr>
              <a:spLocks noChangeShapeType="1"/>
            </p:cNvSpPr>
            <p:nvPr/>
          </p:nvSpPr>
          <p:spPr bwMode="auto">
            <a:xfrm>
              <a:off x="5673612" y="4847431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grpSp>
          <p:nvGrpSpPr>
            <p:cNvPr id="105" name="Group 55"/>
            <p:cNvGrpSpPr>
              <a:grpSpLocks/>
            </p:cNvGrpSpPr>
            <p:nvPr/>
          </p:nvGrpSpPr>
          <p:grpSpPr bwMode="auto">
            <a:xfrm>
              <a:off x="5749812" y="5377656"/>
              <a:ext cx="2352675" cy="379413"/>
              <a:chOff x="2115" y="2973"/>
              <a:chExt cx="1482" cy="239"/>
            </a:xfrm>
          </p:grpSpPr>
          <p:sp>
            <p:nvSpPr>
              <p:cNvPr id="106" name="Line 51"/>
              <p:cNvSpPr>
                <a:spLocks noChangeShapeType="1"/>
              </p:cNvSpPr>
              <p:nvPr/>
            </p:nvSpPr>
            <p:spPr bwMode="auto">
              <a:xfrm>
                <a:off x="2115" y="3212"/>
                <a:ext cx="33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107" name="Freeform 52"/>
              <p:cNvSpPr>
                <a:spLocks/>
              </p:cNvSpPr>
              <p:nvPr/>
            </p:nvSpPr>
            <p:spPr bwMode="auto">
              <a:xfrm flipV="1">
                <a:off x="2450" y="2973"/>
                <a:ext cx="191" cy="2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91"/>
                  </a:cxn>
                  <a:cxn ang="0">
                    <a:pos x="191" y="239"/>
                  </a:cxn>
                </a:cxnLst>
                <a:rect l="0" t="0" r="r" b="b"/>
                <a:pathLst>
                  <a:path w="191" h="239">
                    <a:moveTo>
                      <a:pt x="0" y="0"/>
                    </a:moveTo>
                    <a:cubicBezTo>
                      <a:pt x="8" y="75"/>
                      <a:pt x="16" y="151"/>
                      <a:pt x="48" y="191"/>
                    </a:cubicBezTo>
                    <a:cubicBezTo>
                      <a:pt x="80" y="231"/>
                      <a:pt x="135" y="235"/>
                      <a:pt x="191" y="239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108" name="Line 53"/>
              <p:cNvSpPr>
                <a:spLocks noChangeShapeType="1"/>
              </p:cNvSpPr>
              <p:nvPr/>
            </p:nvSpPr>
            <p:spPr bwMode="auto">
              <a:xfrm>
                <a:off x="2641" y="2973"/>
                <a:ext cx="95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</p:grpSp>
      <p:sp>
        <p:nvSpPr>
          <p:cNvPr id="117" name="Line 28"/>
          <p:cNvSpPr>
            <a:spLocks noChangeShapeType="1"/>
          </p:cNvSpPr>
          <p:nvPr/>
        </p:nvSpPr>
        <p:spPr bwMode="auto">
          <a:xfrm flipH="1" flipV="1">
            <a:off x="1835696" y="3788027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8" name="Text Box 26"/>
          <p:cNvSpPr txBox="1">
            <a:spLocks noChangeArrowheads="1"/>
          </p:cNvSpPr>
          <p:nvPr/>
        </p:nvSpPr>
        <p:spPr bwMode="auto">
          <a:xfrm>
            <a:off x="6731716" y="3864227"/>
            <a:ext cx="139076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Gill Sans MT" pitchFamily="34" charset="0"/>
              </a:rPr>
              <a:t>Sense Amp Enabled</a:t>
            </a: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H="1" flipV="1">
            <a:off x="6588224" y="3788027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DRAM Read</a:t>
            </a:r>
            <a:endParaRPr lang="en-US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After </a:t>
            </a:r>
            <a:r>
              <a:rPr lang="en-US" dirty="0"/>
              <a:t>a read, the contents of the DRAM cell are </a:t>
            </a:r>
            <a:r>
              <a:rPr lang="en-US" dirty="0" smtClean="0"/>
              <a:t>gone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still “safe” in the row buffer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Write bits back before doing another read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Reading into buffer is slow, but reading buffer is fast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Try reading multiple lines from buffer </a:t>
            </a:r>
            <a:r>
              <a:rPr lang="en-US" i="1" dirty="0" smtClean="0"/>
              <a:t>(</a:t>
            </a:r>
            <a:r>
              <a:rPr lang="en-US" i="1" u="sng" dirty="0" smtClean="0"/>
              <a:t>row-buffer hit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1839913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25" name="Rectangle 5"/>
          <p:cNvSpPr>
            <a:spLocks noChangeArrowheads="1"/>
          </p:cNvSpPr>
          <p:nvPr/>
        </p:nvSpPr>
        <p:spPr bwMode="auto">
          <a:xfrm>
            <a:off x="2143125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26" name="Rectangle 6"/>
          <p:cNvSpPr>
            <a:spLocks noChangeArrowheads="1"/>
          </p:cNvSpPr>
          <p:nvPr/>
        </p:nvSpPr>
        <p:spPr bwMode="auto">
          <a:xfrm>
            <a:off x="2446338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27" name="Rectangle 7"/>
          <p:cNvSpPr>
            <a:spLocks noChangeArrowheads="1"/>
          </p:cNvSpPr>
          <p:nvPr/>
        </p:nvSpPr>
        <p:spPr bwMode="auto">
          <a:xfrm>
            <a:off x="2749550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28" name="Rectangle 8"/>
          <p:cNvSpPr>
            <a:spLocks noChangeArrowheads="1"/>
          </p:cNvSpPr>
          <p:nvPr/>
        </p:nvSpPr>
        <p:spPr bwMode="auto">
          <a:xfrm>
            <a:off x="3052763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29" name="Rectangle 9"/>
          <p:cNvSpPr>
            <a:spLocks noChangeArrowheads="1"/>
          </p:cNvSpPr>
          <p:nvPr/>
        </p:nvSpPr>
        <p:spPr bwMode="auto">
          <a:xfrm>
            <a:off x="3357563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30" name="Rectangle 10"/>
          <p:cNvSpPr>
            <a:spLocks noChangeArrowheads="1"/>
          </p:cNvSpPr>
          <p:nvPr/>
        </p:nvSpPr>
        <p:spPr bwMode="auto">
          <a:xfrm>
            <a:off x="3660775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31" name="Rectangle 11"/>
          <p:cNvSpPr>
            <a:spLocks noChangeArrowheads="1"/>
          </p:cNvSpPr>
          <p:nvPr/>
        </p:nvSpPr>
        <p:spPr bwMode="auto">
          <a:xfrm>
            <a:off x="3963988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33" name="Rectangle 13"/>
          <p:cNvSpPr>
            <a:spLocks noChangeArrowheads="1"/>
          </p:cNvSpPr>
          <p:nvPr/>
        </p:nvSpPr>
        <p:spPr bwMode="auto">
          <a:xfrm>
            <a:off x="4268788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34" name="Rectangle 14"/>
          <p:cNvSpPr>
            <a:spLocks noChangeArrowheads="1"/>
          </p:cNvSpPr>
          <p:nvPr/>
        </p:nvSpPr>
        <p:spPr bwMode="auto">
          <a:xfrm>
            <a:off x="4572000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35" name="Rectangle 15"/>
          <p:cNvSpPr>
            <a:spLocks noChangeArrowheads="1"/>
          </p:cNvSpPr>
          <p:nvPr/>
        </p:nvSpPr>
        <p:spPr bwMode="auto">
          <a:xfrm>
            <a:off x="4875213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36" name="Rectangle 16"/>
          <p:cNvSpPr>
            <a:spLocks noChangeArrowheads="1"/>
          </p:cNvSpPr>
          <p:nvPr/>
        </p:nvSpPr>
        <p:spPr bwMode="auto">
          <a:xfrm>
            <a:off x="5178425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37" name="Rectangle 17"/>
          <p:cNvSpPr>
            <a:spLocks noChangeArrowheads="1"/>
          </p:cNvSpPr>
          <p:nvPr/>
        </p:nvSpPr>
        <p:spPr bwMode="auto">
          <a:xfrm>
            <a:off x="5481638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38" name="Rectangle 18"/>
          <p:cNvSpPr>
            <a:spLocks noChangeArrowheads="1"/>
          </p:cNvSpPr>
          <p:nvPr/>
        </p:nvSpPr>
        <p:spPr bwMode="auto">
          <a:xfrm>
            <a:off x="5786438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39" name="Rectangle 19"/>
          <p:cNvSpPr>
            <a:spLocks noChangeArrowheads="1"/>
          </p:cNvSpPr>
          <p:nvPr/>
        </p:nvSpPr>
        <p:spPr bwMode="auto">
          <a:xfrm>
            <a:off x="6089650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40" name="Rectangle 20"/>
          <p:cNvSpPr>
            <a:spLocks noChangeArrowheads="1"/>
          </p:cNvSpPr>
          <p:nvPr/>
        </p:nvSpPr>
        <p:spPr bwMode="auto">
          <a:xfrm>
            <a:off x="6392863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41" name="AutoShape 21"/>
          <p:cNvSpPr>
            <a:spLocks noChangeArrowheads="1"/>
          </p:cNvSpPr>
          <p:nvPr/>
        </p:nvSpPr>
        <p:spPr bwMode="auto">
          <a:xfrm flipV="1">
            <a:off x="1763713" y="4719638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42" name="AutoShape 22"/>
          <p:cNvSpPr>
            <a:spLocks noChangeArrowheads="1"/>
          </p:cNvSpPr>
          <p:nvPr/>
        </p:nvSpPr>
        <p:spPr bwMode="auto">
          <a:xfrm flipV="1">
            <a:off x="2066925" y="4719638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43" name="AutoShape 23"/>
          <p:cNvSpPr>
            <a:spLocks noChangeArrowheads="1"/>
          </p:cNvSpPr>
          <p:nvPr/>
        </p:nvSpPr>
        <p:spPr bwMode="auto">
          <a:xfrm flipV="1">
            <a:off x="2371725" y="4718050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44" name="AutoShape 24"/>
          <p:cNvSpPr>
            <a:spLocks noChangeArrowheads="1"/>
          </p:cNvSpPr>
          <p:nvPr/>
        </p:nvSpPr>
        <p:spPr bwMode="auto">
          <a:xfrm flipV="1">
            <a:off x="2674938" y="4719638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45" name="AutoShape 25"/>
          <p:cNvSpPr>
            <a:spLocks noChangeArrowheads="1"/>
          </p:cNvSpPr>
          <p:nvPr/>
        </p:nvSpPr>
        <p:spPr bwMode="auto">
          <a:xfrm flipV="1">
            <a:off x="2978150" y="4721225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46" name="AutoShape 26"/>
          <p:cNvSpPr>
            <a:spLocks noChangeArrowheads="1"/>
          </p:cNvSpPr>
          <p:nvPr/>
        </p:nvSpPr>
        <p:spPr bwMode="auto">
          <a:xfrm flipV="1">
            <a:off x="3281363" y="4721225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47" name="AutoShape 27"/>
          <p:cNvSpPr>
            <a:spLocks noChangeArrowheads="1"/>
          </p:cNvSpPr>
          <p:nvPr/>
        </p:nvSpPr>
        <p:spPr bwMode="auto">
          <a:xfrm flipV="1">
            <a:off x="3586163" y="4719638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48" name="AutoShape 28"/>
          <p:cNvSpPr>
            <a:spLocks noChangeArrowheads="1"/>
          </p:cNvSpPr>
          <p:nvPr/>
        </p:nvSpPr>
        <p:spPr bwMode="auto">
          <a:xfrm flipV="1">
            <a:off x="3889375" y="4721225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49" name="AutoShape 29"/>
          <p:cNvSpPr>
            <a:spLocks noChangeArrowheads="1"/>
          </p:cNvSpPr>
          <p:nvPr/>
        </p:nvSpPr>
        <p:spPr bwMode="auto">
          <a:xfrm flipV="1">
            <a:off x="4192588" y="4721225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50" name="AutoShape 30"/>
          <p:cNvSpPr>
            <a:spLocks noChangeArrowheads="1"/>
          </p:cNvSpPr>
          <p:nvPr/>
        </p:nvSpPr>
        <p:spPr bwMode="auto">
          <a:xfrm flipV="1">
            <a:off x="4495800" y="4721225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51" name="AutoShape 31"/>
          <p:cNvSpPr>
            <a:spLocks noChangeArrowheads="1"/>
          </p:cNvSpPr>
          <p:nvPr/>
        </p:nvSpPr>
        <p:spPr bwMode="auto">
          <a:xfrm flipV="1">
            <a:off x="4800600" y="4719638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52" name="AutoShape 32"/>
          <p:cNvSpPr>
            <a:spLocks noChangeArrowheads="1"/>
          </p:cNvSpPr>
          <p:nvPr/>
        </p:nvSpPr>
        <p:spPr bwMode="auto">
          <a:xfrm flipV="1">
            <a:off x="5103813" y="4721225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53" name="AutoShape 33"/>
          <p:cNvSpPr>
            <a:spLocks noChangeArrowheads="1"/>
          </p:cNvSpPr>
          <p:nvPr/>
        </p:nvSpPr>
        <p:spPr bwMode="auto">
          <a:xfrm flipV="1">
            <a:off x="5407025" y="4722813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54" name="AutoShape 34"/>
          <p:cNvSpPr>
            <a:spLocks noChangeArrowheads="1"/>
          </p:cNvSpPr>
          <p:nvPr/>
        </p:nvSpPr>
        <p:spPr bwMode="auto">
          <a:xfrm flipV="1">
            <a:off x="5710238" y="4722813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55" name="AutoShape 35"/>
          <p:cNvSpPr>
            <a:spLocks noChangeArrowheads="1"/>
          </p:cNvSpPr>
          <p:nvPr/>
        </p:nvSpPr>
        <p:spPr bwMode="auto">
          <a:xfrm flipV="1">
            <a:off x="6015038" y="4721225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4356" name="AutoShape 36"/>
          <p:cNvSpPr>
            <a:spLocks noChangeArrowheads="1"/>
          </p:cNvSpPr>
          <p:nvPr/>
        </p:nvSpPr>
        <p:spPr bwMode="auto">
          <a:xfrm flipV="1">
            <a:off x="6318250" y="4722813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824395" name="Group 75"/>
          <p:cNvGrpSpPr>
            <a:grpSpLocks/>
          </p:cNvGrpSpPr>
          <p:nvPr/>
        </p:nvGrpSpPr>
        <p:grpSpPr bwMode="auto">
          <a:xfrm>
            <a:off x="1916113" y="4187825"/>
            <a:ext cx="4552950" cy="531813"/>
            <a:chOff x="1207" y="2638"/>
            <a:chExt cx="2868" cy="335"/>
          </a:xfrm>
        </p:grpSpPr>
        <p:sp>
          <p:nvSpPr>
            <p:cNvPr id="824357" name="Line 37"/>
            <p:cNvSpPr>
              <a:spLocks noChangeShapeType="1"/>
            </p:cNvSpPr>
            <p:nvPr/>
          </p:nvSpPr>
          <p:spPr bwMode="auto">
            <a:xfrm>
              <a:off x="1207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58" name="Line 38"/>
            <p:cNvSpPr>
              <a:spLocks noChangeShapeType="1"/>
            </p:cNvSpPr>
            <p:nvPr/>
          </p:nvSpPr>
          <p:spPr bwMode="auto">
            <a:xfrm>
              <a:off x="1398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59" name="Line 39"/>
            <p:cNvSpPr>
              <a:spLocks noChangeShapeType="1"/>
            </p:cNvSpPr>
            <p:nvPr/>
          </p:nvSpPr>
          <p:spPr bwMode="auto">
            <a:xfrm>
              <a:off x="1589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60" name="Line 40"/>
            <p:cNvSpPr>
              <a:spLocks noChangeShapeType="1"/>
            </p:cNvSpPr>
            <p:nvPr/>
          </p:nvSpPr>
          <p:spPr bwMode="auto">
            <a:xfrm>
              <a:off x="1780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61" name="Line 41"/>
            <p:cNvSpPr>
              <a:spLocks noChangeShapeType="1"/>
            </p:cNvSpPr>
            <p:nvPr/>
          </p:nvSpPr>
          <p:spPr bwMode="auto">
            <a:xfrm>
              <a:off x="1972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62" name="Line 42"/>
            <p:cNvSpPr>
              <a:spLocks noChangeShapeType="1"/>
            </p:cNvSpPr>
            <p:nvPr/>
          </p:nvSpPr>
          <p:spPr bwMode="auto">
            <a:xfrm>
              <a:off x="2163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63" name="Line 43"/>
            <p:cNvSpPr>
              <a:spLocks noChangeShapeType="1"/>
            </p:cNvSpPr>
            <p:nvPr/>
          </p:nvSpPr>
          <p:spPr bwMode="auto">
            <a:xfrm>
              <a:off x="2354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64" name="Line 44"/>
            <p:cNvSpPr>
              <a:spLocks noChangeShapeType="1"/>
            </p:cNvSpPr>
            <p:nvPr/>
          </p:nvSpPr>
          <p:spPr bwMode="auto">
            <a:xfrm>
              <a:off x="2545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65" name="Line 45"/>
            <p:cNvSpPr>
              <a:spLocks noChangeShapeType="1"/>
            </p:cNvSpPr>
            <p:nvPr/>
          </p:nvSpPr>
          <p:spPr bwMode="auto">
            <a:xfrm>
              <a:off x="2737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66" name="Line 46"/>
            <p:cNvSpPr>
              <a:spLocks noChangeShapeType="1"/>
            </p:cNvSpPr>
            <p:nvPr/>
          </p:nvSpPr>
          <p:spPr bwMode="auto">
            <a:xfrm>
              <a:off x="2928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67" name="Line 47"/>
            <p:cNvSpPr>
              <a:spLocks noChangeShapeType="1"/>
            </p:cNvSpPr>
            <p:nvPr/>
          </p:nvSpPr>
          <p:spPr bwMode="auto">
            <a:xfrm>
              <a:off x="3119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68" name="Line 48"/>
            <p:cNvSpPr>
              <a:spLocks noChangeShapeType="1"/>
            </p:cNvSpPr>
            <p:nvPr/>
          </p:nvSpPr>
          <p:spPr bwMode="auto">
            <a:xfrm>
              <a:off x="3310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69" name="Line 49"/>
            <p:cNvSpPr>
              <a:spLocks noChangeShapeType="1"/>
            </p:cNvSpPr>
            <p:nvPr/>
          </p:nvSpPr>
          <p:spPr bwMode="auto">
            <a:xfrm>
              <a:off x="3501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70" name="Line 50"/>
            <p:cNvSpPr>
              <a:spLocks noChangeShapeType="1"/>
            </p:cNvSpPr>
            <p:nvPr/>
          </p:nvSpPr>
          <p:spPr bwMode="auto">
            <a:xfrm>
              <a:off x="3693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71" name="Line 51"/>
            <p:cNvSpPr>
              <a:spLocks noChangeShapeType="1"/>
            </p:cNvSpPr>
            <p:nvPr/>
          </p:nvSpPr>
          <p:spPr bwMode="auto">
            <a:xfrm>
              <a:off x="3884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72" name="Line 52"/>
            <p:cNvSpPr>
              <a:spLocks noChangeShapeType="1"/>
            </p:cNvSpPr>
            <p:nvPr/>
          </p:nvSpPr>
          <p:spPr bwMode="auto">
            <a:xfrm>
              <a:off x="4075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824373" name="Text Box 53"/>
          <p:cNvSpPr txBox="1">
            <a:spLocks noChangeArrowheads="1"/>
          </p:cNvSpPr>
          <p:nvPr/>
        </p:nvSpPr>
        <p:spPr bwMode="auto">
          <a:xfrm>
            <a:off x="6746875" y="4653136"/>
            <a:ext cx="116923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Sense Amps</a:t>
            </a:r>
          </a:p>
        </p:txBody>
      </p:sp>
      <p:grpSp>
        <p:nvGrpSpPr>
          <p:cNvPr id="824411" name="Group 91"/>
          <p:cNvGrpSpPr>
            <a:grpSpLocks/>
          </p:cNvGrpSpPr>
          <p:nvPr/>
        </p:nvGrpSpPr>
        <p:grpSpPr bwMode="auto">
          <a:xfrm>
            <a:off x="1839913" y="4187825"/>
            <a:ext cx="4552950" cy="1088306"/>
            <a:chOff x="1159" y="2638"/>
            <a:chExt cx="2868" cy="717"/>
          </a:xfrm>
        </p:grpSpPr>
        <p:sp>
          <p:nvSpPr>
            <p:cNvPr id="824394" name="Line 74"/>
            <p:cNvSpPr>
              <a:spLocks noChangeShapeType="1"/>
            </p:cNvSpPr>
            <p:nvPr/>
          </p:nvSpPr>
          <p:spPr bwMode="auto">
            <a:xfrm flipV="1">
              <a:off x="1159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96" name="Line 76"/>
            <p:cNvSpPr>
              <a:spLocks noChangeShapeType="1"/>
            </p:cNvSpPr>
            <p:nvPr/>
          </p:nvSpPr>
          <p:spPr bwMode="auto">
            <a:xfrm flipV="1">
              <a:off x="1350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97" name="Line 77"/>
            <p:cNvSpPr>
              <a:spLocks noChangeShapeType="1"/>
            </p:cNvSpPr>
            <p:nvPr/>
          </p:nvSpPr>
          <p:spPr bwMode="auto">
            <a:xfrm flipV="1">
              <a:off x="1541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98" name="Line 78"/>
            <p:cNvSpPr>
              <a:spLocks noChangeShapeType="1"/>
            </p:cNvSpPr>
            <p:nvPr/>
          </p:nvSpPr>
          <p:spPr bwMode="auto">
            <a:xfrm flipV="1">
              <a:off x="1733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99" name="Line 79"/>
            <p:cNvSpPr>
              <a:spLocks noChangeShapeType="1"/>
            </p:cNvSpPr>
            <p:nvPr/>
          </p:nvSpPr>
          <p:spPr bwMode="auto">
            <a:xfrm flipV="1">
              <a:off x="1924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00" name="Line 80"/>
            <p:cNvSpPr>
              <a:spLocks noChangeShapeType="1"/>
            </p:cNvSpPr>
            <p:nvPr/>
          </p:nvSpPr>
          <p:spPr bwMode="auto">
            <a:xfrm flipV="1">
              <a:off x="2115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01" name="Line 81"/>
            <p:cNvSpPr>
              <a:spLocks noChangeShapeType="1"/>
            </p:cNvSpPr>
            <p:nvPr/>
          </p:nvSpPr>
          <p:spPr bwMode="auto">
            <a:xfrm flipV="1">
              <a:off x="2306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02" name="Line 82"/>
            <p:cNvSpPr>
              <a:spLocks noChangeShapeType="1"/>
            </p:cNvSpPr>
            <p:nvPr/>
          </p:nvSpPr>
          <p:spPr bwMode="auto">
            <a:xfrm flipV="1">
              <a:off x="2498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03" name="Line 83"/>
            <p:cNvSpPr>
              <a:spLocks noChangeShapeType="1"/>
            </p:cNvSpPr>
            <p:nvPr/>
          </p:nvSpPr>
          <p:spPr bwMode="auto">
            <a:xfrm flipV="1">
              <a:off x="2689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04" name="Line 84"/>
            <p:cNvSpPr>
              <a:spLocks noChangeShapeType="1"/>
            </p:cNvSpPr>
            <p:nvPr/>
          </p:nvSpPr>
          <p:spPr bwMode="auto">
            <a:xfrm flipV="1">
              <a:off x="2880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05" name="Line 85"/>
            <p:cNvSpPr>
              <a:spLocks noChangeShapeType="1"/>
            </p:cNvSpPr>
            <p:nvPr/>
          </p:nvSpPr>
          <p:spPr bwMode="auto">
            <a:xfrm flipV="1">
              <a:off x="3071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06" name="Line 86"/>
            <p:cNvSpPr>
              <a:spLocks noChangeShapeType="1"/>
            </p:cNvSpPr>
            <p:nvPr/>
          </p:nvSpPr>
          <p:spPr bwMode="auto">
            <a:xfrm flipV="1">
              <a:off x="3262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07" name="Line 87"/>
            <p:cNvSpPr>
              <a:spLocks noChangeShapeType="1"/>
            </p:cNvSpPr>
            <p:nvPr/>
          </p:nvSpPr>
          <p:spPr bwMode="auto">
            <a:xfrm flipV="1">
              <a:off x="3454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08" name="Line 88"/>
            <p:cNvSpPr>
              <a:spLocks noChangeShapeType="1"/>
            </p:cNvSpPr>
            <p:nvPr/>
          </p:nvSpPr>
          <p:spPr bwMode="auto">
            <a:xfrm flipV="1">
              <a:off x="3645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09" name="Line 89"/>
            <p:cNvSpPr>
              <a:spLocks noChangeShapeType="1"/>
            </p:cNvSpPr>
            <p:nvPr/>
          </p:nvSpPr>
          <p:spPr bwMode="auto">
            <a:xfrm flipV="1">
              <a:off x="3836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410" name="Line 90"/>
            <p:cNvSpPr>
              <a:spLocks noChangeShapeType="1"/>
            </p:cNvSpPr>
            <p:nvPr/>
          </p:nvSpPr>
          <p:spPr bwMode="auto">
            <a:xfrm flipV="1">
              <a:off x="4027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824412" name="Text Box 92"/>
          <p:cNvSpPr txBox="1">
            <a:spLocks noChangeArrowheads="1"/>
          </p:cNvSpPr>
          <p:nvPr/>
        </p:nvSpPr>
        <p:spPr bwMode="auto">
          <a:xfrm>
            <a:off x="6783388" y="3944938"/>
            <a:ext cx="117211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DRAM cells</a:t>
            </a:r>
          </a:p>
        </p:txBody>
      </p:sp>
      <p:grpSp>
        <p:nvGrpSpPr>
          <p:cNvPr id="824393" name="Group 73"/>
          <p:cNvGrpSpPr>
            <a:grpSpLocks/>
          </p:cNvGrpSpPr>
          <p:nvPr/>
        </p:nvGrpSpPr>
        <p:grpSpPr bwMode="auto">
          <a:xfrm>
            <a:off x="1687513" y="4941168"/>
            <a:ext cx="6184899" cy="338138"/>
            <a:chOff x="1063" y="3288"/>
            <a:chExt cx="3896" cy="21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24390" name="Rectangle 70"/>
            <p:cNvSpPr>
              <a:spLocks noChangeArrowheads="1"/>
            </p:cNvSpPr>
            <p:nvPr/>
          </p:nvSpPr>
          <p:spPr bwMode="auto">
            <a:xfrm>
              <a:off x="1063" y="3307"/>
              <a:ext cx="3156" cy="19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91" name="Text Box 71"/>
            <p:cNvSpPr txBox="1">
              <a:spLocks noChangeArrowheads="1"/>
            </p:cNvSpPr>
            <p:nvPr/>
          </p:nvSpPr>
          <p:spPr bwMode="auto">
            <a:xfrm>
              <a:off x="4251" y="3288"/>
              <a:ext cx="70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p3d prstMaterial="metal">
              <a:bevelT w="88900" h="88900"/>
            </a:sp3d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Row Buffer</a:t>
              </a:r>
            </a:p>
          </p:txBody>
        </p:sp>
      </p:grpSp>
      <p:grpSp>
        <p:nvGrpSpPr>
          <p:cNvPr id="824392" name="Group 72"/>
          <p:cNvGrpSpPr>
            <a:grpSpLocks/>
          </p:cNvGrpSpPr>
          <p:nvPr/>
        </p:nvGrpSpPr>
        <p:grpSpPr bwMode="auto">
          <a:xfrm>
            <a:off x="1839913" y="4725144"/>
            <a:ext cx="4705350" cy="152400"/>
            <a:chOff x="1159" y="3164"/>
            <a:chExt cx="2964" cy="9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24374" name="Oval 54"/>
            <p:cNvSpPr>
              <a:spLocks noChangeArrowheads="1"/>
            </p:cNvSpPr>
            <p:nvPr/>
          </p:nvSpPr>
          <p:spPr bwMode="auto">
            <a:xfrm>
              <a:off x="1159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75" name="Oval 55"/>
            <p:cNvSpPr>
              <a:spLocks noChangeArrowheads="1"/>
            </p:cNvSpPr>
            <p:nvPr/>
          </p:nvSpPr>
          <p:spPr bwMode="auto">
            <a:xfrm>
              <a:off x="1350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76" name="Oval 56"/>
            <p:cNvSpPr>
              <a:spLocks noChangeArrowheads="1"/>
            </p:cNvSpPr>
            <p:nvPr/>
          </p:nvSpPr>
          <p:spPr bwMode="auto">
            <a:xfrm>
              <a:off x="1541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77" name="Oval 57"/>
            <p:cNvSpPr>
              <a:spLocks noChangeArrowheads="1"/>
            </p:cNvSpPr>
            <p:nvPr/>
          </p:nvSpPr>
          <p:spPr bwMode="auto">
            <a:xfrm>
              <a:off x="1923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78" name="Oval 58"/>
            <p:cNvSpPr>
              <a:spLocks noChangeArrowheads="1"/>
            </p:cNvSpPr>
            <p:nvPr/>
          </p:nvSpPr>
          <p:spPr bwMode="auto">
            <a:xfrm>
              <a:off x="2497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79" name="Oval 59"/>
            <p:cNvSpPr>
              <a:spLocks noChangeArrowheads="1"/>
            </p:cNvSpPr>
            <p:nvPr/>
          </p:nvSpPr>
          <p:spPr bwMode="auto">
            <a:xfrm>
              <a:off x="2688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80" name="Oval 60"/>
            <p:cNvSpPr>
              <a:spLocks noChangeArrowheads="1"/>
            </p:cNvSpPr>
            <p:nvPr/>
          </p:nvSpPr>
          <p:spPr bwMode="auto">
            <a:xfrm>
              <a:off x="3262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81" name="Oval 61"/>
            <p:cNvSpPr>
              <a:spLocks noChangeArrowheads="1"/>
            </p:cNvSpPr>
            <p:nvPr/>
          </p:nvSpPr>
          <p:spPr bwMode="auto">
            <a:xfrm>
              <a:off x="3645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82" name="Oval 62"/>
            <p:cNvSpPr>
              <a:spLocks noChangeArrowheads="1"/>
            </p:cNvSpPr>
            <p:nvPr/>
          </p:nvSpPr>
          <p:spPr bwMode="auto">
            <a:xfrm>
              <a:off x="1733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83" name="Oval 63"/>
            <p:cNvSpPr>
              <a:spLocks noChangeArrowheads="1"/>
            </p:cNvSpPr>
            <p:nvPr/>
          </p:nvSpPr>
          <p:spPr bwMode="auto">
            <a:xfrm>
              <a:off x="2115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84" name="Oval 64"/>
            <p:cNvSpPr>
              <a:spLocks noChangeArrowheads="1"/>
            </p:cNvSpPr>
            <p:nvPr/>
          </p:nvSpPr>
          <p:spPr bwMode="auto">
            <a:xfrm>
              <a:off x="2306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85" name="Oval 65"/>
            <p:cNvSpPr>
              <a:spLocks noChangeArrowheads="1"/>
            </p:cNvSpPr>
            <p:nvPr/>
          </p:nvSpPr>
          <p:spPr bwMode="auto">
            <a:xfrm>
              <a:off x="2880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86" name="Oval 66"/>
            <p:cNvSpPr>
              <a:spLocks noChangeArrowheads="1"/>
            </p:cNvSpPr>
            <p:nvPr/>
          </p:nvSpPr>
          <p:spPr bwMode="auto">
            <a:xfrm>
              <a:off x="3071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87" name="Oval 67"/>
            <p:cNvSpPr>
              <a:spLocks noChangeArrowheads="1"/>
            </p:cNvSpPr>
            <p:nvPr/>
          </p:nvSpPr>
          <p:spPr bwMode="auto">
            <a:xfrm>
              <a:off x="3454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88" name="Oval 68"/>
            <p:cNvSpPr>
              <a:spLocks noChangeArrowheads="1"/>
            </p:cNvSpPr>
            <p:nvPr/>
          </p:nvSpPr>
          <p:spPr bwMode="auto">
            <a:xfrm>
              <a:off x="3836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4389" name="Oval 69"/>
            <p:cNvSpPr>
              <a:spLocks noChangeArrowheads="1"/>
            </p:cNvSpPr>
            <p:nvPr/>
          </p:nvSpPr>
          <p:spPr bwMode="auto">
            <a:xfrm>
              <a:off x="4027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Process is called </a:t>
            </a:r>
            <a:r>
              <a:rPr lang="en-US" sz="3200" i="1" u="sng" dirty="0" smtClean="0">
                <a:solidFill>
                  <a:schemeClr val="bg1"/>
                </a:solidFill>
              </a:rPr>
              <a:t>opening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or </a:t>
            </a:r>
            <a:r>
              <a:rPr lang="en-US" sz="3200" i="1" u="sng" dirty="0" smtClean="0">
                <a:solidFill>
                  <a:schemeClr val="bg1"/>
                </a:solidFill>
              </a:rPr>
              <a:t>closing</a:t>
            </a:r>
            <a:r>
              <a:rPr lang="en-US" sz="3200" dirty="0" smtClean="0">
                <a:solidFill>
                  <a:schemeClr val="bg1"/>
                </a:solidFill>
              </a:rPr>
              <a:t> a row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824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824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24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824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24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824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824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824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24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82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82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82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3.05556E-6 0.04421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824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824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824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824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824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824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824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824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824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824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82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82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82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24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DRAM Refresh (1/2)</a:t>
            </a:r>
            <a:endParaRPr lang="en-US" dirty="0"/>
          </a:p>
        </p:txBody>
      </p:sp>
      <p:sp>
        <p:nvSpPr>
          <p:cNvPr id="825378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Gradually</a:t>
            </a:r>
            <a:r>
              <a:rPr lang="en-US" dirty="0"/>
              <a:t>, </a:t>
            </a:r>
            <a:r>
              <a:rPr lang="en-US" dirty="0" smtClean="0"/>
              <a:t>DRAM </a:t>
            </a:r>
            <a:r>
              <a:rPr lang="en-US" dirty="0"/>
              <a:t>cell </a:t>
            </a:r>
            <a:r>
              <a:rPr lang="en-US" dirty="0" smtClean="0"/>
              <a:t>loses contents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if it’s not accessed</a:t>
            </a:r>
          </a:p>
          <a:p>
            <a:pPr lvl="1"/>
            <a:r>
              <a:rPr lang="en-US" dirty="0"/>
              <a:t>This is why it’s called “dynamic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r>
              <a:rPr lang="en-US" dirty="0" smtClean="0"/>
              <a:t>DRAM must be </a:t>
            </a:r>
            <a:r>
              <a:rPr lang="en-US" dirty="0"/>
              <a:t>regularly read and </a:t>
            </a:r>
            <a:r>
              <a:rPr lang="en-US" dirty="0" smtClean="0"/>
              <a:t>re-written</a:t>
            </a:r>
          </a:p>
          <a:p>
            <a:pPr lvl="1"/>
            <a:r>
              <a:rPr lang="en-US" dirty="0" smtClean="0"/>
              <a:t>What to do if no read/write to row for long time?</a:t>
            </a:r>
            <a:endParaRPr lang="en-US" dirty="0"/>
          </a:p>
        </p:txBody>
      </p:sp>
      <p:grpSp>
        <p:nvGrpSpPr>
          <p:cNvPr id="825348" name="Group 4"/>
          <p:cNvGrpSpPr>
            <a:grpSpLocks/>
          </p:cNvGrpSpPr>
          <p:nvPr/>
        </p:nvGrpSpPr>
        <p:grpSpPr bwMode="auto">
          <a:xfrm>
            <a:off x="7215708" y="2164805"/>
            <a:ext cx="152400" cy="228600"/>
            <a:chOff x="4123" y="2064"/>
            <a:chExt cx="96" cy="144"/>
          </a:xfrm>
        </p:grpSpPr>
        <p:grpSp>
          <p:nvGrpSpPr>
            <p:cNvPr id="825349" name="Group 5"/>
            <p:cNvGrpSpPr>
              <a:grpSpLocks/>
            </p:cNvGrpSpPr>
            <p:nvPr/>
          </p:nvGrpSpPr>
          <p:grpSpPr bwMode="auto">
            <a:xfrm>
              <a:off x="4123" y="2112"/>
              <a:ext cx="96" cy="96"/>
              <a:chOff x="4266" y="2256"/>
              <a:chExt cx="192" cy="287"/>
            </a:xfrm>
          </p:grpSpPr>
          <p:sp>
            <p:nvSpPr>
              <p:cNvPr id="825350" name="Line 6"/>
              <p:cNvSpPr>
                <a:spLocks noChangeShapeType="1"/>
              </p:cNvSpPr>
              <p:nvPr/>
            </p:nvSpPr>
            <p:spPr bwMode="auto">
              <a:xfrm>
                <a:off x="4266" y="2351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825351" name="Line 7"/>
              <p:cNvSpPr>
                <a:spLocks noChangeShapeType="1"/>
              </p:cNvSpPr>
              <p:nvPr/>
            </p:nvSpPr>
            <p:spPr bwMode="auto">
              <a:xfrm>
                <a:off x="4266" y="2399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825352" name="Line 8"/>
              <p:cNvSpPr>
                <a:spLocks noChangeShapeType="1"/>
              </p:cNvSpPr>
              <p:nvPr/>
            </p:nvSpPr>
            <p:spPr bwMode="auto">
              <a:xfrm>
                <a:off x="4362" y="239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825353" name="Line 9"/>
              <p:cNvSpPr>
                <a:spLocks noChangeShapeType="1"/>
              </p:cNvSpPr>
              <p:nvPr/>
            </p:nvSpPr>
            <p:spPr bwMode="auto">
              <a:xfrm flipV="1">
                <a:off x="4362" y="2256"/>
                <a:ext cx="0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825354" name="AutoShape 10"/>
              <p:cNvSpPr>
                <a:spLocks noChangeArrowheads="1"/>
              </p:cNvSpPr>
              <p:nvPr/>
            </p:nvSpPr>
            <p:spPr bwMode="auto">
              <a:xfrm flipV="1">
                <a:off x="4314" y="2495"/>
                <a:ext cx="96" cy="4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825355" name="Line 11"/>
            <p:cNvSpPr>
              <a:spLocks noChangeShapeType="1"/>
            </p:cNvSpPr>
            <p:nvPr/>
          </p:nvSpPr>
          <p:spPr bwMode="auto">
            <a:xfrm>
              <a:off x="4171" y="20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825356" name="Group 12"/>
          <p:cNvGrpSpPr>
            <a:grpSpLocks/>
          </p:cNvGrpSpPr>
          <p:nvPr/>
        </p:nvGrpSpPr>
        <p:grpSpPr bwMode="auto">
          <a:xfrm>
            <a:off x="6685483" y="1936205"/>
            <a:ext cx="606425" cy="227012"/>
            <a:chOff x="1637" y="1539"/>
            <a:chExt cx="382" cy="143"/>
          </a:xfrm>
        </p:grpSpPr>
        <p:sp>
          <p:nvSpPr>
            <p:cNvPr id="825357" name="Freeform 13"/>
            <p:cNvSpPr>
              <a:spLocks/>
            </p:cNvSpPr>
            <p:nvPr/>
          </p:nvSpPr>
          <p:spPr bwMode="auto">
            <a:xfrm>
              <a:off x="1637" y="1586"/>
              <a:ext cx="3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6"/>
                </a:cxn>
                <a:cxn ang="0">
                  <a:pos x="382" y="96"/>
                </a:cxn>
              </a:cxnLst>
              <a:rect l="0" t="0" r="r" b="b"/>
              <a:pathLst>
                <a:path w="382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6"/>
                  </a:lnTo>
                  <a:lnTo>
                    <a:pt x="382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5358" name="Line 14"/>
            <p:cNvSpPr>
              <a:spLocks noChangeShapeType="1"/>
            </p:cNvSpPr>
            <p:nvPr/>
          </p:nvSpPr>
          <p:spPr bwMode="auto">
            <a:xfrm>
              <a:off x="1733" y="153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825359" name="Line 15"/>
          <p:cNvSpPr>
            <a:spLocks noChangeShapeType="1"/>
          </p:cNvSpPr>
          <p:nvPr/>
        </p:nvSpPr>
        <p:spPr bwMode="auto">
          <a:xfrm flipV="1">
            <a:off x="6988695" y="170760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5360" name="Line 16"/>
          <p:cNvSpPr>
            <a:spLocks noChangeShapeType="1"/>
          </p:cNvSpPr>
          <p:nvPr/>
        </p:nvSpPr>
        <p:spPr bwMode="auto">
          <a:xfrm>
            <a:off x="6685483" y="1556792"/>
            <a:ext cx="0" cy="128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5361" name="Text Box 17"/>
          <p:cNvSpPr txBox="1">
            <a:spLocks noChangeArrowheads="1"/>
          </p:cNvSpPr>
          <p:nvPr/>
        </p:nvSpPr>
        <p:spPr bwMode="auto">
          <a:xfrm>
            <a:off x="7317308" y="1920330"/>
            <a:ext cx="2872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Gill Sans MT" pitchFamily="34" charset="0"/>
              </a:rPr>
              <a:t>1</a:t>
            </a:r>
          </a:p>
        </p:txBody>
      </p:sp>
      <p:grpSp>
        <p:nvGrpSpPr>
          <p:cNvPr id="825364" name="Group 20"/>
          <p:cNvGrpSpPr>
            <a:grpSpLocks/>
          </p:cNvGrpSpPr>
          <p:nvPr/>
        </p:nvGrpSpPr>
        <p:grpSpPr bwMode="auto">
          <a:xfrm>
            <a:off x="6685486" y="2150519"/>
            <a:ext cx="1558926" cy="655638"/>
            <a:chOff x="2689" y="1626"/>
            <a:chExt cx="982" cy="413"/>
          </a:xfrm>
        </p:grpSpPr>
        <p:sp>
          <p:nvSpPr>
            <p:cNvPr id="825362" name="Freeform 18"/>
            <p:cNvSpPr>
              <a:spLocks/>
            </p:cNvSpPr>
            <p:nvPr/>
          </p:nvSpPr>
          <p:spPr bwMode="auto">
            <a:xfrm>
              <a:off x="2689" y="1626"/>
              <a:ext cx="334" cy="391"/>
            </a:xfrm>
            <a:custGeom>
              <a:avLst/>
              <a:gdLst/>
              <a:ahLst/>
              <a:cxnLst>
                <a:cxn ang="0">
                  <a:pos x="334" y="56"/>
                </a:cxn>
                <a:cxn ang="0">
                  <a:pos x="48" y="56"/>
                </a:cxn>
                <a:cxn ang="0">
                  <a:pos x="48" y="391"/>
                </a:cxn>
              </a:cxnLst>
              <a:rect l="0" t="0" r="r" b="b"/>
              <a:pathLst>
                <a:path w="334" h="391">
                  <a:moveTo>
                    <a:pt x="334" y="56"/>
                  </a:moveTo>
                  <a:cubicBezTo>
                    <a:pt x="215" y="28"/>
                    <a:pt x="96" y="0"/>
                    <a:pt x="48" y="56"/>
                  </a:cubicBezTo>
                  <a:cubicBezTo>
                    <a:pt x="0" y="112"/>
                    <a:pt x="24" y="251"/>
                    <a:pt x="48" y="391"/>
                  </a:cubicBezTo>
                </a:path>
              </a:pathLst>
            </a:custGeom>
            <a:noFill/>
            <a:ln w="25400" cap="flat" cmpd="sng">
              <a:solidFill>
                <a:srgbClr val="6600CC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5363" name="Text Box 19"/>
            <p:cNvSpPr txBox="1">
              <a:spLocks noChangeArrowheads="1"/>
            </p:cNvSpPr>
            <p:nvPr/>
          </p:nvSpPr>
          <p:spPr bwMode="auto">
            <a:xfrm>
              <a:off x="2847" y="1826"/>
              <a:ext cx="82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Gate Leakage</a:t>
              </a:r>
            </a:p>
          </p:txBody>
        </p:sp>
      </p:grpSp>
      <p:sp>
        <p:nvSpPr>
          <p:cNvPr id="825377" name="Text Box 33"/>
          <p:cNvSpPr txBox="1">
            <a:spLocks noChangeArrowheads="1"/>
          </p:cNvSpPr>
          <p:nvPr/>
        </p:nvSpPr>
        <p:spPr bwMode="auto">
          <a:xfrm>
            <a:off x="7304608" y="1937792"/>
            <a:ext cx="2872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 smtClean="0">
                <a:solidFill>
                  <a:schemeClr val="bg1"/>
                </a:solidFill>
              </a:rPr>
              <a:t>Must periodically </a:t>
            </a:r>
            <a:r>
              <a:rPr lang="en-US" sz="3200" i="1" u="sng" dirty="0" smtClean="0">
                <a:solidFill>
                  <a:schemeClr val="bg1"/>
                </a:solidFill>
              </a:rPr>
              <a:t>refresh</a:t>
            </a:r>
            <a:r>
              <a:rPr lang="en-US" sz="3200" dirty="0" smtClean="0">
                <a:solidFill>
                  <a:schemeClr val="bg1"/>
                </a:solidFill>
              </a:rPr>
              <a:t> all contents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7544" y="4581128"/>
            <a:ext cx="8128465" cy="1432582"/>
            <a:chOff x="467544" y="4581128"/>
            <a:chExt cx="8128465" cy="1432582"/>
          </a:xfrm>
        </p:grpSpPr>
        <p:sp>
          <p:nvSpPr>
            <p:cNvPr id="24" name="Text Box 41"/>
            <p:cNvSpPr txBox="1">
              <a:spLocks noChangeArrowheads="1"/>
            </p:cNvSpPr>
            <p:nvPr/>
          </p:nvSpPr>
          <p:spPr bwMode="auto">
            <a:xfrm>
              <a:off x="467544" y="4824016"/>
              <a:ext cx="950517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Gill Sans MT" pitchFamily="34" charset="0"/>
                </a:rPr>
                <a:t>capacitor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Gill Sans MT" pitchFamily="34" charset="0"/>
                </a:rPr>
                <a:t>voltage</a:t>
              </a: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1903512" y="4763691"/>
              <a:ext cx="0" cy="91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1903512" y="5674916"/>
              <a:ext cx="6692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1455837" y="4581128"/>
              <a:ext cx="44461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V</a:t>
              </a:r>
              <a:r>
                <a:rPr lang="en-US" sz="1600" baseline="-25000">
                  <a:solidFill>
                    <a:srgbClr val="000000"/>
                  </a:solidFill>
                  <a:latin typeface="Gill Sans MT" pitchFamily="34" charset="0"/>
                </a:rPr>
                <a:t>dd</a:t>
              </a:r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1827312" y="4765278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1900448" y="4763690"/>
              <a:ext cx="2960906" cy="379600"/>
            </a:xfrm>
            <a:custGeom>
              <a:avLst/>
              <a:gdLst>
                <a:gd name="connsiteX0" fmla="*/ 0 w 10000"/>
                <a:gd name="connsiteY0" fmla="*/ 0 h 10000"/>
                <a:gd name="connsiteX1" fmla="*/ 6438 w 10000"/>
                <a:gd name="connsiteY1" fmla="*/ 750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438 w 10000"/>
                <a:gd name="connsiteY1" fmla="*/ 750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438 w 10000"/>
                <a:gd name="connsiteY1" fmla="*/ 7501 h 10000"/>
                <a:gd name="connsiteX2" fmla="*/ 10000 w 10000"/>
                <a:gd name="connsiteY2" fmla="*/ 10000 h 10000"/>
                <a:gd name="connsiteX0" fmla="*/ 0 w 10000"/>
                <a:gd name="connsiteY0" fmla="*/ 0 h 10499"/>
                <a:gd name="connsiteX1" fmla="*/ 7875 w 10000"/>
                <a:gd name="connsiteY1" fmla="*/ 9072 h 10499"/>
                <a:gd name="connsiteX2" fmla="*/ 10000 w 10000"/>
                <a:gd name="connsiteY2" fmla="*/ 10000 h 10499"/>
                <a:gd name="connsiteX0" fmla="*/ 0 w 10000"/>
                <a:gd name="connsiteY0" fmla="*/ 0 h 10561"/>
                <a:gd name="connsiteX1" fmla="*/ 8704 w 10000"/>
                <a:gd name="connsiteY1" fmla="*/ 9170 h 10561"/>
                <a:gd name="connsiteX2" fmla="*/ 10000 w 10000"/>
                <a:gd name="connsiteY2" fmla="*/ 10000 h 10561"/>
                <a:gd name="connsiteX0" fmla="*/ 0 w 10000"/>
                <a:gd name="connsiteY0" fmla="*/ 0 h 10561"/>
                <a:gd name="connsiteX1" fmla="*/ 8704 w 10000"/>
                <a:gd name="connsiteY1" fmla="*/ 9170 h 10561"/>
                <a:gd name="connsiteX2" fmla="*/ 10000 w 10000"/>
                <a:gd name="connsiteY2" fmla="*/ 10000 h 10561"/>
                <a:gd name="connsiteX0" fmla="*/ 0 w 8704"/>
                <a:gd name="connsiteY0" fmla="*/ 0 h 9170"/>
                <a:gd name="connsiteX1" fmla="*/ 8704 w 8704"/>
                <a:gd name="connsiteY1" fmla="*/ 9170 h 9170"/>
                <a:gd name="connsiteX0" fmla="*/ 0 w 11429"/>
                <a:gd name="connsiteY0" fmla="*/ 0 h 10964"/>
                <a:gd name="connsiteX1" fmla="*/ 11429 w 11429"/>
                <a:gd name="connsiteY1" fmla="*/ 10964 h 10964"/>
                <a:gd name="connsiteX0" fmla="*/ 0 w 11429"/>
                <a:gd name="connsiteY0" fmla="*/ 0 h 10964"/>
                <a:gd name="connsiteX1" fmla="*/ 11429 w 11429"/>
                <a:gd name="connsiteY1" fmla="*/ 10964 h 10964"/>
                <a:gd name="connsiteX0" fmla="*/ 0 w 11334"/>
                <a:gd name="connsiteY0" fmla="*/ 0 h 9893"/>
                <a:gd name="connsiteX1" fmla="*/ 11334 w 11334"/>
                <a:gd name="connsiteY1" fmla="*/ 9893 h 9893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5999"/>
                <a:gd name="connsiteY0" fmla="*/ 0 h 7388"/>
                <a:gd name="connsiteX1" fmla="*/ 5999 w 5999"/>
                <a:gd name="connsiteY1" fmla="*/ 7388 h 7388"/>
                <a:gd name="connsiteX0" fmla="*/ 0 w 7369"/>
                <a:gd name="connsiteY0" fmla="*/ 0 h 6631"/>
                <a:gd name="connsiteX1" fmla="*/ 7369 w 7369"/>
                <a:gd name="connsiteY1" fmla="*/ 6631 h 6631"/>
                <a:gd name="connsiteX0" fmla="*/ 0 w 10049"/>
                <a:gd name="connsiteY0" fmla="*/ 0 h 10125"/>
                <a:gd name="connsiteX1" fmla="*/ 10049 w 10049"/>
                <a:gd name="connsiteY1" fmla="*/ 10125 h 10125"/>
                <a:gd name="connsiteX0" fmla="*/ 0 w 10065"/>
                <a:gd name="connsiteY0" fmla="*/ 0 h 10000"/>
                <a:gd name="connsiteX1" fmla="*/ 10065 w 10065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65" h="10000">
                  <a:moveTo>
                    <a:pt x="0" y="0"/>
                  </a:moveTo>
                  <a:cubicBezTo>
                    <a:pt x="2272" y="3966"/>
                    <a:pt x="5717" y="6675"/>
                    <a:pt x="10065" y="10000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37" name="Text Box 53"/>
            <p:cNvSpPr txBox="1">
              <a:spLocks noChangeArrowheads="1"/>
            </p:cNvSpPr>
            <p:nvPr/>
          </p:nvSpPr>
          <p:spPr bwMode="auto">
            <a:xfrm>
              <a:off x="4561069" y="5675156"/>
              <a:ext cx="104708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Gill Sans MT" pitchFamily="34" charset="0"/>
                </a:rPr>
                <a:t>Long Time</a:t>
              </a: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845621" y="5144647"/>
              <a:ext cx="3713276" cy="393899"/>
            </a:xfrm>
            <a:custGeom>
              <a:avLst/>
              <a:gdLst>
                <a:gd name="connsiteX0" fmla="*/ 0 w 10000"/>
                <a:gd name="connsiteY0" fmla="*/ 0 h 10000"/>
                <a:gd name="connsiteX1" fmla="*/ 6438 w 10000"/>
                <a:gd name="connsiteY1" fmla="*/ 750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438 w 10000"/>
                <a:gd name="connsiteY1" fmla="*/ 7501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438 w 10000"/>
                <a:gd name="connsiteY1" fmla="*/ 7501 h 10000"/>
                <a:gd name="connsiteX2" fmla="*/ 10000 w 10000"/>
                <a:gd name="connsiteY2" fmla="*/ 10000 h 10000"/>
                <a:gd name="connsiteX0" fmla="*/ 0 w 10000"/>
                <a:gd name="connsiteY0" fmla="*/ 0 h 10499"/>
                <a:gd name="connsiteX1" fmla="*/ 7875 w 10000"/>
                <a:gd name="connsiteY1" fmla="*/ 9072 h 10499"/>
                <a:gd name="connsiteX2" fmla="*/ 10000 w 10000"/>
                <a:gd name="connsiteY2" fmla="*/ 10000 h 10499"/>
                <a:gd name="connsiteX0" fmla="*/ 0 w 10000"/>
                <a:gd name="connsiteY0" fmla="*/ 0 h 10561"/>
                <a:gd name="connsiteX1" fmla="*/ 8704 w 10000"/>
                <a:gd name="connsiteY1" fmla="*/ 9170 h 10561"/>
                <a:gd name="connsiteX2" fmla="*/ 10000 w 10000"/>
                <a:gd name="connsiteY2" fmla="*/ 10000 h 10561"/>
                <a:gd name="connsiteX0" fmla="*/ 0 w 10000"/>
                <a:gd name="connsiteY0" fmla="*/ 0 h 10561"/>
                <a:gd name="connsiteX1" fmla="*/ 8704 w 10000"/>
                <a:gd name="connsiteY1" fmla="*/ 9170 h 10561"/>
                <a:gd name="connsiteX2" fmla="*/ 10000 w 10000"/>
                <a:gd name="connsiteY2" fmla="*/ 10000 h 10561"/>
                <a:gd name="connsiteX0" fmla="*/ 0 w 8704"/>
                <a:gd name="connsiteY0" fmla="*/ 0 h 9170"/>
                <a:gd name="connsiteX1" fmla="*/ 8704 w 8704"/>
                <a:gd name="connsiteY1" fmla="*/ 9170 h 9170"/>
                <a:gd name="connsiteX0" fmla="*/ 0 w 11429"/>
                <a:gd name="connsiteY0" fmla="*/ 0 h 10964"/>
                <a:gd name="connsiteX1" fmla="*/ 11429 w 11429"/>
                <a:gd name="connsiteY1" fmla="*/ 10964 h 10964"/>
                <a:gd name="connsiteX0" fmla="*/ 0 w 11429"/>
                <a:gd name="connsiteY0" fmla="*/ 0 h 10964"/>
                <a:gd name="connsiteX1" fmla="*/ 11429 w 11429"/>
                <a:gd name="connsiteY1" fmla="*/ 10964 h 10964"/>
                <a:gd name="connsiteX0" fmla="*/ 0 w 11334"/>
                <a:gd name="connsiteY0" fmla="*/ 0 h 9893"/>
                <a:gd name="connsiteX1" fmla="*/ 11334 w 11334"/>
                <a:gd name="connsiteY1" fmla="*/ 9893 h 9893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9420"/>
                <a:gd name="connsiteY0" fmla="*/ 0 h 10000"/>
                <a:gd name="connsiteX1" fmla="*/ 9420 w 9420"/>
                <a:gd name="connsiteY1" fmla="*/ 10000 h 10000"/>
                <a:gd name="connsiteX0" fmla="*/ 0 w 10015"/>
                <a:gd name="connsiteY0" fmla="*/ 0 h 10000"/>
                <a:gd name="connsiteX1" fmla="*/ 10015 w 10015"/>
                <a:gd name="connsiteY1" fmla="*/ 10000 h 10000"/>
                <a:gd name="connsiteX0" fmla="*/ 0 w 6889"/>
                <a:gd name="connsiteY0" fmla="*/ 0 h 6036"/>
                <a:gd name="connsiteX1" fmla="*/ 6889 w 6889"/>
                <a:gd name="connsiteY1" fmla="*/ 6036 h 6036"/>
                <a:gd name="connsiteX0" fmla="*/ 0 w 8621"/>
                <a:gd name="connsiteY0" fmla="*/ 0 h 8422"/>
                <a:gd name="connsiteX1" fmla="*/ 8621 w 8621"/>
                <a:gd name="connsiteY1" fmla="*/ 8422 h 8422"/>
                <a:gd name="connsiteX0" fmla="*/ 0 w 9974"/>
                <a:gd name="connsiteY0" fmla="*/ 0 h 10000"/>
                <a:gd name="connsiteX1" fmla="*/ 9974 w 9974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1901" y="2069"/>
                    <a:pt x="6556" y="6795"/>
                    <a:pt x="10000" y="1000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9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82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2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61" grpId="0"/>
      <p:bldP spid="825377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DRAM Refresh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Burst Refresh</a:t>
            </a:r>
          </a:p>
          <a:p>
            <a:pPr lvl="1"/>
            <a:r>
              <a:rPr lang="en-US" dirty="0" smtClean="0"/>
              <a:t>Stop the world, refresh all memory</a:t>
            </a:r>
          </a:p>
          <a:p>
            <a:r>
              <a:rPr lang="en-US" dirty="0" smtClean="0"/>
              <a:t>Distributed refresh</a:t>
            </a:r>
          </a:p>
          <a:p>
            <a:pPr lvl="1"/>
            <a:r>
              <a:rPr lang="en-US" dirty="0" smtClean="0"/>
              <a:t>Space out refresh one row at a time</a:t>
            </a:r>
          </a:p>
          <a:p>
            <a:pPr lvl="1"/>
            <a:r>
              <a:rPr lang="en-US" dirty="0" smtClean="0"/>
              <a:t>Avoids blocking memory for a long time</a:t>
            </a:r>
            <a:endParaRPr lang="en-US" dirty="0"/>
          </a:p>
          <a:p>
            <a:r>
              <a:rPr lang="en-US" dirty="0" smtClean="0"/>
              <a:t>Self-refresh (low-power mode)</a:t>
            </a:r>
          </a:p>
          <a:p>
            <a:pPr lvl="1"/>
            <a:r>
              <a:rPr lang="en-US" dirty="0" smtClean="0"/>
              <a:t>Tell DRAM to refresh itself</a:t>
            </a:r>
          </a:p>
          <a:p>
            <a:pPr lvl="1"/>
            <a:r>
              <a:rPr lang="en-US" dirty="0" smtClean="0"/>
              <a:t>Turn off memory controller</a:t>
            </a:r>
          </a:p>
          <a:p>
            <a:pPr lvl="1"/>
            <a:r>
              <a:rPr lang="en-US" dirty="0" smtClean="0"/>
              <a:t>Takes some time to exit self-refresh</a:t>
            </a:r>
          </a:p>
        </p:txBody>
      </p:sp>
    </p:spTree>
    <p:extLst>
      <p:ext uri="{BB962C8B-B14F-4D97-AF65-F5344CB8AC3E}">
        <p14:creationId xmlns:p14="http://schemas.microsoft.com/office/powerpoint/2010/main" val="28528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000"/>
        </a:solidFill>
        <a:ln w="9525" algn="ctr">
          <a:solidFill>
            <a:schemeClr val="tx1"/>
          </a:solidFill>
          <a:miter lim="800000"/>
          <a:headEnd/>
          <a:tailEnd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anchor="ctr"/>
      <a:lstStyle>
        <a:defPPr algn="ctr" fontAlgn="base">
          <a:spcBef>
            <a:spcPct val="0"/>
          </a:spcBef>
          <a:spcAft>
            <a:spcPct val="0"/>
          </a:spcAft>
          <a:defRPr sz="1600" dirty="0" smtClean="0">
            <a:solidFill>
              <a:srgbClr val="000000"/>
            </a:solidFill>
            <a:latin typeface="Gill Sans MT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18300</TotalTime>
  <Words>1398</Words>
  <Application>Microsoft Office PowerPoint</Application>
  <PresentationFormat>On-screen Show (4:3)</PresentationFormat>
  <Paragraphs>373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Gill Sans MT</vt:lpstr>
      <vt:lpstr>Times New Roman</vt:lpstr>
      <vt:lpstr>Wingdings</vt:lpstr>
      <vt:lpstr>Office Theme</vt:lpstr>
      <vt:lpstr>CSE 502: Computer Architecture</vt:lpstr>
      <vt:lpstr>SRAM vs. DRAM</vt:lpstr>
      <vt:lpstr>Hardware Structures</vt:lpstr>
      <vt:lpstr>DRAM Chip Organization (1/2)</vt:lpstr>
      <vt:lpstr>DRAM Chip Organization (2/2)</vt:lpstr>
      <vt:lpstr>Destructive Read</vt:lpstr>
      <vt:lpstr>DRAM Read</vt:lpstr>
      <vt:lpstr>DRAM Refresh (1/2)</vt:lpstr>
      <vt:lpstr>DRAM Refresh (2/2)</vt:lpstr>
      <vt:lpstr>Typical DRAM Access Sequence (1/5)</vt:lpstr>
      <vt:lpstr>Typical DRAM Access Sequence (2/5)</vt:lpstr>
      <vt:lpstr>Typical DRAM Access Sequence (3/5)</vt:lpstr>
      <vt:lpstr>Typical DRAM Access Sequence (4/5)</vt:lpstr>
      <vt:lpstr>Typical DRAM Access Sequence (5/5)</vt:lpstr>
      <vt:lpstr>DRAM Read Timing</vt:lpstr>
      <vt:lpstr>DRAM Read Timing with Fast-Page Mode</vt:lpstr>
      <vt:lpstr>SDRAM Read Timing</vt:lpstr>
      <vt:lpstr>Actual DRAM Signals</vt:lpstr>
      <vt:lpstr>DRAM Signal Timing</vt:lpstr>
      <vt:lpstr>Examining Memory Performance</vt:lpstr>
      <vt:lpstr>Simple Interleaved Main Memory</vt:lpstr>
      <vt:lpstr>DRAM Organization</vt:lpstr>
      <vt:lpstr>Memory Channels</vt:lpstr>
      <vt:lpstr>Address Mapping Schemes (1/3)</vt:lpstr>
      <vt:lpstr>Address Mapping Schemes (2/3)</vt:lpstr>
      <vt:lpstr>Address Mapping Schemes (3/3)</vt:lpstr>
      <vt:lpstr>CPU-to-Memory Interconnect (1/3)</vt:lpstr>
      <vt:lpstr>CPU-to-Memory Interconnect (2/3)</vt:lpstr>
      <vt:lpstr>CPU-to-Memory Interconnect (3/3)</vt:lpstr>
      <vt:lpstr>Memory Controller (1/2)</vt:lpstr>
      <vt:lpstr>Memory Controller (2/2)</vt:lpstr>
      <vt:lpstr>Row-Buffer Management Policies</vt:lpstr>
      <vt:lpstr>Request Scheduling (1/3)</vt:lpstr>
      <vt:lpstr>Request Scheduling (2/3)</vt:lpstr>
      <vt:lpstr>Request Scheduling (3/3)</vt:lpstr>
      <vt:lpstr>Memory-Level Parallelism (MLP)</vt:lpstr>
      <vt:lpstr>AMAT with MLP</vt:lpstr>
      <vt:lpstr>Overcoming Memory Latency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mike</dc:creator>
  <cp:lastModifiedBy>mike</cp:lastModifiedBy>
  <cp:revision>338</cp:revision>
  <dcterms:created xsi:type="dcterms:W3CDTF">2012-09-21T01:57:31Z</dcterms:created>
  <dcterms:modified xsi:type="dcterms:W3CDTF">2017-01-29T06:52:19Z</dcterms:modified>
</cp:coreProperties>
</file>