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2"/>
  </p:sldMasterIdLst>
  <p:notesMasterIdLst>
    <p:notesMasterId r:id="rId59"/>
  </p:notesMasterIdLst>
  <p:sldIdLst>
    <p:sldId id="697" r:id="rId3"/>
    <p:sldId id="701" r:id="rId4"/>
    <p:sldId id="703" r:id="rId5"/>
    <p:sldId id="704" r:id="rId6"/>
    <p:sldId id="705" r:id="rId7"/>
    <p:sldId id="706" r:id="rId8"/>
    <p:sldId id="707" r:id="rId9"/>
    <p:sldId id="708" r:id="rId10"/>
    <p:sldId id="709" r:id="rId11"/>
    <p:sldId id="710" r:id="rId12"/>
    <p:sldId id="711" r:id="rId13"/>
    <p:sldId id="713" r:id="rId14"/>
    <p:sldId id="714" r:id="rId15"/>
    <p:sldId id="715" r:id="rId16"/>
    <p:sldId id="716" r:id="rId17"/>
    <p:sldId id="762" r:id="rId18"/>
    <p:sldId id="763" r:id="rId19"/>
    <p:sldId id="724" r:id="rId20"/>
    <p:sldId id="725" r:id="rId21"/>
    <p:sldId id="726" r:id="rId22"/>
    <p:sldId id="727" r:id="rId23"/>
    <p:sldId id="728" r:id="rId24"/>
    <p:sldId id="729" r:id="rId25"/>
    <p:sldId id="730" r:id="rId26"/>
    <p:sldId id="731" r:id="rId27"/>
    <p:sldId id="732" r:id="rId28"/>
    <p:sldId id="734" r:id="rId29"/>
    <p:sldId id="736" r:id="rId30"/>
    <p:sldId id="737" r:id="rId31"/>
    <p:sldId id="738" r:id="rId32"/>
    <p:sldId id="739" r:id="rId33"/>
    <p:sldId id="740" r:id="rId34"/>
    <p:sldId id="741" r:id="rId35"/>
    <p:sldId id="717" r:id="rId36"/>
    <p:sldId id="718" r:id="rId37"/>
    <p:sldId id="719" r:id="rId38"/>
    <p:sldId id="720" r:id="rId39"/>
    <p:sldId id="721" r:id="rId40"/>
    <p:sldId id="722" r:id="rId41"/>
    <p:sldId id="723" r:id="rId42"/>
    <p:sldId id="743" r:id="rId43"/>
    <p:sldId id="744" r:id="rId44"/>
    <p:sldId id="745" r:id="rId45"/>
    <p:sldId id="746" r:id="rId46"/>
    <p:sldId id="748" r:id="rId47"/>
    <p:sldId id="749" r:id="rId48"/>
    <p:sldId id="750" r:id="rId49"/>
    <p:sldId id="753" r:id="rId50"/>
    <p:sldId id="754" r:id="rId51"/>
    <p:sldId id="755" r:id="rId52"/>
    <p:sldId id="756" r:id="rId53"/>
    <p:sldId id="757" r:id="rId54"/>
    <p:sldId id="758" r:id="rId55"/>
    <p:sldId id="759" r:id="rId56"/>
    <p:sldId id="760" r:id="rId57"/>
    <p:sldId id="761" r:id="rId5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FBFBF"/>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5838" autoAdjust="0"/>
  </p:normalViewPr>
  <p:slideViewPr>
    <p:cSldViewPr>
      <p:cViewPr varScale="1">
        <p:scale>
          <a:sx n="164" d="100"/>
          <a:sy n="164" d="100"/>
        </p:scale>
        <p:origin x="1700" y="104"/>
      </p:cViewPr>
      <p:guideLst>
        <p:guide orient="horz" pos="2160"/>
        <p:guide pos="2880"/>
      </p:guideLst>
    </p:cSldViewPr>
  </p:slideViewPr>
  <p:notesTextViewPr>
    <p:cViewPr>
      <p:scale>
        <a:sx n="100" d="100"/>
        <a:sy n="100" d="100"/>
      </p:scale>
      <p:origin x="0" y="0"/>
    </p:cViewPr>
  </p:notesTextViewPr>
  <p:sorterViewPr>
    <p:cViewPr>
      <p:scale>
        <a:sx n="70" d="100"/>
        <a:sy n="7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slide" Target="slides/slide53.xml"/><Relationship Id="rId63" Type="http://schemas.openxmlformats.org/officeDocument/2006/relationships/tableStyles" Target="tableStyles.xml"/><Relationship Id="rId7" Type="http://schemas.openxmlformats.org/officeDocument/2006/relationships/slide" Target="slides/slide5.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61"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A00BFCF-8F27-4775-A75C-FAB6C4D28C2C}" type="datetimeFigureOut">
              <a:rPr lang="en-US" smtClean="0"/>
              <a:pPr/>
              <a:t>3/25/2020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7676F42-9BAD-4ADC-9380-BAF04DBAEE78}" type="slidenum">
              <a:rPr lang="en-US" smtClean="0"/>
              <a:pPr/>
              <a:t>‹#›</a:t>
            </a:fld>
            <a:endParaRPr lang="en-US"/>
          </a:p>
        </p:txBody>
      </p:sp>
    </p:spTree>
    <p:extLst>
      <p:ext uri="{BB962C8B-B14F-4D97-AF65-F5344CB8AC3E}">
        <p14:creationId xmlns:p14="http://schemas.microsoft.com/office/powerpoint/2010/main" val="18397477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83C534-D55E-BB4C-855F-D591140389A6}" type="slidenum">
              <a:rPr lang="en-US" smtClean="0"/>
              <a:pPr/>
              <a:t>1</a:t>
            </a:fld>
            <a:endParaRPr lang="en-US"/>
          </a:p>
        </p:txBody>
      </p:sp>
    </p:spTree>
    <p:extLst>
      <p:ext uri="{BB962C8B-B14F-4D97-AF65-F5344CB8AC3E}">
        <p14:creationId xmlns:p14="http://schemas.microsoft.com/office/powerpoint/2010/main" val="89376204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Very aggressive pipelining, but now with a greater IPC penalty due to not being able to issue dependent instructions in back-to-back cycles.  Good</a:t>
            </a:r>
            <a:r>
              <a:rPr lang="en-US" baseline="0" dirty="0"/>
              <a:t> segue to the many research papers on aggressive and/or speculative pipelining of the scheduler (quite a few of these in ISCA/MICRO/HPCA the early 2000’s).</a:t>
            </a:r>
            <a:endParaRPr lang="en-US" dirty="0"/>
          </a:p>
        </p:txBody>
      </p:sp>
      <p:sp>
        <p:nvSpPr>
          <p:cNvPr id="4" name="Slide Number Placeholder 3"/>
          <p:cNvSpPr>
            <a:spLocks noGrp="1"/>
          </p:cNvSpPr>
          <p:nvPr>
            <p:ph type="sldNum" sz="quarter" idx="10"/>
          </p:nvPr>
        </p:nvSpPr>
        <p:spPr/>
        <p:txBody>
          <a:bodyPr/>
          <a:lstStyle/>
          <a:p>
            <a:fld id="{D79BFECE-1892-42AB-9F18-FF4EEF0B272A}" type="slidenum">
              <a:rPr lang="en-US" smtClean="0">
                <a:solidFill>
                  <a:srgbClr val="000000"/>
                </a:solidFill>
              </a:rPr>
              <a:pPr/>
              <a:t>13</a:t>
            </a:fld>
            <a:endParaRPr lang="en-US">
              <a:solidFill>
                <a:srgbClr val="000000"/>
              </a:solidFill>
            </a:endParaRPr>
          </a:p>
        </p:txBody>
      </p:sp>
    </p:spTree>
    <p:extLst>
      <p:ext uri="{BB962C8B-B14F-4D97-AF65-F5344CB8AC3E}">
        <p14:creationId xmlns:p14="http://schemas.microsoft.com/office/powerpoint/2010/main" val="178690948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Just pointing out that the ideal performance (double clock speed combined with 10-15%</a:t>
            </a:r>
            <a:r>
              <a:rPr lang="en-US" baseline="0" dirty="0"/>
              <a:t> IPC hit) is not likely achievable due to many other issues.</a:t>
            </a:r>
            <a:endParaRPr lang="en-US" dirty="0"/>
          </a:p>
        </p:txBody>
      </p:sp>
      <p:sp>
        <p:nvSpPr>
          <p:cNvPr id="4" name="Slide Number Placeholder 3"/>
          <p:cNvSpPr>
            <a:spLocks noGrp="1"/>
          </p:cNvSpPr>
          <p:nvPr>
            <p:ph type="sldNum" sz="quarter" idx="10"/>
          </p:nvPr>
        </p:nvSpPr>
        <p:spPr/>
        <p:txBody>
          <a:bodyPr/>
          <a:lstStyle/>
          <a:p>
            <a:fld id="{D79BFECE-1892-42AB-9F18-FF4EEF0B272A}" type="slidenum">
              <a:rPr lang="en-US" smtClean="0">
                <a:solidFill>
                  <a:srgbClr val="000000"/>
                </a:solidFill>
              </a:rPr>
              <a:pPr/>
              <a:t>15</a:t>
            </a:fld>
            <a:endParaRPr lang="en-US">
              <a:solidFill>
                <a:srgbClr val="000000"/>
              </a:solidFill>
            </a:endParaRPr>
          </a:p>
        </p:txBody>
      </p:sp>
    </p:spTree>
    <p:extLst>
      <p:ext uri="{BB962C8B-B14F-4D97-AF65-F5344CB8AC3E}">
        <p14:creationId xmlns:p14="http://schemas.microsoft.com/office/powerpoint/2010/main" val="152216352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The idea of a “skip” cycle is just to abstract away any work that has to be done between</a:t>
            </a:r>
            <a:r>
              <a:rPr lang="en-US" baseline="0" dirty="0"/>
              <a:t> schedule and execute.  This could be payload RAM reading, picking up values from the bypass bus, reading values from the physical register file, or simple wire delay to get the data from the scheduler logic all the way over to the execution units.</a:t>
            </a:r>
          </a:p>
          <a:p>
            <a:r>
              <a:rPr lang="en-US" baseline="0" dirty="0"/>
              <a:t>This example assumes a two-cycle PRF read latency: You read out the register identifier (e.g., “P13”) from the payload RAM, and then that is used as an index into the PRF to read the actual data value.</a:t>
            </a:r>
            <a:endParaRPr lang="en-US" dirty="0"/>
          </a:p>
        </p:txBody>
      </p:sp>
      <p:sp>
        <p:nvSpPr>
          <p:cNvPr id="4" name="Slide Number Placeholder 3"/>
          <p:cNvSpPr>
            <a:spLocks noGrp="1"/>
          </p:cNvSpPr>
          <p:nvPr>
            <p:ph type="sldNum" sz="quarter" idx="10"/>
          </p:nvPr>
        </p:nvSpPr>
        <p:spPr/>
        <p:txBody>
          <a:bodyPr/>
          <a:lstStyle/>
          <a:p>
            <a:fld id="{5FC98009-06A2-4057-922C-C3056BA73AE4}" type="slidenum">
              <a:rPr lang="en-US" smtClean="0">
                <a:solidFill>
                  <a:srgbClr val="000000"/>
                </a:solidFill>
              </a:rPr>
              <a:pPr/>
              <a:t>17</a:t>
            </a:fld>
            <a:endParaRPr lang="en-US">
              <a:solidFill>
                <a:srgbClr val="000000"/>
              </a:solidFill>
            </a:endParaRPr>
          </a:p>
        </p:txBody>
      </p:sp>
    </p:spTree>
    <p:extLst>
      <p:ext uri="{BB962C8B-B14F-4D97-AF65-F5344CB8AC3E}">
        <p14:creationId xmlns:p14="http://schemas.microsoft.com/office/powerpoint/2010/main" val="62634148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Just illustrating that if you delay the tag broadcast,</a:t>
            </a:r>
            <a:r>
              <a:rPr lang="en-US" baseline="0" dirty="0"/>
              <a:t> you will need some mechanism to ensure that sufficient broadcast buses are available when it finally comes time to do the broadcast.</a:t>
            </a:r>
            <a:endParaRPr lang="en-US" dirty="0"/>
          </a:p>
        </p:txBody>
      </p:sp>
      <p:sp>
        <p:nvSpPr>
          <p:cNvPr id="4" name="Slide Number Placeholder 3"/>
          <p:cNvSpPr>
            <a:spLocks noGrp="1"/>
          </p:cNvSpPr>
          <p:nvPr>
            <p:ph type="sldNum" sz="quarter" idx="10"/>
          </p:nvPr>
        </p:nvSpPr>
        <p:spPr/>
        <p:txBody>
          <a:bodyPr/>
          <a:lstStyle/>
          <a:p>
            <a:fld id="{D79BFECE-1892-42AB-9F18-FF4EEF0B272A}" type="slidenum">
              <a:rPr lang="en-US" smtClean="0">
                <a:solidFill>
                  <a:srgbClr val="000000"/>
                </a:solidFill>
              </a:rPr>
              <a:pPr/>
              <a:t>20</a:t>
            </a:fld>
            <a:endParaRPr lang="en-US">
              <a:solidFill>
                <a:srgbClr val="000000"/>
              </a:solidFill>
            </a:endParaRPr>
          </a:p>
        </p:txBody>
      </p:sp>
    </p:spTree>
    <p:extLst>
      <p:ext uri="{BB962C8B-B14F-4D97-AF65-F5344CB8AC3E}">
        <p14:creationId xmlns:p14="http://schemas.microsoft.com/office/powerpoint/2010/main" val="213016942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I’m not sure how this is actually implemented in current processors, but my best guess is option #2.  The scheduler</a:t>
            </a:r>
            <a:r>
              <a:rPr lang="en-US" baseline="0" dirty="0"/>
              <a:t> has to keep a couple of tables/scoreboards/data-structures for tracking resource availability, but it probably already has to do this anyway for the functional units, so it would just be some more scoreboards (for tag broadcast bus, for the bypass buses, etc.).</a:t>
            </a:r>
            <a:endParaRPr lang="en-US" dirty="0"/>
          </a:p>
        </p:txBody>
      </p:sp>
      <p:sp>
        <p:nvSpPr>
          <p:cNvPr id="4" name="Slide Number Placeholder 3"/>
          <p:cNvSpPr>
            <a:spLocks noGrp="1"/>
          </p:cNvSpPr>
          <p:nvPr>
            <p:ph type="sldNum" sz="quarter" idx="10"/>
          </p:nvPr>
        </p:nvSpPr>
        <p:spPr/>
        <p:txBody>
          <a:bodyPr/>
          <a:lstStyle/>
          <a:p>
            <a:fld id="{D79BFECE-1892-42AB-9F18-FF4EEF0B272A}" type="slidenum">
              <a:rPr lang="en-US" smtClean="0">
                <a:solidFill>
                  <a:srgbClr val="000000"/>
                </a:solidFill>
              </a:rPr>
              <a:pPr/>
              <a:t>21</a:t>
            </a:fld>
            <a:endParaRPr lang="en-US">
              <a:solidFill>
                <a:srgbClr val="000000"/>
              </a:solidFill>
            </a:endParaRPr>
          </a:p>
        </p:txBody>
      </p:sp>
    </p:spTree>
    <p:extLst>
      <p:ext uri="{BB962C8B-B14F-4D97-AF65-F5344CB8AC3E}">
        <p14:creationId xmlns:p14="http://schemas.microsoft.com/office/powerpoint/2010/main" val="187079696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This is just another possibility, but I don’t think</a:t>
            </a:r>
            <a:r>
              <a:rPr lang="en-US" baseline="0" dirty="0"/>
              <a:t> anyone would actually do this… variable latency instructions would probably cause an immense head-ache.</a:t>
            </a:r>
            <a:endParaRPr lang="en-US" dirty="0"/>
          </a:p>
        </p:txBody>
      </p:sp>
      <p:sp>
        <p:nvSpPr>
          <p:cNvPr id="4" name="Slide Number Placeholder 3"/>
          <p:cNvSpPr>
            <a:spLocks noGrp="1"/>
          </p:cNvSpPr>
          <p:nvPr>
            <p:ph type="sldNum" sz="quarter" idx="10"/>
          </p:nvPr>
        </p:nvSpPr>
        <p:spPr/>
        <p:txBody>
          <a:bodyPr/>
          <a:lstStyle/>
          <a:p>
            <a:fld id="{D79BFECE-1892-42AB-9F18-FF4EEF0B272A}" type="slidenum">
              <a:rPr lang="en-US" smtClean="0">
                <a:solidFill>
                  <a:srgbClr val="000000"/>
                </a:solidFill>
              </a:rPr>
              <a:pPr/>
              <a:t>22</a:t>
            </a:fld>
            <a:endParaRPr lang="en-US">
              <a:solidFill>
                <a:srgbClr val="000000"/>
              </a:solidFill>
            </a:endParaRPr>
          </a:p>
        </p:txBody>
      </p:sp>
    </p:spTree>
    <p:extLst>
      <p:ext uri="{BB962C8B-B14F-4D97-AF65-F5344CB8AC3E}">
        <p14:creationId xmlns:p14="http://schemas.microsoft.com/office/powerpoint/2010/main" val="374574536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The longer the schedule-to-execute latency, the more “generations” of dependent</a:t>
            </a:r>
            <a:r>
              <a:rPr lang="en-US" baseline="0" dirty="0"/>
              <a:t> instructions could be speculatively </a:t>
            </a:r>
            <a:r>
              <a:rPr lang="en-US" baseline="0" dirty="0" err="1"/>
              <a:t>mis</a:t>
            </a:r>
            <a:r>
              <a:rPr lang="en-US" baseline="0" dirty="0"/>
              <a:t>-scheduled.</a:t>
            </a:r>
            <a:endParaRPr lang="en-US" dirty="0"/>
          </a:p>
        </p:txBody>
      </p:sp>
      <p:sp>
        <p:nvSpPr>
          <p:cNvPr id="4" name="Slide Number Placeholder 3"/>
          <p:cNvSpPr>
            <a:spLocks noGrp="1"/>
          </p:cNvSpPr>
          <p:nvPr>
            <p:ph type="sldNum" sz="quarter" idx="10"/>
          </p:nvPr>
        </p:nvSpPr>
        <p:spPr/>
        <p:txBody>
          <a:bodyPr/>
          <a:lstStyle/>
          <a:p>
            <a:fld id="{D79BFECE-1892-42AB-9F18-FF4EEF0B272A}" type="slidenum">
              <a:rPr lang="en-US" smtClean="0">
                <a:solidFill>
                  <a:srgbClr val="000000"/>
                </a:solidFill>
              </a:rPr>
              <a:pPr/>
              <a:t>27</a:t>
            </a:fld>
            <a:endParaRPr lang="en-US">
              <a:solidFill>
                <a:srgbClr val="000000"/>
              </a:solidFill>
            </a:endParaRPr>
          </a:p>
        </p:txBody>
      </p:sp>
    </p:spTree>
    <p:extLst>
      <p:ext uri="{BB962C8B-B14F-4D97-AF65-F5344CB8AC3E}">
        <p14:creationId xmlns:p14="http://schemas.microsoft.com/office/powerpoint/2010/main" val="333104437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Hardware</a:t>
            </a:r>
            <a:r>
              <a:rPr lang="en-US" baseline="0" dirty="0"/>
              <a:t> can still be pretty expensive; consider a modern Core 2 with a 32-entry LDQ… you would need 32 load colors to track everything (and there are some weird corner cases where a color cannot be reallocated before all “consumers” of that color have also executed).</a:t>
            </a:r>
            <a:endParaRPr lang="en-US" dirty="0"/>
          </a:p>
        </p:txBody>
      </p:sp>
      <p:sp>
        <p:nvSpPr>
          <p:cNvPr id="4" name="Slide Number Placeholder 3"/>
          <p:cNvSpPr>
            <a:spLocks noGrp="1"/>
          </p:cNvSpPr>
          <p:nvPr>
            <p:ph type="sldNum" sz="quarter" idx="10"/>
          </p:nvPr>
        </p:nvSpPr>
        <p:spPr/>
        <p:txBody>
          <a:bodyPr/>
          <a:lstStyle/>
          <a:p>
            <a:fld id="{D79BFECE-1892-42AB-9F18-FF4EEF0B272A}" type="slidenum">
              <a:rPr lang="en-US" smtClean="0">
                <a:solidFill>
                  <a:srgbClr val="000000"/>
                </a:solidFill>
              </a:rPr>
              <a:pPr/>
              <a:t>30</a:t>
            </a:fld>
            <a:endParaRPr lang="en-US">
              <a:solidFill>
                <a:srgbClr val="000000"/>
              </a:solidFill>
            </a:endParaRPr>
          </a:p>
        </p:txBody>
      </p:sp>
    </p:spTree>
    <p:extLst>
      <p:ext uri="{BB962C8B-B14F-4D97-AF65-F5344CB8AC3E}">
        <p14:creationId xmlns:p14="http://schemas.microsoft.com/office/powerpoint/2010/main" val="93644507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This is specific to the allocation of the RS entries.</a:t>
            </a:r>
          </a:p>
        </p:txBody>
      </p:sp>
      <p:sp>
        <p:nvSpPr>
          <p:cNvPr id="4" name="Slide Number Placeholder 3"/>
          <p:cNvSpPr>
            <a:spLocks noGrp="1"/>
          </p:cNvSpPr>
          <p:nvPr>
            <p:ph type="sldNum" sz="quarter" idx="10"/>
          </p:nvPr>
        </p:nvSpPr>
        <p:spPr/>
        <p:txBody>
          <a:bodyPr/>
          <a:lstStyle/>
          <a:p>
            <a:fld id="{D79BFECE-1892-42AB-9F18-FF4EEF0B272A}" type="slidenum">
              <a:rPr lang="en-US" smtClean="0">
                <a:solidFill>
                  <a:srgbClr val="000000"/>
                </a:solidFill>
              </a:rPr>
              <a:pPr/>
              <a:t>31</a:t>
            </a:fld>
            <a:endParaRPr lang="en-US">
              <a:solidFill>
                <a:srgbClr val="000000"/>
              </a:solidFill>
            </a:endParaRPr>
          </a:p>
        </p:txBody>
      </p:sp>
    </p:spTree>
    <p:extLst>
      <p:ext uri="{BB962C8B-B14F-4D97-AF65-F5344CB8AC3E}">
        <p14:creationId xmlns:p14="http://schemas.microsoft.com/office/powerpoint/2010/main" val="22135718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The Select Logic</a:t>
            </a:r>
            <a:r>
              <a:rPr lang="en-US" baseline="0" dirty="0"/>
              <a:t> is also sometimes called a “picker”.</a:t>
            </a:r>
          </a:p>
          <a:p>
            <a:r>
              <a:rPr lang="en-US" baseline="0" dirty="0"/>
              <a:t>The NP-Hard part is even if you were given the entire DFG, you still couldn’t efficiently find the optimal schedule.  The assumption that you can see the entire DFG is obviously false in a processor.  This is also harder because instruction latencies are not constant (i.e., changing the schedule can change whether certain loads hit or miss).</a:t>
            </a:r>
          </a:p>
        </p:txBody>
      </p:sp>
      <p:sp>
        <p:nvSpPr>
          <p:cNvPr id="4" name="Slide Number Placeholder 3"/>
          <p:cNvSpPr>
            <a:spLocks noGrp="1"/>
          </p:cNvSpPr>
          <p:nvPr>
            <p:ph type="sldNum" sz="quarter" idx="10"/>
          </p:nvPr>
        </p:nvSpPr>
        <p:spPr/>
        <p:txBody>
          <a:bodyPr/>
          <a:lstStyle/>
          <a:p>
            <a:fld id="{D79BFECE-1892-42AB-9F18-FF4EEF0B272A}" type="slidenum">
              <a:rPr lang="en-US" smtClean="0">
                <a:solidFill>
                  <a:srgbClr val="000000"/>
                </a:solidFill>
              </a:rPr>
              <a:pPr/>
              <a:t>34</a:t>
            </a:fld>
            <a:endParaRPr lang="en-US">
              <a:solidFill>
                <a:srgbClr val="000000"/>
              </a:solidFill>
            </a:endParaRPr>
          </a:p>
        </p:txBody>
      </p:sp>
    </p:spTree>
    <p:extLst>
      <p:ext uri="{BB962C8B-B14F-4D97-AF65-F5344CB8AC3E}">
        <p14:creationId xmlns:p14="http://schemas.microsoft.com/office/powerpoint/2010/main" val="2929817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P-Pro family processors</a:t>
            </a:r>
            <a:r>
              <a:rPr lang="en-US" baseline="0" dirty="0"/>
              <a:t> use data-capture-style schedulers.  Dispatch is usually the same as the Allocate (or just “</a:t>
            </a:r>
            <a:r>
              <a:rPr lang="en-US" baseline="0" dirty="0" err="1"/>
              <a:t>alloc</a:t>
            </a:r>
            <a:r>
              <a:rPr lang="en-US" baseline="0" dirty="0"/>
              <a:t>”) stage(s).</a:t>
            </a:r>
            <a:endParaRPr lang="en-US" dirty="0"/>
          </a:p>
        </p:txBody>
      </p:sp>
      <p:sp>
        <p:nvSpPr>
          <p:cNvPr id="4" name="Slide Number Placeholder 3"/>
          <p:cNvSpPr>
            <a:spLocks noGrp="1"/>
          </p:cNvSpPr>
          <p:nvPr>
            <p:ph type="sldNum" sz="quarter" idx="10"/>
          </p:nvPr>
        </p:nvSpPr>
        <p:spPr/>
        <p:txBody>
          <a:bodyPr/>
          <a:lstStyle/>
          <a:p>
            <a:fld id="{D79BFECE-1892-42AB-9F18-FF4EEF0B272A}" type="slidenum">
              <a:rPr lang="en-US" smtClean="0">
                <a:solidFill>
                  <a:srgbClr val="000000"/>
                </a:solidFill>
              </a:rPr>
              <a:pPr/>
              <a:t>2</a:t>
            </a:fld>
            <a:endParaRPr lang="en-US">
              <a:solidFill>
                <a:srgbClr val="000000"/>
              </a:solidFill>
            </a:endParaRPr>
          </a:p>
        </p:txBody>
      </p:sp>
    </p:spTree>
    <p:extLst>
      <p:ext uri="{BB962C8B-B14F-4D97-AF65-F5344CB8AC3E}">
        <p14:creationId xmlns:p14="http://schemas.microsoft.com/office/powerpoint/2010/main" val="412874729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This just selects the first ready instruction, where “first” is simply determined by physical location in the scheduler</a:t>
            </a:r>
            <a:r>
              <a:rPr lang="en-US" baseline="0" dirty="0"/>
              <a:t> (top entry has highest priority).  In this example, a grant may be seen by an entry that is not ready in which case the grant is simply ignored (the circuit will ensure that only one ready entry will ever receive a grant).</a:t>
            </a:r>
            <a:endParaRPr lang="en-US" dirty="0"/>
          </a:p>
        </p:txBody>
      </p:sp>
      <p:sp>
        <p:nvSpPr>
          <p:cNvPr id="4" name="Slide Number Placeholder 3"/>
          <p:cNvSpPr>
            <a:spLocks noGrp="1"/>
          </p:cNvSpPr>
          <p:nvPr>
            <p:ph type="sldNum" sz="quarter" idx="10"/>
          </p:nvPr>
        </p:nvSpPr>
        <p:spPr/>
        <p:txBody>
          <a:bodyPr/>
          <a:lstStyle/>
          <a:p>
            <a:fld id="{D79BFECE-1892-42AB-9F18-FF4EEF0B272A}" type="slidenum">
              <a:rPr lang="en-US" smtClean="0">
                <a:solidFill>
                  <a:srgbClr val="000000"/>
                </a:solidFill>
              </a:rPr>
              <a:pPr/>
              <a:t>35</a:t>
            </a:fld>
            <a:endParaRPr lang="en-US">
              <a:solidFill>
                <a:srgbClr val="000000"/>
              </a:solidFill>
            </a:endParaRPr>
          </a:p>
        </p:txBody>
      </p:sp>
    </p:spTree>
    <p:extLst>
      <p:ext uri="{BB962C8B-B14F-4D97-AF65-F5344CB8AC3E}">
        <p14:creationId xmlns:p14="http://schemas.microsoft.com/office/powerpoint/2010/main" val="40062131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The older</a:t>
            </a:r>
            <a:r>
              <a:rPr lang="en-US" baseline="0" dirty="0"/>
              <a:t> instructions also have a higher chance of blocking up resource allocation (e.g., full ROB, LDQ, etc.)</a:t>
            </a:r>
            <a:endParaRPr lang="en-US" dirty="0"/>
          </a:p>
        </p:txBody>
      </p:sp>
      <p:sp>
        <p:nvSpPr>
          <p:cNvPr id="4" name="Slide Number Placeholder 3"/>
          <p:cNvSpPr>
            <a:spLocks noGrp="1"/>
          </p:cNvSpPr>
          <p:nvPr>
            <p:ph type="sldNum" sz="quarter" idx="10"/>
          </p:nvPr>
        </p:nvSpPr>
        <p:spPr/>
        <p:txBody>
          <a:bodyPr/>
          <a:lstStyle/>
          <a:p>
            <a:fld id="{D79BFECE-1892-42AB-9F18-FF4EEF0B272A}" type="slidenum">
              <a:rPr lang="en-US" smtClean="0">
                <a:solidFill>
                  <a:srgbClr val="000000"/>
                </a:solidFill>
              </a:rPr>
              <a:pPr/>
              <a:t>37</a:t>
            </a:fld>
            <a:endParaRPr lang="en-US">
              <a:solidFill>
                <a:srgbClr val="000000"/>
              </a:solidFill>
            </a:endParaRPr>
          </a:p>
        </p:txBody>
      </p:sp>
    </p:spTree>
    <p:extLst>
      <p:ext uri="{BB962C8B-B14F-4D97-AF65-F5344CB8AC3E}">
        <p14:creationId xmlns:p14="http://schemas.microsoft.com/office/powerpoint/2010/main" val="212582983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Alpha 21264 used a compressing scheduler.</a:t>
            </a:r>
          </a:p>
          <a:p>
            <a:r>
              <a:rPr lang="en-US" dirty="0"/>
              <a:t>The fading instructions indicate those</a:t>
            </a:r>
            <a:r>
              <a:rPr lang="en-US" baseline="0" dirty="0"/>
              <a:t> which have been selected and sent off to execution.</a:t>
            </a:r>
            <a:endParaRPr lang="en-US" dirty="0"/>
          </a:p>
        </p:txBody>
      </p:sp>
      <p:sp>
        <p:nvSpPr>
          <p:cNvPr id="4" name="Slide Number Placeholder 3"/>
          <p:cNvSpPr>
            <a:spLocks noGrp="1"/>
          </p:cNvSpPr>
          <p:nvPr>
            <p:ph type="sldNum" sz="quarter" idx="10"/>
          </p:nvPr>
        </p:nvSpPr>
        <p:spPr/>
        <p:txBody>
          <a:bodyPr/>
          <a:lstStyle/>
          <a:p>
            <a:fld id="{D79BFECE-1892-42AB-9F18-FF4EEF0B272A}" type="slidenum">
              <a:rPr lang="en-US" smtClean="0">
                <a:solidFill>
                  <a:srgbClr val="000000"/>
                </a:solidFill>
              </a:rPr>
              <a:pPr/>
              <a:t>38</a:t>
            </a:fld>
            <a:endParaRPr lang="en-US">
              <a:solidFill>
                <a:srgbClr val="000000"/>
              </a:solidFill>
            </a:endParaRPr>
          </a:p>
        </p:txBody>
      </p:sp>
    </p:spTree>
    <p:extLst>
      <p:ext uri="{BB962C8B-B14F-4D97-AF65-F5344CB8AC3E}">
        <p14:creationId xmlns:p14="http://schemas.microsoft.com/office/powerpoint/2010/main" val="110319795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Lots of multiplexing, huge</a:t>
            </a:r>
            <a:r>
              <a:rPr lang="en-US" baseline="0" dirty="0"/>
              <a:t> amounts of wiring.  Remember that any arbitrary four slots may be vacated in any given cycle.</a:t>
            </a:r>
            <a:endParaRPr lang="en-US" dirty="0"/>
          </a:p>
        </p:txBody>
      </p:sp>
      <p:sp>
        <p:nvSpPr>
          <p:cNvPr id="4" name="Slide Number Placeholder 3"/>
          <p:cNvSpPr>
            <a:spLocks noGrp="1"/>
          </p:cNvSpPr>
          <p:nvPr>
            <p:ph type="sldNum" sz="quarter" idx="10"/>
          </p:nvPr>
        </p:nvSpPr>
        <p:spPr/>
        <p:txBody>
          <a:bodyPr/>
          <a:lstStyle/>
          <a:p>
            <a:fld id="{D79BFECE-1892-42AB-9F18-FF4EEF0B272A}" type="slidenum">
              <a:rPr lang="en-US" smtClean="0">
                <a:solidFill>
                  <a:srgbClr val="000000"/>
                </a:solidFill>
              </a:rPr>
              <a:pPr/>
              <a:t>39</a:t>
            </a:fld>
            <a:endParaRPr lang="en-US">
              <a:solidFill>
                <a:srgbClr val="000000"/>
              </a:solidFill>
            </a:endParaRPr>
          </a:p>
        </p:txBody>
      </p:sp>
    </p:spTree>
    <p:extLst>
      <p:ext uri="{BB962C8B-B14F-4D97-AF65-F5344CB8AC3E}">
        <p14:creationId xmlns:p14="http://schemas.microsoft.com/office/powerpoint/2010/main" val="411285290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US" dirty="0"/>
              <a:t>Each box</a:t>
            </a:r>
            <a:r>
              <a:rPr lang="en-US" baseline="0" dirty="0"/>
              <a:t> in the select logic is a MIN operation, and passes the lower timestamp (older instruction) onward to the right.  Non-ready instruction effectively present a timestamp of  </a:t>
            </a:r>
            <a:r>
              <a:rPr lang="en-US" sz="1200" dirty="0">
                <a:latin typeface="Gill Sans MT" pitchFamily="34" charset="0"/>
                <a:cs typeface="Arial" charset="0"/>
              </a:rPr>
              <a:t>∞</a:t>
            </a:r>
            <a:r>
              <a:rPr lang="en-US" sz="1200" baseline="0" dirty="0">
                <a:latin typeface="Gill Sans MT" pitchFamily="34" charset="0"/>
                <a:cs typeface="Arial" charset="0"/>
              </a:rPr>
              <a:t> to the select logic. </a:t>
            </a:r>
            <a:r>
              <a:rPr lang="en-US" baseline="0" dirty="0"/>
              <a:t> At the root of the tree, the last timestamp is that of the oldest AND ready instruction.</a:t>
            </a:r>
            <a:endParaRPr lang="en-US" dirty="0"/>
          </a:p>
        </p:txBody>
      </p:sp>
      <p:sp>
        <p:nvSpPr>
          <p:cNvPr id="4" name="Slide Number Placeholder 3"/>
          <p:cNvSpPr>
            <a:spLocks noGrp="1"/>
          </p:cNvSpPr>
          <p:nvPr>
            <p:ph type="sldNum" sz="quarter" idx="10"/>
          </p:nvPr>
        </p:nvSpPr>
        <p:spPr/>
        <p:txBody>
          <a:bodyPr/>
          <a:lstStyle/>
          <a:p>
            <a:fld id="{D79BFECE-1892-42AB-9F18-FF4EEF0B272A}" type="slidenum">
              <a:rPr lang="en-US" smtClean="0">
                <a:solidFill>
                  <a:srgbClr val="000000"/>
                </a:solidFill>
              </a:rPr>
              <a:pPr/>
              <a:t>40</a:t>
            </a:fld>
            <a:endParaRPr lang="en-US">
              <a:solidFill>
                <a:srgbClr val="000000"/>
              </a:solidFill>
            </a:endParaRPr>
          </a:p>
        </p:txBody>
      </p:sp>
    </p:spTree>
    <p:extLst>
      <p:ext uri="{BB962C8B-B14F-4D97-AF65-F5344CB8AC3E}">
        <p14:creationId xmlns:p14="http://schemas.microsoft.com/office/powerpoint/2010/main" val="58200568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US" dirty="0"/>
              <a:t>This is a serial selection… Everyone bids to the first select logic.  If you’re not selected, then</a:t>
            </a:r>
            <a:r>
              <a:rPr lang="en-US" baseline="0" dirty="0"/>
              <a:t> you continue bidding on the next select logic circuit (if you are selected, then your timestamp gets changed to </a:t>
            </a:r>
            <a:r>
              <a:rPr lang="en-US" sz="1200" dirty="0">
                <a:latin typeface="Gill Sans MT" pitchFamily="34" charset="0"/>
                <a:cs typeface="Arial" charset="0"/>
              </a:rPr>
              <a:t>∞</a:t>
            </a:r>
            <a:r>
              <a:rPr lang="en-US" sz="1200" baseline="0" dirty="0">
                <a:latin typeface="Arial" charset="0"/>
                <a:cs typeface="+mn-cs"/>
              </a:rPr>
              <a:t> to indicate that you don’t need to bid anymore).  Each select logic has O(log M) gate delay assuming a tree-like implementation from the last lecture, but we have N such circuits in series.</a:t>
            </a:r>
            <a:endParaRPr lang="en-US" sz="1200" dirty="0">
              <a:latin typeface="Gill Sans MT" pitchFamily="34" charset="0"/>
              <a:cs typeface="Arial" charset="0"/>
            </a:endParaRPr>
          </a:p>
        </p:txBody>
      </p:sp>
      <p:sp>
        <p:nvSpPr>
          <p:cNvPr id="4" name="Slide Number Placeholder 3"/>
          <p:cNvSpPr>
            <a:spLocks noGrp="1"/>
          </p:cNvSpPr>
          <p:nvPr>
            <p:ph type="sldNum" sz="quarter" idx="10"/>
          </p:nvPr>
        </p:nvSpPr>
        <p:spPr/>
        <p:txBody>
          <a:bodyPr/>
          <a:lstStyle/>
          <a:p>
            <a:fld id="{5FC98009-06A2-4057-922C-C3056BA73AE4}" type="slidenum">
              <a:rPr lang="en-US" smtClean="0">
                <a:solidFill>
                  <a:srgbClr val="000000"/>
                </a:solidFill>
              </a:rPr>
              <a:pPr/>
              <a:t>41</a:t>
            </a:fld>
            <a:endParaRPr lang="en-US">
              <a:solidFill>
                <a:srgbClr val="000000"/>
              </a:solidFill>
            </a:endParaRPr>
          </a:p>
        </p:txBody>
      </p:sp>
    </p:spTree>
    <p:extLst>
      <p:ext uri="{BB962C8B-B14F-4D97-AF65-F5344CB8AC3E}">
        <p14:creationId xmlns:p14="http://schemas.microsoft.com/office/powerpoint/2010/main" val="145781556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Only can</a:t>
            </a:r>
            <a:r>
              <a:rPr lang="en-US" baseline="0" dirty="0"/>
              <a:t> achieve the maximum issue rate if you have the perfect mix of ready instructions (in this case, one add, one divide, one load and one store).  The gate delay, however, is pretty reasonable since any instruction will bid to at most one select logic, and so the worst case delay is that of one select logic circuit, not N of them.</a:t>
            </a:r>
            <a:endParaRPr lang="en-US" dirty="0"/>
          </a:p>
        </p:txBody>
      </p:sp>
      <p:sp>
        <p:nvSpPr>
          <p:cNvPr id="4" name="Slide Number Placeholder 3"/>
          <p:cNvSpPr>
            <a:spLocks noGrp="1"/>
          </p:cNvSpPr>
          <p:nvPr>
            <p:ph type="sldNum" sz="quarter" idx="10"/>
          </p:nvPr>
        </p:nvSpPr>
        <p:spPr/>
        <p:txBody>
          <a:bodyPr/>
          <a:lstStyle/>
          <a:p>
            <a:fld id="{5FC98009-06A2-4057-922C-C3056BA73AE4}" type="slidenum">
              <a:rPr lang="en-US" smtClean="0">
                <a:solidFill>
                  <a:srgbClr val="000000"/>
                </a:solidFill>
              </a:rPr>
              <a:pPr/>
              <a:t>43</a:t>
            </a:fld>
            <a:endParaRPr lang="en-US">
              <a:solidFill>
                <a:srgbClr val="000000"/>
              </a:solidFill>
            </a:endParaRPr>
          </a:p>
        </p:txBody>
      </p:sp>
    </p:spTree>
    <p:extLst>
      <p:ext uri="{BB962C8B-B14F-4D97-AF65-F5344CB8AC3E}">
        <p14:creationId xmlns:p14="http://schemas.microsoft.com/office/powerpoint/2010/main" val="57664406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FC98009-06A2-4057-922C-C3056BA73AE4}" type="slidenum">
              <a:rPr lang="en-US" smtClean="0">
                <a:solidFill>
                  <a:srgbClr val="000000"/>
                </a:solidFill>
              </a:rPr>
              <a:pPr/>
              <a:t>44</a:t>
            </a:fld>
            <a:endParaRPr lang="en-US">
              <a:solidFill>
                <a:srgbClr val="000000"/>
              </a:solidFill>
            </a:endParaRPr>
          </a:p>
        </p:txBody>
      </p:sp>
    </p:spTree>
    <p:extLst>
      <p:ext uri="{BB962C8B-B14F-4D97-AF65-F5344CB8AC3E}">
        <p14:creationId xmlns:p14="http://schemas.microsoft.com/office/powerpoint/2010/main" val="270732995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This</a:t>
            </a:r>
            <a:r>
              <a:rPr lang="en-US" baseline="0" dirty="0"/>
              <a:t> doesn’t scale as the number of similar functional units increases.  Even doubling the select logic latency is really not desirable.</a:t>
            </a:r>
            <a:endParaRPr lang="en-US" dirty="0"/>
          </a:p>
        </p:txBody>
      </p:sp>
      <p:sp>
        <p:nvSpPr>
          <p:cNvPr id="4" name="Slide Number Placeholder 3"/>
          <p:cNvSpPr>
            <a:spLocks noGrp="1"/>
          </p:cNvSpPr>
          <p:nvPr>
            <p:ph type="sldNum" sz="quarter" idx="10"/>
          </p:nvPr>
        </p:nvSpPr>
        <p:spPr/>
        <p:txBody>
          <a:bodyPr/>
          <a:lstStyle/>
          <a:p>
            <a:fld id="{5FC98009-06A2-4057-922C-C3056BA73AE4}" type="slidenum">
              <a:rPr lang="en-US" smtClean="0">
                <a:solidFill>
                  <a:srgbClr val="000000"/>
                </a:solidFill>
              </a:rPr>
              <a:pPr/>
              <a:t>45</a:t>
            </a:fld>
            <a:endParaRPr lang="en-US">
              <a:solidFill>
                <a:srgbClr val="000000"/>
              </a:solidFill>
            </a:endParaRPr>
          </a:p>
        </p:txBody>
      </p:sp>
    </p:spTree>
    <p:extLst>
      <p:ext uri="{BB962C8B-B14F-4D97-AF65-F5344CB8AC3E}">
        <p14:creationId xmlns:p14="http://schemas.microsoft.com/office/powerpoint/2010/main" val="170009113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Bob</a:t>
            </a:r>
            <a:r>
              <a:rPr lang="en-US" baseline="0" dirty="0"/>
              <a:t> Colwell’s chapter in </a:t>
            </a:r>
            <a:r>
              <a:rPr lang="en-US" baseline="0" dirty="0" err="1"/>
              <a:t>Shen</a:t>
            </a:r>
            <a:r>
              <a:rPr lang="en-US" baseline="0" dirty="0"/>
              <a:t> and </a:t>
            </a:r>
            <a:r>
              <a:rPr lang="en-US" baseline="0" dirty="0" err="1"/>
              <a:t>Lipasti’s</a:t>
            </a:r>
            <a:r>
              <a:rPr lang="en-US" baseline="0" dirty="0"/>
              <a:t> book indicate that they used some sort of load-balancing approach for </a:t>
            </a:r>
            <a:r>
              <a:rPr lang="en-US" baseline="0" dirty="0" err="1"/>
              <a:t>assigninging</a:t>
            </a:r>
            <a:r>
              <a:rPr lang="en-US" baseline="0" dirty="0"/>
              <a:t> select ports to instructions.  This could probably be done by assigning an instruction to a valid port with the least number of unexecuted instructions already bound to that port.  This doesn’t guarantee that the situation depicted on the right can’t happen, but it hopefully reduces the frequency.</a:t>
            </a:r>
            <a:endParaRPr lang="en-US" dirty="0"/>
          </a:p>
        </p:txBody>
      </p:sp>
      <p:sp>
        <p:nvSpPr>
          <p:cNvPr id="4" name="Slide Number Placeholder 3"/>
          <p:cNvSpPr>
            <a:spLocks noGrp="1"/>
          </p:cNvSpPr>
          <p:nvPr>
            <p:ph type="sldNum" sz="quarter" idx="10"/>
          </p:nvPr>
        </p:nvSpPr>
        <p:spPr/>
        <p:txBody>
          <a:bodyPr/>
          <a:lstStyle/>
          <a:p>
            <a:fld id="{5FC98009-06A2-4057-922C-C3056BA73AE4}" type="slidenum">
              <a:rPr lang="en-US" smtClean="0">
                <a:solidFill>
                  <a:srgbClr val="000000"/>
                </a:solidFill>
              </a:rPr>
              <a:pPr/>
              <a:t>47</a:t>
            </a:fld>
            <a:endParaRPr lang="en-US">
              <a:solidFill>
                <a:srgbClr val="000000"/>
              </a:solidFill>
            </a:endParaRPr>
          </a:p>
        </p:txBody>
      </p:sp>
    </p:spTree>
    <p:extLst>
      <p:ext uri="{BB962C8B-B14F-4D97-AF65-F5344CB8AC3E}">
        <p14:creationId xmlns:p14="http://schemas.microsoft.com/office/powerpoint/2010/main" val="18155068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The scheduler</a:t>
            </a:r>
            <a:r>
              <a:rPr lang="en-US" baseline="0" dirty="0"/>
              <a:t> is sometimes also called the “Instruction Window”, but that can be a little confusing as sometime the instruction window refers to all instructions in flight in the processor, which can include those that have issues/executed and left the IQ/RS.</a:t>
            </a:r>
            <a:endParaRPr lang="en-US" dirty="0"/>
          </a:p>
        </p:txBody>
      </p:sp>
      <p:sp>
        <p:nvSpPr>
          <p:cNvPr id="4" name="Slide Number Placeholder 3"/>
          <p:cNvSpPr>
            <a:spLocks noGrp="1"/>
          </p:cNvSpPr>
          <p:nvPr>
            <p:ph type="sldNum" sz="quarter" idx="10"/>
          </p:nvPr>
        </p:nvSpPr>
        <p:spPr/>
        <p:txBody>
          <a:bodyPr/>
          <a:lstStyle/>
          <a:p>
            <a:fld id="{D79BFECE-1892-42AB-9F18-FF4EEF0B272A}" type="slidenum">
              <a:rPr lang="en-US" smtClean="0">
                <a:solidFill>
                  <a:srgbClr val="000000"/>
                </a:solidFill>
              </a:rPr>
              <a:pPr/>
              <a:t>3</a:t>
            </a:fld>
            <a:endParaRPr lang="en-US">
              <a:solidFill>
                <a:srgbClr val="000000"/>
              </a:solidFill>
            </a:endParaRPr>
          </a:p>
        </p:txBody>
      </p:sp>
    </p:spTree>
    <p:extLst>
      <p:ext uri="{BB962C8B-B14F-4D97-AF65-F5344CB8AC3E}">
        <p14:creationId xmlns:p14="http://schemas.microsoft.com/office/powerpoint/2010/main" val="318884048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FB97BB1-AC77-4AE2-A693-7519916FBF75}" type="slidenum">
              <a:rPr lang="en-US">
                <a:solidFill>
                  <a:srgbClr val="000000"/>
                </a:solidFill>
              </a:rPr>
              <a:pPr/>
              <a:t>48</a:t>
            </a:fld>
            <a:endParaRPr lang="en-US">
              <a:solidFill>
                <a:srgbClr val="000000"/>
              </a:solidFill>
            </a:endParaRPr>
          </a:p>
        </p:txBody>
      </p:sp>
      <p:sp>
        <p:nvSpPr>
          <p:cNvPr id="488450" name="Rectangle 2"/>
          <p:cNvSpPr>
            <a:spLocks noGrp="1" noRot="1" noChangeAspect="1" noChangeArrowheads="1" noTextEdit="1"/>
          </p:cNvSpPr>
          <p:nvPr>
            <p:ph type="sldImg"/>
          </p:nvPr>
        </p:nvSpPr>
        <p:spPr>
          <a:ln/>
        </p:spPr>
      </p:sp>
      <p:sp>
        <p:nvSpPr>
          <p:cNvPr id="488451" name="Rectangle 3"/>
          <p:cNvSpPr>
            <a:spLocks noGrp="1" noChangeArrowheads="1"/>
          </p:cNvSpPr>
          <p:nvPr>
            <p:ph type="body" idx="1"/>
          </p:nvPr>
        </p:nvSpPr>
        <p:spPr/>
        <p:txBody>
          <a:bodyPr/>
          <a:lstStyle/>
          <a:p>
            <a:r>
              <a:rPr lang="en-US" dirty="0"/>
              <a:t>M/D = </a:t>
            </a:r>
            <a:r>
              <a:rPr lang="en-US" dirty="0" err="1"/>
              <a:t>Mul</a:t>
            </a:r>
            <a:r>
              <a:rPr lang="en-US" dirty="0"/>
              <a:t>/Div</a:t>
            </a:r>
          </a:p>
          <a:p>
            <a:r>
              <a:rPr lang="en-US" dirty="0"/>
              <a:t>This assigns one dedicated</a:t>
            </a:r>
            <a:r>
              <a:rPr lang="en-US" baseline="0" dirty="0"/>
              <a:t> select logic circuit for each of the functional units… obviously going to cost you a lot of hardware.</a:t>
            </a:r>
            <a:endParaRPr lang="en-US" dirty="0"/>
          </a:p>
        </p:txBody>
      </p:sp>
    </p:spTree>
    <p:extLst>
      <p:ext uri="{BB962C8B-B14F-4D97-AF65-F5344CB8AC3E}">
        <p14:creationId xmlns:p14="http://schemas.microsoft.com/office/powerpoint/2010/main" val="29956029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Oh well,</a:t>
            </a:r>
            <a:r>
              <a:rPr lang="en-US" baseline="0" dirty="0"/>
              <a:t> too bad!</a:t>
            </a:r>
            <a:endParaRPr lang="en-US" dirty="0"/>
          </a:p>
        </p:txBody>
      </p:sp>
      <p:sp>
        <p:nvSpPr>
          <p:cNvPr id="4" name="Slide Number Placeholder 3"/>
          <p:cNvSpPr>
            <a:spLocks noGrp="1"/>
          </p:cNvSpPr>
          <p:nvPr>
            <p:ph type="sldNum" sz="quarter" idx="10"/>
          </p:nvPr>
        </p:nvSpPr>
        <p:spPr/>
        <p:txBody>
          <a:bodyPr/>
          <a:lstStyle/>
          <a:p>
            <a:fld id="{5FC98009-06A2-4057-922C-C3056BA73AE4}" type="slidenum">
              <a:rPr lang="en-US" smtClean="0">
                <a:solidFill>
                  <a:srgbClr val="000000"/>
                </a:solidFill>
              </a:rPr>
              <a:pPr/>
              <a:t>50</a:t>
            </a:fld>
            <a:endParaRPr lang="en-US">
              <a:solidFill>
                <a:srgbClr val="000000"/>
              </a:solidFill>
            </a:endParaRPr>
          </a:p>
        </p:txBody>
      </p:sp>
    </p:spTree>
    <p:extLst>
      <p:ext uri="{BB962C8B-B14F-4D97-AF65-F5344CB8AC3E}">
        <p14:creationId xmlns:p14="http://schemas.microsoft.com/office/powerpoint/2010/main" val="222684169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The middle case is better if you have, for example, a lot of FMAC’s where you need to issue both to the </a:t>
            </a:r>
            <a:r>
              <a:rPr lang="en-US" dirty="0" err="1"/>
              <a:t>FAdder</a:t>
            </a:r>
            <a:r>
              <a:rPr lang="en-US" dirty="0"/>
              <a:t> and the </a:t>
            </a:r>
            <a:r>
              <a:rPr lang="en-US" dirty="0" err="1"/>
              <a:t>FMul</a:t>
            </a:r>
            <a:r>
              <a:rPr lang="en-US" dirty="0"/>
              <a:t>.</a:t>
            </a:r>
          </a:p>
        </p:txBody>
      </p:sp>
      <p:sp>
        <p:nvSpPr>
          <p:cNvPr id="4" name="Slide Number Placeholder 3"/>
          <p:cNvSpPr>
            <a:spLocks noGrp="1"/>
          </p:cNvSpPr>
          <p:nvPr>
            <p:ph type="sldNum" sz="quarter" idx="10"/>
          </p:nvPr>
        </p:nvSpPr>
        <p:spPr/>
        <p:txBody>
          <a:bodyPr/>
          <a:lstStyle/>
          <a:p>
            <a:fld id="{5FC98009-06A2-4057-922C-C3056BA73AE4}" type="slidenum">
              <a:rPr lang="en-US" smtClean="0">
                <a:solidFill>
                  <a:srgbClr val="000000"/>
                </a:solidFill>
              </a:rPr>
              <a:pPr/>
              <a:t>51</a:t>
            </a:fld>
            <a:endParaRPr lang="en-US">
              <a:solidFill>
                <a:srgbClr val="000000"/>
              </a:solidFill>
            </a:endParaRPr>
          </a:p>
        </p:txBody>
      </p:sp>
    </p:spTree>
    <p:extLst>
      <p:ext uri="{BB962C8B-B14F-4D97-AF65-F5344CB8AC3E}">
        <p14:creationId xmlns:p14="http://schemas.microsoft.com/office/powerpoint/2010/main" val="2587929293"/>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 this should be obvious</a:t>
            </a:r>
            <a:r>
              <a:rPr lang="en-US" baseline="0" dirty="0"/>
              <a:t> that the select logic binding and the execution port binding should be one and the same.</a:t>
            </a:r>
            <a:endParaRPr lang="en-US" dirty="0"/>
          </a:p>
        </p:txBody>
      </p:sp>
      <p:sp>
        <p:nvSpPr>
          <p:cNvPr id="4" name="Slide Number Placeholder 3"/>
          <p:cNvSpPr>
            <a:spLocks noGrp="1"/>
          </p:cNvSpPr>
          <p:nvPr>
            <p:ph type="sldNum" sz="quarter" idx="10"/>
          </p:nvPr>
        </p:nvSpPr>
        <p:spPr/>
        <p:txBody>
          <a:bodyPr/>
          <a:lstStyle/>
          <a:p>
            <a:fld id="{5FC98009-06A2-4057-922C-C3056BA73AE4}" type="slidenum">
              <a:rPr lang="en-US" smtClean="0">
                <a:solidFill>
                  <a:srgbClr val="000000"/>
                </a:solidFill>
              </a:rPr>
              <a:pPr/>
              <a:t>52</a:t>
            </a:fld>
            <a:endParaRPr lang="en-US">
              <a:solidFill>
                <a:srgbClr val="000000"/>
              </a:solidFill>
            </a:endParaRPr>
          </a:p>
        </p:txBody>
      </p:sp>
    </p:spTree>
    <p:extLst>
      <p:ext uri="{BB962C8B-B14F-4D97-AF65-F5344CB8AC3E}">
        <p14:creationId xmlns:p14="http://schemas.microsoft.com/office/powerpoint/2010/main" val="1860913110"/>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The select logic circuits</a:t>
            </a:r>
            <a:r>
              <a:rPr lang="en-US" baseline="0" dirty="0"/>
              <a:t> on the left have latencies of O(log(M1+M2+m3)), where as each select logic on the right is smaller (and faster).</a:t>
            </a:r>
            <a:endParaRPr lang="en-US" dirty="0"/>
          </a:p>
        </p:txBody>
      </p:sp>
      <p:sp>
        <p:nvSpPr>
          <p:cNvPr id="4" name="Slide Number Placeholder 3"/>
          <p:cNvSpPr>
            <a:spLocks noGrp="1"/>
          </p:cNvSpPr>
          <p:nvPr>
            <p:ph type="sldNum" sz="quarter" idx="10"/>
          </p:nvPr>
        </p:nvSpPr>
        <p:spPr/>
        <p:txBody>
          <a:bodyPr/>
          <a:lstStyle/>
          <a:p>
            <a:fld id="{5FC98009-06A2-4057-922C-C3056BA73AE4}" type="slidenum">
              <a:rPr lang="en-US" smtClean="0">
                <a:solidFill>
                  <a:srgbClr val="000000"/>
                </a:solidFill>
              </a:rPr>
              <a:pPr/>
              <a:t>53</a:t>
            </a:fld>
            <a:endParaRPr lang="en-US">
              <a:solidFill>
                <a:srgbClr val="000000"/>
              </a:solidFill>
            </a:endParaRPr>
          </a:p>
        </p:txBody>
      </p:sp>
    </p:spTree>
    <p:extLst>
      <p:ext uri="{BB962C8B-B14F-4D97-AF65-F5344CB8AC3E}">
        <p14:creationId xmlns:p14="http://schemas.microsoft.com/office/powerpoint/2010/main" val="1541116521"/>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This picture assumes</a:t>
            </a:r>
            <a:r>
              <a:rPr lang="en-US" baseline="0" dirty="0"/>
              <a:t> no direct INT-to-FP move instructions (or the other way around).</a:t>
            </a:r>
            <a:endParaRPr lang="en-US" dirty="0"/>
          </a:p>
        </p:txBody>
      </p:sp>
      <p:sp>
        <p:nvSpPr>
          <p:cNvPr id="4" name="Slide Number Placeholder 3"/>
          <p:cNvSpPr>
            <a:spLocks noGrp="1"/>
          </p:cNvSpPr>
          <p:nvPr>
            <p:ph type="sldNum" sz="quarter" idx="10"/>
          </p:nvPr>
        </p:nvSpPr>
        <p:spPr/>
        <p:txBody>
          <a:bodyPr/>
          <a:lstStyle/>
          <a:p>
            <a:fld id="{5FC98009-06A2-4057-922C-C3056BA73AE4}" type="slidenum">
              <a:rPr lang="en-US" smtClean="0">
                <a:solidFill>
                  <a:srgbClr val="000000"/>
                </a:solidFill>
              </a:rPr>
              <a:pPr/>
              <a:t>54</a:t>
            </a:fld>
            <a:endParaRPr lang="en-US">
              <a:solidFill>
                <a:srgbClr val="000000"/>
              </a:solidFill>
            </a:endParaRPr>
          </a:p>
        </p:txBody>
      </p:sp>
    </p:spTree>
    <p:extLst>
      <p:ext uri="{BB962C8B-B14F-4D97-AF65-F5344CB8AC3E}">
        <p14:creationId xmlns:p14="http://schemas.microsoft.com/office/powerpoint/2010/main" val="3477314641"/>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Effective window size also reduced since non-FP program will never allocate instructions to the RS entries associated with ports 4 and 5.</a:t>
            </a:r>
          </a:p>
        </p:txBody>
      </p:sp>
      <p:sp>
        <p:nvSpPr>
          <p:cNvPr id="4" name="Slide Number Placeholder 3"/>
          <p:cNvSpPr>
            <a:spLocks noGrp="1"/>
          </p:cNvSpPr>
          <p:nvPr>
            <p:ph type="sldNum" sz="quarter" idx="10"/>
          </p:nvPr>
        </p:nvSpPr>
        <p:spPr/>
        <p:txBody>
          <a:bodyPr/>
          <a:lstStyle/>
          <a:p>
            <a:fld id="{5FC98009-06A2-4057-922C-C3056BA73AE4}" type="slidenum">
              <a:rPr lang="en-US" smtClean="0">
                <a:solidFill>
                  <a:srgbClr val="000000"/>
                </a:solidFill>
              </a:rPr>
              <a:pPr/>
              <a:t>56</a:t>
            </a:fld>
            <a:endParaRPr lang="en-US">
              <a:solidFill>
                <a:srgbClr val="000000"/>
              </a:solidFill>
            </a:endParaRPr>
          </a:p>
        </p:txBody>
      </p:sp>
    </p:spTree>
    <p:extLst>
      <p:ext uri="{BB962C8B-B14F-4D97-AF65-F5344CB8AC3E}">
        <p14:creationId xmlns:p14="http://schemas.microsoft.com/office/powerpoint/2010/main" val="36033946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The boxes</a:t>
            </a:r>
            <a:r>
              <a:rPr lang="en-US" baseline="0" dirty="0"/>
              <a:t> that turn green indicate the readiness of each of the operands.</a:t>
            </a:r>
            <a:endParaRPr lang="en-US" dirty="0"/>
          </a:p>
        </p:txBody>
      </p:sp>
      <p:sp>
        <p:nvSpPr>
          <p:cNvPr id="4" name="Slide Number Placeholder 3"/>
          <p:cNvSpPr>
            <a:spLocks noGrp="1"/>
          </p:cNvSpPr>
          <p:nvPr>
            <p:ph type="sldNum" sz="quarter" idx="10"/>
          </p:nvPr>
        </p:nvSpPr>
        <p:spPr/>
        <p:txBody>
          <a:bodyPr/>
          <a:lstStyle/>
          <a:p>
            <a:fld id="{D79BFECE-1892-42AB-9F18-FF4EEF0B272A}" type="slidenum">
              <a:rPr lang="en-US" smtClean="0">
                <a:solidFill>
                  <a:srgbClr val="000000"/>
                </a:solidFill>
              </a:rPr>
              <a:pPr/>
              <a:t>5</a:t>
            </a:fld>
            <a:endParaRPr lang="en-US">
              <a:solidFill>
                <a:srgbClr val="000000"/>
              </a:solidFill>
            </a:endParaRPr>
          </a:p>
        </p:txBody>
      </p:sp>
    </p:spTree>
    <p:extLst>
      <p:ext uri="{BB962C8B-B14F-4D97-AF65-F5344CB8AC3E}">
        <p14:creationId xmlns:p14="http://schemas.microsoft.com/office/powerpoint/2010/main" val="5458078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Same logic as previous slide (but for one entry), but for four-way issue.</a:t>
            </a:r>
          </a:p>
        </p:txBody>
      </p:sp>
      <p:sp>
        <p:nvSpPr>
          <p:cNvPr id="4" name="Slide Number Placeholder 3"/>
          <p:cNvSpPr>
            <a:spLocks noGrp="1"/>
          </p:cNvSpPr>
          <p:nvPr>
            <p:ph type="sldNum" sz="quarter" idx="10"/>
          </p:nvPr>
        </p:nvSpPr>
        <p:spPr/>
        <p:txBody>
          <a:bodyPr/>
          <a:lstStyle/>
          <a:p>
            <a:fld id="{D79BFECE-1892-42AB-9F18-FF4EEF0B272A}" type="slidenum">
              <a:rPr lang="en-US" smtClean="0">
                <a:solidFill>
                  <a:srgbClr val="000000"/>
                </a:solidFill>
              </a:rPr>
              <a:pPr/>
              <a:t>6</a:t>
            </a:fld>
            <a:endParaRPr lang="en-US">
              <a:solidFill>
                <a:srgbClr val="000000"/>
              </a:solidFill>
            </a:endParaRPr>
          </a:p>
        </p:txBody>
      </p:sp>
    </p:spTree>
    <p:extLst>
      <p:ext uri="{BB962C8B-B14F-4D97-AF65-F5344CB8AC3E}">
        <p14:creationId xmlns:p14="http://schemas.microsoft.com/office/powerpoint/2010/main" val="39116423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2ACFB8F-444C-40FF-B9A6-482E13B2B137}" type="slidenum">
              <a:rPr lang="en-US">
                <a:solidFill>
                  <a:srgbClr val="000000"/>
                </a:solidFill>
              </a:rPr>
              <a:pPr/>
              <a:t>7</a:t>
            </a:fld>
            <a:endParaRPr lang="en-US">
              <a:solidFill>
                <a:srgbClr val="000000"/>
              </a:solidFill>
            </a:endParaRPr>
          </a:p>
        </p:txBody>
      </p:sp>
      <p:sp>
        <p:nvSpPr>
          <p:cNvPr id="399362" name="Rectangle 2"/>
          <p:cNvSpPr>
            <a:spLocks noGrp="1" noRot="1" noChangeAspect="1" noChangeArrowheads="1" noTextEdit="1"/>
          </p:cNvSpPr>
          <p:nvPr>
            <p:ph type="sldImg"/>
          </p:nvPr>
        </p:nvSpPr>
        <p:spPr>
          <a:ln/>
        </p:spPr>
      </p:sp>
      <p:sp>
        <p:nvSpPr>
          <p:cNvPr id="399363" name="Rectangle 3"/>
          <p:cNvSpPr>
            <a:spLocks noGrp="1" noChangeArrowheads="1"/>
          </p:cNvSpPr>
          <p:nvPr>
            <p:ph type="body" idx="1"/>
          </p:nvPr>
        </p:nvSpPr>
        <p:spPr/>
        <p:txBody>
          <a:bodyPr/>
          <a:lstStyle/>
          <a:p>
            <a:r>
              <a:rPr lang="en-US" dirty="0"/>
              <a:t>D = Destination Tag, SL = Left Source Tag, SR = Right Source Tag, </a:t>
            </a:r>
            <a:r>
              <a:rPr lang="en-US" dirty="0" err="1"/>
              <a:t>ValL</a:t>
            </a:r>
            <a:r>
              <a:rPr lang="en-US" dirty="0"/>
              <a:t> = Left Operand Value, </a:t>
            </a:r>
            <a:r>
              <a:rPr lang="en-US" dirty="0" err="1"/>
              <a:t>ValR</a:t>
            </a:r>
            <a:r>
              <a:rPr lang="en-US" dirty="0"/>
              <a:t> = Right Operand Value</a:t>
            </a:r>
          </a:p>
          <a:p>
            <a:r>
              <a:rPr lang="en-US" dirty="0"/>
              <a:t>The scheduler is typically broken up into the CAM-based scheduling part, and a RAM-based “payload” part that holds the actual values (and instruction </a:t>
            </a:r>
            <a:r>
              <a:rPr lang="en-US" dirty="0" err="1"/>
              <a:t>opcode</a:t>
            </a:r>
            <a:r>
              <a:rPr lang="en-US" dirty="0"/>
              <a:t> and any other information required for execution) that get sent</a:t>
            </a:r>
            <a:r>
              <a:rPr lang="en-US" baseline="0" dirty="0"/>
              <a:t> to the actual functional units/ALUs.</a:t>
            </a:r>
            <a:endParaRPr lang="en-US" dirty="0"/>
          </a:p>
        </p:txBody>
      </p:sp>
    </p:spTree>
    <p:extLst>
      <p:ext uri="{BB962C8B-B14F-4D97-AF65-F5344CB8AC3E}">
        <p14:creationId xmlns:p14="http://schemas.microsoft.com/office/powerpoint/2010/main" val="365738217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223B1C4-31F2-4188-99E7-9BAA9DD6FCCF}" type="slidenum">
              <a:rPr lang="en-US">
                <a:solidFill>
                  <a:srgbClr val="000000"/>
                </a:solidFill>
              </a:rPr>
              <a:pPr/>
              <a:t>8</a:t>
            </a:fld>
            <a:endParaRPr lang="en-US">
              <a:solidFill>
                <a:srgbClr val="000000"/>
              </a:solidFill>
            </a:endParaRPr>
          </a:p>
        </p:txBody>
      </p:sp>
      <p:sp>
        <p:nvSpPr>
          <p:cNvPr id="402434" name="Rectangle 2"/>
          <p:cNvSpPr>
            <a:spLocks noGrp="1" noRot="1" noChangeAspect="1" noChangeArrowheads="1" noTextEdit="1"/>
          </p:cNvSpPr>
          <p:nvPr>
            <p:ph type="sldImg"/>
          </p:nvPr>
        </p:nvSpPr>
        <p:spPr>
          <a:ln/>
        </p:spPr>
      </p:sp>
      <p:sp>
        <p:nvSpPr>
          <p:cNvPr id="402435" name="Rectangle 3"/>
          <p:cNvSpPr>
            <a:spLocks noGrp="1" noChangeArrowheads="1"/>
          </p:cNvSpPr>
          <p:nvPr>
            <p:ph type="body" idx="1"/>
          </p:nvPr>
        </p:nvSpPr>
        <p:spPr/>
        <p:txBody>
          <a:bodyPr/>
          <a:lstStyle/>
          <a:p>
            <a:r>
              <a:rPr lang="en-US" dirty="0"/>
              <a:t>D = Destination Tag, SL = Left Source Tag, SR = Right Source Tag, </a:t>
            </a:r>
            <a:r>
              <a:rPr lang="en-US" dirty="0" err="1"/>
              <a:t>ValL</a:t>
            </a:r>
            <a:r>
              <a:rPr lang="en-US" dirty="0"/>
              <a:t> = Left Operand Value, </a:t>
            </a:r>
            <a:r>
              <a:rPr lang="en-US" dirty="0" err="1"/>
              <a:t>ValR</a:t>
            </a:r>
            <a:r>
              <a:rPr lang="en-US" dirty="0"/>
              <a:t> = Right Operand Value</a:t>
            </a:r>
          </a:p>
          <a:p>
            <a:r>
              <a:rPr lang="en-US" dirty="0"/>
              <a:t>The animation</a:t>
            </a:r>
            <a:r>
              <a:rPr lang="en-US" baseline="0" dirty="0"/>
              <a:t> shows the wakeup process on the left, and then illustrates how the same tag matches used in the wakeup can also be used to enable the capturing of output values on the data-path side.</a:t>
            </a:r>
            <a:endParaRPr lang="en-US" dirty="0"/>
          </a:p>
        </p:txBody>
      </p:sp>
    </p:spTree>
    <p:extLst>
      <p:ext uri="{BB962C8B-B14F-4D97-AF65-F5344CB8AC3E}">
        <p14:creationId xmlns:p14="http://schemas.microsoft.com/office/powerpoint/2010/main" val="4857879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Simple case with minimal pipelining;</a:t>
            </a:r>
            <a:r>
              <a:rPr lang="en-US" baseline="0" dirty="0"/>
              <a:t> dependent instructions can execute in back-to-back cycles, but the achievable clock speed will be slow because each cycle contains too much work (i.e., select, payload read, execute, bypass and capture).</a:t>
            </a:r>
            <a:endParaRPr lang="en-US" dirty="0"/>
          </a:p>
        </p:txBody>
      </p:sp>
      <p:sp>
        <p:nvSpPr>
          <p:cNvPr id="4" name="Slide Number Placeholder 3"/>
          <p:cNvSpPr>
            <a:spLocks noGrp="1"/>
          </p:cNvSpPr>
          <p:nvPr>
            <p:ph type="sldNum" sz="quarter" idx="10"/>
          </p:nvPr>
        </p:nvSpPr>
        <p:spPr/>
        <p:txBody>
          <a:bodyPr/>
          <a:lstStyle/>
          <a:p>
            <a:fld id="{D79BFECE-1892-42AB-9F18-FF4EEF0B272A}" type="slidenum">
              <a:rPr lang="en-US" smtClean="0">
                <a:solidFill>
                  <a:srgbClr val="000000"/>
                </a:solidFill>
              </a:rPr>
              <a:pPr/>
              <a:t>10</a:t>
            </a:fld>
            <a:endParaRPr lang="en-US">
              <a:solidFill>
                <a:srgbClr val="000000"/>
              </a:solidFill>
            </a:endParaRPr>
          </a:p>
        </p:txBody>
      </p:sp>
    </p:spTree>
    <p:extLst>
      <p:ext uri="{BB962C8B-B14F-4D97-AF65-F5344CB8AC3E}">
        <p14:creationId xmlns:p14="http://schemas.microsoft.com/office/powerpoint/2010/main" val="378327975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Faster</a:t>
            </a:r>
            <a:r>
              <a:rPr lang="en-US" baseline="0" dirty="0"/>
              <a:t> clock speed</a:t>
            </a:r>
            <a:endParaRPr lang="en-US" dirty="0"/>
          </a:p>
        </p:txBody>
      </p:sp>
      <p:sp>
        <p:nvSpPr>
          <p:cNvPr id="4" name="Slide Number Placeholder 3"/>
          <p:cNvSpPr>
            <a:spLocks noGrp="1"/>
          </p:cNvSpPr>
          <p:nvPr>
            <p:ph type="sldNum" sz="quarter" idx="10"/>
          </p:nvPr>
        </p:nvSpPr>
        <p:spPr/>
        <p:txBody>
          <a:bodyPr/>
          <a:lstStyle/>
          <a:p>
            <a:fld id="{D79BFECE-1892-42AB-9F18-FF4EEF0B272A}" type="slidenum">
              <a:rPr lang="en-US" smtClean="0">
                <a:solidFill>
                  <a:srgbClr val="000000"/>
                </a:solidFill>
              </a:rPr>
              <a:pPr/>
              <a:t>11</a:t>
            </a:fld>
            <a:endParaRPr lang="en-US">
              <a:solidFill>
                <a:srgbClr val="000000"/>
              </a:solidFill>
            </a:endParaRPr>
          </a:p>
        </p:txBody>
      </p:sp>
    </p:spTree>
    <p:extLst>
      <p:ext uri="{BB962C8B-B14F-4D97-AF65-F5344CB8AC3E}">
        <p14:creationId xmlns:p14="http://schemas.microsoft.com/office/powerpoint/2010/main" val="39520245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620510E1-67E9-4519-8C5D-708BB1EF268C}" type="datetime1">
              <a:rPr lang="en-US" smtClean="0"/>
              <a:t>3/25/2020</a:t>
            </a:fld>
            <a:endParaRPr lang="en-US"/>
          </a:p>
        </p:txBody>
      </p:sp>
      <p:sp>
        <p:nvSpPr>
          <p:cNvPr id="6" name="Slide Number Placeholder 5"/>
          <p:cNvSpPr>
            <a:spLocks noGrp="1"/>
          </p:cNvSpPr>
          <p:nvPr>
            <p:ph type="sldNum" sz="quarter" idx="12"/>
          </p:nvPr>
        </p:nvSpPr>
        <p:spPr/>
        <p:txBody>
          <a:bodyPr/>
          <a:lstStyle/>
          <a:p>
            <a:fld id="{B79A3DA4-3E46-45AF-808A-D7FF9D1D755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19614FE-033D-4DAE-B279-2BE28486DB50}" type="datetime1">
              <a:rPr lang="en-US" smtClean="0"/>
              <a:t>3/25/2020</a:t>
            </a:fld>
            <a:endParaRPr lang="en-US"/>
          </a:p>
        </p:txBody>
      </p:sp>
      <p:sp>
        <p:nvSpPr>
          <p:cNvPr id="6" name="Footer Placeholder 5"/>
          <p:cNvSpPr>
            <a:spLocks noGrp="1"/>
          </p:cNvSpPr>
          <p:nvPr>
            <p:ph type="ftr" sz="quarter" idx="11"/>
          </p:nvPr>
        </p:nvSpPr>
        <p:spPr/>
        <p:txBody>
          <a:bodyPr/>
          <a:lstStyle/>
          <a:p>
            <a:r>
              <a:rPr lang="en-US"/>
              <a:t>Lecture 9: More Scheduling </a:t>
            </a:r>
          </a:p>
        </p:txBody>
      </p:sp>
      <p:sp>
        <p:nvSpPr>
          <p:cNvPr id="7" name="Slide Number Placeholder 6"/>
          <p:cNvSpPr>
            <a:spLocks noGrp="1"/>
          </p:cNvSpPr>
          <p:nvPr>
            <p:ph type="sldNum" sz="quarter" idx="12"/>
          </p:nvPr>
        </p:nvSpPr>
        <p:spPr/>
        <p:txBody>
          <a:bodyPr/>
          <a:lstStyle/>
          <a:p>
            <a:fld id="{B79A3DA4-3E46-45AF-808A-D7FF9D1D755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091B906-F50D-4A04-8856-B5EC9E3E13DC}" type="datetime1">
              <a:rPr lang="en-US" smtClean="0"/>
              <a:t>3/25/2020</a:t>
            </a:fld>
            <a:endParaRPr lang="en-US"/>
          </a:p>
        </p:txBody>
      </p:sp>
      <p:sp>
        <p:nvSpPr>
          <p:cNvPr id="5" name="Footer Placeholder 4"/>
          <p:cNvSpPr>
            <a:spLocks noGrp="1"/>
          </p:cNvSpPr>
          <p:nvPr>
            <p:ph type="ftr" sz="quarter" idx="11"/>
          </p:nvPr>
        </p:nvSpPr>
        <p:spPr/>
        <p:txBody>
          <a:bodyPr/>
          <a:lstStyle/>
          <a:p>
            <a:r>
              <a:rPr lang="en-US"/>
              <a:t>Lecture 9: More Scheduling </a:t>
            </a:r>
          </a:p>
        </p:txBody>
      </p:sp>
      <p:sp>
        <p:nvSpPr>
          <p:cNvPr id="6" name="Slide Number Placeholder 5"/>
          <p:cNvSpPr>
            <a:spLocks noGrp="1"/>
          </p:cNvSpPr>
          <p:nvPr>
            <p:ph type="sldNum" sz="quarter" idx="12"/>
          </p:nvPr>
        </p:nvSpPr>
        <p:spPr/>
        <p:txBody>
          <a:bodyPr/>
          <a:lstStyle/>
          <a:p>
            <a:fld id="{B79A3DA4-3E46-45AF-808A-D7FF9D1D755F}"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F474819-8165-4D03-BC4A-B23ED0EB9B5E}" type="datetime1">
              <a:rPr lang="en-US" smtClean="0"/>
              <a:t>3/25/2020</a:t>
            </a:fld>
            <a:endParaRPr lang="en-US"/>
          </a:p>
        </p:txBody>
      </p:sp>
      <p:sp>
        <p:nvSpPr>
          <p:cNvPr id="5" name="Footer Placeholder 4"/>
          <p:cNvSpPr>
            <a:spLocks noGrp="1"/>
          </p:cNvSpPr>
          <p:nvPr>
            <p:ph type="ftr" sz="quarter" idx="11"/>
          </p:nvPr>
        </p:nvSpPr>
        <p:spPr/>
        <p:txBody>
          <a:bodyPr/>
          <a:lstStyle/>
          <a:p>
            <a:r>
              <a:rPr lang="en-US"/>
              <a:t>Lecture 9: More Scheduling </a:t>
            </a:r>
          </a:p>
        </p:txBody>
      </p:sp>
      <p:sp>
        <p:nvSpPr>
          <p:cNvPr id="6" name="Slide Number Placeholder 5"/>
          <p:cNvSpPr>
            <a:spLocks noGrp="1"/>
          </p:cNvSpPr>
          <p:nvPr>
            <p:ph type="sldNum" sz="quarter" idx="12"/>
          </p:nvPr>
        </p:nvSpPr>
        <p:spPr/>
        <p:txBody>
          <a:bodyPr/>
          <a:lstStyle/>
          <a:p>
            <a:fld id="{B79A3DA4-3E46-45AF-808A-D7FF9D1D755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0" y="692696"/>
            <a:ext cx="9144000" cy="576064"/>
          </a:xfrm>
        </p:spPr>
        <p:txBody>
          <a:bodyPr/>
          <a:lstStyle/>
          <a:p>
            <a:r>
              <a:rPr lang="en-US" dirty="0"/>
              <a:t>Click to edit Master title style</a:t>
            </a:r>
          </a:p>
        </p:txBody>
      </p:sp>
      <p:sp>
        <p:nvSpPr>
          <p:cNvPr id="3" name="Content Placeholder 2"/>
          <p:cNvSpPr>
            <a:spLocks noGrp="1"/>
          </p:cNvSpPr>
          <p:nvPr>
            <p:ph idx="1"/>
          </p:nvPr>
        </p:nvSpPr>
        <p:spPr/>
        <p:txBody>
          <a:bodyPr>
            <a:normAutofit/>
          </a:bodyPr>
          <a:lstStyle>
            <a:lvl1pPr>
              <a:defRPr sz="2800"/>
            </a:lvl1pPr>
            <a:lvl2pPr>
              <a:defRPr sz="2400"/>
            </a:lvl2pPr>
            <a:lvl3pPr>
              <a:defRPr sz="20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9596D72C-79C8-4651-AB77-0AB25F8D666E}" type="datetime1">
              <a:rPr lang="en-US" smtClean="0"/>
              <a:t>3/25/2020</a:t>
            </a:fld>
            <a:endParaRPr lang="en-US"/>
          </a:p>
        </p:txBody>
      </p:sp>
      <p:sp>
        <p:nvSpPr>
          <p:cNvPr id="5" name="Footer Placeholder 4"/>
          <p:cNvSpPr>
            <a:spLocks noGrp="1"/>
          </p:cNvSpPr>
          <p:nvPr>
            <p:ph type="ftr" sz="quarter" idx="11"/>
          </p:nvPr>
        </p:nvSpPr>
        <p:spPr/>
        <p:txBody>
          <a:bodyPr/>
          <a:lstStyle/>
          <a:p>
            <a:r>
              <a:rPr lang="en-US"/>
              <a:t>Lecture 9: More Scheduling </a:t>
            </a:r>
          </a:p>
        </p:txBody>
      </p:sp>
      <p:sp>
        <p:nvSpPr>
          <p:cNvPr id="6" name="Slide Number Placeholder 5"/>
          <p:cNvSpPr>
            <a:spLocks noGrp="1"/>
          </p:cNvSpPr>
          <p:nvPr>
            <p:ph type="sldNum" sz="quarter" idx="12"/>
          </p:nvPr>
        </p:nvSpPr>
        <p:spPr/>
        <p:txBody>
          <a:bodyPr/>
          <a:lstStyle/>
          <a:p>
            <a:fld id="{B79A3DA4-3E46-45AF-808A-D7FF9D1D755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5660A1B-B8C2-4320-905D-DDB09E5F21BD}" type="datetime1">
              <a:rPr lang="en-US" smtClean="0"/>
              <a:t>3/25/2020</a:t>
            </a:fld>
            <a:endParaRPr lang="en-US"/>
          </a:p>
        </p:txBody>
      </p:sp>
      <p:sp>
        <p:nvSpPr>
          <p:cNvPr id="5" name="Footer Placeholder 4"/>
          <p:cNvSpPr>
            <a:spLocks noGrp="1"/>
          </p:cNvSpPr>
          <p:nvPr>
            <p:ph type="ftr" sz="quarter" idx="11"/>
          </p:nvPr>
        </p:nvSpPr>
        <p:spPr/>
        <p:txBody>
          <a:bodyPr/>
          <a:lstStyle/>
          <a:p>
            <a:r>
              <a:rPr lang="en-US"/>
              <a:t>Lecture 9: More Scheduling </a:t>
            </a:r>
          </a:p>
        </p:txBody>
      </p:sp>
      <p:sp>
        <p:nvSpPr>
          <p:cNvPr id="6" name="Slide Number Placeholder 5"/>
          <p:cNvSpPr>
            <a:spLocks noGrp="1"/>
          </p:cNvSpPr>
          <p:nvPr>
            <p:ph type="sldNum" sz="quarter" idx="12"/>
          </p:nvPr>
        </p:nvSpPr>
        <p:spPr/>
        <p:txBody>
          <a:bodyPr/>
          <a:lstStyle/>
          <a:p>
            <a:fld id="{B79A3DA4-3E46-45AF-808A-D7FF9D1D755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39A9A9E-B03D-44E1-8C72-9D7F186563B0}" type="datetime1">
              <a:rPr lang="en-US" smtClean="0"/>
              <a:t>3/25/2020</a:t>
            </a:fld>
            <a:endParaRPr lang="en-US"/>
          </a:p>
        </p:txBody>
      </p:sp>
      <p:sp>
        <p:nvSpPr>
          <p:cNvPr id="6" name="Footer Placeholder 5"/>
          <p:cNvSpPr>
            <a:spLocks noGrp="1"/>
          </p:cNvSpPr>
          <p:nvPr>
            <p:ph type="ftr" sz="quarter" idx="11"/>
          </p:nvPr>
        </p:nvSpPr>
        <p:spPr/>
        <p:txBody>
          <a:bodyPr/>
          <a:lstStyle/>
          <a:p>
            <a:r>
              <a:rPr lang="en-US"/>
              <a:t>Lecture 9: More Scheduling </a:t>
            </a:r>
          </a:p>
        </p:txBody>
      </p:sp>
      <p:sp>
        <p:nvSpPr>
          <p:cNvPr id="7" name="Slide Number Placeholder 6"/>
          <p:cNvSpPr>
            <a:spLocks noGrp="1"/>
          </p:cNvSpPr>
          <p:nvPr>
            <p:ph type="sldNum" sz="quarter" idx="12"/>
          </p:nvPr>
        </p:nvSpPr>
        <p:spPr/>
        <p:txBody>
          <a:bodyPr/>
          <a:lstStyle/>
          <a:p>
            <a:fld id="{B79A3DA4-3E46-45AF-808A-D7FF9D1D755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76432B4-1F4A-4DFD-AA81-2E2B9A79D1D8}" type="datetime1">
              <a:rPr lang="en-US" smtClean="0"/>
              <a:t>3/25/2020</a:t>
            </a:fld>
            <a:endParaRPr lang="en-US"/>
          </a:p>
        </p:txBody>
      </p:sp>
      <p:sp>
        <p:nvSpPr>
          <p:cNvPr id="8" name="Footer Placeholder 7"/>
          <p:cNvSpPr>
            <a:spLocks noGrp="1"/>
          </p:cNvSpPr>
          <p:nvPr>
            <p:ph type="ftr" sz="quarter" idx="11"/>
          </p:nvPr>
        </p:nvSpPr>
        <p:spPr/>
        <p:txBody>
          <a:bodyPr/>
          <a:lstStyle/>
          <a:p>
            <a:r>
              <a:rPr lang="en-US"/>
              <a:t>Lecture 9: More Scheduling </a:t>
            </a:r>
          </a:p>
        </p:txBody>
      </p:sp>
      <p:sp>
        <p:nvSpPr>
          <p:cNvPr id="9" name="Slide Number Placeholder 8"/>
          <p:cNvSpPr>
            <a:spLocks noGrp="1"/>
          </p:cNvSpPr>
          <p:nvPr>
            <p:ph type="sldNum" sz="quarter" idx="12"/>
          </p:nvPr>
        </p:nvSpPr>
        <p:spPr/>
        <p:txBody>
          <a:bodyPr/>
          <a:lstStyle/>
          <a:p>
            <a:fld id="{B79A3DA4-3E46-45AF-808A-D7FF9D1D755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2F044B6-3D8E-466C-AF5F-B83217F57C48}" type="datetime1">
              <a:rPr lang="en-US" smtClean="0"/>
              <a:t>3/25/2020</a:t>
            </a:fld>
            <a:endParaRPr lang="en-US"/>
          </a:p>
        </p:txBody>
      </p:sp>
      <p:sp>
        <p:nvSpPr>
          <p:cNvPr id="4" name="Footer Placeholder 3"/>
          <p:cNvSpPr>
            <a:spLocks noGrp="1"/>
          </p:cNvSpPr>
          <p:nvPr>
            <p:ph type="ftr" sz="quarter" idx="11"/>
          </p:nvPr>
        </p:nvSpPr>
        <p:spPr/>
        <p:txBody>
          <a:bodyPr/>
          <a:lstStyle/>
          <a:p>
            <a:r>
              <a:rPr lang="en-US"/>
              <a:t>Lecture 9: More Scheduling </a:t>
            </a:r>
          </a:p>
        </p:txBody>
      </p:sp>
      <p:sp>
        <p:nvSpPr>
          <p:cNvPr id="5" name="Slide Number Placeholder 4"/>
          <p:cNvSpPr>
            <a:spLocks noGrp="1"/>
          </p:cNvSpPr>
          <p:nvPr>
            <p:ph type="sldNum" sz="quarter" idx="12"/>
          </p:nvPr>
        </p:nvSpPr>
        <p:spPr/>
        <p:txBody>
          <a:bodyPr/>
          <a:lstStyle/>
          <a:p>
            <a:fld id="{B79A3DA4-3E46-45AF-808A-D7FF9D1D755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00E2E87-4F34-4624-AD49-CD3F5191954C}" type="datetime1">
              <a:rPr lang="en-US" smtClean="0"/>
              <a:t>3/25/2020</a:t>
            </a:fld>
            <a:endParaRPr lang="en-US"/>
          </a:p>
        </p:txBody>
      </p:sp>
      <p:sp>
        <p:nvSpPr>
          <p:cNvPr id="3" name="Footer Placeholder 2"/>
          <p:cNvSpPr>
            <a:spLocks noGrp="1"/>
          </p:cNvSpPr>
          <p:nvPr>
            <p:ph type="ftr" sz="quarter" idx="11"/>
          </p:nvPr>
        </p:nvSpPr>
        <p:spPr/>
        <p:txBody>
          <a:bodyPr/>
          <a:lstStyle/>
          <a:p>
            <a:r>
              <a:rPr lang="en-US"/>
              <a:t>Lecture 9: More Scheduling </a:t>
            </a:r>
          </a:p>
        </p:txBody>
      </p:sp>
      <p:sp>
        <p:nvSpPr>
          <p:cNvPr id="4" name="Slide Number Placeholder 3"/>
          <p:cNvSpPr>
            <a:spLocks noGrp="1"/>
          </p:cNvSpPr>
          <p:nvPr>
            <p:ph type="sldNum" sz="quarter" idx="12"/>
          </p:nvPr>
        </p:nvSpPr>
        <p:spPr/>
        <p:txBody>
          <a:bodyPr/>
          <a:lstStyle/>
          <a:p>
            <a:fld id="{B79A3DA4-3E46-45AF-808A-D7FF9D1D755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Inner Title">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AB1C194A-40B7-4621-BBCC-C7965D7BBF7C}" type="datetime1">
              <a:rPr lang="en-US" smtClean="0"/>
              <a:t>3/25/2020</a:t>
            </a:fld>
            <a:endParaRPr lang="en-US"/>
          </a:p>
        </p:txBody>
      </p:sp>
      <p:sp>
        <p:nvSpPr>
          <p:cNvPr id="4" name="Footer Placeholder 3"/>
          <p:cNvSpPr>
            <a:spLocks noGrp="1"/>
          </p:cNvSpPr>
          <p:nvPr>
            <p:ph type="ftr" sz="quarter" idx="11"/>
          </p:nvPr>
        </p:nvSpPr>
        <p:spPr/>
        <p:txBody>
          <a:bodyPr/>
          <a:lstStyle/>
          <a:p>
            <a:r>
              <a:rPr lang="en-US"/>
              <a:t>Lecture 9: More Scheduling </a:t>
            </a:r>
            <a:endParaRPr lang="en-US" dirty="0"/>
          </a:p>
        </p:txBody>
      </p:sp>
      <p:sp>
        <p:nvSpPr>
          <p:cNvPr id="5" name="Slide Number Placeholder 4"/>
          <p:cNvSpPr>
            <a:spLocks noGrp="1"/>
          </p:cNvSpPr>
          <p:nvPr>
            <p:ph type="sldNum" sz="quarter" idx="12"/>
          </p:nvPr>
        </p:nvSpPr>
        <p:spPr/>
        <p:txBody>
          <a:bodyPr/>
          <a:lstStyle/>
          <a:p>
            <a:fld id="{B79A3DA4-3E46-45AF-808A-D7FF9D1D755F}" type="slidenum">
              <a:rPr lang="en-US" smtClean="0"/>
              <a:pPr/>
              <a:t>‹#›</a:t>
            </a:fld>
            <a:endParaRPr lang="en-US"/>
          </a:p>
        </p:txBody>
      </p:sp>
      <p:sp>
        <p:nvSpPr>
          <p:cNvPr id="6" name="Text Placeholder 7"/>
          <p:cNvSpPr>
            <a:spLocks noGrp="1"/>
          </p:cNvSpPr>
          <p:nvPr>
            <p:ph type="body" sz="quarter" idx="15"/>
          </p:nvPr>
        </p:nvSpPr>
        <p:spPr>
          <a:xfrm>
            <a:off x="457200" y="692696"/>
            <a:ext cx="8229600" cy="5586021"/>
          </a:xfrm>
        </p:spPr>
        <p:txBody>
          <a:bodyPr tIns="0" rIns="0" bIns="0" anchor="ctr"/>
          <a:lstStyle>
            <a:lvl1pPr algn="ctr">
              <a:buFontTx/>
              <a:buNone/>
              <a:defRPr sz="4400">
                <a:solidFill>
                  <a:srgbClr val="B60225"/>
                </a:solidFill>
              </a:defRPr>
            </a:lvl1pPr>
            <a:lvl2pPr marL="228600" indent="-228600" algn="ctr">
              <a:buClr>
                <a:srgbClr val="C03137"/>
              </a:buClr>
              <a:buFontTx/>
              <a:buNone/>
              <a:defRPr sz="2400"/>
            </a:lvl2pPr>
            <a:lvl3pPr marL="458788" indent="-230188" algn="ctr">
              <a:buFontTx/>
              <a:buNone/>
              <a:defRPr/>
            </a:lvl3pPr>
            <a:lvl4pPr marL="458788" indent="-230188" algn="ctr">
              <a:buFontTx/>
              <a:buNone/>
              <a:defRPr/>
            </a:lvl4pPr>
            <a:lvl5pPr marL="458788" indent="-230188" algn="ctr">
              <a:buFontTx/>
              <a:buNone/>
              <a:defRPr/>
            </a:lvl5pPr>
          </a:lstStyle>
          <a:p>
            <a:pPr lvl="0"/>
            <a:r>
              <a:rPr lang="en-US" dirty="0"/>
              <a:t>Click to edit Master text styles</a:t>
            </a:r>
          </a:p>
          <a:p>
            <a:pPr lvl="1"/>
            <a:r>
              <a:rPr lang="en-US" dirty="0"/>
              <a:t>Second level </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DB9FAF7-D323-46E5-AC04-77E6F4BCF439}" type="datetime1">
              <a:rPr lang="en-US" smtClean="0"/>
              <a:t>3/25/2020</a:t>
            </a:fld>
            <a:endParaRPr lang="en-US"/>
          </a:p>
        </p:txBody>
      </p:sp>
      <p:sp>
        <p:nvSpPr>
          <p:cNvPr id="6" name="Footer Placeholder 5"/>
          <p:cNvSpPr>
            <a:spLocks noGrp="1"/>
          </p:cNvSpPr>
          <p:nvPr>
            <p:ph type="ftr" sz="quarter" idx="11"/>
          </p:nvPr>
        </p:nvSpPr>
        <p:spPr/>
        <p:txBody>
          <a:bodyPr/>
          <a:lstStyle/>
          <a:p>
            <a:r>
              <a:rPr lang="en-US"/>
              <a:t>Lecture 9: More Scheduling </a:t>
            </a:r>
          </a:p>
        </p:txBody>
      </p:sp>
      <p:sp>
        <p:nvSpPr>
          <p:cNvPr id="7" name="Slide Number Placeholder 6"/>
          <p:cNvSpPr>
            <a:spLocks noGrp="1"/>
          </p:cNvSpPr>
          <p:nvPr>
            <p:ph type="sldNum" sz="quarter" idx="12"/>
          </p:nvPr>
        </p:nvSpPr>
        <p:spPr/>
        <p:txBody>
          <a:bodyPr/>
          <a:lstStyle/>
          <a:p>
            <a:fld id="{B79A3DA4-3E46-45AF-808A-D7FF9D1D755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emf"/><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9" name="Rectangle 18"/>
          <p:cNvSpPr/>
          <p:nvPr userDrawn="1"/>
        </p:nvSpPr>
        <p:spPr>
          <a:xfrm>
            <a:off x="0" y="6278563"/>
            <a:ext cx="9144000" cy="579437"/>
          </a:xfrm>
          <a:prstGeom prst="rect">
            <a:avLst/>
          </a:prstGeom>
          <a:solidFill>
            <a:srgbClr val="B60225"/>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2" name="Title Placeholder 1"/>
          <p:cNvSpPr>
            <a:spLocks noGrp="1"/>
          </p:cNvSpPr>
          <p:nvPr>
            <p:ph type="title"/>
          </p:nvPr>
        </p:nvSpPr>
        <p:spPr>
          <a:xfrm>
            <a:off x="0" y="692696"/>
            <a:ext cx="9144000" cy="576064"/>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340769"/>
            <a:ext cx="8229600" cy="4896544"/>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349188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2380AE8-3076-4A26-AB74-27CE9288D579}" type="datetime1">
              <a:rPr lang="en-US" smtClean="0"/>
              <a:t>3/25/2020</a:t>
            </a:fld>
            <a:endParaRPr lang="en-US"/>
          </a:p>
        </p:txBody>
      </p:sp>
      <p:sp>
        <p:nvSpPr>
          <p:cNvPr id="5" name="Footer Placeholder 4"/>
          <p:cNvSpPr>
            <a:spLocks noGrp="1"/>
          </p:cNvSpPr>
          <p:nvPr>
            <p:ph type="ftr" sz="quarter" idx="3"/>
          </p:nvPr>
        </p:nvSpPr>
        <p:spPr>
          <a:xfrm>
            <a:off x="0" y="6597352"/>
            <a:ext cx="2895600" cy="260648"/>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Lecture 9: More Scheduling </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79A3DA4-3E46-45AF-808A-D7FF9D1D755F}" type="slidenum">
              <a:rPr lang="en-US" smtClean="0"/>
              <a:pPr/>
              <a:t>‹#›</a:t>
            </a:fld>
            <a:endParaRPr lang="en-US"/>
          </a:p>
        </p:txBody>
      </p:sp>
      <p:pic>
        <p:nvPicPr>
          <p:cNvPr id="17" name="Picture 7" descr="PPTbackground_Red.jpg"/>
          <p:cNvPicPr>
            <a:picLocks noChangeAspect="1"/>
          </p:cNvPicPr>
          <p:nvPr userDrawn="1"/>
        </p:nvPicPr>
        <p:blipFill>
          <a:blip r:embed="rId14" cstate="print"/>
          <a:srcRect b="97814"/>
          <a:stretch>
            <a:fillRect/>
          </a:stretch>
        </p:blipFill>
        <p:spPr bwMode="auto">
          <a:xfrm flipH="1">
            <a:off x="0" y="0"/>
            <a:ext cx="9144000" cy="149225"/>
          </a:xfrm>
          <a:prstGeom prst="rect">
            <a:avLst/>
          </a:prstGeom>
          <a:noFill/>
          <a:ln w="9525">
            <a:noFill/>
            <a:miter lim="800000"/>
            <a:headEnd/>
            <a:tailEnd/>
          </a:ln>
          <a:effectLst>
            <a:outerShdw blurRad="136525" dist="38100" dir="2700000" algn="tl" rotWithShape="0">
              <a:srgbClr val="000000">
                <a:alpha val="43000"/>
              </a:srgbClr>
            </a:outerShdw>
          </a:effectLst>
        </p:spPr>
      </p:pic>
      <p:pic>
        <p:nvPicPr>
          <p:cNvPr id="18" name="Picture 4" descr="SBU horz_2clr_cmyk.eps"/>
          <p:cNvPicPr>
            <a:picLocks noChangeAspect="1"/>
          </p:cNvPicPr>
          <p:nvPr userDrawn="1"/>
        </p:nvPicPr>
        <p:blipFill>
          <a:blip r:embed="rId15" cstate="print">
            <a:extLst>
              <a:ext uri="{28A0092B-C50C-407E-A947-70E740481C1C}">
                <a14:useLocalDpi xmlns:a14="http://schemas.microsoft.com/office/drawing/2010/main" val="0"/>
              </a:ext>
            </a:extLst>
          </a:blip>
          <a:srcRect/>
          <a:stretch>
            <a:fillRect/>
          </a:stretch>
        </p:blipFill>
        <p:spPr bwMode="auto">
          <a:xfrm>
            <a:off x="460375" y="218137"/>
            <a:ext cx="2311425" cy="3974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20" name="Straight Connector 19"/>
          <p:cNvCxnSpPr/>
          <p:nvPr userDrawn="1"/>
        </p:nvCxnSpPr>
        <p:spPr>
          <a:xfrm>
            <a:off x="0" y="692696"/>
            <a:ext cx="9144000" cy="1588"/>
          </a:xfrm>
          <a:prstGeom prst="line">
            <a:avLst/>
          </a:prstGeom>
          <a:ln w="12700">
            <a:solidFill>
              <a:srgbClr val="B60225"/>
            </a:solidFill>
          </a:ln>
          <a:effectLst/>
        </p:spPr>
        <p:style>
          <a:lnRef idx="2">
            <a:schemeClr val="accent1"/>
          </a:lnRef>
          <a:fillRef idx="0">
            <a:schemeClr val="accent1"/>
          </a:fillRef>
          <a:effectRef idx="1">
            <a:schemeClr val="accent1"/>
          </a:effectRef>
          <a:fontRef idx="minor">
            <a:schemeClr val="tx1"/>
          </a:fontRef>
        </p:style>
      </p:cxnSp>
      <p:sp>
        <p:nvSpPr>
          <p:cNvPr id="11" name="Title Placeholder 1"/>
          <p:cNvSpPr txBox="1">
            <a:spLocks/>
          </p:cNvSpPr>
          <p:nvPr userDrawn="1"/>
        </p:nvSpPr>
        <p:spPr>
          <a:xfrm>
            <a:off x="5868144" y="116632"/>
            <a:ext cx="3275856" cy="576064"/>
          </a:xfrm>
          <a:prstGeom prst="rect">
            <a:avLst/>
          </a:prstGeom>
        </p:spPr>
        <p:txBody>
          <a:bodyPr vert="horz" lIns="91440" tIns="45720" rIns="91440" bIns="45720" rtlCol="0" anchor="ctr">
            <a:normAutofit fontScale="400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1" i="0" u="none" strike="noStrike" kern="1200" cap="none" spc="0" normalizeH="0" baseline="0" noProof="0" dirty="0">
                <a:ln>
                  <a:noFill/>
                </a:ln>
                <a:solidFill>
                  <a:srgbClr val="B60225"/>
                </a:solidFill>
                <a:effectLst/>
                <a:uLnTx/>
                <a:uFillTx/>
                <a:latin typeface="+mn-lt"/>
                <a:ea typeface="+mn-ea"/>
                <a:cs typeface="+mn-cs"/>
              </a:rPr>
              <a:t>CSE502: Computer Architecture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60" r:id="rId8"/>
    <p:sldLayoutId id="2147483656" r:id="rId9"/>
    <p:sldLayoutId id="2147483657" r:id="rId10"/>
    <p:sldLayoutId id="2147483658" r:id="rId11"/>
    <p:sldLayoutId id="2147483659" r:id="rId12"/>
  </p:sldLayoutIdLst>
  <p:hf sldNum="0" hdr="0" ftr="0" dt="0"/>
  <p:txStyles>
    <p:titleStyle>
      <a:lvl1pPr algn="ctr" defTabSz="914400" rtl="0" eaLnBrk="1" latinLnBrk="0" hangingPunct="1">
        <a:spcBef>
          <a:spcPct val="0"/>
        </a:spcBef>
        <a:buNone/>
        <a:defRPr lang="en-US" sz="4400" kern="1200" dirty="0" smtClean="0">
          <a:solidFill>
            <a:srgbClr val="B60225"/>
          </a:solidFill>
          <a:latin typeface="+mn-lt"/>
          <a:ea typeface="+mn-ea"/>
          <a:cs typeface="+mn-cs"/>
        </a:defRPr>
      </a:lvl1pPr>
    </p:titleStyle>
    <p:bodyStyle>
      <a:lvl1pPr marL="342900" indent="-34290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4.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224576"/>
            <a:ext cx="7772400" cy="1470025"/>
          </a:xfrm>
        </p:spPr>
        <p:txBody>
          <a:bodyPr>
            <a:normAutofit fontScale="90000"/>
          </a:bodyPr>
          <a:lstStyle/>
          <a:p>
            <a:r>
              <a:rPr lang="en-US" sz="5400" b="1" dirty="0"/>
              <a:t>CSE 502:</a:t>
            </a:r>
            <a:br>
              <a:rPr lang="en-US" sz="5400" b="1" dirty="0"/>
            </a:br>
            <a:r>
              <a:rPr lang="en-US" sz="5400" b="1" dirty="0"/>
              <a:t>Computer Architecture</a:t>
            </a:r>
          </a:p>
        </p:txBody>
      </p:sp>
      <p:sp>
        <p:nvSpPr>
          <p:cNvPr id="3" name="Subtitle 2"/>
          <p:cNvSpPr>
            <a:spLocks noGrp="1"/>
          </p:cNvSpPr>
          <p:nvPr>
            <p:ph type="subTitle" idx="1"/>
          </p:nvPr>
        </p:nvSpPr>
        <p:spPr>
          <a:xfrm>
            <a:off x="0" y="2759436"/>
            <a:ext cx="9144000" cy="2316588"/>
          </a:xfrm>
        </p:spPr>
        <p:txBody>
          <a:bodyPr>
            <a:normAutofit/>
          </a:bodyPr>
          <a:lstStyle/>
          <a:p>
            <a:pPr>
              <a:spcAft>
                <a:spcPts val="1080"/>
              </a:spcAft>
            </a:pPr>
            <a:r>
              <a:rPr lang="en-US" dirty="0">
                <a:solidFill>
                  <a:schemeClr val="tx1">
                    <a:lumMod val="95000"/>
                    <a:lumOff val="5000"/>
                  </a:schemeClr>
                </a:solidFill>
              </a:rPr>
              <a:t>Out-of-Order Schedulers</a:t>
            </a:r>
          </a:p>
        </p:txBody>
      </p:sp>
    </p:spTree>
    <p:extLst>
      <p:ext uri="{BB962C8B-B14F-4D97-AF65-F5344CB8AC3E}">
        <p14:creationId xmlns:p14="http://schemas.microsoft.com/office/powerpoint/2010/main" val="3818898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3458" name="Rectangle 2"/>
          <p:cNvSpPr>
            <a:spLocks noGrp="1" noChangeArrowheads="1"/>
          </p:cNvSpPr>
          <p:nvPr>
            <p:ph type="title"/>
          </p:nvPr>
        </p:nvSpPr>
        <p:spPr/>
        <p:txBody>
          <a:bodyPr>
            <a:normAutofit fontScale="90000"/>
          </a:bodyPr>
          <a:lstStyle/>
          <a:p>
            <a:r>
              <a:rPr lang="en-US" dirty="0"/>
              <a:t>Simple Scheduler Pipeline</a:t>
            </a:r>
          </a:p>
        </p:txBody>
      </p:sp>
      <p:sp>
        <p:nvSpPr>
          <p:cNvPr id="403461" name="Rectangle 5"/>
          <p:cNvSpPr>
            <a:spLocks noChangeArrowheads="1"/>
          </p:cNvSpPr>
          <p:nvPr/>
        </p:nvSpPr>
        <p:spPr bwMode="auto">
          <a:xfrm>
            <a:off x="1384300" y="1987550"/>
            <a:ext cx="760413" cy="303213"/>
          </a:xfrm>
          <a:prstGeom prst="rect">
            <a:avLst/>
          </a:prstGeom>
          <a:solidFill>
            <a:srgbClr val="FF99CC"/>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sz="1600" dirty="0">
                <a:solidFill>
                  <a:srgbClr val="000000"/>
                </a:solidFill>
                <a:latin typeface="Gill Sans MT" pitchFamily="34" charset="0"/>
              </a:rPr>
              <a:t>Select</a:t>
            </a:r>
          </a:p>
        </p:txBody>
      </p:sp>
      <p:sp>
        <p:nvSpPr>
          <p:cNvPr id="403462" name="Rectangle 6"/>
          <p:cNvSpPr>
            <a:spLocks noChangeArrowheads="1"/>
          </p:cNvSpPr>
          <p:nvPr/>
        </p:nvSpPr>
        <p:spPr bwMode="auto">
          <a:xfrm>
            <a:off x="2144713" y="1987550"/>
            <a:ext cx="1062037" cy="303213"/>
          </a:xfrm>
          <a:prstGeom prst="rect">
            <a:avLst/>
          </a:prstGeom>
          <a:solidFill>
            <a:srgbClr val="FF99CC"/>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sz="1600">
                <a:solidFill>
                  <a:srgbClr val="000000"/>
                </a:solidFill>
                <a:latin typeface="Gill Sans MT" pitchFamily="34" charset="0"/>
              </a:rPr>
              <a:t>Payload</a:t>
            </a:r>
          </a:p>
        </p:txBody>
      </p:sp>
      <p:sp>
        <p:nvSpPr>
          <p:cNvPr id="403465" name="Rectangle 9"/>
          <p:cNvSpPr>
            <a:spLocks noChangeArrowheads="1"/>
          </p:cNvSpPr>
          <p:nvPr/>
        </p:nvSpPr>
        <p:spPr bwMode="auto">
          <a:xfrm>
            <a:off x="2144713" y="2898775"/>
            <a:ext cx="757237" cy="303213"/>
          </a:xfrm>
          <a:prstGeom prst="rect">
            <a:avLst/>
          </a:prstGeom>
          <a:solidFill>
            <a:srgbClr val="CCFFCC"/>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sz="1600" dirty="0">
                <a:solidFill>
                  <a:srgbClr val="000000"/>
                </a:solidFill>
                <a:latin typeface="Gill Sans MT" pitchFamily="34" charset="0"/>
              </a:rPr>
              <a:t>Wakeup</a:t>
            </a:r>
          </a:p>
        </p:txBody>
      </p:sp>
      <p:sp>
        <p:nvSpPr>
          <p:cNvPr id="403468" name="Text Box 12"/>
          <p:cNvSpPr txBox="1">
            <a:spLocks noChangeArrowheads="1"/>
          </p:cNvSpPr>
          <p:nvPr/>
        </p:nvSpPr>
        <p:spPr bwMode="auto">
          <a:xfrm>
            <a:off x="1004888" y="2024063"/>
            <a:ext cx="389850" cy="369332"/>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a:solidFill>
                  <a:srgbClr val="000000"/>
                </a:solidFill>
                <a:latin typeface="Gill Sans MT" pitchFamily="34" charset="0"/>
              </a:rPr>
              <a:t>A:</a:t>
            </a:r>
          </a:p>
        </p:txBody>
      </p:sp>
      <p:sp>
        <p:nvSpPr>
          <p:cNvPr id="403469" name="Rectangle 13"/>
          <p:cNvSpPr>
            <a:spLocks noChangeArrowheads="1"/>
          </p:cNvSpPr>
          <p:nvPr/>
        </p:nvSpPr>
        <p:spPr bwMode="auto">
          <a:xfrm>
            <a:off x="3206750" y="1987550"/>
            <a:ext cx="987425" cy="303213"/>
          </a:xfrm>
          <a:prstGeom prst="rect">
            <a:avLst/>
          </a:prstGeom>
          <a:solidFill>
            <a:srgbClr val="FF99CC"/>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sz="1600">
                <a:solidFill>
                  <a:srgbClr val="000000"/>
                </a:solidFill>
                <a:latin typeface="Gill Sans MT" pitchFamily="34" charset="0"/>
              </a:rPr>
              <a:t>Execute</a:t>
            </a:r>
          </a:p>
        </p:txBody>
      </p:sp>
      <p:sp>
        <p:nvSpPr>
          <p:cNvPr id="403470" name="Rectangle 14"/>
          <p:cNvSpPr>
            <a:spLocks noChangeArrowheads="1"/>
          </p:cNvSpPr>
          <p:nvPr/>
        </p:nvSpPr>
        <p:spPr bwMode="auto">
          <a:xfrm>
            <a:off x="4192588" y="2897188"/>
            <a:ext cx="835025" cy="303212"/>
          </a:xfrm>
          <a:prstGeom prst="rect">
            <a:avLst/>
          </a:prstGeom>
          <a:solidFill>
            <a:srgbClr val="CCFFCC"/>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sz="1600">
                <a:solidFill>
                  <a:srgbClr val="000000"/>
                </a:solidFill>
                <a:latin typeface="Gill Sans MT" pitchFamily="34" charset="0"/>
              </a:rPr>
              <a:t>Capture</a:t>
            </a:r>
          </a:p>
        </p:txBody>
      </p:sp>
      <p:sp>
        <p:nvSpPr>
          <p:cNvPr id="403471" name="Text Box 15"/>
          <p:cNvSpPr txBox="1">
            <a:spLocks noChangeArrowheads="1"/>
          </p:cNvSpPr>
          <p:nvPr/>
        </p:nvSpPr>
        <p:spPr bwMode="auto">
          <a:xfrm>
            <a:off x="1004888" y="2911475"/>
            <a:ext cx="365806" cy="369332"/>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a:solidFill>
                  <a:srgbClr val="000000"/>
                </a:solidFill>
                <a:latin typeface="Gill Sans MT" pitchFamily="34" charset="0"/>
              </a:rPr>
              <a:t>B:</a:t>
            </a:r>
          </a:p>
        </p:txBody>
      </p:sp>
      <p:sp>
        <p:nvSpPr>
          <p:cNvPr id="403472" name="Line 16"/>
          <p:cNvSpPr>
            <a:spLocks noChangeShapeType="1"/>
          </p:cNvSpPr>
          <p:nvPr/>
        </p:nvSpPr>
        <p:spPr bwMode="auto">
          <a:xfrm>
            <a:off x="2066925" y="2290763"/>
            <a:ext cx="152400" cy="606425"/>
          </a:xfrm>
          <a:prstGeom prst="line">
            <a:avLst/>
          </a:prstGeom>
          <a:noFill/>
          <a:ln w="9525">
            <a:solidFill>
              <a:schemeClr val="tx1"/>
            </a:solidFill>
            <a:round/>
            <a:headEnd/>
            <a:tailEnd type="triangle" w="med" len="med"/>
          </a:ln>
          <a:effectLst/>
        </p:spPr>
        <p:txBody>
          <a:bodyPr/>
          <a:lstStyle/>
          <a:p>
            <a:pPr fontAlgn="base">
              <a:spcBef>
                <a:spcPct val="0"/>
              </a:spcBef>
              <a:spcAft>
                <a:spcPct val="0"/>
              </a:spcAft>
            </a:pPr>
            <a:endParaRPr lang="en-US">
              <a:solidFill>
                <a:srgbClr val="000000"/>
              </a:solidFill>
              <a:latin typeface="Gill Sans MT" pitchFamily="34" charset="0"/>
            </a:endParaRPr>
          </a:p>
        </p:txBody>
      </p:sp>
      <p:sp>
        <p:nvSpPr>
          <p:cNvPr id="403473" name="Line 17"/>
          <p:cNvSpPr>
            <a:spLocks noChangeShapeType="1"/>
          </p:cNvSpPr>
          <p:nvPr/>
        </p:nvSpPr>
        <p:spPr bwMode="auto">
          <a:xfrm>
            <a:off x="4117975" y="2290763"/>
            <a:ext cx="150813" cy="606425"/>
          </a:xfrm>
          <a:prstGeom prst="line">
            <a:avLst/>
          </a:prstGeom>
          <a:noFill/>
          <a:ln w="9525">
            <a:solidFill>
              <a:schemeClr val="tx1"/>
            </a:solidFill>
            <a:round/>
            <a:headEnd/>
            <a:tailEnd type="triangle" w="med" len="med"/>
          </a:ln>
          <a:effectLst/>
        </p:spPr>
        <p:txBody>
          <a:bodyPr/>
          <a:lstStyle/>
          <a:p>
            <a:pPr fontAlgn="base">
              <a:spcBef>
                <a:spcPct val="0"/>
              </a:spcBef>
              <a:spcAft>
                <a:spcPct val="0"/>
              </a:spcAft>
            </a:pPr>
            <a:endParaRPr lang="en-US">
              <a:solidFill>
                <a:srgbClr val="000000"/>
              </a:solidFill>
              <a:latin typeface="Gill Sans MT" pitchFamily="34" charset="0"/>
            </a:endParaRPr>
          </a:p>
        </p:txBody>
      </p:sp>
      <p:sp>
        <p:nvSpPr>
          <p:cNvPr id="403474" name="Text Box 18"/>
          <p:cNvSpPr txBox="1">
            <a:spLocks noChangeArrowheads="1"/>
          </p:cNvSpPr>
          <p:nvPr/>
        </p:nvSpPr>
        <p:spPr bwMode="auto">
          <a:xfrm>
            <a:off x="2127250" y="2454275"/>
            <a:ext cx="1176338" cy="304800"/>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sz="1400">
                <a:solidFill>
                  <a:srgbClr val="000000"/>
                </a:solidFill>
                <a:latin typeface="Gill Sans MT" pitchFamily="34" charset="0"/>
              </a:rPr>
              <a:t>tag broadcast</a:t>
            </a:r>
          </a:p>
        </p:txBody>
      </p:sp>
      <p:sp>
        <p:nvSpPr>
          <p:cNvPr id="403475" name="Text Box 19"/>
          <p:cNvSpPr txBox="1">
            <a:spLocks noChangeArrowheads="1"/>
          </p:cNvSpPr>
          <p:nvPr/>
        </p:nvSpPr>
        <p:spPr bwMode="auto">
          <a:xfrm>
            <a:off x="4116388" y="2216150"/>
            <a:ext cx="891911" cy="523220"/>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sz="1400">
                <a:solidFill>
                  <a:srgbClr val="000000"/>
                </a:solidFill>
                <a:latin typeface="Gill Sans MT" pitchFamily="34" charset="0"/>
              </a:rPr>
              <a:t>result</a:t>
            </a:r>
          </a:p>
          <a:p>
            <a:pPr fontAlgn="base">
              <a:spcBef>
                <a:spcPct val="0"/>
              </a:spcBef>
              <a:spcAft>
                <a:spcPct val="0"/>
              </a:spcAft>
            </a:pPr>
            <a:r>
              <a:rPr lang="en-US" sz="1400">
                <a:solidFill>
                  <a:srgbClr val="000000"/>
                </a:solidFill>
                <a:latin typeface="Gill Sans MT" pitchFamily="34" charset="0"/>
              </a:rPr>
              <a:t>broadcast</a:t>
            </a:r>
          </a:p>
        </p:txBody>
      </p:sp>
      <p:sp>
        <p:nvSpPr>
          <p:cNvPr id="403476" name="Line 20"/>
          <p:cNvSpPr>
            <a:spLocks noChangeShapeType="1"/>
          </p:cNvSpPr>
          <p:nvPr/>
        </p:nvSpPr>
        <p:spPr bwMode="auto">
          <a:xfrm>
            <a:off x="2901950" y="3049588"/>
            <a:ext cx="1292225" cy="0"/>
          </a:xfrm>
          <a:prstGeom prst="line">
            <a:avLst/>
          </a:prstGeom>
          <a:noFill/>
          <a:ln w="9525">
            <a:solidFill>
              <a:schemeClr val="tx1"/>
            </a:solidFill>
            <a:round/>
            <a:headEnd/>
            <a:tailEnd type="triangle" w="med" len="med"/>
          </a:ln>
          <a:effectLst/>
        </p:spPr>
        <p:txBody>
          <a:bodyPr/>
          <a:lstStyle/>
          <a:p>
            <a:pPr fontAlgn="base">
              <a:spcBef>
                <a:spcPct val="0"/>
              </a:spcBef>
              <a:spcAft>
                <a:spcPct val="0"/>
              </a:spcAft>
            </a:pPr>
            <a:endParaRPr lang="en-US">
              <a:solidFill>
                <a:srgbClr val="000000"/>
              </a:solidFill>
              <a:latin typeface="Gill Sans MT" pitchFamily="34" charset="0"/>
            </a:endParaRPr>
          </a:p>
        </p:txBody>
      </p:sp>
      <p:sp>
        <p:nvSpPr>
          <p:cNvPr id="403477" name="Text Box 21"/>
          <p:cNvSpPr txBox="1">
            <a:spLocks noChangeArrowheads="1"/>
          </p:cNvSpPr>
          <p:nvPr/>
        </p:nvSpPr>
        <p:spPr bwMode="auto">
          <a:xfrm>
            <a:off x="2943225" y="2781300"/>
            <a:ext cx="1128835" cy="738664"/>
          </a:xfrm>
          <a:prstGeom prst="rect">
            <a:avLst/>
          </a:prstGeom>
          <a:noFill/>
          <a:ln w="9525">
            <a:noFill/>
            <a:miter lim="800000"/>
            <a:headEnd/>
            <a:tailEnd/>
          </a:ln>
          <a:effectLst/>
        </p:spPr>
        <p:txBody>
          <a:bodyPr wrap="none">
            <a:spAutoFit/>
          </a:bodyPr>
          <a:lstStyle/>
          <a:p>
            <a:pPr algn="ctr" fontAlgn="base">
              <a:spcBef>
                <a:spcPct val="0"/>
              </a:spcBef>
              <a:spcAft>
                <a:spcPct val="0"/>
              </a:spcAft>
            </a:pPr>
            <a:r>
              <a:rPr lang="en-US" sz="1400">
                <a:solidFill>
                  <a:srgbClr val="000000"/>
                </a:solidFill>
                <a:latin typeface="Gill Sans MT" pitchFamily="34" charset="0"/>
              </a:rPr>
              <a:t>enable</a:t>
            </a:r>
          </a:p>
          <a:p>
            <a:pPr algn="ctr" fontAlgn="base">
              <a:spcBef>
                <a:spcPct val="0"/>
              </a:spcBef>
              <a:spcAft>
                <a:spcPct val="0"/>
              </a:spcAft>
            </a:pPr>
            <a:r>
              <a:rPr lang="en-US" sz="1400">
                <a:solidFill>
                  <a:srgbClr val="000000"/>
                </a:solidFill>
                <a:latin typeface="Gill Sans MT" pitchFamily="34" charset="0"/>
              </a:rPr>
              <a:t>capture</a:t>
            </a:r>
          </a:p>
          <a:p>
            <a:pPr algn="ctr" fontAlgn="base">
              <a:spcBef>
                <a:spcPct val="0"/>
              </a:spcBef>
              <a:spcAft>
                <a:spcPct val="0"/>
              </a:spcAft>
            </a:pPr>
            <a:r>
              <a:rPr lang="en-US" sz="1400">
                <a:solidFill>
                  <a:srgbClr val="000000"/>
                </a:solidFill>
                <a:latin typeface="Gill Sans MT" pitchFamily="34" charset="0"/>
              </a:rPr>
              <a:t>on tag match</a:t>
            </a:r>
          </a:p>
        </p:txBody>
      </p:sp>
      <p:sp>
        <p:nvSpPr>
          <p:cNvPr id="403478" name="Line 22"/>
          <p:cNvSpPr>
            <a:spLocks noChangeShapeType="1"/>
          </p:cNvSpPr>
          <p:nvPr/>
        </p:nvSpPr>
        <p:spPr bwMode="auto">
          <a:xfrm>
            <a:off x="5027613" y="1835150"/>
            <a:ext cx="0" cy="3870325"/>
          </a:xfrm>
          <a:prstGeom prst="line">
            <a:avLst/>
          </a:prstGeom>
          <a:noFill/>
          <a:ln w="9525">
            <a:solidFill>
              <a:schemeClr val="tx1"/>
            </a:solidFill>
            <a:prstDash val="dash"/>
            <a:round/>
            <a:headEnd/>
            <a:tailEnd/>
          </a:ln>
          <a:effectLst/>
        </p:spPr>
        <p:txBody>
          <a:bodyPr/>
          <a:lstStyle/>
          <a:p>
            <a:pPr fontAlgn="base">
              <a:spcBef>
                <a:spcPct val="0"/>
              </a:spcBef>
              <a:spcAft>
                <a:spcPct val="0"/>
              </a:spcAft>
            </a:pPr>
            <a:endParaRPr lang="en-US">
              <a:solidFill>
                <a:srgbClr val="000000"/>
              </a:solidFill>
              <a:latin typeface="Gill Sans MT" pitchFamily="34" charset="0"/>
            </a:endParaRPr>
          </a:p>
        </p:txBody>
      </p:sp>
      <p:sp>
        <p:nvSpPr>
          <p:cNvPr id="403479" name="Rectangle 23"/>
          <p:cNvSpPr>
            <a:spLocks noChangeArrowheads="1"/>
          </p:cNvSpPr>
          <p:nvPr/>
        </p:nvSpPr>
        <p:spPr bwMode="auto">
          <a:xfrm>
            <a:off x="5027613" y="2897188"/>
            <a:ext cx="760412" cy="303212"/>
          </a:xfrm>
          <a:prstGeom prst="rect">
            <a:avLst/>
          </a:prstGeom>
          <a:solidFill>
            <a:srgbClr val="CCFFCC"/>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sz="1600">
                <a:solidFill>
                  <a:srgbClr val="000000"/>
                </a:solidFill>
                <a:latin typeface="Gill Sans MT" pitchFamily="34" charset="0"/>
              </a:rPr>
              <a:t>Select</a:t>
            </a:r>
          </a:p>
        </p:txBody>
      </p:sp>
      <p:sp>
        <p:nvSpPr>
          <p:cNvPr id="403480" name="Rectangle 24"/>
          <p:cNvSpPr>
            <a:spLocks noChangeArrowheads="1"/>
          </p:cNvSpPr>
          <p:nvPr/>
        </p:nvSpPr>
        <p:spPr bwMode="auto">
          <a:xfrm>
            <a:off x="5788025" y="2897188"/>
            <a:ext cx="1062038" cy="303212"/>
          </a:xfrm>
          <a:prstGeom prst="rect">
            <a:avLst/>
          </a:prstGeom>
          <a:solidFill>
            <a:srgbClr val="CCFFCC"/>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sz="1600">
                <a:solidFill>
                  <a:srgbClr val="000000"/>
                </a:solidFill>
                <a:latin typeface="Gill Sans MT" pitchFamily="34" charset="0"/>
              </a:rPr>
              <a:t>Payload</a:t>
            </a:r>
          </a:p>
        </p:txBody>
      </p:sp>
      <p:sp>
        <p:nvSpPr>
          <p:cNvPr id="403481" name="Rectangle 25"/>
          <p:cNvSpPr>
            <a:spLocks noChangeArrowheads="1"/>
          </p:cNvSpPr>
          <p:nvPr/>
        </p:nvSpPr>
        <p:spPr bwMode="auto">
          <a:xfrm>
            <a:off x="6850063" y="2897188"/>
            <a:ext cx="987425" cy="303212"/>
          </a:xfrm>
          <a:prstGeom prst="rect">
            <a:avLst/>
          </a:prstGeom>
          <a:solidFill>
            <a:srgbClr val="CCFFCC"/>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sz="1600">
                <a:solidFill>
                  <a:srgbClr val="000000"/>
                </a:solidFill>
                <a:latin typeface="Gill Sans MT" pitchFamily="34" charset="0"/>
              </a:rPr>
              <a:t>Execute</a:t>
            </a:r>
          </a:p>
        </p:txBody>
      </p:sp>
      <p:sp>
        <p:nvSpPr>
          <p:cNvPr id="403482" name="Rectangle 26"/>
          <p:cNvSpPr>
            <a:spLocks noChangeArrowheads="1"/>
          </p:cNvSpPr>
          <p:nvPr/>
        </p:nvSpPr>
        <p:spPr bwMode="auto">
          <a:xfrm>
            <a:off x="5788025" y="3808413"/>
            <a:ext cx="757238" cy="303212"/>
          </a:xfrm>
          <a:prstGeom prst="rect">
            <a:avLst/>
          </a:prstGeom>
          <a:solidFill>
            <a:srgbClr val="99CCFF"/>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sz="1600" dirty="0">
                <a:solidFill>
                  <a:srgbClr val="000000"/>
                </a:solidFill>
                <a:latin typeface="Gill Sans MT" pitchFamily="34" charset="0"/>
              </a:rPr>
              <a:t>Wakeup</a:t>
            </a:r>
          </a:p>
        </p:txBody>
      </p:sp>
      <p:sp>
        <p:nvSpPr>
          <p:cNvPr id="403483" name="Rectangle 27"/>
          <p:cNvSpPr>
            <a:spLocks noChangeArrowheads="1"/>
          </p:cNvSpPr>
          <p:nvPr/>
        </p:nvSpPr>
        <p:spPr bwMode="auto">
          <a:xfrm>
            <a:off x="7835900" y="3806825"/>
            <a:ext cx="768548" cy="303213"/>
          </a:xfrm>
          <a:prstGeom prst="rect">
            <a:avLst/>
          </a:prstGeom>
          <a:solidFill>
            <a:srgbClr val="99CCFF"/>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sz="1600" dirty="0">
                <a:solidFill>
                  <a:srgbClr val="000000"/>
                </a:solidFill>
                <a:latin typeface="Gill Sans MT" pitchFamily="34" charset="0"/>
              </a:rPr>
              <a:t>Capture</a:t>
            </a:r>
          </a:p>
        </p:txBody>
      </p:sp>
      <p:sp>
        <p:nvSpPr>
          <p:cNvPr id="403484" name="Text Box 28"/>
          <p:cNvSpPr txBox="1">
            <a:spLocks noChangeArrowheads="1"/>
          </p:cNvSpPr>
          <p:nvPr/>
        </p:nvSpPr>
        <p:spPr bwMode="auto">
          <a:xfrm>
            <a:off x="1004888" y="3810000"/>
            <a:ext cx="399468" cy="369332"/>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a:solidFill>
                  <a:srgbClr val="000000"/>
                </a:solidFill>
                <a:latin typeface="Gill Sans MT" pitchFamily="34" charset="0"/>
              </a:rPr>
              <a:t>C:</a:t>
            </a:r>
          </a:p>
        </p:txBody>
      </p:sp>
      <p:sp>
        <p:nvSpPr>
          <p:cNvPr id="403485" name="Line 29"/>
          <p:cNvSpPr>
            <a:spLocks noChangeShapeType="1"/>
          </p:cNvSpPr>
          <p:nvPr/>
        </p:nvSpPr>
        <p:spPr bwMode="auto">
          <a:xfrm flipV="1">
            <a:off x="6545263" y="3960813"/>
            <a:ext cx="1290637" cy="0"/>
          </a:xfrm>
          <a:prstGeom prst="line">
            <a:avLst/>
          </a:prstGeom>
          <a:noFill/>
          <a:ln w="9525">
            <a:solidFill>
              <a:schemeClr val="tx1"/>
            </a:solidFill>
            <a:round/>
            <a:headEnd/>
            <a:tailEnd type="triangle" w="med" len="med"/>
          </a:ln>
          <a:effectLst/>
        </p:spPr>
        <p:txBody>
          <a:bodyPr/>
          <a:lstStyle/>
          <a:p>
            <a:pPr fontAlgn="base">
              <a:spcBef>
                <a:spcPct val="0"/>
              </a:spcBef>
              <a:spcAft>
                <a:spcPct val="0"/>
              </a:spcAft>
            </a:pPr>
            <a:endParaRPr lang="en-US">
              <a:solidFill>
                <a:srgbClr val="000000"/>
              </a:solidFill>
              <a:latin typeface="Gill Sans MT" pitchFamily="34" charset="0"/>
            </a:endParaRPr>
          </a:p>
        </p:txBody>
      </p:sp>
      <p:sp>
        <p:nvSpPr>
          <p:cNvPr id="403486" name="Text Box 30"/>
          <p:cNvSpPr txBox="1">
            <a:spLocks noChangeArrowheads="1"/>
          </p:cNvSpPr>
          <p:nvPr/>
        </p:nvSpPr>
        <p:spPr bwMode="auto">
          <a:xfrm>
            <a:off x="6772275" y="3670300"/>
            <a:ext cx="774700" cy="523220"/>
          </a:xfrm>
          <a:prstGeom prst="rect">
            <a:avLst/>
          </a:prstGeom>
          <a:noFill/>
          <a:ln w="9525">
            <a:noFill/>
            <a:miter lim="800000"/>
            <a:headEnd/>
            <a:tailEnd/>
          </a:ln>
          <a:effectLst/>
        </p:spPr>
        <p:txBody>
          <a:bodyPr>
            <a:spAutoFit/>
          </a:bodyPr>
          <a:lstStyle/>
          <a:p>
            <a:pPr fontAlgn="base">
              <a:spcBef>
                <a:spcPct val="0"/>
              </a:spcBef>
              <a:spcAft>
                <a:spcPct val="0"/>
              </a:spcAft>
            </a:pPr>
            <a:r>
              <a:rPr lang="en-US" sz="1400">
                <a:solidFill>
                  <a:srgbClr val="000000"/>
                </a:solidFill>
                <a:latin typeface="Gill Sans MT" pitchFamily="34" charset="0"/>
              </a:rPr>
              <a:t>enable</a:t>
            </a:r>
          </a:p>
          <a:p>
            <a:pPr fontAlgn="base">
              <a:spcBef>
                <a:spcPct val="0"/>
              </a:spcBef>
              <a:spcAft>
                <a:spcPct val="0"/>
              </a:spcAft>
            </a:pPr>
            <a:r>
              <a:rPr lang="en-US" sz="1400">
                <a:solidFill>
                  <a:srgbClr val="000000"/>
                </a:solidFill>
                <a:latin typeface="Gill Sans MT" pitchFamily="34" charset="0"/>
              </a:rPr>
              <a:t>capture</a:t>
            </a:r>
          </a:p>
        </p:txBody>
      </p:sp>
      <p:sp>
        <p:nvSpPr>
          <p:cNvPr id="403487" name="Line 31"/>
          <p:cNvSpPr>
            <a:spLocks noChangeShapeType="1"/>
          </p:cNvSpPr>
          <p:nvPr/>
        </p:nvSpPr>
        <p:spPr bwMode="auto">
          <a:xfrm>
            <a:off x="5734050" y="3201988"/>
            <a:ext cx="152400" cy="606425"/>
          </a:xfrm>
          <a:prstGeom prst="line">
            <a:avLst/>
          </a:prstGeom>
          <a:noFill/>
          <a:ln w="9525">
            <a:solidFill>
              <a:schemeClr val="tx1"/>
            </a:solidFill>
            <a:round/>
            <a:headEnd/>
            <a:tailEnd type="triangle" w="med" len="med"/>
          </a:ln>
          <a:effectLst/>
        </p:spPr>
        <p:txBody>
          <a:bodyPr/>
          <a:lstStyle/>
          <a:p>
            <a:pPr fontAlgn="base">
              <a:spcBef>
                <a:spcPct val="0"/>
              </a:spcBef>
              <a:spcAft>
                <a:spcPct val="0"/>
              </a:spcAft>
            </a:pPr>
            <a:endParaRPr lang="en-US">
              <a:solidFill>
                <a:srgbClr val="000000"/>
              </a:solidFill>
              <a:latin typeface="Gill Sans MT" pitchFamily="34" charset="0"/>
            </a:endParaRPr>
          </a:p>
        </p:txBody>
      </p:sp>
      <p:sp>
        <p:nvSpPr>
          <p:cNvPr id="403488" name="Line 32"/>
          <p:cNvSpPr>
            <a:spLocks noChangeShapeType="1"/>
          </p:cNvSpPr>
          <p:nvPr/>
        </p:nvSpPr>
        <p:spPr bwMode="auto">
          <a:xfrm>
            <a:off x="7785100" y="3201988"/>
            <a:ext cx="150813" cy="606425"/>
          </a:xfrm>
          <a:prstGeom prst="line">
            <a:avLst/>
          </a:prstGeom>
          <a:noFill/>
          <a:ln w="9525">
            <a:solidFill>
              <a:schemeClr val="tx1"/>
            </a:solidFill>
            <a:round/>
            <a:headEnd/>
            <a:tailEnd type="triangle" w="med" len="med"/>
          </a:ln>
          <a:effectLst/>
        </p:spPr>
        <p:txBody>
          <a:bodyPr/>
          <a:lstStyle/>
          <a:p>
            <a:pPr fontAlgn="base">
              <a:spcBef>
                <a:spcPct val="0"/>
              </a:spcBef>
              <a:spcAft>
                <a:spcPct val="0"/>
              </a:spcAft>
            </a:pPr>
            <a:endParaRPr lang="en-US">
              <a:solidFill>
                <a:srgbClr val="000000"/>
              </a:solidFill>
              <a:latin typeface="Gill Sans MT" pitchFamily="34" charset="0"/>
            </a:endParaRPr>
          </a:p>
        </p:txBody>
      </p:sp>
      <p:sp>
        <p:nvSpPr>
          <p:cNvPr id="403489" name="Text Box 33"/>
          <p:cNvSpPr txBox="1">
            <a:spLocks noChangeArrowheads="1"/>
          </p:cNvSpPr>
          <p:nvPr/>
        </p:nvSpPr>
        <p:spPr bwMode="auto">
          <a:xfrm>
            <a:off x="5794375" y="3365500"/>
            <a:ext cx="1176338" cy="304800"/>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sz="1400">
                <a:solidFill>
                  <a:srgbClr val="000000"/>
                </a:solidFill>
                <a:latin typeface="Gill Sans MT" pitchFamily="34" charset="0"/>
              </a:rPr>
              <a:t>tag broadcast</a:t>
            </a:r>
          </a:p>
        </p:txBody>
      </p:sp>
      <p:sp>
        <p:nvSpPr>
          <p:cNvPr id="403491" name="Text Box 35"/>
          <p:cNvSpPr txBox="1">
            <a:spLocks noChangeArrowheads="1"/>
          </p:cNvSpPr>
          <p:nvPr/>
        </p:nvSpPr>
        <p:spPr bwMode="auto">
          <a:xfrm>
            <a:off x="2674938" y="4721225"/>
            <a:ext cx="827471" cy="369332"/>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a:solidFill>
                  <a:srgbClr val="000000"/>
                </a:solidFill>
                <a:latin typeface="Gill Sans MT" pitchFamily="34" charset="0"/>
              </a:rPr>
              <a:t>Cycle i</a:t>
            </a:r>
          </a:p>
        </p:txBody>
      </p:sp>
      <p:sp>
        <p:nvSpPr>
          <p:cNvPr id="403492" name="Text Box 36"/>
          <p:cNvSpPr txBox="1">
            <a:spLocks noChangeArrowheads="1"/>
          </p:cNvSpPr>
          <p:nvPr/>
        </p:nvSpPr>
        <p:spPr bwMode="auto">
          <a:xfrm>
            <a:off x="6089650" y="4733925"/>
            <a:ext cx="1077539" cy="369332"/>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a:solidFill>
                  <a:srgbClr val="000000"/>
                </a:solidFill>
                <a:latin typeface="Gill Sans MT" pitchFamily="34" charset="0"/>
              </a:rPr>
              <a:t>Cycle i+1</a:t>
            </a:r>
          </a:p>
        </p:txBody>
      </p:sp>
      <p:sp>
        <p:nvSpPr>
          <p:cNvPr id="403495" name="Oval 39"/>
          <p:cNvSpPr>
            <a:spLocks noChangeArrowheads="1"/>
          </p:cNvSpPr>
          <p:nvPr/>
        </p:nvSpPr>
        <p:spPr bwMode="auto">
          <a:xfrm>
            <a:off x="7874000" y="1270074"/>
            <a:ext cx="303212" cy="303213"/>
          </a:xfrm>
          <a:prstGeom prst="ellipse">
            <a:avLst/>
          </a:prstGeom>
          <a:solidFill>
            <a:srgbClr val="FF99CC"/>
          </a:solidFill>
          <a:ln w="9525">
            <a:solidFill>
              <a:schemeClr val="tx1"/>
            </a:solid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dirty="0">
                <a:solidFill>
                  <a:srgbClr val="000000"/>
                </a:solidFill>
                <a:latin typeface="Gill Sans MT" pitchFamily="34" charset="0"/>
              </a:rPr>
              <a:t>A</a:t>
            </a:r>
          </a:p>
        </p:txBody>
      </p:sp>
      <p:sp>
        <p:nvSpPr>
          <p:cNvPr id="403496" name="Oval 40"/>
          <p:cNvSpPr>
            <a:spLocks noChangeArrowheads="1"/>
          </p:cNvSpPr>
          <p:nvPr/>
        </p:nvSpPr>
        <p:spPr bwMode="auto">
          <a:xfrm>
            <a:off x="7874000" y="1801887"/>
            <a:ext cx="303212" cy="303212"/>
          </a:xfrm>
          <a:prstGeom prst="ellipse">
            <a:avLst/>
          </a:prstGeom>
          <a:solidFill>
            <a:srgbClr val="CCFFCC"/>
          </a:solidFill>
          <a:ln w="9525">
            <a:solidFill>
              <a:schemeClr val="tx1"/>
            </a:solid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a:solidFill>
                  <a:srgbClr val="000000"/>
                </a:solidFill>
                <a:latin typeface="Gill Sans MT" pitchFamily="34" charset="0"/>
              </a:rPr>
              <a:t>B</a:t>
            </a:r>
          </a:p>
        </p:txBody>
      </p:sp>
      <p:sp>
        <p:nvSpPr>
          <p:cNvPr id="403497" name="Oval 41"/>
          <p:cNvSpPr>
            <a:spLocks noChangeArrowheads="1"/>
          </p:cNvSpPr>
          <p:nvPr/>
        </p:nvSpPr>
        <p:spPr bwMode="auto">
          <a:xfrm>
            <a:off x="7874000" y="2333699"/>
            <a:ext cx="303212" cy="303213"/>
          </a:xfrm>
          <a:prstGeom prst="ellipse">
            <a:avLst/>
          </a:prstGeom>
          <a:solidFill>
            <a:srgbClr val="99CCFF"/>
          </a:solidFill>
          <a:ln w="9525">
            <a:solidFill>
              <a:schemeClr val="tx1"/>
            </a:solid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a:solidFill>
                  <a:srgbClr val="000000"/>
                </a:solidFill>
                <a:latin typeface="Gill Sans MT" pitchFamily="34" charset="0"/>
              </a:rPr>
              <a:t>C</a:t>
            </a:r>
          </a:p>
        </p:txBody>
      </p:sp>
      <p:cxnSp>
        <p:nvCxnSpPr>
          <p:cNvPr id="403498" name="AutoShape 42"/>
          <p:cNvCxnSpPr>
            <a:cxnSpLocks noChangeShapeType="1"/>
            <a:stCxn id="403495" idx="4"/>
            <a:endCxn id="403496" idx="0"/>
          </p:cNvCxnSpPr>
          <p:nvPr/>
        </p:nvCxnSpPr>
        <p:spPr bwMode="auto">
          <a:xfrm>
            <a:off x="8026400" y="1573287"/>
            <a:ext cx="0" cy="228600"/>
          </a:xfrm>
          <a:prstGeom prst="straightConnector1">
            <a:avLst/>
          </a:prstGeom>
          <a:noFill/>
          <a:ln w="9525">
            <a:solidFill>
              <a:schemeClr val="tx1"/>
            </a:solidFill>
            <a:round/>
            <a:headEnd/>
            <a:tailEnd type="triangle" w="med" len="med"/>
          </a:ln>
          <a:effectLst/>
        </p:spPr>
      </p:cxnSp>
      <p:cxnSp>
        <p:nvCxnSpPr>
          <p:cNvPr id="403499" name="AutoShape 43"/>
          <p:cNvCxnSpPr>
            <a:cxnSpLocks noChangeShapeType="1"/>
            <a:stCxn id="403496" idx="4"/>
            <a:endCxn id="403497" idx="0"/>
          </p:cNvCxnSpPr>
          <p:nvPr/>
        </p:nvCxnSpPr>
        <p:spPr bwMode="auto">
          <a:xfrm>
            <a:off x="8026400" y="2105099"/>
            <a:ext cx="0" cy="228600"/>
          </a:xfrm>
          <a:prstGeom prst="straightConnector1">
            <a:avLst/>
          </a:prstGeom>
          <a:noFill/>
          <a:ln w="9525">
            <a:solidFill>
              <a:schemeClr val="tx1"/>
            </a:solidFill>
            <a:round/>
            <a:headEnd/>
            <a:tailEnd type="triangle" w="med" len="med"/>
          </a:ln>
          <a:effectLst/>
        </p:spPr>
      </p:cxnSp>
      <p:sp>
        <p:nvSpPr>
          <p:cNvPr id="36" name="TextBox 35"/>
          <p:cNvSpPr txBox="1"/>
          <p:nvPr/>
        </p:nvSpPr>
        <p:spPr>
          <a:xfrm>
            <a:off x="0" y="6237822"/>
            <a:ext cx="9144000" cy="575554"/>
          </a:xfrm>
          <a:prstGeom prst="rect">
            <a:avLst/>
          </a:prstGeom>
          <a:noFill/>
        </p:spPr>
        <p:txBody>
          <a:bodyPr wrap="square" lIns="82309" tIns="41154" rIns="82309" bIns="41154" rtlCol="0">
            <a:spAutoFit/>
          </a:bodyPr>
          <a:lstStyle/>
          <a:p>
            <a:pPr marL="0" lvl="1" indent="-514291" algn="ctr"/>
            <a:r>
              <a:rPr lang="en-US" sz="3200" dirty="0">
                <a:solidFill>
                  <a:schemeClr val="bg1"/>
                </a:solidFill>
              </a:rPr>
              <a:t>Very long clock cycle</a:t>
            </a:r>
          </a:p>
        </p:txBody>
      </p:sp>
    </p:spTree>
    <p:extLst>
      <p:ext uri="{BB962C8B-B14F-4D97-AF65-F5344CB8AC3E}">
        <p14:creationId xmlns:p14="http://schemas.microsoft.com/office/powerpoint/2010/main" val="40393067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5506" name="Rectangle 2"/>
          <p:cNvSpPr>
            <a:spLocks noGrp="1" noChangeArrowheads="1"/>
          </p:cNvSpPr>
          <p:nvPr>
            <p:ph type="title"/>
          </p:nvPr>
        </p:nvSpPr>
        <p:spPr/>
        <p:txBody>
          <a:bodyPr>
            <a:normAutofit fontScale="90000"/>
          </a:bodyPr>
          <a:lstStyle/>
          <a:p>
            <a:r>
              <a:rPr lang="en-US" dirty="0"/>
              <a:t>Deeper Scheduler Pipeline</a:t>
            </a:r>
          </a:p>
        </p:txBody>
      </p:sp>
      <p:sp>
        <p:nvSpPr>
          <p:cNvPr id="405507" name="Rectangle 3"/>
          <p:cNvSpPr>
            <a:spLocks noChangeArrowheads="1"/>
          </p:cNvSpPr>
          <p:nvPr/>
        </p:nvSpPr>
        <p:spPr bwMode="auto">
          <a:xfrm>
            <a:off x="1384300" y="1987550"/>
            <a:ext cx="760413" cy="303213"/>
          </a:xfrm>
          <a:prstGeom prst="rect">
            <a:avLst/>
          </a:prstGeom>
          <a:solidFill>
            <a:srgbClr val="FF99CC"/>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sz="1600" dirty="0">
                <a:solidFill>
                  <a:srgbClr val="000000"/>
                </a:solidFill>
                <a:latin typeface="Gill Sans MT" pitchFamily="34" charset="0"/>
              </a:rPr>
              <a:t>Select</a:t>
            </a:r>
          </a:p>
        </p:txBody>
      </p:sp>
      <p:sp>
        <p:nvSpPr>
          <p:cNvPr id="405508" name="Rectangle 4"/>
          <p:cNvSpPr>
            <a:spLocks noChangeArrowheads="1"/>
          </p:cNvSpPr>
          <p:nvPr/>
        </p:nvSpPr>
        <p:spPr bwMode="auto">
          <a:xfrm>
            <a:off x="2144713" y="1987550"/>
            <a:ext cx="1062037" cy="303213"/>
          </a:xfrm>
          <a:prstGeom prst="rect">
            <a:avLst/>
          </a:prstGeom>
          <a:solidFill>
            <a:srgbClr val="FF99CC"/>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sz="1600">
                <a:solidFill>
                  <a:srgbClr val="000000"/>
                </a:solidFill>
                <a:latin typeface="Gill Sans MT" pitchFamily="34" charset="0"/>
              </a:rPr>
              <a:t>Payload</a:t>
            </a:r>
          </a:p>
        </p:txBody>
      </p:sp>
      <p:sp>
        <p:nvSpPr>
          <p:cNvPr id="405510" name="Text Box 6"/>
          <p:cNvSpPr txBox="1">
            <a:spLocks noChangeArrowheads="1"/>
          </p:cNvSpPr>
          <p:nvPr/>
        </p:nvSpPr>
        <p:spPr bwMode="auto">
          <a:xfrm>
            <a:off x="1004888" y="2024063"/>
            <a:ext cx="389850" cy="369332"/>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a:solidFill>
                  <a:srgbClr val="000000"/>
                </a:solidFill>
                <a:latin typeface="Gill Sans MT" pitchFamily="34" charset="0"/>
              </a:rPr>
              <a:t>A:</a:t>
            </a:r>
          </a:p>
        </p:txBody>
      </p:sp>
      <p:sp>
        <p:nvSpPr>
          <p:cNvPr id="405511" name="Rectangle 7"/>
          <p:cNvSpPr>
            <a:spLocks noChangeArrowheads="1"/>
          </p:cNvSpPr>
          <p:nvPr/>
        </p:nvSpPr>
        <p:spPr bwMode="auto">
          <a:xfrm>
            <a:off x="3206750" y="1987550"/>
            <a:ext cx="987425" cy="303213"/>
          </a:xfrm>
          <a:prstGeom prst="rect">
            <a:avLst/>
          </a:prstGeom>
          <a:solidFill>
            <a:srgbClr val="FF99CC"/>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sz="1600" dirty="0">
                <a:solidFill>
                  <a:srgbClr val="000000"/>
                </a:solidFill>
                <a:latin typeface="Gill Sans MT" pitchFamily="34" charset="0"/>
              </a:rPr>
              <a:t>Execute</a:t>
            </a:r>
          </a:p>
        </p:txBody>
      </p:sp>
      <p:sp>
        <p:nvSpPr>
          <p:cNvPr id="405512" name="Rectangle 8"/>
          <p:cNvSpPr>
            <a:spLocks noChangeArrowheads="1"/>
          </p:cNvSpPr>
          <p:nvPr/>
        </p:nvSpPr>
        <p:spPr bwMode="auto">
          <a:xfrm>
            <a:off x="4192588" y="2897188"/>
            <a:ext cx="835025" cy="303212"/>
          </a:xfrm>
          <a:prstGeom prst="rect">
            <a:avLst/>
          </a:prstGeom>
          <a:solidFill>
            <a:srgbClr val="CCFFCC"/>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sz="1600">
                <a:solidFill>
                  <a:srgbClr val="000000"/>
                </a:solidFill>
                <a:latin typeface="Gill Sans MT" pitchFamily="34" charset="0"/>
              </a:rPr>
              <a:t>Capture</a:t>
            </a:r>
          </a:p>
        </p:txBody>
      </p:sp>
      <p:sp>
        <p:nvSpPr>
          <p:cNvPr id="405513" name="Text Box 9"/>
          <p:cNvSpPr txBox="1">
            <a:spLocks noChangeArrowheads="1"/>
          </p:cNvSpPr>
          <p:nvPr/>
        </p:nvSpPr>
        <p:spPr bwMode="auto">
          <a:xfrm>
            <a:off x="1004888" y="2911475"/>
            <a:ext cx="365806" cy="369332"/>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a:solidFill>
                  <a:srgbClr val="000000"/>
                </a:solidFill>
                <a:latin typeface="Gill Sans MT" pitchFamily="34" charset="0"/>
              </a:rPr>
              <a:t>B:</a:t>
            </a:r>
          </a:p>
        </p:txBody>
      </p:sp>
      <p:sp>
        <p:nvSpPr>
          <p:cNvPr id="405514" name="Line 10"/>
          <p:cNvSpPr>
            <a:spLocks noChangeShapeType="1"/>
          </p:cNvSpPr>
          <p:nvPr/>
        </p:nvSpPr>
        <p:spPr bwMode="auto">
          <a:xfrm>
            <a:off x="2066925" y="2290763"/>
            <a:ext cx="152400" cy="606425"/>
          </a:xfrm>
          <a:prstGeom prst="line">
            <a:avLst/>
          </a:prstGeom>
          <a:noFill/>
          <a:ln w="9525">
            <a:solidFill>
              <a:schemeClr val="tx1"/>
            </a:solidFill>
            <a:round/>
            <a:headEnd/>
            <a:tailEnd type="triangle" w="med" len="med"/>
          </a:ln>
          <a:effectLst/>
        </p:spPr>
        <p:txBody>
          <a:bodyPr/>
          <a:lstStyle/>
          <a:p>
            <a:pPr fontAlgn="base">
              <a:spcBef>
                <a:spcPct val="0"/>
              </a:spcBef>
              <a:spcAft>
                <a:spcPct val="0"/>
              </a:spcAft>
            </a:pPr>
            <a:endParaRPr lang="en-US">
              <a:solidFill>
                <a:srgbClr val="000000"/>
              </a:solidFill>
              <a:latin typeface="Gill Sans MT" pitchFamily="34" charset="0"/>
            </a:endParaRPr>
          </a:p>
        </p:txBody>
      </p:sp>
      <p:sp>
        <p:nvSpPr>
          <p:cNvPr id="405515" name="Line 11"/>
          <p:cNvSpPr>
            <a:spLocks noChangeShapeType="1"/>
          </p:cNvSpPr>
          <p:nvPr/>
        </p:nvSpPr>
        <p:spPr bwMode="auto">
          <a:xfrm>
            <a:off x="4117975" y="2290763"/>
            <a:ext cx="150813" cy="606425"/>
          </a:xfrm>
          <a:prstGeom prst="line">
            <a:avLst/>
          </a:prstGeom>
          <a:noFill/>
          <a:ln w="9525">
            <a:solidFill>
              <a:schemeClr val="tx1"/>
            </a:solidFill>
            <a:round/>
            <a:headEnd/>
            <a:tailEnd type="triangle" w="med" len="med"/>
          </a:ln>
          <a:effectLst/>
        </p:spPr>
        <p:txBody>
          <a:bodyPr/>
          <a:lstStyle/>
          <a:p>
            <a:pPr fontAlgn="base">
              <a:spcBef>
                <a:spcPct val="0"/>
              </a:spcBef>
              <a:spcAft>
                <a:spcPct val="0"/>
              </a:spcAft>
            </a:pPr>
            <a:endParaRPr lang="en-US">
              <a:solidFill>
                <a:srgbClr val="000000"/>
              </a:solidFill>
              <a:latin typeface="Gill Sans MT" pitchFamily="34" charset="0"/>
            </a:endParaRPr>
          </a:p>
        </p:txBody>
      </p:sp>
      <p:sp>
        <p:nvSpPr>
          <p:cNvPr id="405516" name="Text Box 12"/>
          <p:cNvSpPr txBox="1">
            <a:spLocks noChangeArrowheads="1"/>
          </p:cNvSpPr>
          <p:nvPr/>
        </p:nvSpPr>
        <p:spPr bwMode="auto">
          <a:xfrm>
            <a:off x="2127250" y="2454275"/>
            <a:ext cx="1176338" cy="304800"/>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sz="1400">
                <a:solidFill>
                  <a:srgbClr val="000000"/>
                </a:solidFill>
                <a:latin typeface="Gill Sans MT" pitchFamily="34" charset="0"/>
              </a:rPr>
              <a:t>tag broadcast</a:t>
            </a:r>
          </a:p>
        </p:txBody>
      </p:sp>
      <p:sp>
        <p:nvSpPr>
          <p:cNvPr id="405517" name="Text Box 13"/>
          <p:cNvSpPr txBox="1">
            <a:spLocks noChangeArrowheads="1"/>
          </p:cNvSpPr>
          <p:nvPr/>
        </p:nvSpPr>
        <p:spPr bwMode="auto">
          <a:xfrm>
            <a:off x="4116388" y="2216150"/>
            <a:ext cx="891911" cy="523220"/>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sz="1400">
                <a:solidFill>
                  <a:srgbClr val="000000"/>
                </a:solidFill>
                <a:latin typeface="Gill Sans MT" pitchFamily="34" charset="0"/>
              </a:rPr>
              <a:t>result</a:t>
            </a:r>
          </a:p>
          <a:p>
            <a:pPr fontAlgn="base">
              <a:spcBef>
                <a:spcPct val="0"/>
              </a:spcBef>
              <a:spcAft>
                <a:spcPct val="0"/>
              </a:spcAft>
            </a:pPr>
            <a:r>
              <a:rPr lang="en-US" sz="1400">
                <a:solidFill>
                  <a:srgbClr val="000000"/>
                </a:solidFill>
                <a:latin typeface="Gill Sans MT" pitchFamily="34" charset="0"/>
              </a:rPr>
              <a:t>broadcast</a:t>
            </a:r>
          </a:p>
        </p:txBody>
      </p:sp>
      <p:sp>
        <p:nvSpPr>
          <p:cNvPr id="405518" name="Line 14"/>
          <p:cNvSpPr>
            <a:spLocks noChangeShapeType="1"/>
          </p:cNvSpPr>
          <p:nvPr/>
        </p:nvSpPr>
        <p:spPr bwMode="auto">
          <a:xfrm>
            <a:off x="2901950" y="3049588"/>
            <a:ext cx="1292225" cy="0"/>
          </a:xfrm>
          <a:prstGeom prst="line">
            <a:avLst/>
          </a:prstGeom>
          <a:noFill/>
          <a:ln w="9525">
            <a:solidFill>
              <a:schemeClr val="tx1"/>
            </a:solidFill>
            <a:round/>
            <a:headEnd/>
            <a:tailEnd type="triangle" w="med" len="med"/>
          </a:ln>
          <a:effectLst/>
        </p:spPr>
        <p:txBody>
          <a:bodyPr/>
          <a:lstStyle/>
          <a:p>
            <a:pPr fontAlgn="base">
              <a:spcBef>
                <a:spcPct val="0"/>
              </a:spcBef>
              <a:spcAft>
                <a:spcPct val="0"/>
              </a:spcAft>
            </a:pPr>
            <a:endParaRPr lang="en-US">
              <a:solidFill>
                <a:srgbClr val="000000"/>
              </a:solidFill>
              <a:latin typeface="Gill Sans MT" pitchFamily="34" charset="0"/>
            </a:endParaRPr>
          </a:p>
        </p:txBody>
      </p:sp>
      <p:sp>
        <p:nvSpPr>
          <p:cNvPr id="405519" name="Text Box 15"/>
          <p:cNvSpPr txBox="1">
            <a:spLocks noChangeArrowheads="1"/>
          </p:cNvSpPr>
          <p:nvPr/>
        </p:nvSpPr>
        <p:spPr bwMode="auto">
          <a:xfrm>
            <a:off x="3282950" y="2781300"/>
            <a:ext cx="730777" cy="523220"/>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sz="1400">
                <a:solidFill>
                  <a:srgbClr val="000000"/>
                </a:solidFill>
                <a:latin typeface="Gill Sans MT" pitchFamily="34" charset="0"/>
              </a:rPr>
              <a:t>enable</a:t>
            </a:r>
          </a:p>
          <a:p>
            <a:pPr fontAlgn="base">
              <a:spcBef>
                <a:spcPct val="0"/>
              </a:spcBef>
              <a:spcAft>
                <a:spcPct val="0"/>
              </a:spcAft>
            </a:pPr>
            <a:r>
              <a:rPr lang="en-US" sz="1400">
                <a:solidFill>
                  <a:srgbClr val="000000"/>
                </a:solidFill>
                <a:latin typeface="Gill Sans MT" pitchFamily="34" charset="0"/>
              </a:rPr>
              <a:t>capture</a:t>
            </a:r>
          </a:p>
        </p:txBody>
      </p:sp>
      <p:sp>
        <p:nvSpPr>
          <p:cNvPr id="405520" name="Line 16"/>
          <p:cNvSpPr>
            <a:spLocks noChangeShapeType="1"/>
          </p:cNvSpPr>
          <p:nvPr/>
        </p:nvSpPr>
        <p:spPr bwMode="auto">
          <a:xfrm>
            <a:off x="5027613" y="1835150"/>
            <a:ext cx="0" cy="3870325"/>
          </a:xfrm>
          <a:prstGeom prst="line">
            <a:avLst/>
          </a:prstGeom>
          <a:noFill/>
          <a:ln w="9525">
            <a:solidFill>
              <a:schemeClr val="tx1"/>
            </a:solidFill>
            <a:prstDash val="dash"/>
            <a:round/>
            <a:headEnd/>
            <a:tailEnd/>
          </a:ln>
          <a:effectLst/>
        </p:spPr>
        <p:txBody>
          <a:bodyPr/>
          <a:lstStyle/>
          <a:p>
            <a:pPr fontAlgn="base">
              <a:spcBef>
                <a:spcPct val="0"/>
              </a:spcBef>
              <a:spcAft>
                <a:spcPct val="0"/>
              </a:spcAft>
            </a:pPr>
            <a:endParaRPr lang="en-US">
              <a:solidFill>
                <a:srgbClr val="000000"/>
              </a:solidFill>
              <a:latin typeface="Gill Sans MT" pitchFamily="34" charset="0"/>
            </a:endParaRPr>
          </a:p>
        </p:txBody>
      </p:sp>
      <p:sp>
        <p:nvSpPr>
          <p:cNvPr id="405521" name="Rectangle 17"/>
          <p:cNvSpPr>
            <a:spLocks noChangeArrowheads="1"/>
          </p:cNvSpPr>
          <p:nvPr/>
        </p:nvSpPr>
        <p:spPr bwMode="auto">
          <a:xfrm>
            <a:off x="3205163" y="3276600"/>
            <a:ext cx="760412" cy="303213"/>
          </a:xfrm>
          <a:prstGeom prst="rect">
            <a:avLst/>
          </a:prstGeom>
          <a:solidFill>
            <a:srgbClr val="CCFFCC"/>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sz="1600">
                <a:solidFill>
                  <a:srgbClr val="000000"/>
                </a:solidFill>
                <a:latin typeface="Gill Sans MT" pitchFamily="34" charset="0"/>
              </a:rPr>
              <a:t>Select</a:t>
            </a:r>
          </a:p>
        </p:txBody>
      </p:sp>
      <p:sp>
        <p:nvSpPr>
          <p:cNvPr id="405522" name="Rectangle 18"/>
          <p:cNvSpPr>
            <a:spLocks noChangeArrowheads="1"/>
          </p:cNvSpPr>
          <p:nvPr/>
        </p:nvSpPr>
        <p:spPr bwMode="auto">
          <a:xfrm>
            <a:off x="3965575" y="3276600"/>
            <a:ext cx="1062038" cy="303213"/>
          </a:xfrm>
          <a:prstGeom prst="rect">
            <a:avLst/>
          </a:prstGeom>
          <a:solidFill>
            <a:srgbClr val="CCFFCC"/>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sz="1600">
                <a:solidFill>
                  <a:srgbClr val="000000"/>
                </a:solidFill>
                <a:latin typeface="Gill Sans MT" pitchFamily="34" charset="0"/>
              </a:rPr>
              <a:t>Payload</a:t>
            </a:r>
          </a:p>
        </p:txBody>
      </p:sp>
      <p:sp>
        <p:nvSpPr>
          <p:cNvPr id="405523" name="Rectangle 19"/>
          <p:cNvSpPr>
            <a:spLocks noChangeArrowheads="1"/>
          </p:cNvSpPr>
          <p:nvPr/>
        </p:nvSpPr>
        <p:spPr bwMode="auto">
          <a:xfrm>
            <a:off x="5026025" y="3276600"/>
            <a:ext cx="987425" cy="303213"/>
          </a:xfrm>
          <a:prstGeom prst="rect">
            <a:avLst/>
          </a:prstGeom>
          <a:solidFill>
            <a:srgbClr val="CCFFCC"/>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sz="1600">
                <a:solidFill>
                  <a:srgbClr val="000000"/>
                </a:solidFill>
                <a:latin typeface="Gill Sans MT" pitchFamily="34" charset="0"/>
              </a:rPr>
              <a:t>Execute</a:t>
            </a:r>
          </a:p>
        </p:txBody>
      </p:sp>
      <p:sp>
        <p:nvSpPr>
          <p:cNvPr id="405525" name="Rectangle 21"/>
          <p:cNvSpPr>
            <a:spLocks noChangeArrowheads="1"/>
          </p:cNvSpPr>
          <p:nvPr/>
        </p:nvSpPr>
        <p:spPr bwMode="auto">
          <a:xfrm>
            <a:off x="6013450" y="4186238"/>
            <a:ext cx="835025" cy="303212"/>
          </a:xfrm>
          <a:prstGeom prst="rect">
            <a:avLst/>
          </a:prstGeom>
          <a:solidFill>
            <a:srgbClr val="99CCFF"/>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sz="1600">
                <a:solidFill>
                  <a:srgbClr val="000000"/>
                </a:solidFill>
                <a:latin typeface="Gill Sans MT" pitchFamily="34" charset="0"/>
              </a:rPr>
              <a:t>Capture</a:t>
            </a:r>
          </a:p>
        </p:txBody>
      </p:sp>
      <p:sp>
        <p:nvSpPr>
          <p:cNvPr id="405526" name="Text Box 22"/>
          <p:cNvSpPr txBox="1">
            <a:spLocks noChangeArrowheads="1"/>
          </p:cNvSpPr>
          <p:nvPr/>
        </p:nvSpPr>
        <p:spPr bwMode="auto">
          <a:xfrm>
            <a:off x="1004888" y="4202113"/>
            <a:ext cx="399468" cy="369332"/>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a:solidFill>
                  <a:srgbClr val="000000"/>
                </a:solidFill>
                <a:latin typeface="Gill Sans MT" pitchFamily="34" charset="0"/>
              </a:rPr>
              <a:t>C:</a:t>
            </a:r>
          </a:p>
        </p:txBody>
      </p:sp>
      <p:sp>
        <p:nvSpPr>
          <p:cNvPr id="405527" name="Line 23"/>
          <p:cNvSpPr>
            <a:spLocks noChangeShapeType="1"/>
          </p:cNvSpPr>
          <p:nvPr/>
        </p:nvSpPr>
        <p:spPr bwMode="auto">
          <a:xfrm flipV="1">
            <a:off x="4724400" y="4338638"/>
            <a:ext cx="1289050" cy="1587"/>
          </a:xfrm>
          <a:prstGeom prst="line">
            <a:avLst/>
          </a:prstGeom>
          <a:noFill/>
          <a:ln w="9525">
            <a:solidFill>
              <a:schemeClr val="tx1"/>
            </a:solidFill>
            <a:round/>
            <a:headEnd/>
            <a:tailEnd type="triangle" w="med" len="med"/>
          </a:ln>
          <a:effectLst/>
        </p:spPr>
        <p:txBody>
          <a:bodyPr/>
          <a:lstStyle/>
          <a:p>
            <a:pPr fontAlgn="base">
              <a:spcBef>
                <a:spcPct val="0"/>
              </a:spcBef>
              <a:spcAft>
                <a:spcPct val="0"/>
              </a:spcAft>
            </a:pPr>
            <a:endParaRPr lang="en-US">
              <a:solidFill>
                <a:srgbClr val="000000"/>
              </a:solidFill>
              <a:latin typeface="Gill Sans MT" pitchFamily="34" charset="0"/>
            </a:endParaRPr>
          </a:p>
        </p:txBody>
      </p:sp>
      <p:sp>
        <p:nvSpPr>
          <p:cNvPr id="405528" name="Text Box 24"/>
          <p:cNvSpPr txBox="1">
            <a:spLocks noChangeArrowheads="1"/>
          </p:cNvSpPr>
          <p:nvPr/>
        </p:nvSpPr>
        <p:spPr bwMode="auto">
          <a:xfrm>
            <a:off x="5080000" y="4051300"/>
            <a:ext cx="730777" cy="523220"/>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sz="1400">
                <a:solidFill>
                  <a:srgbClr val="000000"/>
                </a:solidFill>
                <a:latin typeface="Gill Sans MT" pitchFamily="34" charset="0"/>
              </a:rPr>
              <a:t>enable</a:t>
            </a:r>
          </a:p>
          <a:p>
            <a:pPr fontAlgn="base">
              <a:spcBef>
                <a:spcPct val="0"/>
              </a:spcBef>
              <a:spcAft>
                <a:spcPct val="0"/>
              </a:spcAft>
            </a:pPr>
            <a:r>
              <a:rPr lang="en-US" sz="1400">
                <a:solidFill>
                  <a:srgbClr val="000000"/>
                </a:solidFill>
                <a:latin typeface="Gill Sans MT" pitchFamily="34" charset="0"/>
              </a:rPr>
              <a:t>capture</a:t>
            </a:r>
          </a:p>
        </p:txBody>
      </p:sp>
      <p:sp>
        <p:nvSpPr>
          <p:cNvPr id="405529" name="Line 25"/>
          <p:cNvSpPr>
            <a:spLocks noChangeShapeType="1"/>
          </p:cNvSpPr>
          <p:nvPr/>
        </p:nvSpPr>
        <p:spPr bwMode="auto">
          <a:xfrm>
            <a:off x="3889375" y="3581400"/>
            <a:ext cx="152400" cy="606425"/>
          </a:xfrm>
          <a:prstGeom prst="line">
            <a:avLst/>
          </a:prstGeom>
          <a:noFill/>
          <a:ln w="9525">
            <a:solidFill>
              <a:schemeClr val="tx1"/>
            </a:solidFill>
            <a:round/>
            <a:headEnd/>
            <a:tailEnd type="triangle" w="med" len="med"/>
          </a:ln>
          <a:effectLst/>
        </p:spPr>
        <p:txBody>
          <a:bodyPr/>
          <a:lstStyle/>
          <a:p>
            <a:pPr fontAlgn="base">
              <a:spcBef>
                <a:spcPct val="0"/>
              </a:spcBef>
              <a:spcAft>
                <a:spcPct val="0"/>
              </a:spcAft>
            </a:pPr>
            <a:endParaRPr lang="en-US">
              <a:solidFill>
                <a:srgbClr val="000000"/>
              </a:solidFill>
              <a:latin typeface="Gill Sans MT" pitchFamily="34" charset="0"/>
            </a:endParaRPr>
          </a:p>
        </p:txBody>
      </p:sp>
      <p:sp>
        <p:nvSpPr>
          <p:cNvPr id="405530" name="Line 26"/>
          <p:cNvSpPr>
            <a:spLocks noChangeShapeType="1"/>
          </p:cNvSpPr>
          <p:nvPr/>
        </p:nvSpPr>
        <p:spPr bwMode="auto">
          <a:xfrm>
            <a:off x="5940425" y="3581400"/>
            <a:ext cx="150813" cy="606425"/>
          </a:xfrm>
          <a:prstGeom prst="line">
            <a:avLst/>
          </a:prstGeom>
          <a:noFill/>
          <a:ln w="9525">
            <a:solidFill>
              <a:schemeClr val="tx1"/>
            </a:solidFill>
            <a:round/>
            <a:headEnd/>
            <a:tailEnd type="triangle" w="med" len="med"/>
          </a:ln>
          <a:effectLst/>
        </p:spPr>
        <p:txBody>
          <a:bodyPr/>
          <a:lstStyle/>
          <a:p>
            <a:pPr fontAlgn="base">
              <a:spcBef>
                <a:spcPct val="0"/>
              </a:spcBef>
              <a:spcAft>
                <a:spcPct val="0"/>
              </a:spcAft>
            </a:pPr>
            <a:endParaRPr lang="en-US">
              <a:solidFill>
                <a:srgbClr val="000000"/>
              </a:solidFill>
              <a:latin typeface="Gill Sans MT" pitchFamily="34" charset="0"/>
            </a:endParaRPr>
          </a:p>
        </p:txBody>
      </p:sp>
      <p:sp>
        <p:nvSpPr>
          <p:cNvPr id="405531" name="Text Box 27"/>
          <p:cNvSpPr txBox="1">
            <a:spLocks noChangeArrowheads="1"/>
          </p:cNvSpPr>
          <p:nvPr/>
        </p:nvSpPr>
        <p:spPr bwMode="auto">
          <a:xfrm>
            <a:off x="3949700" y="3744913"/>
            <a:ext cx="1176338" cy="304800"/>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sz="1400">
                <a:solidFill>
                  <a:srgbClr val="000000"/>
                </a:solidFill>
                <a:latin typeface="Gill Sans MT" pitchFamily="34" charset="0"/>
              </a:rPr>
              <a:t>tag broadcast</a:t>
            </a:r>
          </a:p>
        </p:txBody>
      </p:sp>
      <p:sp>
        <p:nvSpPr>
          <p:cNvPr id="405532" name="Text Box 28"/>
          <p:cNvSpPr txBox="1">
            <a:spLocks noChangeArrowheads="1"/>
          </p:cNvSpPr>
          <p:nvPr/>
        </p:nvSpPr>
        <p:spPr bwMode="auto">
          <a:xfrm>
            <a:off x="1839913" y="5403850"/>
            <a:ext cx="827471" cy="369332"/>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a:solidFill>
                  <a:srgbClr val="000000"/>
                </a:solidFill>
                <a:latin typeface="Gill Sans MT" pitchFamily="34" charset="0"/>
              </a:rPr>
              <a:t>Cycle i</a:t>
            </a:r>
          </a:p>
        </p:txBody>
      </p:sp>
      <p:sp>
        <p:nvSpPr>
          <p:cNvPr id="405533" name="Text Box 29"/>
          <p:cNvSpPr txBox="1">
            <a:spLocks noChangeArrowheads="1"/>
          </p:cNvSpPr>
          <p:nvPr/>
        </p:nvSpPr>
        <p:spPr bwMode="auto">
          <a:xfrm>
            <a:off x="3509963" y="5403850"/>
            <a:ext cx="1077539" cy="369332"/>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a:solidFill>
                  <a:srgbClr val="000000"/>
                </a:solidFill>
                <a:latin typeface="Gill Sans MT" pitchFamily="34" charset="0"/>
              </a:rPr>
              <a:t>Cycle i+1</a:t>
            </a:r>
          </a:p>
        </p:txBody>
      </p:sp>
      <p:sp>
        <p:nvSpPr>
          <p:cNvPr id="405536" name="Line 32"/>
          <p:cNvSpPr>
            <a:spLocks noChangeShapeType="1"/>
          </p:cNvSpPr>
          <p:nvPr/>
        </p:nvSpPr>
        <p:spPr bwMode="auto">
          <a:xfrm>
            <a:off x="3205163" y="1835150"/>
            <a:ext cx="0" cy="3870325"/>
          </a:xfrm>
          <a:prstGeom prst="line">
            <a:avLst/>
          </a:prstGeom>
          <a:noFill/>
          <a:ln w="9525">
            <a:solidFill>
              <a:schemeClr val="tx1"/>
            </a:solidFill>
            <a:prstDash val="dash"/>
            <a:round/>
            <a:headEnd/>
            <a:tailEnd/>
          </a:ln>
          <a:effectLst/>
        </p:spPr>
        <p:txBody>
          <a:bodyPr/>
          <a:lstStyle/>
          <a:p>
            <a:pPr fontAlgn="base">
              <a:spcBef>
                <a:spcPct val="0"/>
              </a:spcBef>
              <a:spcAft>
                <a:spcPct val="0"/>
              </a:spcAft>
            </a:pPr>
            <a:endParaRPr lang="en-US">
              <a:solidFill>
                <a:srgbClr val="000000"/>
              </a:solidFill>
              <a:latin typeface="Gill Sans MT" pitchFamily="34" charset="0"/>
            </a:endParaRPr>
          </a:p>
        </p:txBody>
      </p:sp>
      <p:sp>
        <p:nvSpPr>
          <p:cNvPr id="405537" name="Rectangle 33"/>
          <p:cNvSpPr>
            <a:spLocks noChangeArrowheads="1"/>
          </p:cNvSpPr>
          <p:nvPr/>
        </p:nvSpPr>
        <p:spPr bwMode="auto">
          <a:xfrm>
            <a:off x="5027613" y="4567238"/>
            <a:ext cx="760412" cy="303212"/>
          </a:xfrm>
          <a:prstGeom prst="rect">
            <a:avLst/>
          </a:prstGeom>
          <a:solidFill>
            <a:srgbClr val="99CCFF"/>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sz="1600">
                <a:solidFill>
                  <a:srgbClr val="000000"/>
                </a:solidFill>
                <a:latin typeface="Gill Sans MT" pitchFamily="34" charset="0"/>
              </a:rPr>
              <a:t>Select</a:t>
            </a:r>
          </a:p>
        </p:txBody>
      </p:sp>
      <p:sp>
        <p:nvSpPr>
          <p:cNvPr id="405538" name="Rectangle 34"/>
          <p:cNvSpPr>
            <a:spLocks noChangeArrowheads="1"/>
          </p:cNvSpPr>
          <p:nvPr/>
        </p:nvSpPr>
        <p:spPr bwMode="auto">
          <a:xfrm>
            <a:off x="5788025" y="4567238"/>
            <a:ext cx="1062038" cy="303212"/>
          </a:xfrm>
          <a:prstGeom prst="rect">
            <a:avLst/>
          </a:prstGeom>
          <a:solidFill>
            <a:srgbClr val="99CCFF"/>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sz="1600">
                <a:solidFill>
                  <a:srgbClr val="000000"/>
                </a:solidFill>
                <a:latin typeface="Gill Sans MT" pitchFamily="34" charset="0"/>
              </a:rPr>
              <a:t>Payload</a:t>
            </a:r>
          </a:p>
        </p:txBody>
      </p:sp>
      <p:sp>
        <p:nvSpPr>
          <p:cNvPr id="405539" name="Rectangle 35"/>
          <p:cNvSpPr>
            <a:spLocks noChangeArrowheads="1"/>
          </p:cNvSpPr>
          <p:nvPr/>
        </p:nvSpPr>
        <p:spPr bwMode="auto">
          <a:xfrm>
            <a:off x="6848475" y="4567238"/>
            <a:ext cx="987425" cy="303212"/>
          </a:xfrm>
          <a:prstGeom prst="rect">
            <a:avLst/>
          </a:prstGeom>
          <a:solidFill>
            <a:srgbClr val="99CCFF"/>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sz="1600">
                <a:solidFill>
                  <a:srgbClr val="000000"/>
                </a:solidFill>
                <a:latin typeface="Gill Sans MT" pitchFamily="34" charset="0"/>
              </a:rPr>
              <a:t>Execute</a:t>
            </a:r>
          </a:p>
        </p:txBody>
      </p:sp>
      <p:sp>
        <p:nvSpPr>
          <p:cNvPr id="405544" name="Line 40"/>
          <p:cNvSpPr>
            <a:spLocks noChangeShapeType="1"/>
          </p:cNvSpPr>
          <p:nvPr/>
        </p:nvSpPr>
        <p:spPr bwMode="auto">
          <a:xfrm>
            <a:off x="5711825" y="4872038"/>
            <a:ext cx="74613" cy="227012"/>
          </a:xfrm>
          <a:prstGeom prst="line">
            <a:avLst/>
          </a:prstGeom>
          <a:noFill/>
          <a:ln w="9525">
            <a:solidFill>
              <a:schemeClr val="tx1"/>
            </a:solidFill>
            <a:round/>
            <a:headEnd/>
            <a:tailEnd type="triangle" w="med" len="med"/>
          </a:ln>
          <a:effectLst/>
        </p:spPr>
        <p:txBody>
          <a:bodyPr/>
          <a:lstStyle/>
          <a:p>
            <a:pPr fontAlgn="base">
              <a:spcBef>
                <a:spcPct val="0"/>
              </a:spcBef>
              <a:spcAft>
                <a:spcPct val="0"/>
              </a:spcAft>
            </a:pPr>
            <a:endParaRPr lang="en-US">
              <a:solidFill>
                <a:srgbClr val="000000"/>
              </a:solidFill>
              <a:latin typeface="Gill Sans MT" pitchFamily="34" charset="0"/>
            </a:endParaRPr>
          </a:p>
        </p:txBody>
      </p:sp>
      <p:sp>
        <p:nvSpPr>
          <p:cNvPr id="405545" name="Line 41"/>
          <p:cNvSpPr>
            <a:spLocks noChangeShapeType="1"/>
          </p:cNvSpPr>
          <p:nvPr/>
        </p:nvSpPr>
        <p:spPr bwMode="auto">
          <a:xfrm>
            <a:off x="7762875" y="4872038"/>
            <a:ext cx="73025" cy="227012"/>
          </a:xfrm>
          <a:prstGeom prst="line">
            <a:avLst/>
          </a:prstGeom>
          <a:noFill/>
          <a:ln w="9525">
            <a:solidFill>
              <a:schemeClr val="tx1"/>
            </a:solidFill>
            <a:round/>
            <a:headEnd/>
            <a:tailEnd type="triangle" w="med" len="med"/>
          </a:ln>
          <a:effectLst/>
        </p:spPr>
        <p:txBody>
          <a:bodyPr/>
          <a:lstStyle/>
          <a:p>
            <a:pPr fontAlgn="base">
              <a:spcBef>
                <a:spcPct val="0"/>
              </a:spcBef>
              <a:spcAft>
                <a:spcPct val="0"/>
              </a:spcAft>
            </a:pPr>
            <a:endParaRPr lang="en-US">
              <a:solidFill>
                <a:srgbClr val="000000"/>
              </a:solidFill>
              <a:latin typeface="Gill Sans MT" pitchFamily="34" charset="0"/>
            </a:endParaRPr>
          </a:p>
        </p:txBody>
      </p:sp>
      <p:sp>
        <p:nvSpPr>
          <p:cNvPr id="405547" name="Line 43"/>
          <p:cNvSpPr>
            <a:spLocks noChangeShapeType="1"/>
          </p:cNvSpPr>
          <p:nvPr/>
        </p:nvSpPr>
        <p:spPr bwMode="auto">
          <a:xfrm>
            <a:off x="6848475" y="1835150"/>
            <a:ext cx="0" cy="3870325"/>
          </a:xfrm>
          <a:prstGeom prst="line">
            <a:avLst/>
          </a:prstGeom>
          <a:noFill/>
          <a:ln w="9525">
            <a:solidFill>
              <a:schemeClr val="tx1"/>
            </a:solidFill>
            <a:prstDash val="dash"/>
            <a:round/>
            <a:headEnd/>
            <a:tailEnd/>
          </a:ln>
          <a:effectLst/>
        </p:spPr>
        <p:txBody>
          <a:bodyPr/>
          <a:lstStyle/>
          <a:p>
            <a:pPr fontAlgn="base">
              <a:spcBef>
                <a:spcPct val="0"/>
              </a:spcBef>
              <a:spcAft>
                <a:spcPct val="0"/>
              </a:spcAft>
            </a:pPr>
            <a:endParaRPr lang="en-US">
              <a:solidFill>
                <a:srgbClr val="000000"/>
              </a:solidFill>
              <a:latin typeface="Gill Sans MT" pitchFamily="34" charset="0"/>
            </a:endParaRPr>
          </a:p>
        </p:txBody>
      </p:sp>
      <p:sp>
        <p:nvSpPr>
          <p:cNvPr id="405548" name="Text Box 44"/>
          <p:cNvSpPr txBox="1">
            <a:spLocks noChangeArrowheads="1"/>
          </p:cNvSpPr>
          <p:nvPr/>
        </p:nvSpPr>
        <p:spPr bwMode="auto">
          <a:xfrm>
            <a:off x="5414963" y="5403850"/>
            <a:ext cx="1077539" cy="369332"/>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a:solidFill>
                  <a:srgbClr val="000000"/>
                </a:solidFill>
                <a:latin typeface="Gill Sans MT" pitchFamily="34" charset="0"/>
              </a:rPr>
              <a:t>Cycle i+2</a:t>
            </a:r>
          </a:p>
        </p:txBody>
      </p:sp>
      <p:sp>
        <p:nvSpPr>
          <p:cNvPr id="405549" name="Text Box 45"/>
          <p:cNvSpPr txBox="1">
            <a:spLocks noChangeArrowheads="1"/>
          </p:cNvSpPr>
          <p:nvPr/>
        </p:nvSpPr>
        <p:spPr bwMode="auto">
          <a:xfrm>
            <a:off x="7008813" y="5403850"/>
            <a:ext cx="1077539" cy="369332"/>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a:solidFill>
                  <a:srgbClr val="000000"/>
                </a:solidFill>
                <a:latin typeface="Gill Sans MT" pitchFamily="34" charset="0"/>
              </a:rPr>
              <a:t>Cycle i+3</a:t>
            </a:r>
          </a:p>
        </p:txBody>
      </p:sp>
      <p:sp>
        <p:nvSpPr>
          <p:cNvPr id="405550" name="Rectangle 46"/>
          <p:cNvSpPr>
            <a:spLocks noChangeArrowheads="1"/>
          </p:cNvSpPr>
          <p:nvPr/>
        </p:nvSpPr>
        <p:spPr bwMode="auto">
          <a:xfrm>
            <a:off x="2144713" y="2898775"/>
            <a:ext cx="757237" cy="303213"/>
          </a:xfrm>
          <a:prstGeom prst="rect">
            <a:avLst/>
          </a:prstGeom>
          <a:solidFill>
            <a:srgbClr val="CCFFCC"/>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sz="1600" dirty="0">
                <a:solidFill>
                  <a:srgbClr val="000000"/>
                </a:solidFill>
                <a:latin typeface="Gill Sans MT" pitchFamily="34" charset="0"/>
              </a:rPr>
              <a:t>Wakeup</a:t>
            </a:r>
          </a:p>
        </p:txBody>
      </p:sp>
      <p:sp>
        <p:nvSpPr>
          <p:cNvPr id="405551" name="Rectangle 47"/>
          <p:cNvSpPr>
            <a:spLocks noChangeArrowheads="1"/>
          </p:cNvSpPr>
          <p:nvPr/>
        </p:nvSpPr>
        <p:spPr bwMode="auto">
          <a:xfrm>
            <a:off x="3965575" y="4187825"/>
            <a:ext cx="757238" cy="303213"/>
          </a:xfrm>
          <a:prstGeom prst="rect">
            <a:avLst/>
          </a:prstGeom>
          <a:solidFill>
            <a:srgbClr val="99CCFF"/>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sz="1600">
                <a:solidFill>
                  <a:srgbClr val="000000"/>
                </a:solidFill>
                <a:latin typeface="Gill Sans MT" pitchFamily="34" charset="0"/>
              </a:rPr>
              <a:t>Wakeup</a:t>
            </a:r>
          </a:p>
        </p:txBody>
      </p:sp>
      <p:grpSp>
        <p:nvGrpSpPr>
          <p:cNvPr id="405556" name="Group 52"/>
          <p:cNvGrpSpPr>
            <a:grpSpLocks/>
          </p:cNvGrpSpPr>
          <p:nvPr/>
        </p:nvGrpSpPr>
        <p:grpSpPr bwMode="auto">
          <a:xfrm>
            <a:off x="4192588" y="2139950"/>
            <a:ext cx="3148012" cy="2427288"/>
            <a:chOff x="2642" y="1348"/>
            <a:chExt cx="1983" cy="1529"/>
          </a:xfrm>
        </p:grpSpPr>
        <p:cxnSp>
          <p:nvCxnSpPr>
            <p:cNvPr id="405552" name="AutoShape 48"/>
            <p:cNvCxnSpPr>
              <a:cxnSpLocks noChangeShapeType="1"/>
              <a:stCxn id="405511" idx="3"/>
              <a:endCxn id="405523" idx="0"/>
            </p:cNvCxnSpPr>
            <p:nvPr/>
          </p:nvCxnSpPr>
          <p:spPr bwMode="auto">
            <a:xfrm>
              <a:off x="2642" y="1348"/>
              <a:ext cx="835" cy="716"/>
            </a:xfrm>
            <a:prstGeom prst="curvedConnector2">
              <a:avLst/>
            </a:prstGeom>
            <a:noFill/>
            <a:ln w="38100">
              <a:solidFill>
                <a:srgbClr val="FF00FF"/>
              </a:solidFill>
              <a:round/>
              <a:headEnd/>
              <a:tailEnd type="triangle" w="med" len="med"/>
            </a:ln>
            <a:effectLst/>
          </p:spPr>
        </p:cxnSp>
        <p:cxnSp>
          <p:nvCxnSpPr>
            <p:cNvPr id="405553" name="AutoShape 49"/>
            <p:cNvCxnSpPr>
              <a:cxnSpLocks noChangeShapeType="1"/>
              <a:stCxn id="405523" idx="3"/>
              <a:endCxn id="405539" idx="0"/>
            </p:cNvCxnSpPr>
            <p:nvPr/>
          </p:nvCxnSpPr>
          <p:spPr bwMode="auto">
            <a:xfrm>
              <a:off x="3788" y="2160"/>
              <a:ext cx="837" cy="717"/>
            </a:xfrm>
            <a:prstGeom prst="curvedConnector2">
              <a:avLst/>
            </a:prstGeom>
            <a:noFill/>
            <a:ln w="38100">
              <a:solidFill>
                <a:srgbClr val="FF00FF"/>
              </a:solidFill>
              <a:round/>
              <a:headEnd/>
              <a:tailEnd type="triangle" w="med" len="med"/>
            </a:ln>
            <a:effectLst/>
          </p:spPr>
        </p:cxnSp>
      </p:grpSp>
      <p:sp>
        <p:nvSpPr>
          <p:cNvPr id="49" name="Oval 39"/>
          <p:cNvSpPr>
            <a:spLocks noChangeArrowheads="1"/>
          </p:cNvSpPr>
          <p:nvPr/>
        </p:nvSpPr>
        <p:spPr bwMode="auto">
          <a:xfrm>
            <a:off x="7874000" y="1270074"/>
            <a:ext cx="303212" cy="303213"/>
          </a:xfrm>
          <a:prstGeom prst="ellipse">
            <a:avLst/>
          </a:prstGeom>
          <a:solidFill>
            <a:srgbClr val="FF99CC"/>
          </a:solidFill>
          <a:ln w="9525">
            <a:solidFill>
              <a:schemeClr val="tx1"/>
            </a:solid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dirty="0">
                <a:solidFill>
                  <a:srgbClr val="000000"/>
                </a:solidFill>
                <a:latin typeface="Gill Sans MT" pitchFamily="34" charset="0"/>
              </a:rPr>
              <a:t>A</a:t>
            </a:r>
          </a:p>
        </p:txBody>
      </p:sp>
      <p:sp>
        <p:nvSpPr>
          <p:cNvPr id="50" name="Oval 40"/>
          <p:cNvSpPr>
            <a:spLocks noChangeArrowheads="1"/>
          </p:cNvSpPr>
          <p:nvPr/>
        </p:nvSpPr>
        <p:spPr bwMode="auto">
          <a:xfrm>
            <a:off x="7874000" y="1801887"/>
            <a:ext cx="303212" cy="303212"/>
          </a:xfrm>
          <a:prstGeom prst="ellipse">
            <a:avLst/>
          </a:prstGeom>
          <a:solidFill>
            <a:srgbClr val="CCFFCC"/>
          </a:solidFill>
          <a:ln w="9525">
            <a:solidFill>
              <a:schemeClr val="tx1"/>
            </a:solid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a:solidFill>
                  <a:srgbClr val="000000"/>
                </a:solidFill>
                <a:latin typeface="Gill Sans MT" pitchFamily="34" charset="0"/>
              </a:rPr>
              <a:t>B</a:t>
            </a:r>
          </a:p>
        </p:txBody>
      </p:sp>
      <p:sp>
        <p:nvSpPr>
          <p:cNvPr id="51" name="Oval 41"/>
          <p:cNvSpPr>
            <a:spLocks noChangeArrowheads="1"/>
          </p:cNvSpPr>
          <p:nvPr/>
        </p:nvSpPr>
        <p:spPr bwMode="auto">
          <a:xfrm>
            <a:off x="7874000" y="2333699"/>
            <a:ext cx="303212" cy="303213"/>
          </a:xfrm>
          <a:prstGeom prst="ellipse">
            <a:avLst/>
          </a:prstGeom>
          <a:solidFill>
            <a:srgbClr val="99CCFF"/>
          </a:solidFill>
          <a:ln w="9525">
            <a:solidFill>
              <a:schemeClr val="tx1"/>
            </a:solid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a:solidFill>
                  <a:srgbClr val="000000"/>
                </a:solidFill>
                <a:latin typeface="Gill Sans MT" pitchFamily="34" charset="0"/>
              </a:rPr>
              <a:t>C</a:t>
            </a:r>
          </a:p>
        </p:txBody>
      </p:sp>
      <p:cxnSp>
        <p:nvCxnSpPr>
          <p:cNvPr id="52" name="AutoShape 42"/>
          <p:cNvCxnSpPr>
            <a:cxnSpLocks noChangeShapeType="1"/>
            <a:stCxn id="49" idx="4"/>
            <a:endCxn id="50" idx="0"/>
          </p:cNvCxnSpPr>
          <p:nvPr/>
        </p:nvCxnSpPr>
        <p:spPr bwMode="auto">
          <a:xfrm>
            <a:off x="8026400" y="1573287"/>
            <a:ext cx="0" cy="228600"/>
          </a:xfrm>
          <a:prstGeom prst="straightConnector1">
            <a:avLst/>
          </a:prstGeom>
          <a:noFill/>
          <a:ln w="9525">
            <a:solidFill>
              <a:schemeClr val="tx1"/>
            </a:solidFill>
            <a:round/>
            <a:headEnd/>
            <a:tailEnd type="triangle" w="med" len="med"/>
          </a:ln>
          <a:effectLst/>
        </p:spPr>
      </p:cxnSp>
      <p:cxnSp>
        <p:nvCxnSpPr>
          <p:cNvPr id="53" name="AutoShape 43"/>
          <p:cNvCxnSpPr>
            <a:cxnSpLocks noChangeShapeType="1"/>
            <a:stCxn id="50" idx="4"/>
            <a:endCxn id="51" idx="0"/>
          </p:cNvCxnSpPr>
          <p:nvPr/>
        </p:nvCxnSpPr>
        <p:spPr bwMode="auto">
          <a:xfrm>
            <a:off x="8026400" y="2105099"/>
            <a:ext cx="0" cy="228600"/>
          </a:xfrm>
          <a:prstGeom prst="straightConnector1">
            <a:avLst/>
          </a:prstGeom>
          <a:noFill/>
          <a:ln w="9525">
            <a:solidFill>
              <a:schemeClr val="tx1"/>
            </a:solidFill>
            <a:round/>
            <a:headEnd/>
            <a:tailEnd type="triangle" w="med" len="med"/>
          </a:ln>
          <a:effectLst/>
        </p:spPr>
      </p:cxnSp>
      <p:sp>
        <p:nvSpPr>
          <p:cNvPr id="54" name="TextBox 53"/>
          <p:cNvSpPr txBox="1"/>
          <p:nvPr/>
        </p:nvSpPr>
        <p:spPr>
          <a:xfrm>
            <a:off x="0" y="6237822"/>
            <a:ext cx="9144000" cy="575554"/>
          </a:xfrm>
          <a:prstGeom prst="rect">
            <a:avLst/>
          </a:prstGeom>
          <a:noFill/>
        </p:spPr>
        <p:txBody>
          <a:bodyPr wrap="square" lIns="82309" tIns="41154" rIns="82309" bIns="41154" rtlCol="0">
            <a:spAutoFit/>
          </a:bodyPr>
          <a:lstStyle/>
          <a:p>
            <a:pPr marL="0" lvl="1" indent="-514291" algn="ctr"/>
            <a:r>
              <a:rPr lang="en-US" sz="3200" dirty="0">
                <a:solidFill>
                  <a:schemeClr val="bg1"/>
                </a:solidFill>
              </a:rPr>
              <a:t>Faster, but Capture &amp; Payload on same cycle</a:t>
            </a:r>
          </a:p>
        </p:txBody>
      </p:sp>
    </p:spTree>
    <p:extLst>
      <p:ext uri="{BB962C8B-B14F-4D97-AF65-F5344CB8AC3E}">
        <p14:creationId xmlns:p14="http://schemas.microsoft.com/office/powerpoint/2010/main" val="39382550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0555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6530" name="Rectangle 2"/>
          <p:cNvSpPr>
            <a:spLocks noGrp="1" noChangeArrowheads="1"/>
          </p:cNvSpPr>
          <p:nvPr>
            <p:ph type="title"/>
          </p:nvPr>
        </p:nvSpPr>
        <p:spPr/>
        <p:txBody>
          <a:bodyPr>
            <a:normAutofit fontScale="90000"/>
          </a:bodyPr>
          <a:lstStyle/>
          <a:p>
            <a:r>
              <a:rPr lang="en-US" dirty="0"/>
              <a:t>Even Deeper Scheduler Pipeline</a:t>
            </a:r>
          </a:p>
        </p:txBody>
      </p:sp>
      <p:sp>
        <p:nvSpPr>
          <p:cNvPr id="406531" name="Rectangle 3"/>
          <p:cNvSpPr>
            <a:spLocks noChangeArrowheads="1"/>
          </p:cNvSpPr>
          <p:nvPr/>
        </p:nvSpPr>
        <p:spPr bwMode="auto">
          <a:xfrm>
            <a:off x="1384300" y="1987550"/>
            <a:ext cx="760413" cy="303213"/>
          </a:xfrm>
          <a:prstGeom prst="rect">
            <a:avLst/>
          </a:prstGeom>
          <a:solidFill>
            <a:srgbClr val="FF99CC"/>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sz="1600" dirty="0">
                <a:solidFill>
                  <a:srgbClr val="000000"/>
                </a:solidFill>
                <a:latin typeface="Gill Sans MT" pitchFamily="34" charset="0"/>
              </a:rPr>
              <a:t>Select</a:t>
            </a:r>
          </a:p>
        </p:txBody>
      </p:sp>
      <p:sp>
        <p:nvSpPr>
          <p:cNvPr id="406532" name="Rectangle 4"/>
          <p:cNvSpPr>
            <a:spLocks noChangeArrowheads="1"/>
          </p:cNvSpPr>
          <p:nvPr/>
        </p:nvSpPr>
        <p:spPr bwMode="auto">
          <a:xfrm>
            <a:off x="2901950" y="1987550"/>
            <a:ext cx="1062038" cy="303213"/>
          </a:xfrm>
          <a:prstGeom prst="rect">
            <a:avLst/>
          </a:prstGeom>
          <a:solidFill>
            <a:srgbClr val="FF99CC"/>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sz="1600">
                <a:solidFill>
                  <a:srgbClr val="000000"/>
                </a:solidFill>
                <a:latin typeface="Gill Sans MT" pitchFamily="34" charset="0"/>
              </a:rPr>
              <a:t>Payload</a:t>
            </a:r>
          </a:p>
        </p:txBody>
      </p:sp>
      <p:sp>
        <p:nvSpPr>
          <p:cNvPr id="406533" name="Text Box 5"/>
          <p:cNvSpPr txBox="1">
            <a:spLocks noChangeArrowheads="1"/>
          </p:cNvSpPr>
          <p:nvPr/>
        </p:nvSpPr>
        <p:spPr bwMode="auto">
          <a:xfrm>
            <a:off x="1004888" y="2024063"/>
            <a:ext cx="389850" cy="369332"/>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a:solidFill>
                  <a:srgbClr val="000000"/>
                </a:solidFill>
                <a:latin typeface="Gill Sans MT" pitchFamily="34" charset="0"/>
              </a:rPr>
              <a:t>A:</a:t>
            </a:r>
          </a:p>
        </p:txBody>
      </p:sp>
      <p:sp>
        <p:nvSpPr>
          <p:cNvPr id="406534" name="Rectangle 6"/>
          <p:cNvSpPr>
            <a:spLocks noChangeArrowheads="1"/>
          </p:cNvSpPr>
          <p:nvPr/>
        </p:nvSpPr>
        <p:spPr bwMode="auto">
          <a:xfrm>
            <a:off x="4419600" y="1987550"/>
            <a:ext cx="987425" cy="303213"/>
          </a:xfrm>
          <a:prstGeom prst="rect">
            <a:avLst/>
          </a:prstGeom>
          <a:solidFill>
            <a:srgbClr val="FF99CC"/>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sz="1600">
                <a:solidFill>
                  <a:srgbClr val="000000"/>
                </a:solidFill>
                <a:latin typeface="Gill Sans MT" pitchFamily="34" charset="0"/>
              </a:rPr>
              <a:t>Execute</a:t>
            </a:r>
          </a:p>
        </p:txBody>
      </p:sp>
      <p:sp>
        <p:nvSpPr>
          <p:cNvPr id="406535" name="Rectangle 7"/>
          <p:cNvSpPr>
            <a:spLocks noChangeArrowheads="1"/>
          </p:cNvSpPr>
          <p:nvPr/>
        </p:nvSpPr>
        <p:spPr bwMode="auto">
          <a:xfrm>
            <a:off x="5937250" y="2593975"/>
            <a:ext cx="835025" cy="303213"/>
          </a:xfrm>
          <a:prstGeom prst="rect">
            <a:avLst/>
          </a:prstGeom>
          <a:solidFill>
            <a:srgbClr val="CCFFCC"/>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sz="1600">
                <a:solidFill>
                  <a:srgbClr val="000000"/>
                </a:solidFill>
                <a:latin typeface="Gill Sans MT" pitchFamily="34" charset="0"/>
              </a:rPr>
              <a:t>Capture</a:t>
            </a:r>
          </a:p>
        </p:txBody>
      </p:sp>
      <p:sp>
        <p:nvSpPr>
          <p:cNvPr id="406536" name="Text Box 8"/>
          <p:cNvSpPr txBox="1">
            <a:spLocks noChangeArrowheads="1"/>
          </p:cNvSpPr>
          <p:nvPr/>
        </p:nvSpPr>
        <p:spPr bwMode="auto">
          <a:xfrm>
            <a:off x="1004888" y="2532063"/>
            <a:ext cx="365806" cy="369332"/>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a:solidFill>
                  <a:srgbClr val="000000"/>
                </a:solidFill>
                <a:latin typeface="Gill Sans MT" pitchFamily="34" charset="0"/>
              </a:rPr>
              <a:t>B:</a:t>
            </a:r>
          </a:p>
        </p:txBody>
      </p:sp>
      <p:sp>
        <p:nvSpPr>
          <p:cNvPr id="406537" name="Line 9"/>
          <p:cNvSpPr>
            <a:spLocks noChangeShapeType="1"/>
          </p:cNvSpPr>
          <p:nvPr/>
        </p:nvSpPr>
        <p:spPr bwMode="auto">
          <a:xfrm>
            <a:off x="1992313" y="2290763"/>
            <a:ext cx="152400" cy="303212"/>
          </a:xfrm>
          <a:prstGeom prst="line">
            <a:avLst/>
          </a:prstGeom>
          <a:noFill/>
          <a:ln w="9525">
            <a:solidFill>
              <a:schemeClr val="tx1"/>
            </a:solidFill>
            <a:round/>
            <a:headEnd/>
            <a:tailEnd type="triangle" w="med" len="med"/>
          </a:ln>
          <a:effectLst/>
        </p:spPr>
        <p:txBody>
          <a:bodyPr/>
          <a:lstStyle/>
          <a:p>
            <a:pPr fontAlgn="base">
              <a:spcBef>
                <a:spcPct val="0"/>
              </a:spcBef>
              <a:spcAft>
                <a:spcPct val="0"/>
              </a:spcAft>
            </a:pPr>
            <a:endParaRPr lang="en-US">
              <a:solidFill>
                <a:srgbClr val="000000"/>
              </a:solidFill>
              <a:latin typeface="Gill Sans MT" pitchFamily="34" charset="0"/>
            </a:endParaRPr>
          </a:p>
        </p:txBody>
      </p:sp>
      <p:sp>
        <p:nvSpPr>
          <p:cNvPr id="406538" name="Line 10"/>
          <p:cNvSpPr>
            <a:spLocks noChangeShapeType="1"/>
          </p:cNvSpPr>
          <p:nvPr/>
        </p:nvSpPr>
        <p:spPr bwMode="auto">
          <a:xfrm>
            <a:off x="5332413" y="2290763"/>
            <a:ext cx="606425" cy="379412"/>
          </a:xfrm>
          <a:prstGeom prst="line">
            <a:avLst/>
          </a:prstGeom>
          <a:noFill/>
          <a:ln w="9525">
            <a:solidFill>
              <a:schemeClr val="tx1"/>
            </a:solidFill>
            <a:round/>
            <a:headEnd/>
            <a:tailEnd type="triangle" w="med" len="med"/>
          </a:ln>
          <a:effectLst/>
        </p:spPr>
        <p:txBody>
          <a:bodyPr/>
          <a:lstStyle/>
          <a:p>
            <a:pPr fontAlgn="base">
              <a:spcBef>
                <a:spcPct val="0"/>
              </a:spcBef>
              <a:spcAft>
                <a:spcPct val="0"/>
              </a:spcAft>
            </a:pPr>
            <a:endParaRPr lang="en-US">
              <a:solidFill>
                <a:srgbClr val="000000"/>
              </a:solidFill>
              <a:latin typeface="Gill Sans MT" pitchFamily="34" charset="0"/>
            </a:endParaRPr>
          </a:p>
        </p:txBody>
      </p:sp>
      <p:sp>
        <p:nvSpPr>
          <p:cNvPr id="406539" name="Text Box 11"/>
          <p:cNvSpPr txBox="1">
            <a:spLocks noChangeArrowheads="1"/>
          </p:cNvSpPr>
          <p:nvPr/>
        </p:nvSpPr>
        <p:spPr bwMode="auto">
          <a:xfrm>
            <a:off x="2127250" y="2292350"/>
            <a:ext cx="1176338" cy="304800"/>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sz="1400">
                <a:solidFill>
                  <a:srgbClr val="000000"/>
                </a:solidFill>
                <a:latin typeface="Gill Sans MT" pitchFamily="34" charset="0"/>
              </a:rPr>
              <a:t>tag broadcast</a:t>
            </a:r>
          </a:p>
        </p:txBody>
      </p:sp>
      <p:sp>
        <p:nvSpPr>
          <p:cNvPr id="406540" name="Text Box 12"/>
          <p:cNvSpPr txBox="1">
            <a:spLocks noChangeArrowheads="1"/>
          </p:cNvSpPr>
          <p:nvPr/>
        </p:nvSpPr>
        <p:spPr bwMode="auto">
          <a:xfrm>
            <a:off x="5407025" y="1912938"/>
            <a:ext cx="1353191" cy="523220"/>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sz="1400">
                <a:solidFill>
                  <a:srgbClr val="000000"/>
                </a:solidFill>
                <a:latin typeface="Gill Sans MT" pitchFamily="34" charset="0"/>
              </a:rPr>
              <a:t>result broadcast</a:t>
            </a:r>
          </a:p>
          <a:p>
            <a:pPr fontAlgn="base">
              <a:spcBef>
                <a:spcPct val="0"/>
              </a:spcBef>
              <a:spcAft>
                <a:spcPct val="0"/>
              </a:spcAft>
            </a:pPr>
            <a:r>
              <a:rPr lang="en-US" sz="1400">
                <a:solidFill>
                  <a:srgbClr val="000000"/>
                </a:solidFill>
                <a:latin typeface="Gill Sans MT" pitchFamily="34" charset="0"/>
              </a:rPr>
              <a:t>and bypass</a:t>
            </a:r>
          </a:p>
        </p:txBody>
      </p:sp>
      <p:sp>
        <p:nvSpPr>
          <p:cNvPr id="406541" name="Line 13"/>
          <p:cNvSpPr>
            <a:spLocks noChangeShapeType="1"/>
          </p:cNvSpPr>
          <p:nvPr/>
        </p:nvSpPr>
        <p:spPr bwMode="auto">
          <a:xfrm>
            <a:off x="2901950" y="2744788"/>
            <a:ext cx="3036888" cy="0"/>
          </a:xfrm>
          <a:prstGeom prst="line">
            <a:avLst/>
          </a:prstGeom>
          <a:noFill/>
          <a:ln w="9525">
            <a:solidFill>
              <a:schemeClr val="tx1"/>
            </a:solidFill>
            <a:round/>
            <a:headEnd/>
            <a:tailEnd type="triangle" w="med" len="med"/>
          </a:ln>
          <a:effectLst/>
        </p:spPr>
        <p:txBody>
          <a:bodyPr/>
          <a:lstStyle/>
          <a:p>
            <a:pPr fontAlgn="base">
              <a:spcBef>
                <a:spcPct val="0"/>
              </a:spcBef>
              <a:spcAft>
                <a:spcPct val="0"/>
              </a:spcAft>
            </a:pPr>
            <a:endParaRPr lang="en-US">
              <a:solidFill>
                <a:srgbClr val="000000"/>
              </a:solidFill>
              <a:latin typeface="Gill Sans MT" pitchFamily="34" charset="0"/>
            </a:endParaRPr>
          </a:p>
        </p:txBody>
      </p:sp>
      <p:sp>
        <p:nvSpPr>
          <p:cNvPr id="406542" name="Text Box 14"/>
          <p:cNvSpPr txBox="1">
            <a:spLocks noChangeArrowheads="1"/>
          </p:cNvSpPr>
          <p:nvPr/>
        </p:nvSpPr>
        <p:spPr bwMode="auto">
          <a:xfrm>
            <a:off x="4419600" y="2486025"/>
            <a:ext cx="730777" cy="523220"/>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sz="1400">
                <a:solidFill>
                  <a:srgbClr val="000000"/>
                </a:solidFill>
                <a:latin typeface="Gill Sans MT" pitchFamily="34" charset="0"/>
              </a:rPr>
              <a:t>enable</a:t>
            </a:r>
          </a:p>
          <a:p>
            <a:pPr fontAlgn="base">
              <a:spcBef>
                <a:spcPct val="0"/>
              </a:spcBef>
              <a:spcAft>
                <a:spcPct val="0"/>
              </a:spcAft>
            </a:pPr>
            <a:r>
              <a:rPr lang="en-US" sz="1400">
                <a:solidFill>
                  <a:srgbClr val="000000"/>
                </a:solidFill>
                <a:latin typeface="Gill Sans MT" pitchFamily="34" charset="0"/>
              </a:rPr>
              <a:t>capture</a:t>
            </a:r>
          </a:p>
        </p:txBody>
      </p:sp>
      <p:sp>
        <p:nvSpPr>
          <p:cNvPr id="406543" name="Line 15"/>
          <p:cNvSpPr>
            <a:spLocks noChangeShapeType="1"/>
          </p:cNvSpPr>
          <p:nvPr/>
        </p:nvSpPr>
        <p:spPr bwMode="auto">
          <a:xfrm>
            <a:off x="4419600" y="1835150"/>
            <a:ext cx="0" cy="3870325"/>
          </a:xfrm>
          <a:prstGeom prst="line">
            <a:avLst/>
          </a:prstGeom>
          <a:noFill/>
          <a:ln w="9525">
            <a:solidFill>
              <a:schemeClr val="tx1"/>
            </a:solidFill>
            <a:prstDash val="dash"/>
            <a:round/>
            <a:headEnd/>
            <a:tailEnd/>
          </a:ln>
          <a:effectLst/>
        </p:spPr>
        <p:txBody>
          <a:bodyPr/>
          <a:lstStyle/>
          <a:p>
            <a:pPr fontAlgn="base">
              <a:spcBef>
                <a:spcPct val="0"/>
              </a:spcBef>
              <a:spcAft>
                <a:spcPct val="0"/>
              </a:spcAft>
            </a:pPr>
            <a:endParaRPr lang="en-US">
              <a:solidFill>
                <a:srgbClr val="000000"/>
              </a:solidFill>
              <a:latin typeface="Gill Sans MT" pitchFamily="34" charset="0"/>
            </a:endParaRPr>
          </a:p>
        </p:txBody>
      </p:sp>
      <p:sp>
        <p:nvSpPr>
          <p:cNvPr id="406548" name="Text Box 20"/>
          <p:cNvSpPr txBox="1">
            <a:spLocks noChangeArrowheads="1"/>
          </p:cNvSpPr>
          <p:nvPr/>
        </p:nvSpPr>
        <p:spPr bwMode="auto">
          <a:xfrm>
            <a:off x="1004888" y="3733800"/>
            <a:ext cx="399468" cy="369332"/>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a:solidFill>
                  <a:srgbClr val="000000"/>
                </a:solidFill>
                <a:latin typeface="Gill Sans MT" pitchFamily="34" charset="0"/>
              </a:rPr>
              <a:t>C:</a:t>
            </a:r>
          </a:p>
        </p:txBody>
      </p:sp>
      <p:sp>
        <p:nvSpPr>
          <p:cNvPr id="406554" name="Text Box 26"/>
          <p:cNvSpPr txBox="1">
            <a:spLocks noChangeArrowheads="1"/>
          </p:cNvSpPr>
          <p:nvPr/>
        </p:nvSpPr>
        <p:spPr bwMode="auto">
          <a:xfrm>
            <a:off x="1536700" y="5403850"/>
            <a:ext cx="827471" cy="369332"/>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a:solidFill>
                  <a:srgbClr val="000000"/>
                </a:solidFill>
                <a:latin typeface="Gill Sans MT" pitchFamily="34" charset="0"/>
              </a:rPr>
              <a:t>Cycle i</a:t>
            </a:r>
          </a:p>
        </p:txBody>
      </p:sp>
      <p:sp>
        <p:nvSpPr>
          <p:cNvPr id="406556" name="Line 28"/>
          <p:cNvSpPr>
            <a:spLocks noChangeShapeType="1"/>
          </p:cNvSpPr>
          <p:nvPr/>
        </p:nvSpPr>
        <p:spPr bwMode="auto">
          <a:xfrm>
            <a:off x="2901950" y="1835150"/>
            <a:ext cx="0" cy="3870325"/>
          </a:xfrm>
          <a:prstGeom prst="line">
            <a:avLst/>
          </a:prstGeom>
          <a:noFill/>
          <a:ln w="9525">
            <a:solidFill>
              <a:schemeClr val="tx1"/>
            </a:solidFill>
            <a:prstDash val="dash"/>
            <a:round/>
            <a:headEnd/>
            <a:tailEnd/>
          </a:ln>
          <a:effectLst/>
        </p:spPr>
        <p:txBody>
          <a:bodyPr/>
          <a:lstStyle/>
          <a:p>
            <a:pPr fontAlgn="base">
              <a:spcBef>
                <a:spcPct val="0"/>
              </a:spcBef>
              <a:spcAft>
                <a:spcPct val="0"/>
              </a:spcAft>
            </a:pPr>
            <a:endParaRPr lang="en-US">
              <a:solidFill>
                <a:srgbClr val="000000"/>
              </a:solidFill>
              <a:latin typeface="Gill Sans MT" pitchFamily="34" charset="0"/>
            </a:endParaRPr>
          </a:p>
        </p:txBody>
      </p:sp>
      <p:sp>
        <p:nvSpPr>
          <p:cNvPr id="406562" name="Line 34"/>
          <p:cNvSpPr>
            <a:spLocks noChangeShapeType="1"/>
          </p:cNvSpPr>
          <p:nvPr/>
        </p:nvSpPr>
        <p:spPr bwMode="auto">
          <a:xfrm>
            <a:off x="5938838" y="1835150"/>
            <a:ext cx="0" cy="3870325"/>
          </a:xfrm>
          <a:prstGeom prst="line">
            <a:avLst/>
          </a:prstGeom>
          <a:noFill/>
          <a:ln w="9525">
            <a:solidFill>
              <a:schemeClr val="tx1"/>
            </a:solidFill>
            <a:prstDash val="dash"/>
            <a:round/>
            <a:headEnd/>
            <a:tailEnd/>
          </a:ln>
          <a:effectLst/>
        </p:spPr>
        <p:txBody>
          <a:bodyPr/>
          <a:lstStyle/>
          <a:p>
            <a:pPr fontAlgn="base">
              <a:spcBef>
                <a:spcPct val="0"/>
              </a:spcBef>
              <a:spcAft>
                <a:spcPct val="0"/>
              </a:spcAft>
            </a:pPr>
            <a:endParaRPr lang="en-US">
              <a:solidFill>
                <a:srgbClr val="000000"/>
              </a:solidFill>
              <a:latin typeface="Gill Sans MT" pitchFamily="34" charset="0"/>
            </a:endParaRPr>
          </a:p>
        </p:txBody>
      </p:sp>
      <p:sp>
        <p:nvSpPr>
          <p:cNvPr id="406565" name="Rectangle 37"/>
          <p:cNvSpPr>
            <a:spLocks noChangeArrowheads="1"/>
          </p:cNvSpPr>
          <p:nvPr/>
        </p:nvSpPr>
        <p:spPr bwMode="auto">
          <a:xfrm>
            <a:off x="2144713" y="2593975"/>
            <a:ext cx="757237" cy="303213"/>
          </a:xfrm>
          <a:prstGeom prst="rect">
            <a:avLst/>
          </a:prstGeom>
          <a:solidFill>
            <a:srgbClr val="CCFFCC"/>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sz="1600">
                <a:solidFill>
                  <a:srgbClr val="000000"/>
                </a:solidFill>
                <a:latin typeface="Gill Sans MT" pitchFamily="34" charset="0"/>
              </a:rPr>
              <a:t>Wakeup</a:t>
            </a:r>
          </a:p>
        </p:txBody>
      </p:sp>
      <p:sp>
        <p:nvSpPr>
          <p:cNvPr id="406572" name="Line 44"/>
          <p:cNvSpPr>
            <a:spLocks noChangeShapeType="1"/>
          </p:cNvSpPr>
          <p:nvPr/>
        </p:nvSpPr>
        <p:spPr bwMode="auto">
          <a:xfrm>
            <a:off x="7456488" y="1835150"/>
            <a:ext cx="0" cy="3870325"/>
          </a:xfrm>
          <a:prstGeom prst="line">
            <a:avLst/>
          </a:prstGeom>
          <a:noFill/>
          <a:ln w="9525">
            <a:solidFill>
              <a:schemeClr val="tx1"/>
            </a:solidFill>
            <a:prstDash val="dash"/>
            <a:round/>
            <a:headEnd/>
            <a:tailEnd/>
          </a:ln>
          <a:effectLst/>
        </p:spPr>
        <p:txBody>
          <a:bodyPr/>
          <a:lstStyle/>
          <a:p>
            <a:pPr fontAlgn="base">
              <a:spcBef>
                <a:spcPct val="0"/>
              </a:spcBef>
              <a:spcAft>
                <a:spcPct val="0"/>
              </a:spcAft>
            </a:pPr>
            <a:endParaRPr lang="en-US">
              <a:solidFill>
                <a:srgbClr val="000000"/>
              </a:solidFill>
              <a:latin typeface="Gill Sans MT" pitchFamily="34" charset="0"/>
            </a:endParaRPr>
          </a:p>
        </p:txBody>
      </p:sp>
      <p:cxnSp>
        <p:nvCxnSpPr>
          <p:cNvPr id="406573" name="AutoShape 45"/>
          <p:cNvCxnSpPr>
            <a:cxnSpLocks noChangeShapeType="1"/>
            <a:stCxn id="406532" idx="3"/>
            <a:endCxn id="406534" idx="1"/>
          </p:cNvCxnSpPr>
          <p:nvPr/>
        </p:nvCxnSpPr>
        <p:spPr bwMode="auto">
          <a:xfrm>
            <a:off x="3963988" y="2139950"/>
            <a:ext cx="455612" cy="0"/>
          </a:xfrm>
          <a:prstGeom prst="straightConnector1">
            <a:avLst/>
          </a:prstGeom>
          <a:noFill/>
          <a:ln w="9525">
            <a:solidFill>
              <a:schemeClr val="tx1"/>
            </a:solidFill>
            <a:round/>
            <a:headEnd/>
            <a:tailEnd type="triangle" w="med" len="med"/>
          </a:ln>
          <a:effectLst/>
        </p:spPr>
      </p:cxnSp>
      <p:sp>
        <p:nvSpPr>
          <p:cNvPr id="406574" name="Rectangle 46"/>
          <p:cNvSpPr>
            <a:spLocks noChangeArrowheads="1"/>
          </p:cNvSpPr>
          <p:nvPr/>
        </p:nvSpPr>
        <p:spPr bwMode="auto">
          <a:xfrm>
            <a:off x="2900363" y="2973388"/>
            <a:ext cx="760412" cy="303212"/>
          </a:xfrm>
          <a:prstGeom prst="rect">
            <a:avLst/>
          </a:prstGeom>
          <a:solidFill>
            <a:srgbClr val="CCFFCC"/>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sz="1600">
                <a:solidFill>
                  <a:srgbClr val="000000"/>
                </a:solidFill>
                <a:latin typeface="Gill Sans MT" pitchFamily="34" charset="0"/>
              </a:rPr>
              <a:t>Select</a:t>
            </a:r>
          </a:p>
        </p:txBody>
      </p:sp>
      <p:sp>
        <p:nvSpPr>
          <p:cNvPr id="406575" name="Rectangle 47"/>
          <p:cNvSpPr>
            <a:spLocks noChangeArrowheads="1"/>
          </p:cNvSpPr>
          <p:nvPr/>
        </p:nvSpPr>
        <p:spPr bwMode="auto">
          <a:xfrm>
            <a:off x="3662363" y="4187825"/>
            <a:ext cx="757237" cy="303213"/>
          </a:xfrm>
          <a:prstGeom prst="rect">
            <a:avLst/>
          </a:prstGeom>
          <a:solidFill>
            <a:srgbClr val="99CCFF"/>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sz="1600">
                <a:solidFill>
                  <a:srgbClr val="000000"/>
                </a:solidFill>
                <a:latin typeface="Gill Sans MT" pitchFamily="34" charset="0"/>
              </a:rPr>
              <a:t>Wakeup</a:t>
            </a:r>
          </a:p>
        </p:txBody>
      </p:sp>
      <p:sp>
        <p:nvSpPr>
          <p:cNvPr id="406576" name="Line 48"/>
          <p:cNvSpPr>
            <a:spLocks noChangeShapeType="1"/>
          </p:cNvSpPr>
          <p:nvPr/>
        </p:nvSpPr>
        <p:spPr bwMode="auto">
          <a:xfrm>
            <a:off x="3584575" y="3278188"/>
            <a:ext cx="152400" cy="909637"/>
          </a:xfrm>
          <a:prstGeom prst="line">
            <a:avLst/>
          </a:prstGeom>
          <a:noFill/>
          <a:ln w="9525">
            <a:solidFill>
              <a:schemeClr val="tx1"/>
            </a:solidFill>
            <a:round/>
            <a:headEnd/>
            <a:tailEnd type="triangle" w="med" len="med"/>
          </a:ln>
          <a:effectLst/>
        </p:spPr>
        <p:txBody>
          <a:bodyPr/>
          <a:lstStyle/>
          <a:p>
            <a:pPr fontAlgn="base">
              <a:spcBef>
                <a:spcPct val="0"/>
              </a:spcBef>
              <a:spcAft>
                <a:spcPct val="0"/>
              </a:spcAft>
            </a:pPr>
            <a:endParaRPr lang="en-US">
              <a:solidFill>
                <a:srgbClr val="000000"/>
              </a:solidFill>
              <a:latin typeface="Gill Sans MT" pitchFamily="34" charset="0"/>
            </a:endParaRPr>
          </a:p>
        </p:txBody>
      </p:sp>
      <p:sp>
        <p:nvSpPr>
          <p:cNvPr id="406577" name="Rectangle 49"/>
          <p:cNvSpPr>
            <a:spLocks noChangeArrowheads="1"/>
          </p:cNvSpPr>
          <p:nvPr/>
        </p:nvSpPr>
        <p:spPr bwMode="auto">
          <a:xfrm>
            <a:off x="4421188" y="2973388"/>
            <a:ext cx="1062037" cy="303212"/>
          </a:xfrm>
          <a:prstGeom prst="rect">
            <a:avLst/>
          </a:prstGeom>
          <a:solidFill>
            <a:srgbClr val="CCFFCC"/>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sz="1600">
                <a:solidFill>
                  <a:srgbClr val="000000"/>
                </a:solidFill>
                <a:latin typeface="Gill Sans MT" pitchFamily="34" charset="0"/>
              </a:rPr>
              <a:t>Payload</a:t>
            </a:r>
          </a:p>
        </p:txBody>
      </p:sp>
      <p:sp>
        <p:nvSpPr>
          <p:cNvPr id="406578" name="Rectangle 50"/>
          <p:cNvSpPr>
            <a:spLocks noChangeArrowheads="1"/>
          </p:cNvSpPr>
          <p:nvPr/>
        </p:nvSpPr>
        <p:spPr bwMode="auto">
          <a:xfrm>
            <a:off x="5937250" y="2973388"/>
            <a:ext cx="987425" cy="303212"/>
          </a:xfrm>
          <a:prstGeom prst="rect">
            <a:avLst/>
          </a:prstGeom>
          <a:solidFill>
            <a:srgbClr val="CCFFCC"/>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sz="1600">
                <a:solidFill>
                  <a:srgbClr val="000000"/>
                </a:solidFill>
                <a:latin typeface="Gill Sans MT" pitchFamily="34" charset="0"/>
              </a:rPr>
              <a:t>Execute</a:t>
            </a:r>
          </a:p>
        </p:txBody>
      </p:sp>
      <p:sp>
        <p:nvSpPr>
          <p:cNvPr id="406579" name="Rectangle 51"/>
          <p:cNvSpPr>
            <a:spLocks noChangeArrowheads="1"/>
          </p:cNvSpPr>
          <p:nvPr/>
        </p:nvSpPr>
        <p:spPr bwMode="auto">
          <a:xfrm>
            <a:off x="4419600" y="4567238"/>
            <a:ext cx="760413" cy="303212"/>
          </a:xfrm>
          <a:prstGeom prst="rect">
            <a:avLst/>
          </a:prstGeom>
          <a:solidFill>
            <a:srgbClr val="99CCFF"/>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sz="1600">
                <a:solidFill>
                  <a:srgbClr val="000000"/>
                </a:solidFill>
                <a:latin typeface="Gill Sans MT" pitchFamily="34" charset="0"/>
              </a:rPr>
              <a:t>Select</a:t>
            </a:r>
          </a:p>
        </p:txBody>
      </p:sp>
      <p:sp>
        <p:nvSpPr>
          <p:cNvPr id="406582" name="Rectangle 54"/>
          <p:cNvSpPr>
            <a:spLocks noChangeArrowheads="1"/>
          </p:cNvSpPr>
          <p:nvPr/>
        </p:nvSpPr>
        <p:spPr bwMode="auto">
          <a:xfrm>
            <a:off x="5938838" y="4567238"/>
            <a:ext cx="1062037" cy="303212"/>
          </a:xfrm>
          <a:prstGeom prst="rect">
            <a:avLst/>
          </a:prstGeom>
          <a:solidFill>
            <a:srgbClr val="99CCFF"/>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sz="1600">
                <a:solidFill>
                  <a:srgbClr val="000000"/>
                </a:solidFill>
                <a:latin typeface="Gill Sans MT" pitchFamily="34" charset="0"/>
              </a:rPr>
              <a:t>Payload</a:t>
            </a:r>
          </a:p>
        </p:txBody>
      </p:sp>
      <p:cxnSp>
        <p:nvCxnSpPr>
          <p:cNvPr id="406583" name="AutoShape 55"/>
          <p:cNvCxnSpPr>
            <a:cxnSpLocks noChangeShapeType="1"/>
            <a:stCxn id="406531" idx="3"/>
            <a:endCxn id="406532" idx="1"/>
          </p:cNvCxnSpPr>
          <p:nvPr/>
        </p:nvCxnSpPr>
        <p:spPr bwMode="auto">
          <a:xfrm>
            <a:off x="2144713" y="2139950"/>
            <a:ext cx="757237" cy="0"/>
          </a:xfrm>
          <a:prstGeom prst="straightConnector1">
            <a:avLst/>
          </a:prstGeom>
          <a:noFill/>
          <a:ln w="9525">
            <a:solidFill>
              <a:schemeClr val="tx1"/>
            </a:solidFill>
            <a:round/>
            <a:headEnd/>
            <a:tailEnd type="triangle" w="med" len="med"/>
          </a:ln>
          <a:effectLst/>
        </p:spPr>
      </p:cxnSp>
      <p:cxnSp>
        <p:nvCxnSpPr>
          <p:cNvPr id="406584" name="AutoShape 56"/>
          <p:cNvCxnSpPr>
            <a:cxnSpLocks noChangeShapeType="1"/>
            <a:stCxn id="406574" idx="3"/>
            <a:endCxn id="406577" idx="1"/>
          </p:cNvCxnSpPr>
          <p:nvPr/>
        </p:nvCxnSpPr>
        <p:spPr bwMode="auto">
          <a:xfrm>
            <a:off x="3660775" y="3125788"/>
            <a:ext cx="760413" cy="0"/>
          </a:xfrm>
          <a:prstGeom prst="straightConnector1">
            <a:avLst/>
          </a:prstGeom>
          <a:noFill/>
          <a:ln w="9525">
            <a:solidFill>
              <a:schemeClr val="tx1"/>
            </a:solidFill>
            <a:round/>
            <a:headEnd/>
            <a:tailEnd type="triangle" w="med" len="med"/>
          </a:ln>
          <a:effectLst/>
        </p:spPr>
      </p:cxnSp>
      <p:cxnSp>
        <p:nvCxnSpPr>
          <p:cNvPr id="406585" name="AutoShape 57"/>
          <p:cNvCxnSpPr>
            <a:cxnSpLocks noChangeShapeType="1"/>
            <a:stCxn id="406577" idx="3"/>
            <a:endCxn id="406578" idx="1"/>
          </p:cNvCxnSpPr>
          <p:nvPr/>
        </p:nvCxnSpPr>
        <p:spPr bwMode="auto">
          <a:xfrm>
            <a:off x="5483225" y="3125788"/>
            <a:ext cx="454025" cy="0"/>
          </a:xfrm>
          <a:prstGeom prst="straightConnector1">
            <a:avLst/>
          </a:prstGeom>
          <a:noFill/>
          <a:ln w="9525">
            <a:solidFill>
              <a:schemeClr val="tx1"/>
            </a:solidFill>
            <a:round/>
            <a:headEnd/>
            <a:tailEnd type="triangle" w="med" len="med"/>
          </a:ln>
          <a:effectLst/>
        </p:spPr>
      </p:cxnSp>
      <p:cxnSp>
        <p:nvCxnSpPr>
          <p:cNvPr id="406586" name="AutoShape 58"/>
          <p:cNvCxnSpPr>
            <a:cxnSpLocks noChangeShapeType="1"/>
            <a:stCxn id="406579" idx="3"/>
            <a:endCxn id="406582" idx="1"/>
          </p:cNvCxnSpPr>
          <p:nvPr/>
        </p:nvCxnSpPr>
        <p:spPr bwMode="auto">
          <a:xfrm>
            <a:off x="5180013" y="4719638"/>
            <a:ext cx="758825" cy="0"/>
          </a:xfrm>
          <a:prstGeom prst="straightConnector1">
            <a:avLst/>
          </a:prstGeom>
          <a:noFill/>
          <a:ln w="9525">
            <a:solidFill>
              <a:schemeClr val="tx1"/>
            </a:solidFill>
            <a:round/>
            <a:headEnd/>
            <a:tailEnd type="triangle" w="med" len="med"/>
          </a:ln>
          <a:effectLst/>
        </p:spPr>
      </p:cxnSp>
      <p:sp>
        <p:nvSpPr>
          <p:cNvPr id="406587" name="Rectangle 59"/>
          <p:cNvSpPr>
            <a:spLocks noChangeArrowheads="1"/>
          </p:cNvSpPr>
          <p:nvPr/>
        </p:nvSpPr>
        <p:spPr bwMode="auto">
          <a:xfrm>
            <a:off x="7456488" y="4567238"/>
            <a:ext cx="758825" cy="303212"/>
          </a:xfrm>
          <a:prstGeom prst="rect">
            <a:avLst/>
          </a:prstGeom>
          <a:solidFill>
            <a:srgbClr val="99CCFF"/>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sz="1600" dirty="0">
                <a:solidFill>
                  <a:srgbClr val="000000"/>
                </a:solidFill>
                <a:latin typeface="Gill Sans MT" pitchFamily="34" charset="0"/>
              </a:rPr>
              <a:t>Execute</a:t>
            </a:r>
          </a:p>
        </p:txBody>
      </p:sp>
      <p:sp>
        <p:nvSpPr>
          <p:cNvPr id="406588" name="Rectangle 60"/>
          <p:cNvSpPr>
            <a:spLocks noChangeArrowheads="1"/>
          </p:cNvSpPr>
          <p:nvPr/>
        </p:nvSpPr>
        <p:spPr bwMode="auto">
          <a:xfrm>
            <a:off x="7456488" y="4187825"/>
            <a:ext cx="758825" cy="303213"/>
          </a:xfrm>
          <a:prstGeom prst="rect">
            <a:avLst/>
          </a:prstGeom>
          <a:solidFill>
            <a:srgbClr val="99CCFF"/>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sz="1600">
                <a:solidFill>
                  <a:srgbClr val="000000"/>
                </a:solidFill>
                <a:latin typeface="Gill Sans MT" pitchFamily="34" charset="0"/>
              </a:rPr>
              <a:t>Capture</a:t>
            </a:r>
          </a:p>
        </p:txBody>
      </p:sp>
      <p:cxnSp>
        <p:nvCxnSpPr>
          <p:cNvPr id="406589" name="AutoShape 61"/>
          <p:cNvCxnSpPr>
            <a:cxnSpLocks noChangeShapeType="1"/>
            <a:stCxn id="406582" idx="3"/>
            <a:endCxn id="406587" idx="1"/>
          </p:cNvCxnSpPr>
          <p:nvPr/>
        </p:nvCxnSpPr>
        <p:spPr bwMode="auto">
          <a:xfrm>
            <a:off x="7000875" y="4719638"/>
            <a:ext cx="455613" cy="0"/>
          </a:xfrm>
          <a:prstGeom prst="straightConnector1">
            <a:avLst/>
          </a:prstGeom>
          <a:noFill/>
          <a:ln w="9525">
            <a:solidFill>
              <a:schemeClr val="tx1"/>
            </a:solidFill>
            <a:round/>
            <a:headEnd/>
            <a:tailEnd type="triangle" w="med" len="med"/>
          </a:ln>
          <a:effectLst/>
        </p:spPr>
      </p:cxnSp>
      <p:sp>
        <p:nvSpPr>
          <p:cNvPr id="406591" name="Line 63"/>
          <p:cNvSpPr>
            <a:spLocks noChangeShapeType="1"/>
          </p:cNvSpPr>
          <p:nvPr/>
        </p:nvSpPr>
        <p:spPr bwMode="auto">
          <a:xfrm>
            <a:off x="6848475" y="3276600"/>
            <a:ext cx="608013" cy="987425"/>
          </a:xfrm>
          <a:prstGeom prst="line">
            <a:avLst/>
          </a:prstGeom>
          <a:noFill/>
          <a:ln w="9525">
            <a:solidFill>
              <a:schemeClr val="tx1"/>
            </a:solidFill>
            <a:round/>
            <a:headEnd/>
            <a:tailEnd type="triangle" w="med" len="med"/>
          </a:ln>
          <a:effectLst/>
        </p:spPr>
        <p:txBody>
          <a:bodyPr/>
          <a:lstStyle/>
          <a:p>
            <a:pPr fontAlgn="base">
              <a:spcBef>
                <a:spcPct val="0"/>
              </a:spcBef>
              <a:spcAft>
                <a:spcPct val="0"/>
              </a:spcAft>
            </a:pPr>
            <a:endParaRPr lang="en-US">
              <a:solidFill>
                <a:srgbClr val="000000"/>
              </a:solidFill>
              <a:latin typeface="Gill Sans MT" pitchFamily="34" charset="0"/>
            </a:endParaRPr>
          </a:p>
        </p:txBody>
      </p:sp>
      <p:sp>
        <p:nvSpPr>
          <p:cNvPr id="406592" name="Line 64"/>
          <p:cNvSpPr>
            <a:spLocks noChangeShapeType="1"/>
          </p:cNvSpPr>
          <p:nvPr/>
        </p:nvSpPr>
        <p:spPr bwMode="auto">
          <a:xfrm>
            <a:off x="4419600" y="4338638"/>
            <a:ext cx="3036888" cy="0"/>
          </a:xfrm>
          <a:prstGeom prst="line">
            <a:avLst/>
          </a:prstGeom>
          <a:noFill/>
          <a:ln w="9525">
            <a:solidFill>
              <a:schemeClr val="tx1"/>
            </a:solidFill>
            <a:round/>
            <a:headEnd/>
            <a:tailEnd type="triangle" w="med" len="med"/>
          </a:ln>
          <a:effectLst/>
        </p:spPr>
        <p:txBody>
          <a:bodyPr/>
          <a:lstStyle/>
          <a:p>
            <a:pPr fontAlgn="base">
              <a:spcBef>
                <a:spcPct val="0"/>
              </a:spcBef>
              <a:spcAft>
                <a:spcPct val="0"/>
              </a:spcAft>
            </a:pPr>
            <a:endParaRPr lang="en-US">
              <a:solidFill>
                <a:srgbClr val="000000"/>
              </a:solidFill>
              <a:latin typeface="Gill Sans MT" pitchFamily="34" charset="0"/>
            </a:endParaRPr>
          </a:p>
        </p:txBody>
      </p:sp>
      <p:sp>
        <p:nvSpPr>
          <p:cNvPr id="406593" name="Line 65"/>
          <p:cNvSpPr>
            <a:spLocks noChangeShapeType="1"/>
          </p:cNvSpPr>
          <p:nvPr/>
        </p:nvSpPr>
        <p:spPr bwMode="auto">
          <a:xfrm>
            <a:off x="5330825" y="2290763"/>
            <a:ext cx="608013" cy="758825"/>
          </a:xfrm>
          <a:prstGeom prst="line">
            <a:avLst/>
          </a:prstGeom>
          <a:noFill/>
          <a:ln w="25400">
            <a:solidFill>
              <a:srgbClr val="FF00FF"/>
            </a:solidFill>
            <a:round/>
            <a:headEnd/>
            <a:tailEnd type="triangle" w="med" len="med"/>
          </a:ln>
          <a:effectLst/>
        </p:spPr>
        <p:txBody>
          <a:bodyPr/>
          <a:lstStyle/>
          <a:p>
            <a:pPr fontAlgn="base">
              <a:spcBef>
                <a:spcPct val="0"/>
              </a:spcBef>
              <a:spcAft>
                <a:spcPct val="0"/>
              </a:spcAft>
            </a:pPr>
            <a:endParaRPr lang="en-US">
              <a:solidFill>
                <a:srgbClr val="000000"/>
              </a:solidFill>
              <a:latin typeface="Gill Sans MT" pitchFamily="34" charset="0"/>
            </a:endParaRPr>
          </a:p>
        </p:txBody>
      </p:sp>
      <p:sp>
        <p:nvSpPr>
          <p:cNvPr id="406594" name="Line 66"/>
          <p:cNvSpPr>
            <a:spLocks noChangeShapeType="1"/>
          </p:cNvSpPr>
          <p:nvPr/>
        </p:nvSpPr>
        <p:spPr bwMode="auto">
          <a:xfrm>
            <a:off x="6848475" y="3276600"/>
            <a:ext cx="608013" cy="1366838"/>
          </a:xfrm>
          <a:prstGeom prst="line">
            <a:avLst/>
          </a:prstGeom>
          <a:noFill/>
          <a:ln w="25400">
            <a:solidFill>
              <a:srgbClr val="FF00FF"/>
            </a:solidFill>
            <a:round/>
            <a:headEnd/>
            <a:tailEnd type="triangle" w="med" len="med"/>
          </a:ln>
          <a:effectLst/>
        </p:spPr>
        <p:txBody>
          <a:bodyPr/>
          <a:lstStyle/>
          <a:p>
            <a:pPr fontAlgn="base">
              <a:spcBef>
                <a:spcPct val="0"/>
              </a:spcBef>
              <a:spcAft>
                <a:spcPct val="0"/>
              </a:spcAft>
            </a:pPr>
            <a:endParaRPr lang="en-US">
              <a:solidFill>
                <a:srgbClr val="000000"/>
              </a:solidFill>
              <a:latin typeface="Gill Sans MT" pitchFamily="34" charset="0"/>
            </a:endParaRPr>
          </a:p>
        </p:txBody>
      </p:sp>
      <p:sp>
        <p:nvSpPr>
          <p:cNvPr id="406596" name="Text Box 68"/>
          <p:cNvSpPr txBox="1">
            <a:spLocks noChangeArrowheads="1"/>
          </p:cNvSpPr>
          <p:nvPr/>
        </p:nvSpPr>
        <p:spPr bwMode="auto">
          <a:xfrm>
            <a:off x="3062288" y="5403850"/>
            <a:ext cx="1077539" cy="369332"/>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a:solidFill>
                  <a:srgbClr val="000000"/>
                </a:solidFill>
                <a:latin typeface="Gill Sans MT" pitchFamily="34" charset="0"/>
              </a:rPr>
              <a:t>Cycle i+1</a:t>
            </a:r>
          </a:p>
        </p:txBody>
      </p:sp>
      <p:sp>
        <p:nvSpPr>
          <p:cNvPr id="406597" name="Text Box 69"/>
          <p:cNvSpPr txBox="1">
            <a:spLocks noChangeArrowheads="1"/>
          </p:cNvSpPr>
          <p:nvPr/>
        </p:nvSpPr>
        <p:spPr bwMode="auto">
          <a:xfrm>
            <a:off x="4579938" y="5403850"/>
            <a:ext cx="1077539" cy="369332"/>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a:solidFill>
                  <a:srgbClr val="000000"/>
                </a:solidFill>
                <a:latin typeface="Gill Sans MT" pitchFamily="34" charset="0"/>
              </a:rPr>
              <a:t>Cycle i+2</a:t>
            </a:r>
          </a:p>
        </p:txBody>
      </p:sp>
      <p:sp>
        <p:nvSpPr>
          <p:cNvPr id="406598" name="Text Box 70"/>
          <p:cNvSpPr txBox="1">
            <a:spLocks noChangeArrowheads="1"/>
          </p:cNvSpPr>
          <p:nvPr/>
        </p:nvSpPr>
        <p:spPr bwMode="auto">
          <a:xfrm>
            <a:off x="6097588" y="5403850"/>
            <a:ext cx="1077539" cy="369332"/>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dirty="0">
                <a:solidFill>
                  <a:srgbClr val="000000"/>
                </a:solidFill>
                <a:latin typeface="Gill Sans MT" pitchFamily="34" charset="0"/>
              </a:rPr>
              <a:t>Cycle i+3</a:t>
            </a:r>
          </a:p>
        </p:txBody>
      </p:sp>
      <p:sp>
        <p:nvSpPr>
          <p:cNvPr id="406602" name="Rectangle 74"/>
          <p:cNvSpPr>
            <a:spLocks noChangeArrowheads="1"/>
          </p:cNvSpPr>
          <p:nvPr/>
        </p:nvSpPr>
        <p:spPr bwMode="auto">
          <a:xfrm>
            <a:off x="5938838" y="3808413"/>
            <a:ext cx="835025" cy="303212"/>
          </a:xfrm>
          <a:prstGeom prst="rect">
            <a:avLst/>
          </a:prstGeom>
          <a:solidFill>
            <a:srgbClr val="99CCFF"/>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sz="1600">
                <a:solidFill>
                  <a:srgbClr val="000000"/>
                </a:solidFill>
                <a:latin typeface="Gill Sans MT" pitchFamily="34" charset="0"/>
              </a:rPr>
              <a:t>Capture</a:t>
            </a:r>
          </a:p>
        </p:txBody>
      </p:sp>
      <p:sp>
        <p:nvSpPr>
          <p:cNvPr id="406603" name="Line 75"/>
          <p:cNvSpPr>
            <a:spLocks noChangeShapeType="1"/>
          </p:cNvSpPr>
          <p:nvPr/>
        </p:nvSpPr>
        <p:spPr bwMode="auto">
          <a:xfrm>
            <a:off x="2901950" y="3960813"/>
            <a:ext cx="3036888" cy="0"/>
          </a:xfrm>
          <a:prstGeom prst="line">
            <a:avLst/>
          </a:prstGeom>
          <a:noFill/>
          <a:ln w="9525">
            <a:solidFill>
              <a:schemeClr val="tx1"/>
            </a:solidFill>
            <a:round/>
            <a:headEnd/>
            <a:tailEnd type="triangle" w="med" len="med"/>
          </a:ln>
          <a:effectLst/>
        </p:spPr>
        <p:txBody>
          <a:bodyPr/>
          <a:lstStyle/>
          <a:p>
            <a:pPr fontAlgn="base">
              <a:spcBef>
                <a:spcPct val="0"/>
              </a:spcBef>
              <a:spcAft>
                <a:spcPct val="0"/>
              </a:spcAft>
            </a:pPr>
            <a:endParaRPr lang="en-US">
              <a:solidFill>
                <a:srgbClr val="000000"/>
              </a:solidFill>
              <a:latin typeface="Gill Sans MT" pitchFamily="34" charset="0"/>
            </a:endParaRPr>
          </a:p>
        </p:txBody>
      </p:sp>
      <p:grpSp>
        <p:nvGrpSpPr>
          <p:cNvPr id="406606" name="Group 78"/>
          <p:cNvGrpSpPr>
            <a:grpSpLocks/>
          </p:cNvGrpSpPr>
          <p:nvPr/>
        </p:nvGrpSpPr>
        <p:grpSpPr bwMode="auto">
          <a:xfrm>
            <a:off x="1897063" y="2290763"/>
            <a:ext cx="1003300" cy="2560638"/>
            <a:chOff x="1195" y="1443"/>
            <a:chExt cx="632" cy="1613"/>
          </a:xfrm>
        </p:grpSpPr>
        <p:sp>
          <p:nvSpPr>
            <p:cNvPr id="406600" name="Rectangle 72"/>
            <p:cNvSpPr>
              <a:spLocks noChangeArrowheads="1"/>
            </p:cNvSpPr>
            <p:nvPr/>
          </p:nvSpPr>
          <p:spPr bwMode="auto">
            <a:xfrm>
              <a:off x="1350" y="2399"/>
              <a:ext cx="477" cy="191"/>
            </a:xfrm>
            <a:prstGeom prst="rect">
              <a:avLst/>
            </a:prstGeom>
            <a:solidFill>
              <a:srgbClr val="99CCFF"/>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sz="1600" dirty="0">
                  <a:solidFill>
                    <a:srgbClr val="000000"/>
                  </a:solidFill>
                  <a:latin typeface="Gill Sans MT" pitchFamily="34" charset="0"/>
                </a:rPr>
                <a:t>Wakeup</a:t>
              </a:r>
            </a:p>
          </p:txBody>
        </p:sp>
        <p:sp>
          <p:nvSpPr>
            <p:cNvPr id="406601" name="Line 73"/>
            <p:cNvSpPr>
              <a:spLocks noChangeShapeType="1"/>
            </p:cNvSpPr>
            <p:nvPr/>
          </p:nvSpPr>
          <p:spPr bwMode="auto">
            <a:xfrm>
              <a:off x="1255" y="1443"/>
              <a:ext cx="95" cy="956"/>
            </a:xfrm>
            <a:prstGeom prst="line">
              <a:avLst/>
            </a:prstGeom>
            <a:noFill/>
            <a:ln w="9525">
              <a:solidFill>
                <a:schemeClr val="tx1"/>
              </a:solidFill>
              <a:round/>
              <a:headEnd/>
              <a:tailEnd type="triangle" w="med" len="med"/>
            </a:ln>
            <a:effectLst/>
          </p:spPr>
          <p:txBody>
            <a:bodyPr/>
            <a:lstStyle/>
            <a:p>
              <a:pPr fontAlgn="base">
                <a:spcBef>
                  <a:spcPct val="0"/>
                </a:spcBef>
                <a:spcAft>
                  <a:spcPct val="0"/>
                </a:spcAft>
              </a:pPr>
              <a:endParaRPr lang="en-US">
                <a:solidFill>
                  <a:srgbClr val="000000"/>
                </a:solidFill>
                <a:latin typeface="Gill Sans MT" pitchFamily="34" charset="0"/>
              </a:endParaRPr>
            </a:p>
          </p:txBody>
        </p:sp>
        <p:sp>
          <p:nvSpPr>
            <p:cNvPr id="406604" name="Text Box 76"/>
            <p:cNvSpPr txBox="1">
              <a:spLocks noChangeArrowheads="1"/>
            </p:cNvSpPr>
            <p:nvPr/>
          </p:nvSpPr>
          <p:spPr bwMode="auto">
            <a:xfrm>
              <a:off x="1195" y="2591"/>
              <a:ext cx="561" cy="465"/>
            </a:xfrm>
            <a:prstGeom prst="rect">
              <a:avLst/>
            </a:prstGeom>
            <a:noFill/>
            <a:ln w="9525">
              <a:noFill/>
              <a:miter lim="800000"/>
              <a:headEnd/>
              <a:tailEnd/>
            </a:ln>
            <a:effectLst/>
          </p:spPr>
          <p:txBody>
            <a:bodyPr wrap="none">
              <a:spAutoFit/>
            </a:bodyPr>
            <a:lstStyle/>
            <a:p>
              <a:pPr algn="ctr" fontAlgn="base">
                <a:spcBef>
                  <a:spcPct val="0"/>
                </a:spcBef>
                <a:spcAft>
                  <a:spcPct val="0"/>
                </a:spcAft>
              </a:pPr>
              <a:r>
                <a:rPr lang="en-US" sz="1400">
                  <a:solidFill>
                    <a:srgbClr val="000000"/>
                  </a:solidFill>
                  <a:latin typeface="Gill Sans MT" pitchFamily="34" charset="0"/>
                </a:rPr>
                <a:t>tag match</a:t>
              </a:r>
            </a:p>
            <a:p>
              <a:pPr algn="ctr" fontAlgn="base">
                <a:spcBef>
                  <a:spcPct val="0"/>
                </a:spcBef>
                <a:spcAft>
                  <a:spcPct val="0"/>
                </a:spcAft>
              </a:pPr>
              <a:r>
                <a:rPr lang="en-US" sz="1400">
                  <a:solidFill>
                    <a:srgbClr val="000000"/>
                  </a:solidFill>
                  <a:latin typeface="Gill Sans MT" pitchFamily="34" charset="0"/>
                </a:rPr>
                <a:t>on first</a:t>
              </a:r>
            </a:p>
            <a:p>
              <a:pPr algn="ctr" fontAlgn="base">
                <a:spcBef>
                  <a:spcPct val="0"/>
                </a:spcBef>
                <a:spcAft>
                  <a:spcPct val="0"/>
                </a:spcAft>
              </a:pPr>
              <a:r>
                <a:rPr lang="en-US" sz="1400">
                  <a:solidFill>
                    <a:srgbClr val="000000"/>
                  </a:solidFill>
                  <a:latin typeface="Gill Sans MT" pitchFamily="34" charset="0"/>
                </a:rPr>
                <a:t>operand</a:t>
              </a:r>
            </a:p>
          </p:txBody>
        </p:sp>
      </p:grpSp>
      <p:sp>
        <p:nvSpPr>
          <p:cNvPr id="406605" name="Text Box 77"/>
          <p:cNvSpPr txBox="1">
            <a:spLocks noChangeArrowheads="1"/>
          </p:cNvSpPr>
          <p:nvPr/>
        </p:nvSpPr>
        <p:spPr bwMode="auto">
          <a:xfrm>
            <a:off x="3073400" y="4446588"/>
            <a:ext cx="1402435" cy="954107"/>
          </a:xfrm>
          <a:prstGeom prst="rect">
            <a:avLst/>
          </a:prstGeom>
          <a:noFill/>
          <a:ln w="9525">
            <a:noFill/>
            <a:miter lim="800000"/>
            <a:headEnd/>
            <a:tailEnd/>
          </a:ln>
          <a:effectLst/>
        </p:spPr>
        <p:txBody>
          <a:bodyPr wrap="none">
            <a:spAutoFit/>
          </a:bodyPr>
          <a:lstStyle/>
          <a:p>
            <a:pPr algn="ctr" fontAlgn="base">
              <a:spcBef>
                <a:spcPct val="0"/>
              </a:spcBef>
              <a:spcAft>
                <a:spcPct val="0"/>
              </a:spcAft>
            </a:pPr>
            <a:r>
              <a:rPr lang="en-US" sz="1400">
                <a:solidFill>
                  <a:srgbClr val="000000"/>
                </a:solidFill>
                <a:latin typeface="Gill Sans MT" pitchFamily="34" charset="0"/>
              </a:rPr>
              <a:t>tag match</a:t>
            </a:r>
          </a:p>
          <a:p>
            <a:pPr algn="ctr" fontAlgn="base">
              <a:spcBef>
                <a:spcPct val="0"/>
              </a:spcBef>
              <a:spcAft>
                <a:spcPct val="0"/>
              </a:spcAft>
            </a:pPr>
            <a:r>
              <a:rPr lang="en-US" sz="1400">
                <a:solidFill>
                  <a:srgbClr val="000000"/>
                </a:solidFill>
                <a:latin typeface="Gill Sans MT" pitchFamily="34" charset="0"/>
              </a:rPr>
              <a:t>on second</a:t>
            </a:r>
          </a:p>
          <a:p>
            <a:pPr algn="ctr" fontAlgn="base">
              <a:spcBef>
                <a:spcPct val="0"/>
              </a:spcBef>
              <a:spcAft>
                <a:spcPct val="0"/>
              </a:spcAft>
            </a:pPr>
            <a:r>
              <a:rPr lang="en-US" sz="1400">
                <a:solidFill>
                  <a:srgbClr val="000000"/>
                </a:solidFill>
                <a:latin typeface="Gill Sans MT" pitchFamily="34" charset="0"/>
              </a:rPr>
              <a:t>operand</a:t>
            </a:r>
          </a:p>
          <a:p>
            <a:pPr algn="ctr" fontAlgn="base">
              <a:spcBef>
                <a:spcPct val="0"/>
              </a:spcBef>
              <a:spcAft>
                <a:spcPct val="0"/>
              </a:spcAft>
            </a:pPr>
            <a:r>
              <a:rPr lang="en-US" sz="1400">
                <a:solidFill>
                  <a:srgbClr val="000000"/>
                </a:solidFill>
                <a:latin typeface="Gill Sans MT" pitchFamily="34" charset="0"/>
              </a:rPr>
              <a:t>(now C is ready)</a:t>
            </a:r>
          </a:p>
        </p:txBody>
      </p:sp>
      <p:grpSp>
        <p:nvGrpSpPr>
          <p:cNvPr id="406610" name="Group 82"/>
          <p:cNvGrpSpPr>
            <a:grpSpLocks/>
          </p:cNvGrpSpPr>
          <p:nvPr/>
        </p:nvGrpSpPr>
        <p:grpSpPr bwMode="auto">
          <a:xfrm>
            <a:off x="4799013" y="3808413"/>
            <a:ext cx="3263900" cy="1820862"/>
            <a:chOff x="3023" y="2399"/>
            <a:chExt cx="2056" cy="1147"/>
          </a:xfrm>
        </p:grpSpPr>
        <p:sp>
          <p:nvSpPr>
            <p:cNvPr id="406608" name="AutoShape 80"/>
            <p:cNvSpPr>
              <a:spLocks noChangeArrowheads="1"/>
            </p:cNvSpPr>
            <p:nvPr/>
          </p:nvSpPr>
          <p:spPr bwMode="auto">
            <a:xfrm flipH="1">
              <a:off x="3023" y="3307"/>
              <a:ext cx="2056" cy="239"/>
            </a:xfrm>
            <a:prstGeom prst="wedgeRoundRectCallout">
              <a:avLst>
                <a:gd name="adj1" fmla="val -880"/>
                <a:gd name="adj2" fmla="val -152931"/>
                <a:gd name="adj3" fmla="val 16667"/>
              </a:avLst>
            </a:prstGeom>
            <a:solidFill>
              <a:srgbClr val="000080"/>
            </a:solidFill>
            <a:ln w="9525">
              <a:no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a:lstStyle/>
            <a:p>
              <a:pPr algn="ctr" fontAlgn="base">
                <a:spcBef>
                  <a:spcPct val="0"/>
                </a:spcBef>
                <a:spcAft>
                  <a:spcPct val="0"/>
                </a:spcAft>
              </a:pPr>
              <a:r>
                <a:rPr lang="en-US">
                  <a:solidFill>
                    <a:srgbClr val="FFFFFF"/>
                  </a:solidFill>
                  <a:latin typeface="Gill Sans MT" pitchFamily="34" charset="0"/>
                </a:rPr>
                <a:t>No simultaneous read/write!</a:t>
              </a:r>
            </a:p>
          </p:txBody>
        </p:sp>
        <p:sp>
          <p:nvSpPr>
            <p:cNvPr id="406609" name="Freeform 81"/>
            <p:cNvSpPr>
              <a:spLocks/>
            </p:cNvSpPr>
            <p:nvPr/>
          </p:nvSpPr>
          <p:spPr bwMode="auto">
            <a:xfrm>
              <a:off x="3741" y="2399"/>
              <a:ext cx="669" cy="669"/>
            </a:xfrm>
            <a:custGeom>
              <a:avLst/>
              <a:gdLst/>
              <a:ahLst/>
              <a:cxnLst>
                <a:cxn ang="0">
                  <a:pos x="0" y="669"/>
                </a:cxn>
                <a:cxn ang="0">
                  <a:pos x="0" y="0"/>
                </a:cxn>
                <a:cxn ang="0">
                  <a:pos x="525" y="0"/>
                </a:cxn>
                <a:cxn ang="0">
                  <a:pos x="525" y="191"/>
                </a:cxn>
                <a:cxn ang="0">
                  <a:pos x="669" y="478"/>
                </a:cxn>
                <a:cxn ang="0">
                  <a:pos x="669" y="669"/>
                </a:cxn>
                <a:cxn ang="0">
                  <a:pos x="0" y="669"/>
                </a:cxn>
              </a:cxnLst>
              <a:rect l="0" t="0" r="r" b="b"/>
              <a:pathLst>
                <a:path w="669" h="669">
                  <a:moveTo>
                    <a:pt x="0" y="669"/>
                  </a:moveTo>
                  <a:lnTo>
                    <a:pt x="0" y="0"/>
                  </a:lnTo>
                  <a:lnTo>
                    <a:pt x="525" y="0"/>
                  </a:lnTo>
                  <a:lnTo>
                    <a:pt x="525" y="191"/>
                  </a:lnTo>
                  <a:lnTo>
                    <a:pt x="669" y="478"/>
                  </a:lnTo>
                  <a:lnTo>
                    <a:pt x="669" y="669"/>
                  </a:lnTo>
                  <a:lnTo>
                    <a:pt x="0" y="669"/>
                  </a:lnTo>
                  <a:close/>
                </a:path>
              </a:pathLst>
            </a:custGeom>
            <a:noFill/>
            <a:ln w="38100">
              <a:solidFill>
                <a:srgbClr val="0000FF"/>
              </a:solidFill>
              <a:round/>
              <a:headEnd/>
              <a:tailEnd/>
            </a:ln>
            <a:effectLst/>
          </p:spPr>
          <p:txBody>
            <a:bodyPr/>
            <a:lstStyle/>
            <a:p>
              <a:pPr fontAlgn="base">
                <a:spcBef>
                  <a:spcPct val="0"/>
                </a:spcBef>
                <a:spcAft>
                  <a:spcPct val="0"/>
                </a:spcAft>
              </a:pPr>
              <a:endParaRPr lang="en-US">
                <a:solidFill>
                  <a:srgbClr val="000000"/>
                </a:solidFill>
                <a:latin typeface="Gill Sans MT" pitchFamily="34" charset="0"/>
              </a:endParaRPr>
            </a:p>
          </p:txBody>
        </p:sp>
      </p:grpSp>
      <p:sp>
        <p:nvSpPr>
          <p:cNvPr id="406614" name="Oval 86"/>
          <p:cNvSpPr>
            <a:spLocks noChangeArrowheads="1"/>
          </p:cNvSpPr>
          <p:nvPr/>
        </p:nvSpPr>
        <p:spPr bwMode="auto">
          <a:xfrm>
            <a:off x="8407194" y="1126059"/>
            <a:ext cx="303213" cy="303212"/>
          </a:xfrm>
          <a:prstGeom prst="ellipse">
            <a:avLst/>
          </a:prstGeom>
          <a:solidFill>
            <a:srgbClr val="FF99CC"/>
          </a:solidFill>
          <a:ln w="9525">
            <a:solidFill>
              <a:schemeClr val="tx1"/>
            </a:solid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dirty="0">
                <a:solidFill>
                  <a:srgbClr val="000000"/>
                </a:solidFill>
                <a:latin typeface="Gill Sans MT" pitchFamily="34" charset="0"/>
              </a:rPr>
              <a:t>A</a:t>
            </a:r>
          </a:p>
        </p:txBody>
      </p:sp>
      <p:sp>
        <p:nvSpPr>
          <p:cNvPr id="406615" name="Oval 87"/>
          <p:cNvSpPr>
            <a:spLocks noChangeArrowheads="1"/>
          </p:cNvSpPr>
          <p:nvPr/>
        </p:nvSpPr>
        <p:spPr bwMode="auto">
          <a:xfrm>
            <a:off x="8027782" y="1657871"/>
            <a:ext cx="303212" cy="303213"/>
          </a:xfrm>
          <a:prstGeom prst="ellipse">
            <a:avLst/>
          </a:prstGeom>
          <a:solidFill>
            <a:srgbClr val="CCFFCC"/>
          </a:solidFill>
          <a:ln w="9525">
            <a:solidFill>
              <a:schemeClr val="tx1"/>
            </a:solid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a:solidFill>
                  <a:srgbClr val="000000"/>
                </a:solidFill>
                <a:latin typeface="Gill Sans MT" pitchFamily="34" charset="0"/>
              </a:rPr>
              <a:t>B</a:t>
            </a:r>
          </a:p>
        </p:txBody>
      </p:sp>
      <p:sp>
        <p:nvSpPr>
          <p:cNvPr id="406616" name="Oval 88"/>
          <p:cNvSpPr>
            <a:spLocks noChangeArrowheads="1"/>
          </p:cNvSpPr>
          <p:nvPr/>
        </p:nvSpPr>
        <p:spPr bwMode="auto">
          <a:xfrm>
            <a:off x="8254794" y="2189684"/>
            <a:ext cx="303213" cy="303212"/>
          </a:xfrm>
          <a:prstGeom prst="ellipse">
            <a:avLst/>
          </a:prstGeom>
          <a:solidFill>
            <a:srgbClr val="99CCFF"/>
          </a:solidFill>
          <a:ln w="9525">
            <a:solidFill>
              <a:schemeClr val="tx1"/>
            </a:solid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a:solidFill>
                  <a:srgbClr val="000000"/>
                </a:solidFill>
                <a:latin typeface="Gill Sans MT" pitchFamily="34" charset="0"/>
              </a:rPr>
              <a:t>C</a:t>
            </a:r>
          </a:p>
        </p:txBody>
      </p:sp>
      <p:cxnSp>
        <p:nvCxnSpPr>
          <p:cNvPr id="406617" name="AutoShape 89"/>
          <p:cNvCxnSpPr>
            <a:cxnSpLocks noChangeShapeType="1"/>
            <a:stCxn id="406614" idx="4"/>
            <a:endCxn id="406615" idx="0"/>
          </p:cNvCxnSpPr>
          <p:nvPr/>
        </p:nvCxnSpPr>
        <p:spPr bwMode="auto">
          <a:xfrm flipH="1">
            <a:off x="8180182" y="1429271"/>
            <a:ext cx="379412" cy="228600"/>
          </a:xfrm>
          <a:prstGeom prst="straightConnector1">
            <a:avLst/>
          </a:prstGeom>
          <a:noFill/>
          <a:ln w="9525">
            <a:solidFill>
              <a:schemeClr val="tx1"/>
            </a:solidFill>
            <a:round/>
            <a:headEnd/>
            <a:tailEnd type="triangle" w="med" len="med"/>
          </a:ln>
          <a:effectLst/>
        </p:spPr>
      </p:cxnSp>
      <p:cxnSp>
        <p:nvCxnSpPr>
          <p:cNvPr id="406618" name="AutoShape 90"/>
          <p:cNvCxnSpPr>
            <a:cxnSpLocks noChangeShapeType="1"/>
            <a:stCxn id="406615" idx="4"/>
            <a:endCxn id="406616" idx="1"/>
          </p:cNvCxnSpPr>
          <p:nvPr/>
        </p:nvCxnSpPr>
        <p:spPr bwMode="auto">
          <a:xfrm>
            <a:off x="8180182" y="1961084"/>
            <a:ext cx="119062" cy="273050"/>
          </a:xfrm>
          <a:prstGeom prst="straightConnector1">
            <a:avLst/>
          </a:prstGeom>
          <a:noFill/>
          <a:ln w="9525">
            <a:solidFill>
              <a:schemeClr val="tx1"/>
            </a:solidFill>
            <a:round/>
            <a:headEnd/>
            <a:tailEnd type="triangle" w="med" len="med"/>
          </a:ln>
          <a:effectLst/>
        </p:spPr>
      </p:cxnSp>
      <p:cxnSp>
        <p:nvCxnSpPr>
          <p:cNvPr id="406620" name="AutoShape 92"/>
          <p:cNvCxnSpPr>
            <a:cxnSpLocks noChangeShapeType="1"/>
            <a:stCxn id="406614" idx="4"/>
            <a:endCxn id="406616" idx="7"/>
          </p:cNvCxnSpPr>
          <p:nvPr/>
        </p:nvCxnSpPr>
        <p:spPr bwMode="auto">
          <a:xfrm flipH="1">
            <a:off x="8513557" y="1429271"/>
            <a:ext cx="46037" cy="804863"/>
          </a:xfrm>
          <a:prstGeom prst="straightConnector1">
            <a:avLst/>
          </a:prstGeom>
          <a:noFill/>
          <a:ln w="9525">
            <a:solidFill>
              <a:schemeClr val="tx1"/>
            </a:solidFill>
            <a:round/>
            <a:headEnd/>
            <a:tailEnd type="triangle" w="med" len="med"/>
          </a:ln>
          <a:effectLst/>
        </p:spPr>
      </p:cxnSp>
      <p:sp>
        <p:nvSpPr>
          <p:cNvPr id="406611" name="Freeform 83"/>
          <p:cNvSpPr>
            <a:spLocks/>
          </p:cNvSpPr>
          <p:nvPr/>
        </p:nvSpPr>
        <p:spPr bwMode="auto">
          <a:xfrm>
            <a:off x="5330826" y="2290763"/>
            <a:ext cx="2125663" cy="2352675"/>
          </a:xfrm>
          <a:custGeom>
            <a:avLst/>
            <a:gdLst/>
            <a:ahLst/>
            <a:cxnLst>
              <a:cxn ang="0">
                <a:pos x="0" y="0"/>
              </a:cxn>
              <a:cxn ang="0">
                <a:pos x="287" y="621"/>
              </a:cxn>
              <a:cxn ang="0">
                <a:pos x="908" y="813"/>
              </a:cxn>
              <a:cxn ang="0">
                <a:pos x="1100" y="1338"/>
              </a:cxn>
              <a:cxn ang="0">
                <a:pos x="1339" y="1482"/>
              </a:cxn>
            </a:cxnLst>
            <a:rect l="0" t="0" r="r" b="b"/>
            <a:pathLst>
              <a:path w="1339" h="1482">
                <a:moveTo>
                  <a:pt x="0" y="0"/>
                </a:moveTo>
                <a:cubicBezTo>
                  <a:pt x="68" y="242"/>
                  <a:pt x="136" y="485"/>
                  <a:pt x="287" y="621"/>
                </a:cubicBezTo>
                <a:cubicBezTo>
                  <a:pt x="438" y="757"/>
                  <a:pt x="772" y="693"/>
                  <a:pt x="908" y="813"/>
                </a:cubicBezTo>
                <a:cubicBezTo>
                  <a:pt x="1044" y="933"/>
                  <a:pt x="1028" y="1227"/>
                  <a:pt x="1100" y="1338"/>
                </a:cubicBezTo>
                <a:cubicBezTo>
                  <a:pt x="1172" y="1449"/>
                  <a:pt x="1255" y="1465"/>
                  <a:pt x="1339" y="1482"/>
                </a:cubicBezTo>
              </a:path>
            </a:pathLst>
          </a:custGeom>
          <a:noFill/>
          <a:ln w="38100">
            <a:solidFill>
              <a:srgbClr val="FF00FF"/>
            </a:solidFill>
            <a:round/>
            <a:headEnd/>
            <a:tailEnd type="triangle" w="med" len="med"/>
          </a:ln>
          <a:effectLst/>
        </p:spPr>
        <p:txBody>
          <a:bodyPr/>
          <a:lstStyle/>
          <a:p>
            <a:pPr fontAlgn="base">
              <a:spcBef>
                <a:spcPct val="0"/>
              </a:spcBef>
              <a:spcAft>
                <a:spcPct val="0"/>
              </a:spcAft>
            </a:pPr>
            <a:endParaRPr lang="en-US">
              <a:solidFill>
                <a:srgbClr val="000000"/>
              </a:solidFill>
              <a:latin typeface="Gill Sans MT" pitchFamily="34" charset="0"/>
            </a:endParaRPr>
          </a:p>
        </p:txBody>
      </p:sp>
      <p:sp>
        <p:nvSpPr>
          <p:cNvPr id="64" name="Text Box 70"/>
          <p:cNvSpPr txBox="1">
            <a:spLocks noChangeArrowheads="1"/>
          </p:cNvSpPr>
          <p:nvPr/>
        </p:nvSpPr>
        <p:spPr bwMode="auto">
          <a:xfrm>
            <a:off x="7598917" y="5403850"/>
            <a:ext cx="1077539" cy="369332"/>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dirty="0">
                <a:solidFill>
                  <a:srgbClr val="000000"/>
                </a:solidFill>
                <a:latin typeface="Gill Sans MT" pitchFamily="34" charset="0"/>
              </a:rPr>
              <a:t>Cycle i+4</a:t>
            </a:r>
          </a:p>
        </p:txBody>
      </p:sp>
      <p:sp>
        <p:nvSpPr>
          <p:cNvPr id="65" name="TextBox 64"/>
          <p:cNvSpPr txBox="1"/>
          <p:nvPr/>
        </p:nvSpPr>
        <p:spPr>
          <a:xfrm>
            <a:off x="0" y="6237822"/>
            <a:ext cx="9144000" cy="575554"/>
          </a:xfrm>
          <a:prstGeom prst="rect">
            <a:avLst/>
          </a:prstGeom>
          <a:noFill/>
        </p:spPr>
        <p:txBody>
          <a:bodyPr wrap="square" lIns="82309" tIns="41154" rIns="82309" bIns="41154" rtlCol="0">
            <a:spAutoFit/>
          </a:bodyPr>
          <a:lstStyle/>
          <a:p>
            <a:pPr marL="0" lvl="1" indent="-514291" algn="ctr"/>
            <a:r>
              <a:rPr lang="en-US" sz="3200" dirty="0">
                <a:solidFill>
                  <a:schemeClr val="bg1"/>
                </a:solidFill>
              </a:rPr>
              <a:t>Need </a:t>
            </a:r>
            <a:r>
              <a:rPr lang="en-US" sz="3200" b="1" i="1" dirty="0">
                <a:solidFill>
                  <a:schemeClr val="bg1"/>
                </a:solidFill>
              </a:rPr>
              <a:t>second</a:t>
            </a:r>
            <a:r>
              <a:rPr lang="en-US" sz="3200" dirty="0">
                <a:solidFill>
                  <a:schemeClr val="bg1"/>
                </a:solidFill>
              </a:rPr>
              <a:t> level of bypassing</a:t>
            </a:r>
          </a:p>
        </p:txBody>
      </p:sp>
    </p:spTree>
    <p:extLst>
      <p:ext uri="{BB962C8B-B14F-4D97-AF65-F5344CB8AC3E}">
        <p14:creationId xmlns:p14="http://schemas.microsoft.com/office/powerpoint/2010/main" val="16285064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066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7554" name="Rectangle 2"/>
          <p:cNvSpPr>
            <a:spLocks noGrp="1" noChangeArrowheads="1"/>
          </p:cNvSpPr>
          <p:nvPr>
            <p:ph type="title"/>
          </p:nvPr>
        </p:nvSpPr>
        <p:spPr/>
        <p:txBody>
          <a:bodyPr>
            <a:normAutofit fontScale="90000"/>
          </a:bodyPr>
          <a:lstStyle/>
          <a:p>
            <a:r>
              <a:rPr lang="en-US" dirty="0"/>
              <a:t>Very Deep Scheduler Pipeline</a:t>
            </a:r>
          </a:p>
        </p:txBody>
      </p:sp>
      <p:sp>
        <p:nvSpPr>
          <p:cNvPr id="407555" name="Rectangle 3"/>
          <p:cNvSpPr>
            <a:spLocks noChangeArrowheads="1"/>
          </p:cNvSpPr>
          <p:nvPr/>
        </p:nvSpPr>
        <p:spPr bwMode="auto">
          <a:xfrm>
            <a:off x="1382713" y="1987550"/>
            <a:ext cx="760412" cy="303213"/>
          </a:xfrm>
          <a:prstGeom prst="rect">
            <a:avLst/>
          </a:prstGeom>
          <a:solidFill>
            <a:srgbClr val="FF99CC"/>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sz="1600" dirty="0">
                <a:solidFill>
                  <a:srgbClr val="000000"/>
                </a:solidFill>
                <a:latin typeface="Gill Sans MT" pitchFamily="34" charset="0"/>
              </a:rPr>
              <a:t>Select</a:t>
            </a:r>
          </a:p>
        </p:txBody>
      </p:sp>
      <p:sp>
        <p:nvSpPr>
          <p:cNvPr id="407556" name="Rectangle 4"/>
          <p:cNvSpPr>
            <a:spLocks noChangeArrowheads="1"/>
          </p:cNvSpPr>
          <p:nvPr/>
        </p:nvSpPr>
        <p:spPr bwMode="auto">
          <a:xfrm>
            <a:off x="2447925" y="1987550"/>
            <a:ext cx="1062038" cy="303213"/>
          </a:xfrm>
          <a:prstGeom prst="rect">
            <a:avLst/>
          </a:prstGeom>
          <a:solidFill>
            <a:srgbClr val="FF99CC"/>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sz="1600">
                <a:solidFill>
                  <a:srgbClr val="000000"/>
                </a:solidFill>
                <a:latin typeface="Gill Sans MT" pitchFamily="34" charset="0"/>
              </a:rPr>
              <a:t>Payload</a:t>
            </a:r>
          </a:p>
        </p:txBody>
      </p:sp>
      <p:sp>
        <p:nvSpPr>
          <p:cNvPr id="407557" name="Text Box 5"/>
          <p:cNvSpPr txBox="1">
            <a:spLocks noChangeArrowheads="1"/>
          </p:cNvSpPr>
          <p:nvPr/>
        </p:nvSpPr>
        <p:spPr bwMode="auto">
          <a:xfrm>
            <a:off x="1004888" y="2024063"/>
            <a:ext cx="389850" cy="369332"/>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a:solidFill>
                  <a:srgbClr val="000000"/>
                </a:solidFill>
                <a:latin typeface="Gill Sans MT" pitchFamily="34" charset="0"/>
              </a:rPr>
              <a:t>A:</a:t>
            </a:r>
          </a:p>
        </p:txBody>
      </p:sp>
      <p:sp>
        <p:nvSpPr>
          <p:cNvPr id="407558" name="Rectangle 6"/>
          <p:cNvSpPr>
            <a:spLocks noChangeArrowheads="1"/>
          </p:cNvSpPr>
          <p:nvPr/>
        </p:nvSpPr>
        <p:spPr bwMode="auto">
          <a:xfrm>
            <a:off x="3509963" y="1987550"/>
            <a:ext cx="987425" cy="303213"/>
          </a:xfrm>
          <a:prstGeom prst="rect">
            <a:avLst/>
          </a:prstGeom>
          <a:solidFill>
            <a:srgbClr val="FF99CC"/>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sz="1600">
                <a:solidFill>
                  <a:srgbClr val="000000"/>
                </a:solidFill>
                <a:latin typeface="Gill Sans MT" pitchFamily="34" charset="0"/>
              </a:rPr>
              <a:t>Execute</a:t>
            </a:r>
          </a:p>
        </p:txBody>
      </p:sp>
      <p:sp>
        <p:nvSpPr>
          <p:cNvPr id="407559" name="Rectangle 7"/>
          <p:cNvSpPr>
            <a:spLocks noChangeArrowheads="1"/>
          </p:cNvSpPr>
          <p:nvPr/>
        </p:nvSpPr>
        <p:spPr bwMode="auto">
          <a:xfrm>
            <a:off x="4572000" y="3125788"/>
            <a:ext cx="835025" cy="303212"/>
          </a:xfrm>
          <a:prstGeom prst="rect">
            <a:avLst/>
          </a:prstGeom>
          <a:solidFill>
            <a:srgbClr val="99CCFF"/>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sz="1600">
                <a:solidFill>
                  <a:srgbClr val="000000"/>
                </a:solidFill>
                <a:latin typeface="Gill Sans MT" pitchFamily="34" charset="0"/>
              </a:rPr>
              <a:t>Capture</a:t>
            </a:r>
          </a:p>
        </p:txBody>
      </p:sp>
      <p:sp>
        <p:nvSpPr>
          <p:cNvPr id="407565" name="Line 13"/>
          <p:cNvSpPr>
            <a:spLocks noChangeShapeType="1"/>
          </p:cNvSpPr>
          <p:nvPr/>
        </p:nvSpPr>
        <p:spPr bwMode="auto">
          <a:xfrm>
            <a:off x="3205163" y="3278188"/>
            <a:ext cx="1366837" cy="0"/>
          </a:xfrm>
          <a:prstGeom prst="line">
            <a:avLst/>
          </a:prstGeom>
          <a:noFill/>
          <a:ln w="9525">
            <a:solidFill>
              <a:schemeClr val="tx1"/>
            </a:solidFill>
            <a:round/>
            <a:headEnd/>
            <a:tailEnd type="triangle" w="med" len="med"/>
          </a:ln>
          <a:effectLst/>
        </p:spPr>
        <p:txBody>
          <a:bodyPr/>
          <a:lstStyle/>
          <a:p>
            <a:pPr fontAlgn="base">
              <a:spcBef>
                <a:spcPct val="0"/>
              </a:spcBef>
              <a:spcAft>
                <a:spcPct val="0"/>
              </a:spcAft>
            </a:pPr>
            <a:endParaRPr lang="en-US">
              <a:solidFill>
                <a:srgbClr val="000000"/>
              </a:solidFill>
              <a:latin typeface="Gill Sans MT" pitchFamily="34" charset="0"/>
            </a:endParaRPr>
          </a:p>
        </p:txBody>
      </p:sp>
      <p:sp>
        <p:nvSpPr>
          <p:cNvPr id="407567" name="Line 15"/>
          <p:cNvSpPr>
            <a:spLocks noChangeShapeType="1"/>
          </p:cNvSpPr>
          <p:nvPr/>
        </p:nvSpPr>
        <p:spPr bwMode="auto">
          <a:xfrm>
            <a:off x="3509963" y="1911350"/>
            <a:ext cx="0" cy="3870325"/>
          </a:xfrm>
          <a:prstGeom prst="line">
            <a:avLst/>
          </a:prstGeom>
          <a:noFill/>
          <a:ln w="9525">
            <a:solidFill>
              <a:schemeClr val="tx1"/>
            </a:solidFill>
            <a:prstDash val="dash"/>
            <a:round/>
            <a:headEnd/>
            <a:tailEnd/>
          </a:ln>
          <a:effectLst/>
        </p:spPr>
        <p:txBody>
          <a:bodyPr/>
          <a:lstStyle/>
          <a:p>
            <a:pPr fontAlgn="base">
              <a:spcBef>
                <a:spcPct val="0"/>
              </a:spcBef>
              <a:spcAft>
                <a:spcPct val="0"/>
              </a:spcAft>
            </a:pPr>
            <a:endParaRPr lang="en-US">
              <a:solidFill>
                <a:srgbClr val="000000"/>
              </a:solidFill>
              <a:latin typeface="Gill Sans MT" pitchFamily="34" charset="0"/>
            </a:endParaRPr>
          </a:p>
        </p:txBody>
      </p:sp>
      <p:sp>
        <p:nvSpPr>
          <p:cNvPr id="407568" name="Text Box 16"/>
          <p:cNvSpPr txBox="1">
            <a:spLocks noChangeArrowheads="1"/>
          </p:cNvSpPr>
          <p:nvPr/>
        </p:nvSpPr>
        <p:spPr bwMode="auto">
          <a:xfrm>
            <a:off x="1004888" y="3051175"/>
            <a:ext cx="399468" cy="369332"/>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a:solidFill>
                  <a:srgbClr val="000000"/>
                </a:solidFill>
                <a:latin typeface="Gill Sans MT" pitchFamily="34" charset="0"/>
              </a:rPr>
              <a:t>C:</a:t>
            </a:r>
          </a:p>
        </p:txBody>
      </p:sp>
      <p:sp>
        <p:nvSpPr>
          <p:cNvPr id="407569" name="Text Box 17"/>
          <p:cNvSpPr txBox="1">
            <a:spLocks noChangeArrowheads="1"/>
          </p:cNvSpPr>
          <p:nvPr/>
        </p:nvSpPr>
        <p:spPr bwMode="auto">
          <a:xfrm>
            <a:off x="1384300" y="5403850"/>
            <a:ext cx="827471" cy="369332"/>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a:solidFill>
                  <a:srgbClr val="000000"/>
                </a:solidFill>
                <a:latin typeface="Gill Sans MT" pitchFamily="34" charset="0"/>
              </a:rPr>
              <a:t>Cycle i</a:t>
            </a:r>
          </a:p>
        </p:txBody>
      </p:sp>
      <p:sp>
        <p:nvSpPr>
          <p:cNvPr id="407570" name="Line 18"/>
          <p:cNvSpPr>
            <a:spLocks noChangeShapeType="1"/>
          </p:cNvSpPr>
          <p:nvPr/>
        </p:nvSpPr>
        <p:spPr bwMode="auto">
          <a:xfrm>
            <a:off x="2446338" y="1835150"/>
            <a:ext cx="0" cy="3870325"/>
          </a:xfrm>
          <a:prstGeom prst="line">
            <a:avLst/>
          </a:prstGeom>
          <a:noFill/>
          <a:ln w="9525">
            <a:solidFill>
              <a:schemeClr val="tx1"/>
            </a:solidFill>
            <a:prstDash val="dash"/>
            <a:round/>
            <a:headEnd/>
            <a:tailEnd/>
          </a:ln>
          <a:effectLst/>
        </p:spPr>
        <p:txBody>
          <a:bodyPr/>
          <a:lstStyle/>
          <a:p>
            <a:pPr fontAlgn="base">
              <a:spcBef>
                <a:spcPct val="0"/>
              </a:spcBef>
              <a:spcAft>
                <a:spcPct val="0"/>
              </a:spcAft>
            </a:pPr>
            <a:endParaRPr lang="en-US">
              <a:solidFill>
                <a:srgbClr val="000000"/>
              </a:solidFill>
              <a:latin typeface="Gill Sans MT" pitchFamily="34" charset="0"/>
            </a:endParaRPr>
          </a:p>
        </p:txBody>
      </p:sp>
      <p:sp>
        <p:nvSpPr>
          <p:cNvPr id="407571" name="Line 19"/>
          <p:cNvSpPr>
            <a:spLocks noChangeShapeType="1"/>
          </p:cNvSpPr>
          <p:nvPr/>
        </p:nvSpPr>
        <p:spPr bwMode="auto">
          <a:xfrm>
            <a:off x="5634038" y="1911350"/>
            <a:ext cx="0" cy="3870325"/>
          </a:xfrm>
          <a:prstGeom prst="line">
            <a:avLst/>
          </a:prstGeom>
          <a:noFill/>
          <a:ln w="9525">
            <a:solidFill>
              <a:schemeClr val="tx1"/>
            </a:solidFill>
            <a:prstDash val="dash"/>
            <a:round/>
            <a:headEnd/>
            <a:tailEnd/>
          </a:ln>
          <a:effectLst/>
        </p:spPr>
        <p:txBody>
          <a:bodyPr/>
          <a:lstStyle/>
          <a:p>
            <a:pPr fontAlgn="base">
              <a:spcBef>
                <a:spcPct val="0"/>
              </a:spcBef>
              <a:spcAft>
                <a:spcPct val="0"/>
              </a:spcAft>
            </a:pPr>
            <a:endParaRPr lang="en-US">
              <a:solidFill>
                <a:srgbClr val="000000"/>
              </a:solidFill>
              <a:latin typeface="Gill Sans MT" pitchFamily="34" charset="0"/>
            </a:endParaRPr>
          </a:p>
        </p:txBody>
      </p:sp>
      <p:sp>
        <p:nvSpPr>
          <p:cNvPr id="407572" name="Rectangle 20"/>
          <p:cNvSpPr>
            <a:spLocks noChangeArrowheads="1"/>
          </p:cNvSpPr>
          <p:nvPr/>
        </p:nvSpPr>
        <p:spPr bwMode="auto">
          <a:xfrm>
            <a:off x="2447925" y="3125788"/>
            <a:ext cx="757238" cy="303212"/>
          </a:xfrm>
          <a:prstGeom prst="rect">
            <a:avLst/>
          </a:prstGeom>
          <a:solidFill>
            <a:srgbClr val="99CCFF"/>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sz="1600">
                <a:solidFill>
                  <a:srgbClr val="000000"/>
                </a:solidFill>
                <a:latin typeface="Gill Sans MT" pitchFamily="34" charset="0"/>
              </a:rPr>
              <a:t>Wakeup</a:t>
            </a:r>
          </a:p>
        </p:txBody>
      </p:sp>
      <p:sp>
        <p:nvSpPr>
          <p:cNvPr id="407573" name="Line 21"/>
          <p:cNvSpPr>
            <a:spLocks noChangeShapeType="1"/>
          </p:cNvSpPr>
          <p:nvPr/>
        </p:nvSpPr>
        <p:spPr bwMode="auto">
          <a:xfrm>
            <a:off x="4572000" y="1911350"/>
            <a:ext cx="0" cy="3870325"/>
          </a:xfrm>
          <a:prstGeom prst="line">
            <a:avLst/>
          </a:prstGeom>
          <a:noFill/>
          <a:ln w="9525">
            <a:solidFill>
              <a:schemeClr val="tx1"/>
            </a:solidFill>
            <a:prstDash val="dash"/>
            <a:round/>
            <a:headEnd/>
            <a:tailEnd/>
          </a:ln>
          <a:effectLst/>
        </p:spPr>
        <p:txBody>
          <a:bodyPr/>
          <a:lstStyle/>
          <a:p>
            <a:pPr fontAlgn="base">
              <a:spcBef>
                <a:spcPct val="0"/>
              </a:spcBef>
              <a:spcAft>
                <a:spcPct val="0"/>
              </a:spcAft>
            </a:pPr>
            <a:endParaRPr lang="en-US">
              <a:solidFill>
                <a:srgbClr val="000000"/>
              </a:solidFill>
              <a:latin typeface="Gill Sans MT" pitchFamily="34" charset="0"/>
            </a:endParaRPr>
          </a:p>
        </p:txBody>
      </p:sp>
      <p:cxnSp>
        <p:nvCxnSpPr>
          <p:cNvPr id="407584" name="AutoShape 32"/>
          <p:cNvCxnSpPr>
            <a:cxnSpLocks noChangeShapeType="1"/>
            <a:stCxn id="407555" idx="3"/>
            <a:endCxn id="407556" idx="1"/>
          </p:cNvCxnSpPr>
          <p:nvPr/>
        </p:nvCxnSpPr>
        <p:spPr bwMode="auto">
          <a:xfrm>
            <a:off x="2143125" y="2139950"/>
            <a:ext cx="304800" cy="0"/>
          </a:xfrm>
          <a:prstGeom prst="straightConnector1">
            <a:avLst/>
          </a:prstGeom>
          <a:noFill/>
          <a:ln w="9525">
            <a:solidFill>
              <a:schemeClr val="tx1"/>
            </a:solidFill>
            <a:round/>
            <a:headEnd/>
            <a:tailEnd type="triangle" w="med" len="med"/>
          </a:ln>
          <a:effectLst/>
        </p:spPr>
      </p:cxnSp>
      <p:sp>
        <p:nvSpPr>
          <p:cNvPr id="407596" name="Text Box 44"/>
          <p:cNvSpPr txBox="1">
            <a:spLocks noChangeArrowheads="1"/>
          </p:cNvSpPr>
          <p:nvPr/>
        </p:nvSpPr>
        <p:spPr bwMode="auto">
          <a:xfrm>
            <a:off x="2751138" y="5403850"/>
            <a:ext cx="486030" cy="369332"/>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a:solidFill>
                  <a:srgbClr val="000000"/>
                </a:solidFill>
                <a:latin typeface="Gill Sans MT" pitchFamily="34" charset="0"/>
              </a:rPr>
              <a:t>i+1</a:t>
            </a:r>
          </a:p>
        </p:txBody>
      </p:sp>
      <p:sp>
        <p:nvSpPr>
          <p:cNvPr id="407597" name="Text Box 45"/>
          <p:cNvSpPr txBox="1">
            <a:spLocks noChangeArrowheads="1"/>
          </p:cNvSpPr>
          <p:nvPr/>
        </p:nvSpPr>
        <p:spPr bwMode="auto">
          <a:xfrm>
            <a:off x="3813175" y="5403850"/>
            <a:ext cx="486030" cy="369332"/>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a:solidFill>
                  <a:srgbClr val="000000"/>
                </a:solidFill>
                <a:latin typeface="Gill Sans MT" pitchFamily="34" charset="0"/>
              </a:rPr>
              <a:t>i+2</a:t>
            </a:r>
          </a:p>
        </p:txBody>
      </p:sp>
      <p:sp>
        <p:nvSpPr>
          <p:cNvPr id="407598" name="Text Box 46"/>
          <p:cNvSpPr txBox="1">
            <a:spLocks noChangeArrowheads="1"/>
          </p:cNvSpPr>
          <p:nvPr/>
        </p:nvSpPr>
        <p:spPr bwMode="auto">
          <a:xfrm>
            <a:off x="4875213" y="5403850"/>
            <a:ext cx="486030" cy="369332"/>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a:solidFill>
                  <a:srgbClr val="000000"/>
                </a:solidFill>
                <a:latin typeface="Gill Sans MT" pitchFamily="34" charset="0"/>
              </a:rPr>
              <a:t>i+3</a:t>
            </a:r>
          </a:p>
        </p:txBody>
      </p:sp>
      <p:sp>
        <p:nvSpPr>
          <p:cNvPr id="407601" name="Line 49"/>
          <p:cNvSpPr>
            <a:spLocks noChangeShapeType="1"/>
          </p:cNvSpPr>
          <p:nvPr/>
        </p:nvSpPr>
        <p:spPr bwMode="auto">
          <a:xfrm>
            <a:off x="6697663" y="1911350"/>
            <a:ext cx="0" cy="3870325"/>
          </a:xfrm>
          <a:prstGeom prst="line">
            <a:avLst/>
          </a:prstGeom>
          <a:noFill/>
          <a:ln w="9525">
            <a:solidFill>
              <a:schemeClr val="tx1"/>
            </a:solidFill>
            <a:prstDash val="dash"/>
            <a:round/>
            <a:headEnd/>
            <a:tailEnd/>
          </a:ln>
          <a:effectLst/>
        </p:spPr>
        <p:txBody>
          <a:bodyPr/>
          <a:lstStyle/>
          <a:p>
            <a:pPr fontAlgn="base">
              <a:spcBef>
                <a:spcPct val="0"/>
              </a:spcBef>
              <a:spcAft>
                <a:spcPct val="0"/>
              </a:spcAft>
            </a:pPr>
            <a:endParaRPr lang="en-US">
              <a:solidFill>
                <a:srgbClr val="000000"/>
              </a:solidFill>
              <a:latin typeface="Gill Sans MT" pitchFamily="34" charset="0"/>
            </a:endParaRPr>
          </a:p>
        </p:txBody>
      </p:sp>
      <p:sp>
        <p:nvSpPr>
          <p:cNvPr id="407602" name="Rectangle 50"/>
          <p:cNvSpPr>
            <a:spLocks noChangeArrowheads="1"/>
          </p:cNvSpPr>
          <p:nvPr/>
        </p:nvSpPr>
        <p:spPr bwMode="auto">
          <a:xfrm>
            <a:off x="3508375" y="3505200"/>
            <a:ext cx="760413" cy="303213"/>
          </a:xfrm>
          <a:prstGeom prst="rect">
            <a:avLst/>
          </a:prstGeom>
          <a:solidFill>
            <a:srgbClr val="99CCFF"/>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sz="1600">
                <a:solidFill>
                  <a:srgbClr val="000000"/>
                </a:solidFill>
                <a:latin typeface="Gill Sans MT" pitchFamily="34" charset="0"/>
              </a:rPr>
              <a:t>Select</a:t>
            </a:r>
          </a:p>
        </p:txBody>
      </p:sp>
      <p:sp>
        <p:nvSpPr>
          <p:cNvPr id="407603" name="Rectangle 51"/>
          <p:cNvSpPr>
            <a:spLocks noChangeArrowheads="1"/>
          </p:cNvSpPr>
          <p:nvPr/>
        </p:nvSpPr>
        <p:spPr bwMode="auto">
          <a:xfrm>
            <a:off x="4572000" y="3505200"/>
            <a:ext cx="1062038" cy="303213"/>
          </a:xfrm>
          <a:prstGeom prst="rect">
            <a:avLst/>
          </a:prstGeom>
          <a:solidFill>
            <a:srgbClr val="99CCFF"/>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sz="1600">
                <a:solidFill>
                  <a:srgbClr val="000000"/>
                </a:solidFill>
                <a:latin typeface="Gill Sans MT" pitchFamily="34" charset="0"/>
              </a:rPr>
              <a:t>Payload</a:t>
            </a:r>
          </a:p>
        </p:txBody>
      </p:sp>
      <p:sp>
        <p:nvSpPr>
          <p:cNvPr id="407604" name="Rectangle 52"/>
          <p:cNvSpPr>
            <a:spLocks noChangeArrowheads="1"/>
          </p:cNvSpPr>
          <p:nvPr/>
        </p:nvSpPr>
        <p:spPr bwMode="auto">
          <a:xfrm>
            <a:off x="5634038" y="3505200"/>
            <a:ext cx="987425" cy="303213"/>
          </a:xfrm>
          <a:prstGeom prst="rect">
            <a:avLst/>
          </a:prstGeom>
          <a:solidFill>
            <a:srgbClr val="99CCFF"/>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sz="1600">
                <a:solidFill>
                  <a:srgbClr val="000000"/>
                </a:solidFill>
                <a:latin typeface="Gill Sans MT" pitchFamily="34" charset="0"/>
              </a:rPr>
              <a:t>Execute</a:t>
            </a:r>
          </a:p>
        </p:txBody>
      </p:sp>
      <p:sp>
        <p:nvSpPr>
          <p:cNvPr id="407605" name="Rectangle 53"/>
          <p:cNvSpPr>
            <a:spLocks noChangeArrowheads="1"/>
          </p:cNvSpPr>
          <p:nvPr/>
        </p:nvSpPr>
        <p:spPr bwMode="auto">
          <a:xfrm>
            <a:off x="4572000" y="4491038"/>
            <a:ext cx="757238" cy="303212"/>
          </a:xfrm>
          <a:prstGeom prst="rect">
            <a:avLst/>
          </a:prstGeom>
          <a:solidFill>
            <a:srgbClr val="FFFF99"/>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sz="1600" dirty="0">
                <a:solidFill>
                  <a:srgbClr val="000000"/>
                </a:solidFill>
                <a:latin typeface="Gill Sans MT" pitchFamily="34" charset="0"/>
              </a:rPr>
              <a:t>Wakeup</a:t>
            </a:r>
          </a:p>
        </p:txBody>
      </p:sp>
      <p:sp>
        <p:nvSpPr>
          <p:cNvPr id="407606" name="Line 54"/>
          <p:cNvSpPr>
            <a:spLocks noChangeShapeType="1"/>
          </p:cNvSpPr>
          <p:nvPr/>
        </p:nvSpPr>
        <p:spPr bwMode="auto">
          <a:xfrm>
            <a:off x="4192588" y="3810000"/>
            <a:ext cx="379412" cy="681038"/>
          </a:xfrm>
          <a:prstGeom prst="line">
            <a:avLst/>
          </a:prstGeom>
          <a:noFill/>
          <a:ln w="9525">
            <a:solidFill>
              <a:schemeClr val="tx1"/>
            </a:solidFill>
            <a:round/>
            <a:headEnd/>
            <a:tailEnd type="triangle" w="med" len="med"/>
          </a:ln>
          <a:effectLst/>
        </p:spPr>
        <p:txBody>
          <a:bodyPr/>
          <a:lstStyle/>
          <a:p>
            <a:pPr fontAlgn="base">
              <a:spcBef>
                <a:spcPct val="0"/>
              </a:spcBef>
              <a:spcAft>
                <a:spcPct val="0"/>
              </a:spcAft>
            </a:pPr>
            <a:endParaRPr lang="en-US">
              <a:solidFill>
                <a:srgbClr val="000000"/>
              </a:solidFill>
              <a:latin typeface="Gill Sans MT" pitchFamily="34" charset="0"/>
            </a:endParaRPr>
          </a:p>
        </p:txBody>
      </p:sp>
      <p:sp>
        <p:nvSpPr>
          <p:cNvPr id="407607" name="Rectangle 55"/>
          <p:cNvSpPr>
            <a:spLocks noChangeArrowheads="1"/>
          </p:cNvSpPr>
          <p:nvPr/>
        </p:nvSpPr>
        <p:spPr bwMode="auto">
          <a:xfrm>
            <a:off x="6697663" y="4491038"/>
            <a:ext cx="835025" cy="303212"/>
          </a:xfrm>
          <a:prstGeom prst="rect">
            <a:avLst/>
          </a:prstGeom>
          <a:solidFill>
            <a:srgbClr val="FFFF99"/>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sz="1600">
                <a:solidFill>
                  <a:srgbClr val="000000"/>
                </a:solidFill>
                <a:latin typeface="Gill Sans MT" pitchFamily="34" charset="0"/>
              </a:rPr>
              <a:t>Capture</a:t>
            </a:r>
          </a:p>
        </p:txBody>
      </p:sp>
      <p:sp>
        <p:nvSpPr>
          <p:cNvPr id="407608" name="Line 56"/>
          <p:cNvSpPr>
            <a:spLocks noChangeShapeType="1"/>
          </p:cNvSpPr>
          <p:nvPr/>
        </p:nvSpPr>
        <p:spPr bwMode="auto">
          <a:xfrm>
            <a:off x="7759700" y="1911350"/>
            <a:ext cx="0" cy="3870325"/>
          </a:xfrm>
          <a:prstGeom prst="line">
            <a:avLst/>
          </a:prstGeom>
          <a:noFill/>
          <a:ln w="9525">
            <a:solidFill>
              <a:schemeClr val="tx1"/>
            </a:solidFill>
            <a:prstDash val="dash"/>
            <a:round/>
            <a:headEnd/>
            <a:tailEnd/>
          </a:ln>
          <a:effectLst/>
        </p:spPr>
        <p:txBody>
          <a:bodyPr/>
          <a:lstStyle/>
          <a:p>
            <a:pPr fontAlgn="base">
              <a:spcBef>
                <a:spcPct val="0"/>
              </a:spcBef>
              <a:spcAft>
                <a:spcPct val="0"/>
              </a:spcAft>
            </a:pPr>
            <a:endParaRPr lang="en-US">
              <a:solidFill>
                <a:srgbClr val="000000"/>
              </a:solidFill>
              <a:latin typeface="Gill Sans MT" pitchFamily="34" charset="0"/>
            </a:endParaRPr>
          </a:p>
        </p:txBody>
      </p:sp>
      <p:sp>
        <p:nvSpPr>
          <p:cNvPr id="407609" name="Line 57"/>
          <p:cNvSpPr>
            <a:spLocks noChangeShapeType="1"/>
          </p:cNvSpPr>
          <p:nvPr/>
        </p:nvSpPr>
        <p:spPr bwMode="auto">
          <a:xfrm>
            <a:off x="5330825" y="4641850"/>
            <a:ext cx="1366838" cy="0"/>
          </a:xfrm>
          <a:prstGeom prst="line">
            <a:avLst/>
          </a:prstGeom>
          <a:noFill/>
          <a:ln w="9525">
            <a:solidFill>
              <a:schemeClr val="tx1"/>
            </a:solidFill>
            <a:round/>
            <a:headEnd/>
            <a:tailEnd type="triangle" w="med" len="med"/>
          </a:ln>
          <a:effectLst/>
        </p:spPr>
        <p:txBody>
          <a:bodyPr/>
          <a:lstStyle/>
          <a:p>
            <a:pPr fontAlgn="base">
              <a:spcBef>
                <a:spcPct val="0"/>
              </a:spcBef>
              <a:spcAft>
                <a:spcPct val="0"/>
              </a:spcAft>
            </a:pPr>
            <a:endParaRPr lang="en-US">
              <a:solidFill>
                <a:srgbClr val="000000"/>
              </a:solidFill>
              <a:latin typeface="Gill Sans MT" pitchFamily="34" charset="0"/>
            </a:endParaRPr>
          </a:p>
        </p:txBody>
      </p:sp>
      <p:sp>
        <p:nvSpPr>
          <p:cNvPr id="407610" name="Rectangle 58"/>
          <p:cNvSpPr>
            <a:spLocks noChangeArrowheads="1"/>
          </p:cNvSpPr>
          <p:nvPr/>
        </p:nvSpPr>
        <p:spPr bwMode="auto">
          <a:xfrm>
            <a:off x="5632450" y="4870450"/>
            <a:ext cx="760413" cy="303213"/>
          </a:xfrm>
          <a:prstGeom prst="rect">
            <a:avLst/>
          </a:prstGeom>
          <a:solidFill>
            <a:srgbClr val="FFFF99"/>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sz="1600">
                <a:solidFill>
                  <a:srgbClr val="000000"/>
                </a:solidFill>
                <a:latin typeface="Gill Sans MT" pitchFamily="34" charset="0"/>
              </a:rPr>
              <a:t>Select</a:t>
            </a:r>
          </a:p>
        </p:txBody>
      </p:sp>
      <p:sp>
        <p:nvSpPr>
          <p:cNvPr id="407611" name="Rectangle 59"/>
          <p:cNvSpPr>
            <a:spLocks noChangeArrowheads="1"/>
          </p:cNvSpPr>
          <p:nvPr/>
        </p:nvSpPr>
        <p:spPr bwMode="auto">
          <a:xfrm>
            <a:off x="6696075" y="4870450"/>
            <a:ext cx="1062038" cy="303213"/>
          </a:xfrm>
          <a:prstGeom prst="rect">
            <a:avLst/>
          </a:prstGeom>
          <a:solidFill>
            <a:srgbClr val="FFFF99"/>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sz="1600">
                <a:solidFill>
                  <a:srgbClr val="000000"/>
                </a:solidFill>
                <a:latin typeface="Gill Sans MT" pitchFamily="34" charset="0"/>
              </a:rPr>
              <a:t>Payload</a:t>
            </a:r>
          </a:p>
        </p:txBody>
      </p:sp>
      <p:sp>
        <p:nvSpPr>
          <p:cNvPr id="407612" name="Rectangle 60"/>
          <p:cNvSpPr>
            <a:spLocks noChangeArrowheads="1"/>
          </p:cNvSpPr>
          <p:nvPr/>
        </p:nvSpPr>
        <p:spPr bwMode="auto">
          <a:xfrm>
            <a:off x="7758112" y="4870450"/>
            <a:ext cx="912813" cy="303213"/>
          </a:xfrm>
          <a:prstGeom prst="rect">
            <a:avLst/>
          </a:prstGeom>
          <a:solidFill>
            <a:srgbClr val="FFFF99"/>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sz="1600" dirty="0">
                <a:solidFill>
                  <a:srgbClr val="000000"/>
                </a:solidFill>
                <a:latin typeface="Gill Sans MT" pitchFamily="34" charset="0"/>
              </a:rPr>
              <a:t>Execute</a:t>
            </a:r>
          </a:p>
        </p:txBody>
      </p:sp>
      <p:sp>
        <p:nvSpPr>
          <p:cNvPr id="407613" name="Text Box 61"/>
          <p:cNvSpPr txBox="1">
            <a:spLocks noChangeArrowheads="1"/>
          </p:cNvSpPr>
          <p:nvPr/>
        </p:nvSpPr>
        <p:spPr bwMode="auto">
          <a:xfrm>
            <a:off x="5938838" y="5403850"/>
            <a:ext cx="486030" cy="369332"/>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a:solidFill>
                  <a:srgbClr val="000000"/>
                </a:solidFill>
                <a:latin typeface="Gill Sans MT" pitchFamily="34" charset="0"/>
              </a:rPr>
              <a:t>i+4</a:t>
            </a:r>
          </a:p>
        </p:txBody>
      </p:sp>
      <p:sp>
        <p:nvSpPr>
          <p:cNvPr id="407614" name="Text Box 62"/>
          <p:cNvSpPr txBox="1">
            <a:spLocks noChangeArrowheads="1"/>
          </p:cNvSpPr>
          <p:nvPr/>
        </p:nvSpPr>
        <p:spPr bwMode="auto">
          <a:xfrm>
            <a:off x="6961188" y="5403850"/>
            <a:ext cx="486030" cy="369332"/>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dirty="0">
                <a:solidFill>
                  <a:srgbClr val="000000"/>
                </a:solidFill>
                <a:latin typeface="Gill Sans MT" pitchFamily="34" charset="0"/>
              </a:rPr>
              <a:t>i+5</a:t>
            </a:r>
          </a:p>
        </p:txBody>
      </p:sp>
      <p:sp>
        <p:nvSpPr>
          <p:cNvPr id="407622" name="Freeform 70"/>
          <p:cNvSpPr>
            <a:spLocks/>
          </p:cNvSpPr>
          <p:nvPr/>
        </p:nvSpPr>
        <p:spPr bwMode="auto">
          <a:xfrm>
            <a:off x="2143125" y="2290763"/>
            <a:ext cx="303213" cy="985837"/>
          </a:xfrm>
          <a:custGeom>
            <a:avLst/>
            <a:gdLst/>
            <a:ahLst/>
            <a:cxnLst>
              <a:cxn ang="0">
                <a:pos x="0" y="0"/>
              </a:cxn>
              <a:cxn ang="0">
                <a:pos x="48" y="143"/>
              </a:cxn>
              <a:cxn ang="0">
                <a:pos x="48" y="765"/>
              </a:cxn>
              <a:cxn ang="0">
                <a:pos x="191" y="956"/>
              </a:cxn>
            </a:cxnLst>
            <a:rect l="0" t="0" r="r" b="b"/>
            <a:pathLst>
              <a:path w="191" h="956">
                <a:moveTo>
                  <a:pt x="0" y="0"/>
                </a:moveTo>
                <a:cubicBezTo>
                  <a:pt x="20" y="8"/>
                  <a:pt x="40" y="16"/>
                  <a:pt x="48" y="143"/>
                </a:cubicBezTo>
                <a:cubicBezTo>
                  <a:pt x="56" y="270"/>
                  <a:pt x="24" y="630"/>
                  <a:pt x="48" y="765"/>
                </a:cubicBezTo>
                <a:cubicBezTo>
                  <a:pt x="72" y="900"/>
                  <a:pt x="131" y="928"/>
                  <a:pt x="191" y="956"/>
                </a:cubicBezTo>
              </a:path>
            </a:pathLst>
          </a:custGeom>
          <a:noFill/>
          <a:ln w="9525">
            <a:solidFill>
              <a:schemeClr val="tx1"/>
            </a:solidFill>
            <a:round/>
            <a:headEnd/>
            <a:tailEnd type="triangle" w="med" len="med"/>
          </a:ln>
          <a:effectLst/>
        </p:spPr>
        <p:txBody>
          <a:bodyPr/>
          <a:lstStyle/>
          <a:p>
            <a:pPr fontAlgn="base">
              <a:spcBef>
                <a:spcPct val="0"/>
              </a:spcBef>
              <a:spcAft>
                <a:spcPct val="0"/>
              </a:spcAft>
            </a:pPr>
            <a:endParaRPr lang="en-US">
              <a:solidFill>
                <a:srgbClr val="000000"/>
              </a:solidFill>
              <a:latin typeface="Gill Sans MT" pitchFamily="34" charset="0"/>
            </a:endParaRPr>
          </a:p>
        </p:txBody>
      </p:sp>
      <p:sp>
        <p:nvSpPr>
          <p:cNvPr id="407623" name="Text Box 71"/>
          <p:cNvSpPr txBox="1">
            <a:spLocks noChangeArrowheads="1"/>
          </p:cNvSpPr>
          <p:nvPr/>
        </p:nvSpPr>
        <p:spPr bwMode="auto">
          <a:xfrm>
            <a:off x="1004888" y="4113213"/>
            <a:ext cx="409086" cy="369332"/>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a:solidFill>
                  <a:srgbClr val="000000"/>
                </a:solidFill>
                <a:latin typeface="Gill Sans MT" pitchFamily="34" charset="0"/>
              </a:rPr>
              <a:t>D:</a:t>
            </a:r>
          </a:p>
        </p:txBody>
      </p:sp>
      <p:sp>
        <p:nvSpPr>
          <p:cNvPr id="407627" name="Oval 75"/>
          <p:cNvSpPr>
            <a:spLocks noChangeArrowheads="1"/>
          </p:cNvSpPr>
          <p:nvPr/>
        </p:nvSpPr>
        <p:spPr bwMode="auto">
          <a:xfrm>
            <a:off x="7912100" y="1087706"/>
            <a:ext cx="303213" cy="303213"/>
          </a:xfrm>
          <a:prstGeom prst="ellipse">
            <a:avLst/>
          </a:prstGeom>
          <a:solidFill>
            <a:srgbClr val="FF99CC"/>
          </a:solidFill>
          <a:ln w="9525">
            <a:solidFill>
              <a:schemeClr val="tx1"/>
            </a:solid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a:solidFill>
                  <a:srgbClr val="000000"/>
                </a:solidFill>
                <a:latin typeface="Gill Sans MT" pitchFamily="34" charset="0"/>
              </a:rPr>
              <a:t>A</a:t>
            </a:r>
          </a:p>
        </p:txBody>
      </p:sp>
      <p:sp>
        <p:nvSpPr>
          <p:cNvPr id="407629" name="Oval 77"/>
          <p:cNvSpPr>
            <a:spLocks noChangeArrowheads="1"/>
          </p:cNvSpPr>
          <p:nvPr/>
        </p:nvSpPr>
        <p:spPr bwMode="auto">
          <a:xfrm>
            <a:off x="7912100" y="1619519"/>
            <a:ext cx="303213" cy="303212"/>
          </a:xfrm>
          <a:prstGeom prst="ellipse">
            <a:avLst/>
          </a:prstGeom>
          <a:solidFill>
            <a:srgbClr val="99CCFF"/>
          </a:solidFill>
          <a:ln w="9525">
            <a:solidFill>
              <a:schemeClr val="tx1"/>
            </a:solid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a:solidFill>
                  <a:srgbClr val="000000"/>
                </a:solidFill>
                <a:latin typeface="Gill Sans MT" pitchFamily="34" charset="0"/>
              </a:rPr>
              <a:t>C</a:t>
            </a:r>
          </a:p>
        </p:txBody>
      </p:sp>
      <p:grpSp>
        <p:nvGrpSpPr>
          <p:cNvPr id="407640" name="Group 88"/>
          <p:cNvGrpSpPr>
            <a:grpSpLocks/>
          </p:cNvGrpSpPr>
          <p:nvPr/>
        </p:nvGrpSpPr>
        <p:grpSpPr bwMode="auto">
          <a:xfrm>
            <a:off x="8367713" y="1087706"/>
            <a:ext cx="303212" cy="1108075"/>
            <a:chOff x="4649" y="678"/>
            <a:chExt cx="191" cy="698"/>
          </a:xfrm>
        </p:grpSpPr>
        <p:sp>
          <p:nvSpPr>
            <p:cNvPr id="407628" name="Oval 76"/>
            <p:cNvSpPr>
              <a:spLocks noChangeArrowheads="1"/>
            </p:cNvSpPr>
            <p:nvPr/>
          </p:nvSpPr>
          <p:spPr bwMode="auto">
            <a:xfrm>
              <a:off x="4649" y="678"/>
              <a:ext cx="191" cy="191"/>
            </a:xfrm>
            <a:prstGeom prst="ellipse">
              <a:avLst/>
            </a:prstGeom>
            <a:solidFill>
              <a:srgbClr val="CCFFCC"/>
            </a:solidFill>
            <a:ln w="9525">
              <a:solidFill>
                <a:schemeClr val="tx1"/>
              </a:solid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dirty="0">
                  <a:solidFill>
                    <a:srgbClr val="000000"/>
                  </a:solidFill>
                  <a:latin typeface="Gill Sans MT" pitchFamily="34" charset="0"/>
                </a:rPr>
                <a:t>B</a:t>
              </a:r>
            </a:p>
          </p:txBody>
        </p:sp>
        <p:cxnSp>
          <p:nvCxnSpPr>
            <p:cNvPr id="407631" name="AutoShape 79"/>
            <p:cNvCxnSpPr>
              <a:cxnSpLocks noChangeShapeType="1"/>
              <a:stCxn id="407628" idx="4"/>
              <a:endCxn id="407633" idx="7"/>
            </p:cNvCxnSpPr>
            <p:nvPr/>
          </p:nvCxnSpPr>
          <p:spPr bwMode="auto">
            <a:xfrm flipH="1">
              <a:off x="4716" y="869"/>
              <a:ext cx="28" cy="507"/>
            </a:xfrm>
            <a:prstGeom prst="straightConnector1">
              <a:avLst/>
            </a:prstGeom>
            <a:noFill/>
            <a:ln w="9525">
              <a:solidFill>
                <a:schemeClr val="tx1"/>
              </a:solidFill>
              <a:round/>
              <a:headEnd/>
              <a:tailEnd type="triangle" w="med" len="med"/>
            </a:ln>
            <a:effectLst/>
          </p:spPr>
        </p:cxnSp>
      </p:grpSp>
      <p:cxnSp>
        <p:nvCxnSpPr>
          <p:cNvPr id="407632" name="AutoShape 80"/>
          <p:cNvCxnSpPr>
            <a:cxnSpLocks noChangeShapeType="1"/>
            <a:stCxn id="407627" idx="4"/>
            <a:endCxn id="407629" idx="0"/>
          </p:cNvCxnSpPr>
          <p:nvPr/>
        </p:nvCxnSpPr>
        <p:spPr bwMode="auto">
          <a:xfrm>
            <a:off x="8064500" y="1390919"/>
            <a:ext cx="0" cy="228600"/>
          </a:xfrm>
          <a:prstGeom prst="straightConnector1">
            <a:avLst/>
          </a:prstGeom>
          <a:noFill/>
          <a:ln w="9525">
            <a:solidFill>
              <a:schemeClr val="tx1"/>
            </a:solidFill>
            <a:round/>
            <a:headEnd/>
            <a:tailEnd type="triangle" w="med" len="med"/>
          </a:ln>
          <a:effectLst/>
        </p:spPr>
      </p:cxnSp>
      <p:sp>
        <p:nvSpPr>
          <p:cNvPr id="407633" name="Oval 81"/>
          <p:cNvSpPr>
            <a:spLocks noChangeArrowheads="1"/>
          </p:cNvSpPr>
          <p:nvPr/>
        </p:nvSpPr>
        <p:spPr bwMode="auto">
          <a:xfrm>
            <a:off x="8215313" y="2151331"/>
            <a:ext cx="303212" cy="303213"/>
          </a:xfrm>
          <a:prstGeom prst="ellipse">
            <a:avLst/>
          </a:prstGeom>
          <a:solidFill>
            <a:srgbClr val="FFFF99"/>
          </a:solidFill>
          <a:ln w="9525">
            <a:solidFill>
              <a:schemeClr val="tx1"/>
            </a:solid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a:solidFill>
                  <a:srgbClr val="000000"/>
                </a:solidFill>
                <a:latin typeface="Gill Sans MT" pitchFamily="34" charset="0"/>
              </a:rPr>
              <a:t>D</a:t>
            </a:r>
          </a:p>
        </p:txBody>
      </p:sp>
      <p:cxnSp>
        <p:nvCxnSpPr>
          <p:cNvPr id="407634" name="AutoShape 82"/>
          <p:cNvCxnSpPr>
            <a:cxnSpLocks noChangeShapeType="1"/>
            <a:stCxn id="407629" idx="4"/>
            <a:endCxn id="407633" idx="1"/>
          </p:cNvCxnSpPr>
          <p:nvPr/>
        </p:nvCxnSpPr>
        <p:spPr bwMode="auto">
          <a:xfrm>
            <a:off x="8064500" y="1922731"/>
            <a:ext cx="195263" cy="273050"/>
          </a:xfrm>
          <a:prstGeom prst="straightConnector1">
            <a:avLst/>
          </a:prstGeom>
          <a:noFill/>
          <a:ln w="9525">
            <a:solidFill>
              <a:schemeClr val="tx1"/>
            </a:solidFill>
            <a:round/>
            <a:headEnd/>
            <a:tailEnd type="triangle" w="med" len="med"/>
          </a:ln>
          <a:effectLst/>
        </p:spPr>
      </p:cxnSp>
      <p:grpSp>
        <p:nvGrpSpPr>
          <p:cNvPr id="407642" name="Group 90"/>
          <p:cNvGrpSpPr>
            <a:grpSpLocks/>
          </p:cNvGrpSpPr>
          <p:nvPr/>
        </p:nvGrpSpPr>
        <p:grpSpPr bwMode="auto">
          <a:xfrm>
            <a:off x="3206750" y="2822575"/>
            <a:ext cx="3263900" cy="1592263"/>
            <a:chOff x="2020" y="1778"/>
            <a:chExt cx="2056" cy="1003"/>
          </a:xfrm>
        </p:grpSpPr>
        <p:sp>
          <p:nvSpPr>
            <p:cNvPr id="407624" name="Rectangle 72"/>
            <p:cNvSpPr>
              <a:spLocks noChangeArrowheads="1"/>
            </p:cNvSpPr>
            <p:nvPr/>
          </p:nvSpPr>
          <p:spPr bwMode="auto">
            <a:xfrm>
              <a:off x="2211" y="2590"/>
              <a:ext cx="477" cy="191"/>
            </a:xfrm>
            <a:prstGeom prst="rect">
              <a:avLst/>
            </a:prstGeom>
            <a:solidFill>
              <a:srgbClr val="FFFF99"/>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sz="1600" dirty="0">
                  <a:solidFill>
                    <a:srgbClr val="000000"/>
                  </a:solidFill>
                  <a:latin typeface="Gill Sans MT" pitchFamily="34" charset="0"/>
                </a:rPr>
                <a:t>Wakeup</a:t>
              </a:r>
            </a:p>
          </p:txBody>
        </p:sp>
        <p:sp>
          <p:nvSpPr>
            <p:cNvPr id="407625" name="Rectangle 73"/>
            <p:cNvSpPr>
              <a:spLocks noChangeArrowheads="1"/>
            </p:cNvSpPr>
            <p:nvPr/>
          </p:nvSpPr>
          <p:spPr bwMode="auto">
            <a:xfrm>
              <a:off x="3550" y="2590"/>
              <a:ext cx="526" cy="191"/>
            </a:xfrm>
            <a:prstGeom prst="rect">
              <a:avLst/>
            </a:prstGeom>
            <a:solidFill>
              <a:srgbClr val="FFFF99"/>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sz="1600">
                  <a:solidFill>
                    <a:srgbClr val="000000"/>
                  </a:solidFill>
                  <a:latin typeface="Gill Sans MT" pitchFamily="34" charset="0"/>
                </a:rPr>
                <a:t>Capture</a:t>
              </a:r>
            </a:p>
          </p:txBody>
        </p:sp>
        <p:sp>
          <p:nvSpPr>
            <p:cNvPr id="407626" name="Line 74"/>
            <p:cNvSpPr>
              <a:spLocks noChangeShapeType="1"/>
            </p:cNvSpPr>
            <p:nvPr/>
          </p:nvSpPr>
          <p:spPr bwMode="auto">
            <a:xfrm>
              <a:off x="2689" y="2685"/>
              <a:ext cx="861" cy="0"/>
            </a:xfrm>
            <a:prstGeom prst="line">
              <a:avLst/>
            </a:prstGeom>
            <a:noFill/>
            <a:ln w="9525">
              <a:solidFill>
                <a:schemeClr val="tx1"/>
              </a:solidFill>
              <a:round/>
              <a:headEnd/>
              <a:tailEnd type="triangle" w="med" len="med"/>
            </a:ln>
            <a:effectLst/>
          </p:spPr>
          <p:txBody>
            <a:bodyPr/>
            <a:lstStyle/>
            <a:p>
              <a:pPr fontAlgn="base">
                <a:spcBef>
                  <a:spcPct val="0"/>
                </a:spcBef>
                <a:spcAft>
                  <a:spcPct val="0"/>
                </a:spcAft>
              </a:pPr>
              <a:endParaRPr lang="en-US">
                <a:solidFill>
                  <a:srgbClr val="000000"/>
                </a:solidFill>
                <a:latin typeface="Gill Sans MT" pitchFamily="34" charset="0"/>
              </a:endParaRPr>
            </a:p>
          </p:txBody>
        </p:sp>
        <p:sp>
          <p:nvSpPr>
            <p:cNvPr id="407635" name="Freeform 83"/>
            <p:cNvSpPr>
              <a:spLocks/>
            </p:cNvSpPr>
            <p:nvPr/>
          </p:nvSpPr>
          <p:spPr bwMode="auto">
            <a:xfrm>
              <a:off x="2020" y="1778"/>
              <a:ext cx="191" cy="812"/>
            </a:xfrm>
            <a:custGeom>
              <a:avLst/>
              <a:gdLst/>
              <a:ahLst/>
              <a:cxnLst>
                <a:cxn ang="0">
                  <a:pos x="0" y="0"/>
                </a:cxn>
                <a:cxn ang="0">
                  <a:pos x="48" y="143"/>
                </a:cxn>
                <a:cxn ang="0">
                  <a:pos x="48" y="765"/>
                </a:cxn>
                <a:cxn ang="0">
                  <a:pos x="191" y="956"/>
                </a:cxn>
              </a:cxnLst>
              <a:rect l="0" t="0" r="r" b="b"/>
              <a:pathLst>
                <a:path w="191" h="956">
                  <a:moveTo>
                    <a:pt x="0" y="0"/>
                  </a:moveTo>
                  <a:cubicBezTo>
                    <a:pt x="20" y="8"/>
                    <a:pt x="40" y="16"/>
                    <a:pt x="48" y="143"/>
                  </a:cubicBezTo>
                  <a:cubicBezTo>
                    <a:pt x="56" y="270"/>
                    <a:pt x="24" y="630"/>
                    <a:pt x="48" y="765"/>
                  </a:cubicBezTo>
                  <a:cubicBezTo>
                    <a:pt x="72" y="900"/>
                    <a:pt x="131" y="928"/>
                    <a:pt x="191" y="956"/>
                  </a:cubicBezTo>
                </a:path>
              </a:pathLst>
            </a:custGeom>
            <a:noFill/>
            <a:ln w="9525">
              <a:solidFill>
                <a:schemeClr val="tx1"/>
              </a:solidFill>
              <a:round/>
              <a:headEnd/>
              <a:tailEnd type="triangle" w="med" len="med"/>
            </a:ln>
            <a:effectLst/>
          </p:spPr>
          <p:txBody>
            <a:bodyPr/>
            <a:lstStyle/>
            <a:p>
              <a:pPr fontAlgn="base">
                <a:spcBef>
                  <a:spcPct val="0"/>
                </a:spcBef>
                <a:spcAft>
                  <a:spcPct val="0"/>
                </a:spcAft>
              </a:pPr>
              <a:endParaRPr lang="en-US">
                <a:solidFill>
                  <a:srgbClr val="000000"/>
                </a:solidFill>
                <a:latin typeface="Gill Sans MT" pitchFamily="34" charset="0"/>
              </a:endParaRPr>
            </a:p>
          </p:txBody>
        </p:sp>
      </p:grpSp>
      <p:grpSp>
        <p:nvGrpSpPr>
          <p:cNvPr id="407641" name="Group 89"/>
          <p:cNvGrpSpPr>
            <a:grpSpLocks/>
          </p:cNvGrpSpPr>
          <p:nvPr/>
        </p:nvGrpSpPr>
        <p:grpSpPr bwMode="auto">
          <a:xfrm>
            <a:off x="1004888" y="2517776"/>
            <a:ext cx="4554537" cy="1682751"/>
            <a:chOff x="633" y="1586"/>
            <a:chExt cx="2869" cy="1060"/>
          </a:xfrm>
        </p:grpSpPr>
        <p:sp>
          <p:nvSpPr>
            <p:cNvPr id="407560" name="Text Box 8"/>
            <p:cNvSpPr txBox="1">
              <a:spLocks noChangeArrowheads="1"/>
            </p:cNvSpPr>
            <p:nvPr/>
          </p:nvSpPr>
          <p:spPr bwMode="auto">
            <a:xfrm>
              <a:off x="633" y="1587"/>
              <a:ext cx="230" cy="233"/>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dirty="0">
                  <a:solidFill>
                    <a:srgbClr val="000000"/>
                  </a:solidFill>
                  <a:latin typeface="Gill Sans MT" pitchFamily="34" charset="0"/>
                </a:rPr>
                <a:t>B:</a:t>
              </a:r>
            </a:p>
          </p:txBody>
        </p:sp>
        <p:sp>
          <p:nvSpPr>
            <p:cNvPr id="407615" name="Rectangle 63"/>
            <p:cNvSpPr>
              <a:spLocks noChangeArrowheads="1"/>
            </p:cNvSpPr>
            <p:nvPr/>
          </p:nvSpPr>
          <p:spPr bwMode="auto">
            <a:xfrm>
              <a:off x="871" y="1587"/>
              <a:ext cx="479" cy="191"/>
            </a:xfrm>
            <a:prstGeom prst="rect">
              <a:avLst/>
            </a:prstGeom>
            <a:solidFill>
              <a:srgbClr val="CCFFCC"/>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sz="1600" dirty="0">
                  <a:solidFill>
                    <a:srgbClr val="000000"/>
                  </a:solidFill>
                  <a:latin typeface="Gill Sans MT" pitchFamily="34" charset="0"/>
                </a:rPr>
                <a:t>Select</a:t>
              </a:r>
            </a:p>
          </p:txBody>
        </p:sp>
        <p:sp>
          <p:nvSpPr>
            <p:cNvPr id="407616" name="Rectangle 64"/>
            <p:cNvSpPr>
              <a:spLocks noChangeArrowheads="1"/>
            </p:cNvSpPr>
            <p:nvPr/>
          </p:nvSpPr>
          <p:spPr bwMode="auto">
            <a:xfrm>
              <a:off x="1541" y="1586"/>
              <a:ext cx="479" cy="191"/>
            </a:xfrm>
            <a:prstGeom prst="rect">
              <a:avLst/>
            </a:prstGeom>
            <a:solidFill>
              <a:srgbClr val="CCFFCC"/>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sz="1600">
                  <a:solidFill>
                    <a:srgbClr val="000000"/>
                  </a:solidFill>
                  <a:latin typeface="Gill Sans MT" pitchFamily="34" charset="0"/>
                </a:rPr>
                <a:t>Select</a:t>
              </a:r>
            </a:p>
          </p:txBody>
        </p:sp>
        <p:sp>
          <p:nvSpPr>
            <p:cNvPr id="407617" name="Line 65"/>
            <p:cNvSpPr>
              <a:spLocks noChangeShapeType="1"/>
            </p:cNvSpPr>
            <p:nvPr/>
          </p:nvSpPr>
          <p:spPr bwMode="auto">
            <a:xfrm>
              <a:off x="1350" y="1682"/>
              <a:ext cx="191" cy="0"/>
            </a:xfrm>
            <a:prstGeom prst="line">
              <a:avLst/>
            </a:prstGeom>
            <a:noFill/>
            <a:ln w="9525">
              <a:solidFill>
                <a:schemeClr val="tx1"/>
              </a:solidFill>
              <a:round/>
              <a:headEnd/>
              <a:tailEnd type="triangle" w="med" len="med"/>
            </a:ln>
            <a:effectLst>
              <a:outerShdw blurRad="44450" dist="27940" dir="5400000" algn="ctr">
                <a:srgbClr val="000000">
                  <a:alpha val="32000"/>
                </a:srgbClr>
              </a:outerShdw>
            </a:effectLst>
            <a:sp3d>
              <a:bevelT w="190500" h="38100"/>
            </a:sp3d>
          </p:spPr>
          <p:txBody>
            <a:bodyPr/>
            <a:lstStyle/>
            <a:p>
              <a:pPr fontAlgn="base">
                <a:spcBef>
                  <a:spcPct val="0"/>
                </a:spcBef>
                <a:spcAft>
                  <a:spcPct val="0"/>
                </a:spcAft>
              </a:pPr>
              <a:endParaRPr lang="en-US">
                <a:solidFill>
                  <a:srgbClr val="000000"/>
                </a:solidFill>
                <a:latin typeface="Gill Sans MT" pitchFamily="34" charset="0"/>
              </a:endParaRPr>
            </a:p>
          </p:txBody>
        </p:sp>
        <p:sp>
          <p:nvSpPr>
            <p:cNvPr id="407619" name="Rectangle 67"/>
            <p:cNvSpPr>
              <a:spLocks noChangeArrowheads="1"/>
            </p:cNvSpPr>
            <p:nvPr/>
          </p:nvSpPr>
          <p:spPr bwMode="auto">
            <a:xfrm>
              <a:off x="2211" y="1586"/>
              <a:ext cx="669" cy="191"/>
            </a:xfrm>
            <a:prstGeom prst="rect">
              <a:avLst/>
            </a:prstGeom>
            <a:solidFill>
              <a:srgbClr val="CCFFCC"/>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sz="1600">
                  <a:solidFill>
                    <a:srgbClr val="000000"/>
                  </a:solidFill>
                  <a:latin typeface="Gill Sans MT" pitchFamily="34" charset="0"/>
                </a:rPr>
                <a:t>Payload</a:t>
              </a:r>
            </a:p>
          </p:txBody>
        </p:sp>
        <p:sp>
          <p:nvSpPr>
            <p:cNvPr id="407620" name="Rectangle 68"/>
            <p:cNvSpPr>
              <a:spLocks noChangeArrowheads="1"/>
            </p:cNvSpPr>
            <p:nvPr/>
          </p:nvSpPr>
          <p:spPr bwMode="auto">
            <a:xfrm>
              <a:off x="2880" y="1586"/>
              <a:ext cx="622" cy="191"/>
            </a:xfrm>
            <a:prstGeom prst="rect">
              <a:avLst/>
            </a:prstGeom>
            <a:solidFill>
              <a:srgbClr val="CCFFCC"/>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sz="1600" dirty="0">
                  <a:solidFill>
                    <a:srgbClr val="000000"/>
                  </a:solidFill>
                  <a:latin typeface="Gill Sans MT" pitchFamily="34" charset="0"/>
                </a:rPr>
                <a:t>Execute</a:t>
              </a:r>
            </a:p>
          </p:txBody>
        </p:sp>
        <p:sp>
          <p:nvSpPr>
            <p:cNvPr id="407621" name="Line 69"/>
            <p:cNvSpPr>
              <a:spLocks noChangeShapeType="1"/>
            </p:cNvSpPr>
            <p:nvPr/>
          </p:nvSpPr>
          <p:spPr bwMode="auto">
            <a:xfrm>
              <a:off x="2019" y="1682"/>
              <a:ext cx="192" cy="0"/>
            </a:xfrm>
            <a:prstGeom prst="line">
              <a:avLst/>
            </a:prstGeom>
            <a:noFill/>
            <a:ln w="9525">
              <a:solidFill>
                <a:schemeClr val="tx1"/>
              </a:solidFill>
              <a:round/>
              <a:headEnd/>
              <a:tailEnd type="triangle" w="med" len="med"/>
            </a:ln>
            <a:effectLst>
              <a:outerShdw blurRad="44450" dist="27940" dir="5400000" algn="ctr">
                <a:srgbClr val="000000">
                  <a:alpha val="32000"/>
                </a:srgbClr>
              </a:outerShdw>
            </a:effectLst>
            <a:sp3d>
              <a:bevelT w="190500" h="38100"/>
            </a:sp3d>
          </p:spPr>
          <p:txBody>
            <a:bodyPr/>
            <a:lstStyle/>
            <a:p>
              <a:pPr fontAlgn="base">
                <a:spcBef>
                  <a:spcPct val="0"/>
                </a:spcBef>
                <a:spcAft>
                  <a:spcPct val="0"/>
                </a:spcAft>
              </a:pPr>
              <a:endParaRPr lang="en-US">
                <a:solidFill>
                  <a:srgbClr val="000000"/>
                </a:solidFill>
                <a:latin typeface="Gill Sans MT" pitchFamily="34" charset="0"/>
              </a:endParaRPr>
            </a:p>
          </p:txBody>
        </p:sp>
        <p:sp>
          <p:nvSpPr>
            <p:cNvPr id="407636" name="Text Box 84"/>
            <p:cNvSpPr txBox="1">
              <a:spLocks noChangeArrowheads="1"/>
            </p:cNvSpPr>
            <p:nvPr/>
          </p:nvSpPr>
          <p:spPr bwMode="auto">
            <a:xfrm>
              <a:off x="840" y="2045"/>
              <a:ext cx="653" cy="601"/>
            </a:xfrm>
            <a:prstGeom prst="rect">
              <a:avLst/>
            </a:prstGeom>
            <a:noFill/>
            <a:ln w="9525">
              <a:noFill/>
              <a:miter lim="800000"/>
              <a:headEnd/>
              <a:tailEnd/>
            </a:ln>
            <a:effectLst/>
          </p:spPr>
          <p:txBody>
            <a:bodyPr wrap="none">
              <a:spAutoFit/>
            </a:bodyPr>
            <a:lstStyle/>
            <a:p>
              <a:pPr algn="ctr" fontAlgn="base">
                <a:spcBef>
                  <a:spcPct val="0"/>
                </a:spcBef>
                <a:spcAft>
                  <a:spcPct val="0"/>
                </a:spcAft>
              </a:pPr>
              <a:r>
                <a:rPr lang="en-US" sz="1400" dirty="0">
                  <a:solidFill>
                    <a:srgbClr val="000000"/>
                  </a:solidFill>
                  <a:latin typeface="Gill Sans MT" pitchFamily="34" charset="0"/>
                </a:rPr>
                <a:t>A&amp;B both</a:t>
              </a:r>
            </a:p>
            <a:p>
              <a:pPr algn="ctr" fontAlgn="base">
                <a:spcBef>
                  <a:spcPct val="0"/>
                </a:spcBef>
                <a:spcAft>
                  <a:spcPct val="0"/>
                </a:spcAft>
              </a:pPr>
              <a:r>
                <a:rPr lang="en-US" sz="1400" dirty="0">
                  <a:solidFill>
                    <a:srgbClr val="000000"/>
                  </a:solidFill>
                  <a:latin typeface="Gill Sans MT" pitchFamily="34" charset="0"/>
                </a:rPr>
                <a:t>ready, only</a:t>
              </a:r>
            </a:p>
            <a:p>
              <a:pPr algn="ctr" fontAlgn="base">
                <a:spcBef>
                  <a:spcPct val="0"/>
                </a:spcBef>
                <a:spcAft>
                  <a:spcPct val="0"/>
                </a:spcAft>
              </a:pPr>
              <a:r>
                <a:rPr lang="en-US" sz="1400" dirty="0">
                  <a:solidFill>
                    <a:srgbClr val="000000"/>
                  </a:solidFill>
                  <a:latin typeface="Gill Sans MT" pitchFamily="34" charset="0"/>
                </a:rPr>
                <a:t>A selected,</a:t>
              </a:r>
            </a:p>
            <a:p>
              <a:pPr algn="ctr" fontAlgn="base">
                <a:spcBef>
                  <a:spcPct val="0"/>
                </a:spcBef>
                <a:spcAft>
                  <a:spcPct val="0"/>
                </a:spcAft>
              </a:pPr>
              <a:r>
                <a:rPr lang="en-US" sz="1400" dirty="0">
                  <a:solidFill>
                    <a:srgbClr val="000000"/>
                  </a:solidFill>
                  <a:latin typeface="Gill Sans MT" pitchFamily="34" charset="0"/>
                </a:rPr>
                <a:t>B bids again</a:t>
              </a:r>
            </a:p>
          </p:txBody>
        </p:sp>
        <p:sp>
          <p:nvSpPr>
            <p:cNvPr id="407637" name="Line 85"/>
            <p:cNvSpPr>
              <a:spLocks noChangeShapeType="1"/>
            </p:cNvSpPr>
            <p:nvPr/>
          </p:nvSpPr>
          <p:spPr bwMode="auto">
            <a:xfrm flipV="1">
              <a:off x="1207" y="1778"/>
              <a:ext cx="382" cy="286"/>
            </a:xfrm>
            <a:prstGeom prst="line">
              <a:avLst/>
            </a:prstGeom>
            <a:noFill/>
            <a:ln w="38100">
              <a:solidFill>
                <a:schemeClr val="tx1"/>
              </a:solidFill>
              <a:round/>
              <a:headEnd/>
              <a:tailEnd type="stealth" w="lg" len="lg"/>
            </a:ln>
            <a:effectLst>
              <a:outerShdw blurRad="44450" dist="27940" dir="5400000" algn="ctr">
                <a:srgbClr val="000000">
                  <a:alpha val="32000"/>
                </a:srgbClr>
              </a:outerShdw>
            </a:effectLst>
            <a:sp3d>
              <a:bevelT w="190500" h="38100"/>
            </a:sp3d>
          </p:spPr>
          <p:txBody>
            <a:bodyPr/>
            <a:lstStyle/>
            <a:p>
              <a:pPr fontAlgn="base">
                <a:spcBef>
                  <a:spcPct val="0"/>
                </a:spcBef>
                <a:spcAft>
                  <a:spcPct val="0"/>
                </a:spcAft>
              </a:pPr>
              <a:endParaRPr lang="en-US">
                <a:solidFill>
                  <a:srgbClr val="000000"/>
                </a:solidFill>
                <a:latin typeface="Gill Sans MT" pitchFamily="34" charset="0"/>
              </a:endParaRPr>
            </a:p>
          </p:txBody>
        </p:sp>
      </p:grpSp>
      <p:cxnSp>
        <p:nvCxnSpPr>
          <p:cNvPr id="407646" name="AutoShape 94"/>
          <p:cNvCxnSpPr>
            <a:cxnSpLocks noChangeShapeType="1"/>
            <a:stCxn id="407558" idx="3"/>
            <a:endCxn id="407604" idx="0"/>
          </p:cNvCxnSpPr>
          <p:nvPr/>
        </p:nvCxnSpPr>
        <p:spPr bwMode="auto">
          <a:xfrm>
            <a:off x="4497388" y="2139950"/>
            <a:ext cx="1630362" cy="1365250"/>
          </a:xfrm>
          <a:prstGeom prst="curvedConnector2">
            <a:avLst/>
          </a:prstGeom>
          <a:noFill/>
          <a:ln w="38100">
            <a:solidFill>
              <a:srgbClr val="FF00FF"/>
            </a:solidFill>
            <a:round/>
            <a:headEnd/>
            <a:tailEnd type="triangle" w="med" len="med"/>
          </a:ln>
          <a:effectLst/>
        </p:spPr>
      </p:cxnSp>
      <p:cxnSp>
        <p:nvCxnSpPr>
          <p:cNvPr id="407647" name="AutoShape 95"/>
          <p:cNvCxnSpPr>
            <a:cxnSpLocks noChangeShapeType="1"/>
            <a:stCxn id="407604" idx="3"/>
            <a:endCxn id="407612" idx="0"/>
          </p:cNvCxnSpPr>
          <p:nvPr/>
        </p:nvCxnSpPr>
        <p:spPr bwMode="auto">
          <a:xfrm>
            <a:off x="6621463" y="3656807"/>
            <a:ext cx="1593056" cy="1213643"/>
          </a:xfrm>
          <a:prstGeom prst="curvedConnector2">
            <a:avLst/>
          </a:prstGeom>
          <a:noFill/>
          <a:ln w="38100">
            <a:solidFill>
              <a:srgbClr val="FF00FF"/>
            </a:solidFill>
            <a:round/>
            <a:headEnd/>
            <a:tailEnd type="triangle" w="med" len="med"/>
          </a:ln>
          <a:effectLst/>
        </p:spPr>
      </p:cxnSp>
      <p:sp>
        <p:nvSpPr>
          <p:cNvPr id="407643" name="AutoShape 91"/>
          <p:cNvSpPr>
            <a:spLocks noChangeArrowheads="1"/>
          </p:cNvSpPr>
          <p:nvPr/>
        </p:nvSpPr>
        <p:spPr bwMode="auto">
          <a:xfrm>
            <a:off x="6242049" y="2593975"/>
            <a:ext cx="2017714" cy="836613"/>
          </a:xfrm>
          <a:prstGeom prst="roundRect">
            <a:avLst>
              <a:gd name="adj" fmla="val 16667"/>
            </a:avLst>
          </a:prstGeom>
          <a:solidFill>
            <a:srgbClr val="000080"/>
          </a:solidFill>
          <a:ln w="9525">
            <a:noFill/>
            <a:round/>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r>
              <a:rPr lang="en-US" sz="1400" dirty="0">
                <a:solidFill>
                  <a:srgbClr val="FFFFFF"/>
                </a:solidFill>
                <a:latin typeface="Gill Sans MT" pitchFamily="34" charset="0"/>
              </a:rPr>
              <a:t>A</a:t>
            </a:r>
            <a:r>
              <a:rPr lang="en-US" sz="1400" dirty="0">
                <a:solidFill>
                  <a:srgbClr val="FFFFFF"/>
                </a:solidFill>
                <a:latin typeface="Gill Sans MT" pitchFamily="34" charset="0"/>
                <a:sym typeface="Wingdings" pitchFamily="2" charset="2"/>
              </a:rPr>
              <a:t>C and </a:t>
            </a:r>
            <a:r>
              <a:rPr lang="en-US" sz="1400" dirty="0">
                <a:solidFill>
                  <a:srgbClr val="FFFFFF"/>
                </a:solidFill>
                <a:latin typeface="Gill Sans MT" pitchFamily="34" charset="0"/>
              </a:rPr>
              <a:t>C</a:t>
            </a:r>
            <a:r>
              <a:rPr lang="en-US" sz="1400" dirty="0">
                <a:solidFill>
                  <a:srgbClr val="FFFFFF"/>
                </a:solidFill>
                <a:latin typeface="Gill Sans MT" pitchFamily="34" charset="0"/>
                <a:sym typeface="Wingdings" pitchFamily="2" charset="2"/>
              </a:rPr>
              <a:t>D must</a:t>
            </a:r>
          </a:p>
          <a:p>
            <a:pPr algn="ctr" fontAlgn="base">
              <a:spcBef>
                <a:spcPct val="0"/>
              </a:spcBef>
              <a:spcAft>
                <a:spcPct val="0"/>
              </a:spcAft>
            </a:pPr>
            <a:r>
              <a:rPr lang="en-US" sz="1400" dirty="0">
                <a:solidFill>
                  <a:srgbClr val="FFFFFF"/>
                </a:solidFill>
                <a:latin typeface="Gill Sans MT" pitchFamily="34" charset="0"/>
                <a:sym typeface="Wingdings" pitchFamily="2" charset="2"/>
              </a:rPr>
              <a:t>be bypassed, </a:t>
            </a:r>
          </a:p>
          <a:p>
            <a:pPr algn="ctr" fontAlgn="base">
              <a:spcBef>
                <a:spcPct val="0"/>
              </a:spcBef>
              <a:spcAft>
                <a:spcPct val="0"/>
              </a:spcAft>
            </a:pPr>
            <a:r>
              <a:rPr lang="en-US" sz="1400" dirty="0">
                <a:solidFill>
                  <a:srgbClr val="FFFFFF"/>
                </a:solidFill>
                <a:latin typeface="Gill Sans MT" pitchFamily="34" charset="0"/>
                <a:sym typeface="Wingdings" pitchFamily="2" charset="2"/>
              </a:rPr>
              <a:t>BD OK without bypass</a:t>
            </a:r>
            <a:endParaRPr lang="en-US" sz="1400" dirty="0">
              <a:solidFill>
                <a:srgbClr val="FFFFFF"/>
              </a:solidFill>
              <a:latin typeface="Gill Sans MT" pitchFamily="34" charset="0"/>
            </a:endParaRPr>
          </a:p>
        </p:txBody>
      </p:sp>
      <p:sp>
        <p:nvSpPr>
          <p:cNvPr id="407648" name="Freeform 96"/>
          <p:cNvSpPr>
            <a:spLocks/>
          </p:cNvSpPr>
          <p:nvPr/>
        </p:nvSpPr>
        <p:spPr bwMode="auto">
          <a:xfrm>
            <a:off x="5483225" y="2822575"/>
            <a:ext cx="2276475" cy="2238375"/>
          </a:xfrm>
          <a:custGeom>
            <a:avLst/>
            <a:gdLst/>
            <a:ahLst/>
            <a:cxnLst>
              <a:cxn ang="0">
                <a:pos x="0" y="0"/>
              </a:cxn>
              <a:cxn ang="0">
                <a:pos x="95" y="764"/>
              </a:cxn>
              <a:cxn ang="0">
                <a:pos x="573" y="956"/>
              </a:cxn>
              <a:cxn ang="0">
                <a:pos x="717" y="1338"/>
              </a:cxn>
              <a:cxn ang="0">
                <a:pos x="1434" y="1386"/>
              </a:cxn>
            </a:cxnLst>
            <a:rect l="0" t="0" r="r" b="b"/>
            <a:pathLst>
              <a:path w="1434" h="1410">
                <a:moveTo>
                  <a:pt x="0" y="0"/>
                </a:moveTo>
                <a:cubicBezTo>
                  <a:pt x="0" y="302"/>
                  <a:pt x="0" y="605"/>
                  <a:pt x="95" y="764"/>
                </a:cubicBezTo>
                <a:cubicBezTo>
                  <a:pt x="190" y="923"/>
                  <a:pt x="469" y="860"/>
                  <a:pt x="573" y="956"/>
                </a:cubicBezTo>
                <a:cubicBezTo>
                  <a:pt x="677" y="1052"/>
                  <a:pt x="574" y="1266"/>
                  <a:pt x="717" y="1338"/>
                </a:cubicBezTo>
                <a:cubicBezTo>
                  <a:pt x="860" y="1410"/>
                  <a:pt x="1147" y="1398"/>
                  <a:pt x="1434" y="1386"/>
                </a:cubicBezTo>
              </a:path>
            </a:pathLst>
          </a:custGeom>
          <a:noFill/>
          <a:ln w="38100">
            <a:solidFill>
              <a:srgbClr val="008000"/>
            </a:solidFill>
            <a:round/>
            <a:headEnd/>
            <a:tailEnd type="triangle" w="med" len="med"/>
          </a:ln>
          <a:effectLst/>
        </p:spPr>
        <p:txBody>
          <a:bodyPr/>
          <a:lstStyle/>
          <a:p>
            <a:pPr fontAlgn="base">
              <a:spcBef>
                <a:spcPct val="0"/>
              </a:spcBef>
              <a:spcAft>
                <a:spcPct val="0"/>
              </a:spcAft>
            </a:pPr>
            <a:endParaRPr lang="en-US">
              <a:solidFill>
                <a:srgbClr val="000000"/>
              </a:solidFill>
              <a:latin typeface="Gill Sans MT" pitchFamily="34" charset="0"/>
            </a:endParaRPr>
          </a:p>
        </p:txBody>
      </p:sp>
      <p:sp>
        <p:nvSpPr>
          <p:cNvPr id="68" name="Text Box 62"/>
          <p:cNvSpPr txBox="1">
            <a:spLocks noChangeArrowheads="1"/>
          </p:cNvSpPr>
          <p:nvPr/>
        </p:nvSpPr>
        <p:spPr bwMode="auto">
          <a:xfrm>
            <a:off x="7971503" y="5403850"/>
            <a:ext cx="486030" cy="369332"/>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dirty="0">
                <a:solidFill>
                  <a:srgbClr val="000000"/>
                </a:solidFill>
                <a:latin typeface="Gill Sans MT" pitchFamily="34" charset="0"/>
              </a:rPr>
              <a:t>i+6</a:t>
            </a:r>
          </a:p>
        </p:txBody>
      </p:sp>
      <p:sp>
        <p:nvSpPr>
          <p:cNvPr id="69" name="TextBox 68"/>
          <p:cNvSpPr txBox="1"/>
          <p:nvPr/>
        </p:nvSpPr>
        <p:spPr>
          <a:xfrm>
            <a:off x="0" y="6237822"/>
            <a:ext cx="9144000" cy="575554"/>
          </a:xfrm>
          <a:prstGeom prst="rect">
            <a:avLst/>
          </a:prstGeom>
          <a:noFill/>
        </p:spPr>
        <p:txBody>
          <a:bodyPr wrap="square" lIns="82309" tIns="41154" rIns="82309" bIns="41154" rtlCol="0">
            <a:spAutoFit/>
          </a:bodyPr>
          <a:lstStyle/>
          <a:p>
            <a:pPr marL="0" lvl="1" indent="-514291" algn="ctr"/>
            <a:r>
              <a:rPr lang="en-US" sz="3200" dirty="0">
                <a:solidFill>
                  <a:schemeClr val="bg1"/>
                </a:solidFill>
              </a:rPr>
              <a:t>Dependent instructions can’t execute back-to-back</a:t>
            </a:r>
          </a:p>
        </p:txBody>
      </p:sp>
    </p:spTree>
    <p:extLst>
      <p:ext uri="{BB962C8B-B14F-4D97-AF65-F5344CB8AC3E}">
        <p14:creationId xmlns:p14="http://schemas.microsoft.com/office/powerpoint/2010/main" val="35919265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07640"/>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07641"/>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407642"/>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407643"/>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40764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7643" grpId="0" animBg="1"/>
      <p:bldP spid="407648"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8578" name="Rectangle 2"/>
          <p:cNvSpPr>
            <a:spLocks noGrp="1" noChangeArrowheads="1"/>
          </p:cNvSpPr>
          <p:nvPr>
            <p:ph type="title"/>
          </p:nvPr>
        </p:nvSpPr>
        <p:spPr/>
        <p:txBody>
          <a:bodyPr>
            <a:normAutofit fontScale="90000"/>
          </a:bodyPr>
          <a:lstStyle/>
          <a:p>
            <a:r>
              <a:rPr lang="en-US" dirty="0" err="1"/>
              <a:t>Pipelineing</a:t>
            </a:r>
            <a:r>
              <a:rPr lang="en-US" dirty="0"/>
              <a:t> Critical Loops</a:t>
            </a:r>
          </a:p>
        </p:txBody>
      </p:sp>
      <mc:AlternateContent xmlns:mc="http://schemas.openxmlformats.org/markup-compatibility/2006" xmlns:a14="http://schemas.microsoft.com/office/drawing/2010/main">
        <mc:Choice Requires="a14">
          <p:sp>
            <p:nvSpPr>
              <p:cNvPr id="408579" name="Rectangle 3"/>
              <p:cNvSpPr>
                <a:spLocks noGrp="1" noChangeArrowheads="1"/>
              </p:cNvSpPr>
              <p:nvPr>
                <p:ph sz="half" idx="1"/>
              </p:nvPr>
            </p:nvSpPr>
            <p:spPr>
              <a:xfrm>
                <a:off x="457199" y="1600200"/>
                <a:ext cx="6383337" cy="4525963"/>
              </a:xfrm>
            </p:spPr>
            <p:txBody>
              <a:bodyPr>
                <a:normAutofit/>
              </a:bodyPr>
              <a:lstStyle/>
              <a:p>
                <a:r>
                  <a:rPr lang="en-US" dirty="0"/>
                  <a:t>Wakeup-Select Loop hard to pipeline</a:t>
                </a:r>
              </a:p>
              <a:p>
                <a:pPr lvl="1"/>
                <a:r>
                  <a:rPr lang="en-US" dirty="0"/>
                  <a:t>No back-to-back execute</a:t>
                </a:r>
              </a:p>
              <a:p>
                <a:pPr lvl="1"/>
                <a:r>
                  <a:rPr lang="en-US" dirty="0"/>
                  <a:t>Worst-case IPC is ½</a:t>
                </a:r>
              </a:p>
              <a:p>
                <a:r>
                  <a:rPr lang="en-US" dirty="0"/>
                  <a:t>Usually not worst-case</a:t>
                </a:r>
              </a:p>
              <a:p>
                <a:pPr lvl="1"/>
                <a:r>
                  <a:rPr lang="en-US" dirty="0"/>
                  <a:t>Last example had IPC </a:t>
                </a:r>
                <a14:m>
                  <m:oMath xmlns:m="http://schemas.openxmlformats.org/officeDocument/2006/math">
                    <m:f>
                      <m:fPr>
                        <m:type m:val="skw"/>
                        <m:ctrlPr>
                          <a:rPr lang="en-US" b="0" i="1" dirty="0" smtClean="0">
                            <a:latin typeface="Cambria Math" panose="02040503050406030204" pitchFamily="18" charset="0"/>
                          </a:rPr>
                        </m:ctrlPr>
                      </m:fPr>
                      <m:num>
                        <m:r>
                          <a:rPr lang="en-US" b="0" i="1" dirty="0" smtClean="0">
                            <a:latin typeface="Cambria Math"/>
                          </a:rPr>
                          <m:t>2</m:t>
                        </m:r>
                      </m:num>
                      <m:den>
                        <m:r>
                          <a:rPr lang="en-US" b="0" i="1" dirty="0" smtClean="0">
                            <a:latin typeface="Cambria Math"/>
                          </a:rPr>
                          <m:t>3</m:t>
                        </m:r>
                      </m:den>
                    </m:f>
                  </m:oMath>
                </a14:m>
                <a:endParaRPr lang="en-US" b="0" dirty="0"/>
              </a:p>
              <a:p>
                <a:pPr lvl="1"/>
                <a:endParaRPr lang="en-US" dirty="0"/>
              </a:p>
              <a:p>
                <a:endParaRPr lang="en-US" dirty="0"/>
              </a:p>
              <a:p>
                <a:endParaRPr lang="en-US" dirty="0"/>
              </a:p>
            </p:txBody>
          </p:sp>
        </mc:Choice>
        <mc:Fallback xmlns="">
          <p:sp>
            <p:nvSpPr>
              <p:cNvPr id="408579" name="Rectangle 3"/>
              <p:cNvSpPr>
                <a:spLocks noGrp="1" noRot="1" noChangeAspect="1" noMove="1" noResize="1" noEditPoints="1" noAdjustHandles="1" noChangeArrowheads="1" noChangeShapeType="1" noTextEdit="1"/>
              </p:cNvSpPr>
              <p:nvPr>
                <p:ph sz="half" idx="1"/>
              </p:nvPr>
            </p:nvSpPr>
            <p:spPr>
              <a:xfrm>
                <a:off x="457199" y="1600200"/>
                <a:ext cx="6383337" cy="4525963"/>
              </a:xfrm>
              <a:blipFill rotWithShape="1">
                <a:blip r:embed="rId2"/>
                <a:stretch>
                  <a:fillRect l="-1624" t="-1213"/>
                </a:stretch>
              </a:blipFill>
            </p:spPr>
            <p:txBody>
              <a:bodyPr/>
              <a:lstStyle/>
              <a:p>
                <a:r>
                  <a:rPr lang="en-US">
                    <a:noFill/>
                  </a:rPr>
                  <a:t> </a:t>
                </a:r>
              </a:p>
            </p:txBody>
          </p:sp>
        </mc:Fallback>
      </mc:AlternateContent>
      <p:sp>
        <p:nvSpPr>
          <p:cNvPr id="408580" name="Oval 4"/>
          <p:cNvSpPr>
            <a:spLocks noChangeArrowheads="1"/>
          </p:cNvSpPr>
          <p:nvPr/>
        </p:nvSpPr>
        <p:spPr bwMode="auto">
          <a:xfrm>
            <a:off x="7029450" y="2322215"/>
            <a:ext cx="303212" cy="303212"/>
          </a:xfrm>
          <a:prstGeom prst="ellipse">
            <a:avLst/>
          </a:prstGeom>
          <a:solidFill>
            <a:schemeClr val="accent1"/>
          </a:solidFill>
          <a:ln w="9525">
            <a:solidFill>
              <a:schemeClr val="tx1"/>
            </a:solid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a:solidFill>
                  <a:srgbClr val="000000"/>
                </a:solidFill>
                <a:latin typeface="Gill Sans MT" pitchFamily="34" charset="0"/>
              </a:rPr>
              <a:t>A</a:t>
            </a:r>
          </a:p>
        </p:txBody>
      </p:sp>
      <p:sp>
        <p:nvSpPr>
          <p:cNvPr id="408581" name="Oval 5"/>
          <p:cNvSpPr>
            <a:spLocks noChangeArrowheads="1"/>
          </p:cNvSpPr>
          <p:nvPr/>
        </p:nvSpPr>
        <p:spPr bwMode="auto">
          <a:xfrm>
            <a:off x="7029450" y="2777827"/>
            <a:ext cx="303212" cy="303213"/>
          </a:xfrm>
          <a:prstGeom prst="ellipse">
            <a:avLst/>
          </a:prstGeom>
          <a:solidFill>
            <a:schemeClr val="accent1"/>
          </a:solidFill>
          <a:ln w="9525">
            <a:solidFill>
              <a:schemeClr val="tx1"/>
            </a:solid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a:solidFill>
                  <a:srgbClr val="000000"/>
                </a:solidFill>
                <a:latin typeface="Gill Sans MT" pitchFamily="34" charset="0"/>
              </a:rPr>
              <a:t>B</a:t>
            </a:r>
          </a:p>
        </p:txBody>
      </p:sp>
      <p:sp>
        <p:nvSpPr>
          <p:cNvPr id="408582" name="Oval 6"/>
          <p:cNvSpPr>
            <a:spLocks noChangeArrowheads="1"/>
          </p:cNvSpPr>
          <p:nvPr/>
        </p:nvSpPr>
        <p:spPr bwMode="auto">
          <a:xfrm>
            <a:off x="7029450" y="3231852"/>
            <a:ext cx="303212" cy="303213"/>
          </a:xfrm>
          <a:prstGeom prst="ellipse">
            <a:avLst/>
          </a:prstGeom>
          <a:solidFill>
            <a:schemeClr val="accent1"/>
          </a:solidFill>
          <a:ln w="9525">
            <a:solidFill>
              <a:schemeClr val="tx1"/>
            </a:solid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a:solidFill>
                  <a:srgbClr val="000000"/>
                </a:solidFill>
                <a:latin typeface="Gill Sans MT" pitchFamily="34" charset="0"/>
              </a:rPr>
              <a:t>C</a:t>
            </a:r>
          </a:p>
        </p:txBody>
      </p:sp>
      <p:sp>
        <p:nvSpPr>
          <p:cNvPr id="408583" name="Oval 7"/>
          <p:cNvSpPr>
            <a:spLocks noChangeArrowheads="1"/>
          </p:cNvSpPr>
          <p:nvPr/>
        </p:nvSpPr>
        <p:spPr bwMode="auto">
          <a:xfrm>
            <a:off x="7940675" y="2322215"/>
            <a:ext cx="303212" cy="303212"/>
          </a:xfrm>
          <a:prstGeom prst="ellipse">
            <a:avLst/>
          </a:prstGeom>
          <a:solidFill>
            <a:schemeClr val="accent1"/>
          </a:solidFill>
          <a:ln w="9525">
            <a:solidFill>
              <a:schemeClr val="tx1"/>
            </a:solid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a:solidFill>
                  <a:srgbClr val="000000"/>
                </a:solidFill>
                <a:latin typeface="Gill Sans MT" pitchFamily="34" charset="0"/>
              </a:rPr>
              <a:t>A</a:t>
            </a:r>
          </a:p>
        </p:txBody>
      </p:sp>
      <p:sp>
        <p:nvSpPr>
          <p:cNvPr id="408584" name="Oval 8"/>
          <p:cNvSpPr>
            <a:spLocks noChangeArrowheads="1"/>
          </p:cNvSpPr>
          <p:nvPr/>
        </p:nvSpPr>
        <p:spPr bwMode="auto">
          <a:xfrm>
            <a:off x="7939087" y="3231852"/>
            <a:ext cx="303213" cy="303213"/>
          </a:xfrm>
          <a:prstGeom prst="ellipse">
            <a:avLst/>
          </a:prstGeom>
          <a:solidFill>
            <a:schemeClr val="accent1"/>
          </a:solidFill>
          <a:ln w="9525">
            <a:solidFill>
              <a:schemeClr val="tx1"/>
            </a:solid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a:solidFill>
                  <a:srgbClr val="000000"/>
                </a:solidFill>
                <a:latin typeface="Gill Sans MT" pitchFamily="34" charset="0"/>
              </a:rPr>
              <a:t>B</a:t>
            </a:r>
          </a:p>
        </p:txBody>
      </p:sp>
      <p:sp>
        <p:nvSpPr>
          <p:cNvPr id="408585" name="Oval 9"/>
          <p:cNvSpPr>
            <a:spLocks noChangeArrowheads="1"/>
          </p:cNvSpPr>
          <p:nvPr/>
        </p:nvSpPr>
        <p:spPr bwMode="auto">
          <a:xfrm>
            <a:off x="7939087" y="4143077"/>
            <a:ext cx="303213" cy="303213"/>
          </a:xfrm>
          <a:prstGeom prst="ellipse">
            <a:avLst/>
          </a:prstGeom>
          <a:solidFill>
            <a:schemeClr val="accent1"/>
          </a:solidFill>
          <a:ln w="9525">
            <a:solidFill>
              <a:schemeClr val="tx1"/>
            </a:solid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a:solidFill>
                  <a:srgbClr val="000000"/>
                </a:solidFill>
                <a:latin typeface="Gill Sans MT" pitchFamily="34" charset="0"/>
              </a:rPr>
              <a:t>C</a:t>
            </a:r>
          </a:p>
        </p:txBody>
      </p:sp>
      <p:sp>
        <p:nvSpPr>
          <p:cNvPr id="408587" name="Line 11"/>
          <p:cNvSpPr>
            <a:spLocks noChangeShapeType="1"/>
          </p:cNvSpPr>
          <p:nvPr/>
        </p:nvSpPr>
        <p:spPr bwMode="auto">
          <a:xfrm>
            <a:off x="6726237" y="2701627"/>
            <a:ext cx="1744663" cy="0"/>
          </a:xfrm>
          <a:prstGeom prst="line">
            <a:avLst/>
          </a:prstGeom>
          <a:noFill/>
          <a:ln w="9525">
            <a:solidFill>
              <a:schemeClr val="tx1"/>
            </a:solidFill>
            <a:round/>
            <a:headEnd/>
            <a:tailEnd/>
          </a:ln>
          <a:effectLst/>
        </p:spPr>
        <p:txBody>
          <a:bodyPr/>
          <a:lstStyle/>
          <a:p>
            <a:pPr fontAlgn="base">
              <a:spcBef>
                <a:spcPct val="0"/>
              </a:spcBef>
              <a:spcAft>
                <a:spcPct val="0"/>
              </a:spcAft>
            </a:pPr>
            <a:endParaRPr lang="en-US">
              <a:solidFill>
                <a:srgbClr val="000000"/>
              </a:solidFill>
              <a:latin typeface="Gill Sans MT" pitchFamily="34" charset="0"/>
            </a:endParaRPr>
          </a:p>
        </p:txBody>
      </p:sp>
      <p:sp>
        <p:nvSpPr>
          <p:cNvPr id="408588" name="Line 12"/>
          <p:cNvSpPr>
            <a:spLocks noChangeShapeType="1"/>
          </p:cNvSpPr>
          <p:nvPr/>
        </p:nvSpPr>
        <p:spPr bwMode="auto">
          <a:xfrm>
            <a:off x="6726237" y="3155652"/>
            <a:ext cx="1744663" cy="0"/>
          </a:xfrm>
          <a:prstGeom prst="line">
            <a:avLst/>
          </a:prstGeom>
          <a:noFill/>
          <a:ln w="9525">
            <a:solidFill>
              <a:schemeClr val="tx1"/>
            </a:solidFill>
            <a:round/>
            <a:headEnd/>
            <a:tailEnd/>
          </a:ln>
          <a:effectLst/>
        </p:spPr>
        <p:txBody>
          <a:bodyPr/>
          <a:lstStyle/>
          <a:p>
            <a:pPr fontAlgn="base">
              <a:spcBef>
                <a:spcPct val="0"/>
              </a:spcBef>
              <a:spcAft>
                <a:spcPct val="0"/>
              </a:spcAft>
            </a:pPr>
            <a:endParaRPr lang="en-US">
              <a:solidFill>
                <a:srgbClr val="000000"/>
              </a:solidFill>
              <a:latin typeface="Gill Sans MT" pitchFamily="34" charset="0"/>
            </a:endParaRPr>
          </a:p>
        </p:txBody>
      </p:sp>
      <p:sp>
        <p:nvSpPr>
          <p:cNvPr id="408589" name="Line 13"/>
          <p:cNvSpPr>
            <a:spLocks noChangeShapeType="1"/>
          </p:cNvSpPr>
          <p:nvPr/>
        </p:nvSpPr>
        <p:spPr bwMode="auto">
          <a:xfrm>
            <a:off x="6726237" y="3611265"/>
            <a:ext cx="1744663" cy="0"/>
          </a:xfrm>
          <a:prstGeom prst="line">
            <a:avLst/>
          </a:prstGeom>
          <a:noFill/>
          <a:ln w="9525">
            <a:solidFill>
              <a:schemeClr val="tx1"/>
            </a:solidFill>
            <a:round/>
            <a:headEnd/>
            <a:tailEnd/>
          </a:ln>
          <a:effectLst/>
        </p:spPr>
        <p:txBody>
          <a:bodyPr/>
          <a:lstStyle/>
          <a:p>
            <a:pPr fontAlgn="base">
              <a:spcBef>
                <a:spcPct val="0"/>
              </a:spcBef>
              <a:spcAft>
                <a:spcPct val="0"/>
              </a:spcAft>
            </a:pPr>
            <a:endParaRPr lang="en-US">
              <a:solidFill>
                <a:srgbClr val="000000"/>
              </a:solidFill>
              <a:latin typeface="Gill Sans MT" pitchFamily="34" charset="0"/>
            </a:endParaRPr>
          </a:p>
        </p:txBody>
      </p:sp>
      <p:sp>
        <p:nvSpPr>
          <p:cNvPr id="408590" name="Line 14"/>
          <p:cNvSpPr>
            <a:spLocks noChangeShapeType="1"/>
          </p:cNvSpPr>
          <p:nvPr/>
        </p:nvSpPr>
        <p:spPr bwMode="auto">
          <a:xfrm>
            <a:off x="6726237" y="4066877"/>
            <a:ext cx="1744663" cy="0"/>
          </a:xfrm>
          <a:prstGeom prst="line">
            <a:avLst/>
          </a:prstGeom>
          <a:noFill/>
          <a:ln w="9525">
            <a:solidFill>
              <a:schemeClr val="tx1"/>
            </a:solidFill>
            <a:round/>
            <a:headEnd/>
            <a:tailEnd/>
          </a:ln>
          <a:effectLst/>
        </p:spPr>
        <p:txBody>
          <a:bodyPr/>
          <a:lstStyle/>
          <a:p>
            <a:pPr fontAlgn="base">
              <a:spcBef>
                <a:spcPct val="0"/>
              </a:spcBef>
              <a:spcAft>
                <a:spcPct val="0"/>
              </a:spcAft>
            </a:pPr>
            <a:endParaRPr lang="en-US">
              <a:solidFill>
                <a:srgbClr val="000000"/>
              </a:solidFill>
              <a:latin typeface="Gill Sans MT" pitchFamily="34" charset="0"/>
            </a:endParaRPr>
          </a:p>
        </p:txBody>
      </p:sp>
      <p:cxnSp>
        <p:nvCxnSpPr>
          <p:cNvPr id="408591" name="AutoShape 15"/>
          <p:cNvCxnSpPr>
            <a:cxnSpLocks noChangeShapeType="1"/>
            <a:stCxn id="408580" idx="4"/>
            <a:endCxn id="408581" idx="0"/>
          </p:cNvCxnSpPr>
          <p:nvPr/>
        </p:nvCxnSpPr>
        <p:spPr bwMode="auto">
          <a:xfrm>
            <a:off x="7181850" y="2625427"/>
            <a:ext cx="0" cy="152400"/>
          </a:xfrm>
          <a:prstGeom prst="straightConnector1">
            <a:avLst/>
          </a:prstGeom>
          <a:noFill/>
          <a:ln w="9525">
            <a:solidFill>
              <a:schemeClr val="tx1"/>
            </a:solidFill>
            <a:round/>
            <a:headEnd/>
            <a:tailEnd type="triangle" w="med" len="sm"/>
          </a:ln>
          <a:effectLst/>
        </p:spPr>
      </p:cxnSp>
      <p:cxnSp>
        <p:nvCxnSpPr>
          <p:cNvPr id="408592" name="AutoShape 16"/>
          <p:cNvCxnSpPr>
            <a:cxnSpLocks noChangeShapeType="1"/>
          </p:cNvCxnSpPr>
          <p:nvPr/>
        </p:nvCxnSpPr>
        <p:spPr bwMode="auto">
          <a:xfrm>
            <a:off x="7180262" y="3079452"/>
            <a:ext cx="0" cy="152400"/>
          </a:xfrm>
          <a:prstGeom prst="straightConnector1">
            <a:avLst/>
          </a:prstGeom>
          <a:noFill/>
          <a:ln w="9525">
            <a:solidFill>
              <a:schemeClr val="tx1"/>
            </a:solidFill>
            <a:round/>
            <a:headEnd/>
            <a:tailEnd type="triangle" w="med" len="sm"/>
          </a:ln>
          <a:effectLst/>
        </p:spPr>
      </p:cxnSp>
      <p:cxnSp>
        <p:nvCxnSpPr>
          <p:cNvPr id="408593" name="AutoShape 17"/>
          <p:cNvCxnSpPr>
            <a:cxnSpLocks noChangeShapeType="1"/>
            <a:stCxn id="408583" idx="4"/>
            <a:endCxn id="408584" idx="0"/>
          </p:cNvCxnSpPr>
          <p:nvPr/>
        </p:nvCxnSpPr>
        <p:spPr bwMode="auto">
          <a:xfrm flipH="1">
            <a:off x="8091487" y="2625427"/>
            <a:ext cx="1588" cy="606425"/>
          </a:xfrm>
          <a:prstGeom prst="straightConnector1">
            <a:avLst/>
          </a:prstGeom>
          <a:noFill/>
          <a:ln w="9525">
            <a:solidFill>
              <a:schemeClr val="tx1"/>
            </a:solidFill>
            <a:round/>
            <a:headEnd/>
            <a:tailEnd type="triangle" w="med" len="sm"/>
          </a:ln>
          <a:effectLst/>
        </p:spPr>
      </p:cxnSp>
      <p:cxnSp>
        <p:nvCxnSpPr>
          <p:cNvPr id="408594" name="AutoShape 18"/>
          <p:cNvCxnSpPr>
            <a:cxnSpLocks noChangeShapeType="1"/>
            <a:stCxn id="408584" idx="4"/>
            <a:endCxn id="408585" idx="0"/>
          </p:cNvCxnSpPr>
          <p:nvPr/>
        </p:nvCxnSpPr>
        <p:spPr bwMode="auto">
          <a:xfrm>
            <a:off x="8091487" y="3535065"/>
            <a:ext cx="0" cy="608012"/>
          </a:xfrm>
          <a:prstGeom prst="straightConnector1">
            <a:avLst/>
          </a:prstGeom>
          <a:noFill/>
          <a:ln w="9525">
            <a:solidFill>
              <a:schemeClr val="tx1"/>
            </a:solidFill>
            <a:round/>
            <a:headEnd/>
            <a:tailEnd type="triangle" w="med" len="sm"/>
          </a:ln>
          <a:effectLst/>
        </p:spPr>
      </p:cxnSp>
      <p:sp>
        <p:nvSpPr>
          <p:cNvPr id="408595" name="Text Box 19"/>
          <p:cNvSpPr txBox="1">
            <a:spLocks noChangeArrowheads="1"/>
          </p:cNvSpPr>
          <p:nvPr/>
        </p:nvSpPr>
        <p:spPr bwMode="auto">
          <a:xfrm>
            <a:off x="6551612" y="1698327"/>
            <a:ext cx="1077913" cy="581025"/>
          </a:xfrm>
          <a:prstGeom prst="rect">
            <a:avLst/>
          </a:prstGeom>
          <a:noFill/>
          <a:ln w="9525">
            <a:noFill/>
            <a:miter lim="800000"/>
            <a:headEnd/>
            <a:tailEnd/>
          </a:ln>
          <a:effectLst/>
        </p:spPr>
        <p:txBody>
          <a:bodyPr wrap="none">
            <a:spAutoFit/>
          </a:bodyPr>
          <a:lstStyle/>
          <a:p>
            <a:pPr algn="ctr" fontAlgn="base">
              <a:spcBef>
                <a:spcPct val="0"/>
              </a:spcBef>
              <a:spcAft>
                <a:spcPct val="0"/>
              </a:spcAft>
            </a:pPr>
            <a:r>
              <a:rPr lang="en-US" sz="1600">
                <a:solidFill>
                  <a:srgbClr val="000000"/>
                </a:solidFill>
                <a:latin typeface="Gill Sans MT" pitchFamily="34" charset="0"/>
              </a:rPr>
              <a:t>Regular</a:t>
            </a:r>
          </a:p>
          <a:p>
            <a:pPr algn="ctr" fontAlgn="base">
              <a:spcBef>
                <a:spcPct val="0"/>
              </a:spcBef>
              <a:spcAft>
                <a:spcPct val="0"/>
              </a:spcAft>
            </a:pPr>
            <a:r>
              <a:rPr lang="en-US" sz="1600">
                <a:solidFill>
                  <a:srgbClr val="000000"/>
                </a:solidFill>
                <a:latin typeface="Gill Sans MT" pitchFamily="34" charset="0"/>
              </a:rPr>
              <a:t>Scheduling</a:t>
            </a:r>
          </a:p>
        </p:txBody>
      </p:sp>
      <p:sp>
        <p:nvSpPr>
          <p:cNvPr id="408596" name="Text Box 20"/>
          <p:cNvSpPr txBox="1">
            <a:spLocks noChangeArrowheads="1"/>
          </p:cNvSpPr>
          <p:nvPr/>
        </p:nvSpPr>
        <p:spPr bwMode="auto">
          <a:xfrm>
            <a:off x="7681912" y="1715790"/>
            <a:ext cx="973343" cy="584775"/>
          </a:xfrm>
          <a:prstGeom prst="rect">
            <a:avLst/>
          </a:prstGeom>
          <a:noFill/>
          <a:ln w="9525">
            <a:noFill/>
            <a:miter lim="800000"/>
            <a:headEnd/>
            <a:tailEnd/>
          </a:ln>
          <a:effectLst/>
        </p:spPr>
        <p:txBody>
          <a:bodyPr wrap="none">
            <a:spAutoFit/>
          </a:bodyPr>
          <a:lstStyle/>
          <a:p>
            <a:pPr algn="ctr" fontAlgn="base">
              <a:spcBef>
                <a:spcPct val="0"/>
              </a:spcBef>
              <a:spcAft>
                <a:spcPct val="0"/>
              </a:spcAft>
            </a:pPr>
            <a:r>
              <a:rPr lang="en-US" sz="1600">
                <a:solidFill>
                  <a:srgbClr val="000000"/>
                </a:solidFill>
                <a:latin typeface="Gill Sans MT" pitchFamily="34" charset="0"/>
              </a:rPr>
              <a:t>No Back-</a:t>
            </a:r>
          </a:p>
          <a:p>
            <a:pPr algn="ctr" fontAlgn="base">
              <a:spcBef>
                <a:spcPct val="0"/>
              </a:spcBef>
              <a:spcAft>
                <a:spcPct val="0"/>
              </a:spcAft>
            </a:pPr>
            <a:r>
              <a:rPr lang="en-US" sz="1600">
                <a:solidFill>
                  <a:srgbClr val="000000"/>
                </a:solidFill>
                <a:latin typeface="Gill Sans MT" pitchFamily="34" charset="0"/>
              </a:rPr>
              <a:t>to-Back</a:t>
            </a:r>
          </a:p>
        </p:txBody>
      </p:sp>
      <p:sp>
        <p:nvSpPr>
          <p:cNvPr id="408597" name="Rectangle 21"/>
          <p:cNvSpPr>
            <a:spLocks noChangeArrowheads="1"/>
          </p:cNvSpPr>
          <p:nvPr/>
        </p:nvSpPr>
        <p:spPr bwMode="auto">
          <a:xfrm>
            <a:off x="538162" y="3125788"/>
            <a:ext cx="5481638" cy="2655887"/>
          </a:xfrm>
          <a:prstGeom prst="rect">
            <a:avLst/>
          </a:prstGeom>
          <a:noFill/>
          <a:ln w="9525">
            <a:noFill/>
            <a:miter lim="800000"/>
            <a:headEnd/>
            <a:tailEnd/>
          </a:ln>
          <a:effectLst/>
        </p:spPr>
        <p:txBody>
          <a:bodyPr/>
          <a:lstStyle/>
          <a:p>
            <a:pPr marL="342900" indent="-342900" fontAlgn="base">
              <a:spcBef>
                <a:spcPct val="20000"/>
              </a:spcBef>
              <a:spcAft>
                <a:spcPct val="0"/>
              </a:spcAft>
              <a:buFontTx/>
              <a:buChar char="•"/>
            </a:pPr>
            <a:endParaRPr lang="en-US" sz="2400" dirty="0">
              <a:solidFill>
                <a:srgbClr val="000000"/>
              </a:solidFill>
              <a:latin typeface="Gill Sans MT" pitchFamily="34" charset="0"/>
            </a:endParaRPr>
          </a:p>
        </p:txBody>
      </p:sp>
      <p:sp>
        <p:nvSpPr>
          <p:cNvPr id="25" name="TextBox 24"/>
          <p:cNvSpPr txBox="1"/>
          <p:nvPr/>
        </p:nvSpPr>
        <p:spPr>
          <a:xfrm>
            <a:off x="0" y="6237822"/>
            <a:ext cx="9144000" cy="575554"/>
          </a:xfrm>
          <a:prstGeom prst="rect">
            <a:avLst/>
          </a:prstGeom>
          <a:noFill/>
        </p:spPr>
        <p:txBody>
          <a:bodyPr wrap="square" lIns="82309" tIns="41154" rIns="82309" bIns="41154" rtlCol="0">
            <a:spAutoFit/>
          </a:bodyPr>
          <a:lstStyle/>
          <a:p>
            <a:pPr marL="0" lvl="1" indent="-514291" algn="ctr"/>
            <a:r>
              <a:rPr lang="en-US" sz="3200" dirty="0">
                <a:solidFill>
                  <a:schemeClr val="bg1"/>
                </a:solidFill>
              </a:rPr>
              <a:t>Studies indicate 10-15% IPC penalty</a:t>
            </a:r>
          </a:p>
        </p:txBody>
      </p:sp>
    </p:spTree>
    <p:extLst>
      <p:ext uri="{BB962C8B-B14F-4D97-AF65-F5344CB8AC3E}">
        <p14:creationId xmlns:p14="http://schemas.microsoft.com/office/powerpoint/2010/main" val="7810459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02" name="Rectangle 2"/>
          <p:cNvSpPr>
            <a:spLocks noGrp="1" noChangeArrowheads="1"/>
          </p:cNvSpPr>
          <p:nvPr>
            <p:ph type="title"/>
          </p:nvPr>
        </p:nvSpPr>
        <p:spPr/>
        <p:txBody>
          <a:bodyPr>
            <a:normAutofit fontScale="90000"/>
          </a:bodyPr>
          <a:lstStyle/>
          <a:p>
            <a:r>
              <a:rPr lang="en-US"/>
              <a:t>IPC vs. Frequency</a:t>
            </a:r>
          </a:p>
        </p:txBody>
      </p:sp>
      <p:sp>
        <p:nvSpPr>
          <p:cNvPr id="409603" name="Rectangle 3"/>
          <p:cNvSpPr>
            <a:spLocks noGrp="1" noChangeArrowheads="1"/>
          </p:cNvSpPr>
          <p:nvPr>
            <p:ph idx="1"/>
          </p:nvPr>
        </p:nvSpPr>
        <p:spPr/>
        <p:txBody>
          <a:bodyPr/>
          <a:lstStyle/>
          <a:p>
            <a:r>
              <a:rPr lang="en-US" dirty="0"/>
              <a:t>10-15% IPC not bad if frequency can double</a:t>
            </a:r>
          </a:p>
          <a:p>
            <a:endParaRPr lang="en-US" dirty="0"/>
          </a:p>
          <a:p>
            <a:endParaRPr lang="en-US" dirty="0"/>
          </a:p>
          <a:p>
            <a:endParaRPr lang="en-US" dirty="0"/>
          </a:p>
          <a:p>
            <a:r>
              <a:rPr lang="en-US" dirty="0"/>
              <a:t>Frequency doesn’t double</a:t>
            </a:r>
          </a:p>
          <a:p>
            <a:pPr lvl="1"/>
            <a:r>
              <a:rPr lang="en-US" dirty="0"/>
              <a:t>Latch/pipeline overhead</a:t>
            </a:r>
          </a:p>
          <a:p>
            <a:pPr lvl="1"/>
            <a:r>
              <a:rPr lang="en-US" dirty="0"/>
              <a:t>Stage imbalance</a:t>
            </a:r>
          </a:p>
        </p:txBody>
      </p:sp>
      <p:sp>
        <p:nvSpPr>
          <p:cNvPr id="409604" name="Rectangle 4"/>
          <p:cNvSpPr>
            <a:spLocks noChangeArrowheads="1"/>
          </p:cNvSpPr>
          <p:nvPr/>
        </p:nvSpPr>
        <p:spPr bwMode="auto">
          <a:xfrm>
            <a:off x="2371725" y="2194401"/>
            <a:ext cx="1365250" cy="303213"/>
          </a:xfrm>
          <a:prstGeom prst="rect">
            <a:avLst/>
          </a:prstGeom>
          <a:solidFill>
            <a:schemeClr val="accent1"/>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dirty="0">
                <a:solidFill>
                  <a:srgbClr val="000000"/>
                </a:solidFill>
                <a:latin typeface="Gill Sans MT" pitchFamily="34" charset="0"/>
              </a:rPr>
              <a:t>1000ps</a:t>
            </a:r>
          </a:p>
        </p:txBody>
      </p:sp>
      <p:sp>
        <p:nvSpPr>
          <p:cNvPr id="409606" name="Rectangle 6"/>
          <p:cNvSpPr>
            <a:spLocks noChangeArrowheads="1"/>
          </p:cNvSpPr>
          <p:nvPr/>
        </p:nvSpPr>
        <p:spPr bwMode="auto">
          <a:xfrm>
            <a:off x="5027613" y="2194401"/>
            <a:ext cx="682625" cy="303213"/>
          </a:xfrm>
          <a:prstGeom prst="rect">
            <a:avLst/>
          </a:prstGeom>
          <a:solidFill>
            <a:schemeClr val="accent1"/>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a:solidFill>
                  <a:srgbClr val="000000"/>
                </a:solidFill>
                <a:latin typeface="Gill Sans MT" pitchFamily="34" charset="0"/>
              </a:rPr>
              <a:t>500ps</a:t>
            </a:r>
          </a:p>
        </p:txBody>
      </p:sp>
      <p:sp>
        <p:nvSpPr>
          <p:cNvPr id="409607" name="Rectangle 7"/>
          <p:cNvSpPr>
            <a:spLocks noChangeArrowheads="1"/>
          </p:cNvSpPr>
          <p:nvPr/>
        </p:nvSpPr>
        <p:spPr bwMode="auto">
          <a:xfrm>
            <a:off x="5710238" y="2194401"/>
            <a:ext cx="682625" cy="303213"/>
          </a:xfrm>
          <a:prstGeom prst="rect">
            <a:avLst/>
          </a:prstGeom>
          <a:solidFill>
            <a:schemeClr val="accent1"/>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a:solidFill>
                  <a:srgbClr val="000000"/>
                </a:solidFill>
                <a:latin typeface="Gill Sans MT" pitchFamily="34" charset="0"/>
              </a:rPr>
              <a:t>500ps</a:t>
            </a:r>
          </a:p>
        </p:txBody>
      </p:sp>
      <p:sp>
        <p:nvSpPr>
          <p:cNvPr id="409608" name="Text Box 8"/>
          <p:cNvSpPr txBox="1">
            <a:spLocks noChangeArrowheads="1"/>
          </p:cNvSpPr>
          <p:nvPr/>
        </p:nvSpPr>
        <p:spPr bwMode="auto">
          <a:xfrm>
            <a:off x="2446338" y="2511901"/>
            <a:ext cx="1369927" cy="338554"/>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sz="1600">
                <a:solidFill>
                  <a:srgbClr val="000000"/>
                </a:solidFill>
                <a:latin typeface="Gill Sans MT" pitchFamily="34" charset="0"/>
              </a:rPr>
              <a:t>2.0 IPC, 1GHz</a:t>
            </a:r>
          </a:p>
        </p:txBody>
      </p:sp>
      <p:sp>
        <p:nvSpPr>
          <p:cNvPr id="409609" name="Text Box 9"/>
          <p:cNvSpPr txBox="1">
            <a:spLocks noChangeArrowheads="1"/>
          </p:cNvSpPr>
          <p:nvPr/>
        </p:nvSpPr>
        <p:spPr bwMode="auto">
          <a:xfrm>
            <a:off x="5103813" y="2499201"/>
            <a:ext cx="1369927" cy="338554"/>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sz="1600">
                <a:solidFill>
                  <a:srgbClr val="000000"/>
                </a:solidFill>
                <a:latin typeface="Gill Sans MT" pitchFamily="34" charset="0"/>
              </a:rPr>
              <a:t>1.7 IPC, 2GHz</a:t>
            </a:r>
          </a:p>
        </p:txBody>
      </p:sp>
      <p:sp>
        <p:nvSpPr>
          <p:cNvPr id="409610" name="Text Box 10"/>
          <p:cNvSpPr txBox="1">
            <a:spLocks noChangeArrowheads="1"/>
          </p:cNvSpPr>
          <p:nvPr/>
        </p:nvSpPr>
        <p:spPr bwMode="auto">
          <a:xfrm>
            <a:off x="2828925" y="2802414"/>
            <a:ext cx="710451" cy="338554"/>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sz="1600">
                <a:solidFill>
                  <a:srgbClr val="000000"/>
                </a:solidFill>
                <a:latin typeface="Gill Sans MT" pitchFamily="34" charset="0"/>
              </a:rPr>
              <a:t>2 BIPS</a:t>
            </a:r>
          </a:p>
        </p:txBody>
      </p:sp>
      <p:sp>
        <p:nvSpPr>
          <p:cNvPr id="409611" name="Text Box 11"/>
          <p:cNvSpPr txBox="1">
            <a:spLocks noChangeArrowheads="1"/>
          </p:cNvSpPr>
          <p:nvPr/>
        </p:nvSpPr>
        <p:spPr bwMode="auto">
          <a:xfrm>
            <a:off x="5384800" y="2802414"/>
            <a:ext cx="857927" cy="338554"/>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sz="1600">
                <a:solidFill>
                  <a:srgbClr val="000000"/>
                </a:solidFill>
                <a:latin typeface="Gill Sans MT" pitchFamily="34" charset="0"/>
              </a:rPr>
              <a:t>3.4 BIPS</a:t>
            </a:r>
          </a:p>
        </p:txBody>
      </p:sp>
      <p:sp>
        <p:nvSpPr>
          <p:cNvPr id="409613" name="Rectangle 13"/>
          <p:cNvSpPr>
            <a:spLocks noChangeArrowheads="1"/>
          </p:cNvSpPr>
          <p:nvPr/>
        </p:nvSpPr>
        <p:spPr bwMode="auto">
          <a:xfrm>
            <a:off x="4668911" y="4005064"/>
            <a:ext cx="1214438" cy="303213"/>
          </a:xfrm>
          <a:prstGeom prst="rect">
            <a:avLst/>
          </a:prstGeom>
          <a:solidFill>
            <a:schemeClr val="accent1"/>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a:solidFill>
                  <a:srgbClr val="000000"/>
                </a:solidFill>
                <a:latin typeface="Gill Sans MT" pitchFamily="34" charset="0"/>
              </a:rPr>
              <a:t>900ps</a:t>
            </a:r>
          </a:p>
        </p:txBody>
      </p:sp>
      <p:sp>
        <p:nvSpPr>
          <p:cNvPr id="409614" name="Rectangle 14"/>
          <p:cNvSpPr>
            <a:spLocks noChangeArrowheads="1"/>
          </p:cNvSpPr>
          <p:nvPr/>
        </p:nvSpPr>
        <p:spPr bwMode="auto">
          <a:xfrm>
            <a:off x="5883348" y="4005064"/>
            <a:ext cx="150813" cy="303213"/>
          </a:xfrm>
          <a:prstGeom prst="rect">
            <a:avLst/>
          </a:prstGeom>
          <a:solidFill>
            <a:srgbClr val="993366"/>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fontAlgn="base">
              <a:spcBef>
                <a:spcPct val="0"/>
              </a:spcBef>
              <a:spcAft>
                <a:spcPct val="0"/>
              </a:spcAft>
            </a:pPr>
            <a:endParaRPr lang="en-US">
              <a:solidFill>
                <a:srgbClr val="000000"/>
              </a:solidFill>
              <a:latin typeface="Gill Sans MT" pitchFamily="34" charset="0"/>
            </a:endParaRPr>
          </a:p>
        </p:txBody>
      </p:sp>
      <p:sp>
        <p:nvSpPr>
          <p:cNvPr id="409615" name="Rectangle 15"/>
          <p:cNvSpPr>
            <a:spLocks noChangeArrowheads="1"/>
          </p:cNvSpPr>
          <p:nvPr/>
        </p:nvSpPr>
        <p:spPr bwMode="auto">
          <a:xfrm>
            <a:off x="6413573" y="4005064"/>
            <a:ext cx="682625" cy="303213"/>
          </a:xfrm>
          <a:prstGeom prst="rect">
            <a:avLst/>
          </a:prstGeom>
          <a:solidFill>
            <a:schemeClr val="accent1"/>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a:solidFill>
                  <a:srgbClr val="000000"/>
                </a:solidFill>
                <a:latin typeface="Gill Sans MT" pitchFamily="34" charset="0"/>
              </a:rPr>
              <a:t>450ps</a:t>
            </a:r>
          </a:p>
        </p:txBody>
      </p:sp>
      <p:sp>
        <p:nvSpPr>
          <p:cNvPr id="409616" name="Rectangle 16"/>
          <p:cNvSpPr>
            <a:spLocks noChangeArrowheads="1"/>
          </p:cNvSpPr>
          <p:nvPr/>
        </p:nvSpPr>
        <p:spPr bwMode="auto">
          <a:xfrm>
            <a:off x="7097786" y="4005064"/>
            <a:ext cx="150813" cy="303213"/>
          </a:xfrm>
          <a:prstGeom prst="rect">
            <a:avLst/>
          </a:prstGeom>
          <a:solidFill>
            <a:srgbClr val="993366"/>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fontAlgn="base">
              <a:spcBef>
                <a:spcPct val="0"/>
              </a:spcBef>
              <a:spcAft>
                <a:spcPct val="0"/>
              </a:spcAft>
            </a:pPr>
            <a:endParaRPr lang="en-US">
              <a:solidFill>
                <a:srgbClr val="000000"/>
              </a:solidFill>
              <a:latin typeface="Gill Sans MT" pitchFamily="34" charset="0"/>
            </a:endParaRPr>
          </a:p>
        </p:txBody>
      </p:sp>
      <p:sp>
        <p:nvSpPr>
          <p:cNvPr id="409617" name="Rectangle 17"/>
          <p:cNvSpPr>
            <a:spLocks noChangeArrowheads="1"/>
          </p:cNvSpPr>
          <p:nvPr/>
        </p:nvSpPr>
        <p:spPr bwMode="auto">
          <a:xfrm>
            <a:off x="7248598" y="4005064"/>
            <a:ext cx="682625" cy="303213"/>
          </a:xfrm>
          <a:prstGeom prst="rect">
            <a:avLst/>
          </a:prstGeom>
          <a:solidFill>
            <a:schemeClr val="accent1"/>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a:solidFill>
                  <a:srgbClr val="000000"/>
                </a:solidFill>
                <a:latin typeface="Gill Sans MT" pitchFamily="34" charset="0"/>
              </a:rPr>
              <a:t>450ps</a:t>
            </a:r>
          </a:p>
        </p:txBody>
      </p:sp>
      <p:sp>
        <p:nvSpPr>
          <p:cNvPr id="409618" name="Rectangle 18"/>
          <p:cNvSpPr>
            <a:spLocks noChangeArrowheads="1"/>
          </p:cNvSpPr>
          <p:nvPr/>
        </p:nvSpPr>
        <p:spPr bwMode="auto">
          <a:xfrm>
            <a:off x="7932811" y="4005064"/>
            <a:ext cx="150813" cy="303213"/>
          </a:xfrm>
          <a:prstGeom prst="rect">
            <a:avLst/>
          </a:prstGeom>
          <a:solidFill>
            <a:srgbClr val="993366"/>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fontAlgn="base">
              <a:spcBef>
                <a:spcPct val="0"/>
              </a:spcBef>
              <a:spcAft>
                <a:spcPct val="0"/>
              </a:spcAft>
            </a:pPr>
            <a:endParaRPr lang="en-US">
              <a:solidFill>
                <a:srgbClr val="000000"/>
              </a:solidFill>
              <a:latin typeface="Gill Sans MT" pitchFamily="34" charset="0"/>
            </a:endParaRPr>
          </a:p>
        </p:txBody>
      </p:sp>
      <p:sp>
        <p:nvSpPr>
          <p:cNvPr id="409619" name="Line 19"/>
          <p:cNvSpPr>
            <a:spLocks noChangeShapeType="1"/>
          </p:cNvSpPr>
          <p:nvPr/>
        </p:nvSpPr>
        <p:spPr bwMode="auto">
          <a:xfrm>
            <a:off x="6110361" y="4157464"/>
            <a:ext cx="227013" cy="0"/>
          </a:xfrm>
          <a:prstGeom prst="line">
            <a:avLst/>
          </a:prstGeom>
          <a:noFill/>
          <a:ln w="9525">
            <a:solidFill>
              <a:schemeClr val="tx1"/>
            </a:solidFill>
            <a:round/>
            <a:headEnd/>
            <a:tailEnd type="triangle" w="med" len="med"/>
          </a:ln>
          <a:effectLst/>
        </p:spPr>
        <p:txBody>
          <a:bodyPr/>
          <a:lstStyle/>
          <a:p>
            <a:pPr fontAlgn="base">
              <a:spcBef>
                <a:spcPct val="0"/>
              </a:spcBef>
              <a:spcAft>
                <a:spcPct val="0"/>
              </a:spcAft>
            </a:pPr>
            <a:endParaRPr lang="en-US">
              <a:solidFill>
                <a:srgbClr val="000000"/>
              </a:solidFill>
              <a:latin typeface="Gill Sans MT" pitchFamily="34" charset="0"/>
            </a:endParaRPr>
          </a:p>
        </p:txBody>
      </p:sp>
      <p:sp>
        <p:nvSpPr>
          <p:cNvPr id="409620" name="Rectangle 20"/>
          <p:cNvSpPr>
            <a:spLocks noChangeArrowheads="1"/>
          </p:cNvSpPr>
          <p:nvPr/>
        </p:nvSpPr>
        <p:spPr bwMode="auto">
          <a:xfrm>
            <a:off x="4668911" y="4460676"/>
            <a:ext cx="1214438" cy="303213"/>
          </a:xfrm>
          <a:prstGeom prst="rect">
            <a:avLst/>
          </a:prstGeom>
          <a:solidFill>
            <a:schemeClr val="accent1"/>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a:solidFill>
                  <a:srgbClr val="000000"/>
                </a:solidFill>
                <a:latin typeface="Gill Sans MT" pitchFamily="34" charset="0"/>
              </a:rPr>
              <a:t>900ps</a:t>
            </a:r>
          </a:p>
        </p:txBody>
      </p:sp>
      <p:sp>
        <p:nvSpPr>
          <p:cNvPr id="409621" name="Rectangle 21"/>
          <p:cNvSpPr>
            <a:spLocks noChangeArrowheads="1"/>
          </p:cNvSpPr>
          <p:nvPr/>
        </p:nvSpPr>
        <p:spPr bwMode="auto">
          <a:xfrm>
            <a:off x="5883348" y="4460676"/>
            <a:ext cx="150813" cy="303213"/>
          </a:xfrm>
          <a:prstGeom prst="rect">
            <a:avLst/>
          </a:prstGeom>
          <a:solidFill>
            <a:srgbClr val="993366"/>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fontAlgn="base">
              <a:spcBef>
                <a:spcPct val="0"/>
              </a:spcBef>
              <a:spcAft>
                <a:spcPct val="0"/>
              </a:spcAft>
            </a:pPr>
            <a:endParaRPr lang="en-US">
              <a:solidFill>
                <a:srgbClr val="000000"/>
              </a:solidFill>
              <a:latin typeface="Gill Sans MT" pitchFamily="34" charset="0"/>
            </a:endParaRPr>
          </a:p>
        </p:txBody>
      </p:sp>
      <p:sp>
        <p:nvSpPr>
          <p:cNvPr id="409622" name="Rectangle 22"/>
          <p:cNvSpPr>
            <a:spLocks noChangeArrowheads="1"/>
          </p:cNvSpPr>
          <p:nvPr/>
        </p:nvSpPr>
        <p:spPr bwMode="auto">
          <a:xfrm>
            <a:off x="6413573" y="4460676"/>
            <a:ext cx="531813" cy="303213"/>
          </a:xfrm>
          <a:prstGeom prst="rect">
            <a:avLst/>
          </a:prstGeom>
          <a:solidFill>
            <a:schemeClr val="accent1"/>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a:solidFill>
                  <a:srgbClr val="000000"/>
                </a:solidFill>
                <a:latin typeface="Gill Sans MT" pitchFamily="34" charset="0"/>
              </a:rPr>
              <a:t>350</a:t>
            </a:r>
          </a:p>
        </p:txBody>
      </p:sp>
      <p:sp>
        <p:nvSpPr>
          <p:cNvPr id="409623" name="Rectangle 23"/>
          <p:cNvSpPr>
            <a:spLocks noChangeArrowheads="1"/>
          </p:cNvSpPr>
          <p:nvPr/>
        </p:nvSpPr>
        <p:spPr bwMode="auto">
          <a:xfrm>
            <a:off x="7250186" y="4460676"/>
            <a:ext cx="150813" cy="303213"/>
          </a:xfrm>
          <a:prstGeom prst="rect">
            <a:avLst/>
          </a:prstGeom>
          <a:solidFill>
            <a:srgbClr val="993366"/>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fontAlgn="base">
              <a:spcBef>
                <a:spcPct val="0"/>
              </a:spcBef>
              <a:spcAft>
                <a:spcPct val="0"/>
              </a:spcAft>
            </a:pPr>
            <a:endParaRPr lang="en-US">
              <a:solidFill>
                <a:srgbClr val="000000"/>
              </a:solidFill>
              <a:latin typeface="Gill Sans MT" pitchFamily="34" charset="0"/>
            </a:endParaRPr>
          </a:p>
        </p:txBody>
      </p:sp>
      <p:sp>
        <p:nvSpPr>
          <p:cNvPr id="409624" name="Rectangle 24"/>
          <p:cNvSpPr>
            <a:spLocks noChangeArrowheads="1"/>
          </p:cNvSpPr>
          <p:nvPr/>
        </p:nvSpPr>
        <p:spPr bwMode="auto">
          <a:xfrm>
            <a:off x="7400998" y="4460676"/>
            <a:ext cx="835025" cy="303213"/>
          </a:xfrm>
          <a:prstGeom prst="rect">
            <a:avLst/>
          </a:prstGeom>
          <a:solidFill>
            <a:schemeClr val="accent1"/>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a:solidFill>
                  <a:srgbClr val="000000"/>
                </a:solidFill>
                <a:latin typeface="Gill Sans MT" pitchFamily="34" charset="0"/>
              </a:rPr>
              <a:t>550</a:t>
            </a:r>
          </a:p>
        </p:txBody>
      </p:sp>
      <p:sp>
        <p:nvSpPr>
          <p:cNvPr id="409625" name="Rectangle 25"/>
          <p:cNvSpPr>
            <a:spLocks noChangeArrowheads="1"/>
          </p:cNvSpPr>
          <p:nvPr/>
        </p:nvSpPr>
        <p:spPr bwMode="auto">
          <a:xfrm>
            <a:off x="8237611" y="4460676"/>
            <a:ext cx="150813" cy="303213"/>
          </a:xfrm>
          <a:prstGeom prst="rect">
            <a:avLst/>
          </a:prstGeom>
          <a:solidFill>
            <a:srgbClr val="993366"/>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fontAlgn="base">
              <a:spcBef>
                <a:spcPct val="0"/>
              </a:spcBef>
              <a:spcAft>
                <a:spcPct val="0"/>
              </a:spcAft>
            </a:pPr>
            <a:endParaRPr lang="en-US">
              <a:solidFill>
                <a:srgbClr val="000000"/>
              </a:solidFill>
              <a:latin typeface="Gill Sans MT" pitchFamily="34" charset="0"/>
            </a:endParaRPr>
          </a:p>
        </p:txBody>
      </p:sp>
      <p:sp>
        <p:nvSpPr>
          <p:cNvPr id="409626" name="Line 26"/>
          <p:cNvSpPr>
            <a:spLocks noChangeShapeType="1"/>
          </p:cNvSpPr>
          <p:nvPr/>
        </p:nvSpPr>
        <p:spPr bwMode="auto">
          <a:xfrm>
            <a:off x="6110361" y="4613076"/>
            <a:ext cx="227013" cy="0"/>
          </a:xfrm>
          <a:prstGeom prst="line">
            <a:avLst/>
          </a:prstGeom>
          <a:noFill/>
          <a:ln w="9525">
            <a:solidFill>
              <a:schemeClr val="tx1"/>
            </a:solidFill>
            <a:round/>
            <a:headEnd/>
            <a:tailEnd type="triangle" w="med" len="med"/>
          </a:ln>
          <a:effectLst/>
        </p:spPr>
        <p:txBody>
          <a:bodyPr/>
          <a:lstStyle/>
          <a:p>
            <a:pPr fontAlgn="base">
              <a:spcBef>
                <a:spcPct val="0"/>
              </a:spcBef>
              <a:spcAft>
                <a:spcPct val="0"/>
              </a:spcAft>
            </a:pPr>
            <a:endParaRPr lang="en-US">
              <a:solidFill>
                <a:srgbClr val="000000"/>
              </a:solidFill>
              <a:latin typeface="Gill Sans MT" pitchFamily="34" charset="0"/>
            </a:endParaRPr>
          </a:p>
        </p:txBody>
      </p:sp>
      <p:sp>
        <p:nvSpPr>
          <p:cNvPr id="409628" name="Rectangle 28"/>
          <p:cNvSpPr>
            <a:spLocks noChangeArrowheads="1"/>
          </p:cNvSpPr>
          <p:nvPr/>
        </p:nvSpPr>
        <p:spPr bwMode="auto">
          <a:xfrm>
            <a:off x="6945386" y="4460676"/>
            <a:ext cx="304800" cy="303213"/>
          </a:xfrm>
          <a:prstGeom prst="rect">
            <a:avLst/>
          </a:prstGeom>
          <a:solidFill>
            <a:srgbClr val="808080"/>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fontAlgn="base">
              <a:spcBef>
                <a:spcPct val="0"/>
              </a:spcBef>
              <a:spcAft>
                <a:spcPct val="0"/>
              </a:spcAft>
            </a:pPr>
            <a:endParaRPr lang="en-US">
              <a:solidFill>
                <a:srgbClr val="000000"/>
              </a:solidFill>
              <a:latin typeface="Gill Sans MT" pitchFamily="34" charset="0"/>
            </a:endParaRPr>
          </a:p>
        </p:txBody>
      </p:sp>
      <p:sp>
        <p:nvSpPr>
          <p:cNvPr id="409629" name="Text Box 29"/>
          <p:cNvSpPr txBox="1">
            <a:spLocks noChangeArrowheads="1"/>
          </p:cNvSpPr>
          <p:nvPr/>
        </p:nvSpPr>
        <p:spPr bwMode="auto">
          <a:xfrm>
            <a:off x="7477198" y="4852789"/>
            <a:ext cx="744538" cy="307975"/>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sz="1400">
                <a:solidFill>
                  <a:srgbClr val="000000"/>
                </a:solidFill>
                <a:latin typeface="Gill Sans MT" pitchFamily="34" charset="0"/>
              </a:rPr>
              <a:t>1.5GHz</a:t>
            </a:r>
          </a:p>
        </p:txBody>
      </p:sp>
      <p:sp>
        <p:nvSpPr>
          <p:cNvPr id="409630" name="Line 30"/>
          <p:cNvSpPr>
            <a:spLocks noChangeShapeType="1"/>
          </p:cNvSpPr>
          <p:nvPr/>
        </p:nvSpPr>
        <p:spPr bwMode="auto">
          <a:xfrm>
            <a:off x="7400998" y="4840089"/>
            <a:ext cx="987425" cy="0"/>
          </a:xfrm>
          <a:prstGeom prst="line">
            <a:avLst/>
          </a:prstGeom>
          <a:noFill/>
          <a:ln w="9525">
            <a:solidFill>
              <a:schemeClr val="tx1"/>
            </a:solidFill>
            <a:round/>
            <a:headEnd type="triangle" w="med" len="med"/>
            <a:tailEnd type="triangle" w="med" len="med"/>
          </a:ln>
          <a:effectLst/>
        </p:spPr>
        <p:txBody>
          <a:bodyPr/>
          <a:lstStyle/>
          <a:p>
            <a:pPr fontAlgn="base">
              <a:spcBef>
                <a:spcPct val="0"/>
              </a:spcBef>
              <a:spcAft>
                <a:spcPct val="0"/>
              </a:spcAft>
            </a:pPr>
            <a:endParaRPr lang="en-US">
              <a:solidFill>
                <a:srgbClr val="000000"/>
              </a:solidFill>
              <a:latin typeface="Gill Sans MT" pitchFamily="34" charset="0"/>
            </a:endParaRPr>
          </a:p>
        </p:txBody>
      </p:sp>
    </p:spTree>
    <p:extLst>
      <p:ext uri="{BB962C8B-B14F-4D97-AF65-F5344CB8AC3E}">
        <p14:creationId xmlns:p14="http://schemas.microsoft.com/office/powerpoint/2010/main" val="38672689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6706" name="Rectangle 2"/>
          <p:cNvSpPr>
            <a:spLocks noGrp="1" noChangeArrowheads="1"/>
          </p:cNvSpPr>
          <p:nvPr>
            <p:ph type="title"/>
          </p:nvPr>
        </p:nvSpPr>
        <p:spPr/>
        <p:txBody>
          <a:bodyPr>
            <a:normAutofit fontScale="90000"/>
          </a:bodyPr>
          <a:lstStyle/>
          <a:p>
            <a:r>
              <a:rPr lang="en-US"/>
              <a:t>Non-Data-Capture Scheduler</a:t>
            </a:r>
          </a:p>
        </p:txBody>
      </p:sp>
      <p:sp>
        <p:nvSpPr>
          <p:cNvPr id="456708" name="Rectangle 4"/>
          <p:cNvSpPr>
            <a:spLocks noChangeArrowheads="1"/>
          </p:cNvSpPr>
          <p:nvPr/>
        </p:nvSpPr>
        <p:spPr bwMode="auto">
          <a:xfrm>
            <a:off x="1989138" y="2062163"/>
            <a:ext cx="1138237" cy="682625"/>
          </a:xfrm>
          <a:prstGeom prst="rect">
            <a:avLst/>
          </a:prstGeom>
          <a:solidFill>
            <a:schemeClr val="accent1"/>
          </a:solidFill>
          <a:ln w="9525">
            <a:solidFill>
              <a:schemeClr val="tx1"/>
            </a:solid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r>
              <a:rPr lang="en-US" dirty="0">
                <a:solidFill>
                  <a:srgbClr val="000000"/>
                </a:solidFill>
                <a:latin typeface="Gill Sans MT" pitchFamily="34" charset="0"/>
              </a:rPr>
              <a:t>Fetch &amp;</a:t>
            </a:r>
          </a:p>
          <a:p>
            <a:pPr algn="ctr" fontAlgn="base">
              <a:spcBef>
                <a:spcPct val="0"/>
              </a:spcBef>
              <a:spcAft>
                <a:spcPct val="0"/>
              </a:spcAft>
            </a:pPr>
            <a:r>
              <a:rPr lang="en-US" dirty="0">
                <a:solidFill>
                  <a:srgbClr val="000000"/>
                </a:solidFill>
                <a:latin typeface="Gill Sans MT" pitchFamily="34" charset="0"/>
              </a:rPr>
              <a:t>Dispatch</a:t>
            </a:r>
          </a:p>
        </p:txBody>
      </p:sp>
      <p:sp>
        <p:nvSpPr>
          <p:cNvPr id="456709" name="Rectangle 5"/>
          <p:cNvSpPr>
            <a:spLocks noChangeArrowheads="1"/>
          </p:cNvSpPr>
          <p:nvPr/>
        </p:nvSpPr>
        <p:spPr bwMode="auto">
          <a:xfrm>
            <a:off x="1457325" y="3959225"/>
            <a:ext cx="909638" cy="608013"/>
          </a:xfrm>
          <a:prstGeom prst="rect">
            <a:avLst/>
          </a:prstGeom>
          <a:solidFill>
            <a:schemeClr val="accent1"/>
          </a:solidFill>
          <a:ln w="9525">
            <a:solidFill>
              <a:schemeClr val="tx1"/>
            </a:solid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r>
              <a:rPr lang="en-US">
                <a:solidFill>
                  <a:srgbClr val="000000"/>
                </a:solidFill>
                <a:latin typeface="Gill Sans MT" pitchFamily="34" charset="0"/>
              </a:rPr>
              <a:t>ARF</a:t>
            </a:r>
          </a:p>
        </p:txBody>
      </p:sp>
      <p:sp>
        <p:nvSpPr>
          <p:cNvPr id="456710" name="Rectangle 6"/>
          <p:cNvSpPr>
            <a:spLocks noChangeArrowheads="1"/>
          </p:cNvSpPr>
          <p:nvPr/>
        </p:nvSpPr>
        <p:spPr bwMode="auto">
          <a:xfrm>
            <a:off x="2595563" y="3959225"/>
            <a:ext cx="1214437" cy="608013"/>
          </a:xfrm>
          <a:prstGeom prst="rect">
            <a:avLst/>
          </a:prstGeom>
          <a:solidFill>
            <a:schemeClr val="accent1"/>
          </a:solidFill>
          <a:ln w="9525">
            <a:solidFill>
              <a:schemeClr val="tx1"/>
            </a:solid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r>
              <a:rPr lang="en-US">
                <a:solidFill>
                  <a:srgbClr val="000000"/>
                </a:solidFill>
                <a:latin typeface="Gill Sans MT" pitchFamily="34" charset="0"/>
              </a:rPr>
              <a:t>PRF</a:t>
            </a:r>
          </a:p>
        </p:txBody>
      </p:sp>
      <p:sp>
        <p:nvSpPr>
          <p:cNvPr id="456711" name="Freeform 7"/>
          <p:cNvSpPr>
            <a:spLocks/>
          </p:cNvSpPr>
          <p:nvPr/>
        </p:nvSpPr>
        <p:spPr bwMode="auto">
          <a:xfrm flipH="1">
            <a:off x="1911350" y="4565650"/>
            <a:ext cx="455613" cy="304800"/>
          </a:xfrm>
          <a:custGeom>
            <a:avLst/>
            <a:gdLst/>
            <a:ahLst/>
            <a:cxnLst>
              <a:cxn ang="0">
                <a:pos x="287" y="0"/>
              </a:cxn>
              <a:cxn ang="0">
                <a:pos x="287" y="96"/>
              </a:cxn>
              <a:cxn ang="0">
                <a:pos x="0" y="96"/>
              </a:cxn>
              <a:cxn ang="0">
                <a:pos x="0" y="192"/>
              </a:cxn>
            </a:cxnLst>
            <a:rect l="0" t="0" r="r" b="b"/>
            <a:pathLst>
              <a:path w="287" h="192">
                <a:moveTo>
                  <a:pt x="287" y="0"/>
                </a:moveTo>
                <a:lnTo>
                  <a:pt x="287" y="96"/>
                </a:lnTo>
                <a:lnTo>
                  <a:pt x="0" y="96"/>
                </a:lnTo>
                <a:lnTo>
                  <a:pt x="0" y="192"/>
                </a:lnTo>
              </a:path>
            </a:pathLst>
          </a:custGeom>
          <a:noFill/>
          <a:ln w="9525">
            <a:solidFill>
              <a:schemeClr val="tx1"/>
            </a:solidFill>
            <a:round/>
            <a:headEnd/>
            <a:tailEnd type="triangle" w="med" len="med"/>
          </a:ln>
          <a:effectLst/>
        </p:spPr>
        <p:txBody>
          <a:bodyPr/>
          <a:lstStyle/>
          <a:p>
            <a:pPr algn="ctr" fontAlgn="base">
              <a:spcBef>
                <a:spcPct val="0"/>
              </a:spcBef>
              <a:spcAft>
                <a:spcPct val="0"/>
              </a:spcAft>
            </a:pPr>
            <a:endParaRPr lang="en-US" sz="1600">
              <a:solidFill>
                <a:srgbClr val="000000"/>
              </a:solidFill>
              <a:latin typeface="Gill Sans MT" pitchFamily="34" charset="0"/>
            </a:endParaRPr>
          </a:p>
        </p:txBody>
      </p:sp>
      <p:sp>
        <p:nvSpPr>
          <p:cNvPr id="456712" name="Rectangle 8"/>
          <p:cNvSpPr>
            <a:spLocks noChangeArrowheads="1"/>
          </p:cNvSpPr>
          <p:nvPr/>
        </p:nvSpPr>
        <p:spPr bwMode="auto">
          <a:xfrm>
            <a:off x="1836738" y="2971800"/>
            <a:ext cx="1441450" cy="684213"/>
          </a:xfrm>
          <a:prstGeom prst="rect">
            <a:avLst/>
          </a:prstGeom>
          <a:solidFill>
            <a:schemeClr val="accent1"/>
          </a:solidFill>
          <a:ln w="9525">
            <a:solidFill>
              <a:schemeClr val="tx1"/>
            </a:solid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r>
              <a:rPr lang="en-US">
                <a:solidFill>
                  <a:srgbClr val="000000"/>
                </a:solidFill>
                <a:latin typeface="Gill Sans MT" pitchFamily="34" charset="0"/>
              </a:rPr>
              <a:t>Scheduler</a:t>
            </a:r>
          </a:p>
        </p:txBody>
      </p:sp>
      <p:sp>
        <p:nvSpPr>
          <p:cNvPr id="456713" name="Rectangle 9"/>
          <p:cNvSpPr>
            <a:spLocks noChangeArrowheads="1"/>
          </p:cNvSpPr>
          <p:nvPr/>
        </p:nvSpPr>
        <p:spPr bwMode="auto">
          <a:xfrm>
            <a:off x="1836738" y="4870450"/>
            <a:ext cx="1441450" cy="606425"/>
          </a:xfrm>
          <a:prstGeom prst="rect">
            <a:avLst/>
          </a:prstGeom>
          <a:solidFill>
            <a:schemeClr val="accent1"/>
          </a:solidFill>
          <a:ln w="9525">
            <a:solidFill>
              <a:schemeClr val="tx1"/>
            </a:solid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r>
              <a:rPr lang="en-US">
                <a:solidFill>
                  <a:srgbClr val="000000"/>
                </a:solidFill>
                <a:latin typeface="Gill Sans MT" pitchFamily="34" charset="0"/>
              </a:rPr>
              <a:t>Functional</a:t>
            </a:r>
          </a:p>
          <a:p>
            <a:pPr algn="ctr" fontAlgn="base">
              <a:spcBef>
                <a:spcPct val="0"/>
              </a:spcBef>
              <a:spcAft>
                <a:spcPct val="0"/>
              </a:spcAft>
            </a:pPr>
            <a:r>
              <a:rPr lang="en-US">
                <a:solidFill>
                  <a:srgbClr val="000000"/>
                </a:solidFill>
                <a:latin typeface="Gill Sans MT" pitchFamily="34" charset="0"/>
              </a:rPr>
              <a:t>Units</a:t>
            </a:r>
          </a:p>
        </p:txBody>
      </p:sp>
      <p:cxnSp>
        <p:nvCxnSpPr>
          <p:cNvPr id="456714" name="AutoShape 10"/>
          <p:cNvCxnSpPr>
            <a:cxnSpLocks noChangeShapeType="1"/>
            <a:stCxn id="456713" idx="3"/>
            <a:endCxn id="456710" idx="3"/>
          </p:cNvCxnSpPr>
          <p:nvPr/>
        </p:nvCxnSpPr>
        <p:spPr bwMode="auto">
          <a:xfrm flipV="1">
            <a:off x="3278188" y="4264025"/>
            <a:ext cx="531812" cy="909638"/>
          </a:xfrm>
          <a:prstGeom prst="bentConnector3">
            <a:avLst>
              <a:gd name="adj1" fmla="val 142685"/>
            </a:avLst>
          </a:prstGeom>
          <a:noFill/>
          <a:ln w="9525">
            <a:solidFill>
              <a:schemeClr val="tx1"/>
            </a:solidFill>
            <a:miter lim="800000"/>
            <a:headEnd/>
            <a:tailEnd type="triangle" w="med" len="med"/>
          </a:ln>
          <a:effectLst/>
        </p:spPr>
      </p:cxnSp>
      <p:sp>
        <p:nvSpPr>
          <p:cNvPr id="456715" name="Text Box 11"/>
          <p:cNvSpPr txBox="1">
            <a:spLocks noChangeArrowheads="1"/>
          </p:cNvSpPr>
          <p:nvPr/>
        </p:nvSpPr>
        <p:spPr bwMode="auto">
          <a:xfrm>
            <a:off x="3954860" y="4060825"/>
            <a:ext cx="615553" cy="1255857"/>
          </a:xfrm>
          <a:prstGeom prst="rect">
            <a:avLst/>
          </a:prstGeom>
          <a:noFill/>
          <a:ln w="9525">
            <a:noFill/>
            <a:miter lim="800000"/>
            <a:headEnd/>
            <a:tailEnd/>
          </a:ln>
          <a:effectLst/>
        </p:spPr>
        <p:txBody>
          <a:bodyPr vert="eaVert" wrap="none">
            <a:spAutoFit/>
          </a:bodyPr>
          <a:lstStyle/>
          <a:p>
            <a:pPr algn="ctr" fontAlgn="base">
              <a:spcBef>
                <a:spcPct val="0"/>
              </a:spcBef>
              <a:spcAft>
                <a:spcPct val="0"/>
              </a:spcAft>
            </a:pPr>
            <a:r>
              <a:rPr lang="en-US" sz="1400">
                <a:solidFill>
                  <a:srgbClr val="000000"/>
                </a:solidFill>
                <a:latin typeface="Gill Sans MT" pitchFamily="34" charset="0"/>
              </a:rPr>
              <a:t>Physical register</a:t>
            </a:r>
          </a:p>
          <a:p>
            <a:pPr algn="ctr" fontAlgn="base">
              <a:spcBef>
                <a:spcPct val="0"/>
              </a:spcBef>
              <a:spcAft>
                <a:spcPct val="0"/>
              </a:spcAft>
            </a:pPr>
            <a:r>
              <a:rPr lang="en-US" sz="1400">
                <a:solidFill>
                  <a:srgbClr val="000000"/>
                </a:solidFill>
                <a:latin typeface="Gill Sans MT" pitchFamily="34" charset="0"/>
              </a:rPr>
              <a:t>update</a:t>
            </a:r>
          </a:p>
        </p:txBody>
      </p:sp>
      <p:cxnSp>
        <p:nvCxnSpPr>
          <p:cNvPr id="456716" name="AutoShape 12"/>
          <p:cNvCxnSpPr>
            <a:cxnSpLocks noChangeShapeType="1"/>
            <a:stCxn id="456708" idx="2"/>
            <a:endCxn id="456712" idx="0"/>
          </p:cNvCxnSpPr>
          <p:nvPr/>
        </p:nvCxnSpPr>
        <p:spPr bwMode="auto">
          <a:xfrm flipH="1">
            <a:off x="2557463" y="2744788"/>
            <a:ext cx="1587" cy="227012"/>
          </a:xfrm>
          <a:prstGeom prst="straightConnector1">
            <a:avLst/>
          </a:prstGeom>
          <a:noFill/>
          <a:ln w="9525">
            <a:solidFill>
              <a:schemeClr val="tx1"/>
            </a:solidFill>
            <a:round/>
            <a:headEnd/>
            <a:tailEnd type="triangle" w="med" len="med"/>
          </a:ln>
          <a:effectLst/>
        </p:spPr>
      </p:cxnSp>
      <p:sp>
        <p:nvSpPr>
          <p:cNvPr id="456717" name="Freeform 13"/>
          <p:cNvSpPr>
            <a:spLocks/>
          </p:cNvSpPr>
          <p:nvPr/>
        </p:nvSpPr>
        <p:spPr bwMode="auto">
          <a:xfrm>
            <a:off x="1911350" y="3656013"/>
            <a:ext cx="455613" cy="304800"/>
          </a:xfrm>
          <a:custGeom>
            <a:avLst/>
            <a:gdLst/>
            <a:ahLst/>
            <a:cxnLst>
              <a:cxn ang="0">
                <a:pos x="287" y="0"/>
              </a:cxn>
              <a:cxn ang="0">
                <a:pos x="287" y="96"/>
              </a:cxn>
              <a:cxn ang="0">
                <a:pos x="0" y="96"/>
              </a:cxn>
              <a:cxn ang="0">
                <a:pos x="0" y="192"/>
              </a:cxn>
            </a:cxnLst>
            <a:rect l="0" t="0" r="r" b="b"/>
            <a:pathLst>
              <a:path w="287" h="192">
                <a:moveTo>
                  <a:pt x="287" y="0"/>
                </a:moveTo>
                <a:lnTo>
                  <a:pt x="287" y="96"/>
                </a:lnTo>
                <a:lnTo>
                  <a:pt x="0" y="96"/>
                </a:lnTo>
                <a:lnTo>
                  <a:pt x="0" y="192"/>
                </a:lnTo>
              </a:path>
            </a:pathLst>
          </a:custGeom>
          <a:noFill/>
          <a:ln w="9525">
            <a:solidFill>
              <a:schemeClr val="tx1"/>
            </a:solidFill>
            <a:round/>
            <a:headEnd/>
            <a:tailEnd type="triangle" w="med" len="med"/>
          </a:ln>
          <a:effectLst/>
        </p:spPr>
        <p:txBody>
          <a:bodyPr/>
          <a:lstStyle/>
          <a:p>
            <a:pPr algn="ctr" fontAlgn="base">
              <a:spcBef>
                <a:spcPct val="0"/>
              </a:spcBef>
              <a:spcAft>
                <a:spcPct val="0"/>
              </a:spcAft>
            </a:pPr>
            <a:endParaRPr lang="en-US" sz="1600">
              <a:solidFill>
                <a:srgbClr val="000000"/>
              </a:solidFill>
              <a:latin typeface="Gill Sans MT" pitchFamily="34" charset="0"/>
            </a:endParaRPr>
          </a:p>
        </p:txBody>
      </p:sp>
      <p:sp>
        <p:nvSpPr>
          <p:cNvPr id="456718" name="Freeform 14"/>
          <p:cNvSpPr>
            <a:spLocks/>
          </p:cNvSpPr>
          <p:nvPr/>
        </p:nvSpPr>
        <p:spPr bwMode="auto">
          <a:xfrm flipH="1">
            <a:off x="2595563" y="3656013"/>
            <a:ext cx="606425" cy="304800"/>
          </a:xfrm>
          <a:custGeom>
            <a:avLst/>
            <a:gdLst/>
            <a:ahLst/>
            <a:cxnLst>
              <a:cxn ang="0">
                <a:pos x="287" y="0"/>
              </a:cxn>
              <a:cxn ang="0">
                <a:pos x="287" y="96"/>
              </a:cxn>
              <a:cxn ang="0">
                <a:pos x="0" y="96"/>
              </a:cxn>
              <a:cxn ang="0">
                <a:pos x="0" y="192"/>
              </a:cxn>
            </a:cxnLst>
            <a:rect l="0" t="0" r="r" b="b"/>
            <a:pathLst>
              <a:path w="287" h="192">
                <a:moveTo>
                  <a:pt x="287" y="0"/>
                </a:moveTo>
                <a:lnTo>
                  <a:pt x="287" y="96"/>
                </a:lnTo>
                <a:lnTo>
                  <a:pt x="0" y="96"/>
                </a:lnTo>
                <a:lnTo>
                  <a:pt x="0" y="192"/>
                </a:lnTo>
              </a:path>
            </a:pathLst>
          </a:custGeom>
          <a:noFill/>
          <a:ln w="9525">
            <a:solidFill>
              <a:schemeClr val="tx1"/>
            </a:solidFill>
            <a:round/>
            <a:headEnd/>
            <a:tailEnd type="triangle" w="med" len="med"/>
          </a:ln>
          <a:effectLst/>
        </p:spPr>
        <p:txBody>
          <a:bodyPr/>
          <a:lstStyle/>
          <a:p>
            <a:pPr algn="ctr" fontAlgn="base">
              <a:spcBef>
                <a:spcPct val="0"/>
              </a:spcBef>
              <a:spcAft>
                <a:spcPct val="0"/>
              </a:spcAft>
            </a:pPr>
            <a:endParaRPr lang="en-US" sz="1600">
              <a:solidFill>
                <a:srgbClr val="000000"/>
              </a:solidFill>
              <a:latin typeface="Gill Sans MT" pitchFamily="34" charset="0"/>
            </a:endParaRPr>
          </a:p>
        </p:txBody>
      </p:sp>
      <p:sp>
        <p:nvSpPr>
          <p:cNvPr id="456719" name="Freeform 15"/>
          <p:cNvSpPr>
            <a:spLocks/>
          </p:cNvSpPr>
          <p:nvPr/>
        </p:nvSpPr>
        <p:spPr bwMode="auto">
          <a:xfrm>
            <a:off x="2595563" y="4565650"/>
            <a:ext cx="606425" cy="304800"/>
          </a:xfrm>
          <a:custGeom>
            <a:avLst/>
            <a:gdLst/>
            <a:ahLst/>
            <a:cxnLst>
              <a:cxn ang="0">
                <a:pos x="287" y="0"/>
              </a:cxn>
              <a:cxn ang="0">
                <a:pos x="287" y="96"/>
              </a:cxn>
              <a:cxn ang="0">
                <a:pos x="0" y="96"/>
              </a:cxn>
              <a:cxn ang="0">
                <a:pos x="0" y="192"/>
              </a:cxn>
            </a:cxnLst>
            <a:rect l="0" t="0" r="r" b="b"/>
            <a:pathLst>
              <a:path w="287" h="192">
                <a:moveTo>
                  <a:pt x="287" y="0"/>
                </a:moveTo>
                <a:lnTo>
                  <a:pt x="287" y="96"/>
                </a:lnTo>
                <a:lnTo>
                  <a:pt x="0" y="96"/>
                </a:lnTo>
                <a:lnTo>
                  <a:pt x="0" y="192"/>
                </a:lnTo>
              </a:path>
            </a:pathLst>
          </a:custGeom>
          <a:noFill/>
          <a:ln w="9525">
            <a:solidFill>
              <a:schemeClr val="tx1"/>
            </a:solidFill>
            <a:round/>
            <a:headEnd/>
            <a:tailEnd type="triangle" w="med" len="med"/>
          </a:ln>
          <a:effectLst/>
        </p:spPr>
        <p:txBody>
          <a:bodyPr/>
          <a:lstStyle/>
          <a:p>
            <a:pPr algn="ctr" fontAlgn="base">
              <a:spcBef>
                <a:spcPct val="0"/>
              </a:spcBef>
              <a:spcAft>
                <a:spcPct val="0"/>
              </a:spcAft>
            </a:pPr>
            <a:endParaRPr lang="en-US" sz="1600">
              <a:solidFill>
                <a:srgbClr val="000000"/>
              </a:solidFill>
              <a:latin typeface="Gill Sans MT" pitchFamily="34" charset="0"/>
            </a:endParaRPr>
          </a:p>
        </p:txBody>
      </p:sp>
      <p:sp>
        <p:nvSpPr>
          <p:cNvPr id="456720" name="Rectangle 16"/>
          <p:cNvSpPr>
            <a:spLocks noChangeArrowheads="1"/>
          </p:cNvSpPr>
          <p:nvPr/>
        </p:nvSpPr>
        <p:spPr bwMode="auto">
          <a:xfrm>
            <a:off x="5478463" y="2062163"/>
            <a:ext cx="1138237" cy="682625"/>
          </a:xfrm>
          <a:prstGeom prst="rect">
            <a:avLst/>
          </a:prstGeom>
          <a:solidFill>
            <a:schemeClr val="accent1"/>
          </a:solidFill>
          <a:ln w="9525">
            <a:solidFill>
              <a:schemeClr val="tx1"/>
            </a:solid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r>
              <a:rPr lang="en-US" dirty="0">
                <a:solidFill>
                  <a:srgbClr val="000000"/>
                </a:solidFill>
                <a:latin typeface="Gill Sans MT" pitchFamily="34" charset="0"/>
              </a:rPr>
              <a:t>Fetch &amp;</a:t>
            </a:r>
          </a:p>
          <a:p>
            <a:pPr algn="ctr" fontAlgn="base">
              <a:spcBef>
                <a:spcPct val="0"/>
              </a:spcBef>
              <a:spcAft>
                <a:spcPct val="0"/>
              </a:spcAft>
            </a:pPr>
            <a:r>
              <a:rPr lang="en-US" dirty="0">
                <a:solidFill>
                  <a:srgbClr val="000000"/>
                </a:solidFill>
                <a:latin typeface="Gill Sans MT" pitchFamily="34" charset="0"/>
              </a:rPr>
              <a:t>Dispatch</a:t>
            </a:r>
          </a:p>
        </p:txBody>
      </p:sp>
      <p:sp>
        <p:nvSpPr>
          <p:cNvPr id="456722" name="Rectangle 18"/>
          <p:cNvSpPr>
            <a:spLocks noChangeArrowheads="1"/>
          </p:cNvSpPr>
          <p:nvPr/>
        </p:nvSpPr>
        <p:spPr bwMode="auto">
          <a:xfrm>
            <a:off x="5403850" y="3959225"/>
            <a:ext cx="1290638" cy="608013"/>
          </a:xfrm>
          <a:prstGeom prst="rect">
            <a:avLst/>
          </a:prstGeom>
          <a:solidFill>
            <a:schemeClr val="accent1"/>
          </a:solidFill>
          <a:ln w="9525">
            <a:solidFill>
              <a:schemeClr val="tx1"/>
            </a:solid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r>
              <a:rPr lang="en-US">
                <a:solidFill>
                  <a:srgbClr val="000000"/>
                </a:solidFill>
                <a:latin typeface="Gill Sans MT" pitchFamily="34" charset="0"/>
              </a:rPr>
              <a:t>Unified</a:t>
            </a:r>
          </a:p>
          <a:p>
            <a:pPr algn="ctr" fontAlgn="base">
              <a:spcBef>
                <a:spcPct val="0"/>
              </a:spcBef>
              <a:spcAft>
                <a:spcPct val="0"/>
              </a:spcAft>
            </a:pPr>
            <a:r>
              <a:rPr lang="en-US">
                <a:solidFill>
                  <a:srgbClr val="000000"/>
                </a:solidFill>
                <a:latin typeface="Gill Sans MT" pitchFamily="34" charset="0"/>
              </a:rPr>
              <a:t>PRF</a:t>
            </a:r>
          </a:p>
        </p:txBody>
      </p:sp>
      <p:sp>
        <p:nvSpPr>
          <p:cNvPr id="456724" name="Rectangle 20"/>
          <p:cNvSpPr>
            <a:spLocks noChangeArrowheads="1"/>
          </p:cNvSpPr>
          <p:nvPr/>
        </p:nvSpPr>
        <p:spPr bwMode="auto">
          <a:xfrm>
            <a:off x="5326063" y="2971800"/>
            <a:ext cx="1441450" cy="684213"/>
          </a:xfrm>
          <a:prstGeom prst="rect">
            <a:avLst/>
          </a:prstGeom>
          <a:solidFill>
            <a:schemeClr val="accent1"/>
          </a:solidFill>
          <a:ln w="9525">
            <a:solidFill>
              <a:schemeClr val="tx1"/>
            </a:solid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r>
              <a:rPr lang="en-US">
                <a:solidFill>
                  <a:srgbClr val="000000"/>
                </a:solidFill>
                <a:latin typeface="Gill Sans MT" pitchFamily="34" charset="0"/>
              </a:rPr>
              <a:t>Scheduler</a:t>
            </a:r>
          </a:p>
        </p:txBody>
      </p:sp>
      <p:sp>
        <p:nvSpPr>
          <p:cNvPr id="456725" name="Rectangle 21"/>
          <p:cNvSpPr>
            <a:spLocks noChangeArrowheads="1"/>
          </p:cNvSpPr>
          <p:nvPr/>
        </p:nvSpPr>
        <p:spPr bwMode="auto">
          <a:xfrm>
            <a:off x="5326063" y="4870450"/>
            <a:ext cx="1441450" cy="606425"/>
          </a:xfrm>
          <a:prstGeom prst="rect">
            <a:avLst/>
          </a:prstGeom>
          <a:solidFill>
            <a:schemeClr val="accent1"/>
          </a:solidFill>
          <a:ln w="9525">
            <a:solidFill>
              <a:schemeClr val="tx1"/>
            </a:solid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r>
              <a:rPr lang="en-US">
                <a:solidFill>
                  <a:srgbClr val="000000"/>
                </a:solidFill>
                <a:latin typeface="Gill Sans MT" pitchFamily="34" charset="0"/>
              </a:rPr>
              <a:t>Functional</a:t>
            </a:r>
          </a:p>
          <a:p>
            <a:pPr algn="ctr" fontAlgn="base">
              <a:spcBef>
                <a:spcPct val="0"/>
              </a:spcBef>
              <a:spcAft>
                <a:spcPct val="0"/>
              </a:spcAft>
            </a:pPr>
            <a:r>
              <a:rPr lang="en-US">
                <a:solidFill>
                  <a:srgbClr val="000000"/>
                </a:solidFill>
                <a:latin typeface="Gill Sans MT" pitchFamily="34" charset="0"/>
              </a:rPr>
              <a:t>Units</a:t>
            </a:r>
          </a:p>
        </p:txBody>
      </p:sp>
      <p:cxnSp>
        <p:nvCxnSpPr>
          <p:cNvPr id="456726" name="AutoShape 22"/>
          <p:cNvCxnSpPr>
            <a:cxnSpLocks noChangeShapeType="1"/>
            <a:stCxn id="456725" idx="3"/>
            <a:endCxn id="456722" idx="3"/>
          </p:cNvCxnSpPr>
          <p:nvPr/>
        </p:nvCxnSpPr>
        <p:spPr bwMode="auto">
          <a:xfrm flipH="1" flipV="1">
            <a:off x="6694488" y="4264025"/>
            <a:ext cx="73025" cy="909638"/>
          </a:xfrm>
          <a:prstGeom prst="bentConnector3">
            <a:avLst>
              <a:gd name="adj1" fmla="val -313042"/>
            </a:avLst>
          </a:prstGeom>
          <a:noFill/>
          <a:ln w="9525">
            <a:solidFill>
              <a:schemeClr val="tx1"/>
            </a:solidFill>
            <a:miter lim="800000"/>
            <a:headEnd/>
            <a:tailEnd type="triangle" w="med" len="med"/>
          </a:ln>
          <a:effectLst/>
        </p:spPr>
      </p:cxnSp>
      <p:sp>
        <p:nvSpPr>
          <p:cNvPr id="456727" name="Text Box 23"/>
          <p:cNvSpPr txBox="1">
            <a:spLocks noChangeArrowheads="1"/>
          </p:cNvSpPr>
          <p:nvPr/>
        </p:nvSpPr>
        <p:spPr bwMode="auto">
          <a:xfrm>
            <a:off x="6990160" y="4060825"/>
            <a:ext cx="615553" cy="1255857"/>
          </a:xfrm>
          <a:prstGeom prst="rect">
            <a:avLst/>
          </a:prstGeom>
          <a:noFill/>
          <a:ln w="9525">
            <a:noFill/>
            <a:miter lim="800000"/>
            <a:headEnd/>
            <a:tailEnd/>
          </a:ln>
          <a:effectLst/>
        </p:spPr>
        <p:txBody>
          <a:bodyPr vert="eaVert" wrap="none">
            <a:spAutoFit/>
          </a:bodyPr>
          <a:lstStyle/>
          <a:p>
            <a:pPr algn="ctr" fontAlgn="base">
              <a:spcBef>
                <a:spcPct val="0"/>
              </a:spcBef>
              <a:spcAft>
                <a:spcPct val="0"/>
              </a:spcAft>
            </a:pPr>
            <a:r>
              <a:rPr lang="en-US" sz="1400">
                <a:solidFill>
                  <a:srgbClr val="000000"/>
                </a:solidFill>
                <a:latin typeface="Gill Sans MT" pitchFamily="34" charset="0"/>
              </a:rPr>
              <a:t>Physical register</a:t>
            </a:r>
          </a:p>
          <a:p>
            <a:pPr algn="ctr" fontAlgn="base">
              <a:spcBef>
                <a:spcPct val="0"/>
              </a:spcBef>
              <a:spcAft>
                <a:spcPct val="0"/>
              </a:spcAft>
            </a:pPr>
            <a:r>
              <a:rPr lang="en-US" sz="1400">
                <a:solidFill>
                  <a:srgbClr val="000000"/>
                </a:solidFill>
                <a:latin typeface="Gill Sans MT" pitchFamily="34" charset="0"/>
              </a:rPr>
              <a:t>update</a:t>
            </a:r>
          </a:p>
        </p:txBody>
      </p:sp>
      <p:cxnSp>
        <p:nvCxnSpPr>
          <p:cNvPr id="456728" name="AutoShape 24"/>
          <p:cNvCxnSpPr>
            <a:cxnSpLocks noChangeShapeType="1"/>
            <a:stCxn id="456720" idx="2"/>
            <a:endCxn id="456724" idx="0"/>
          </p:cNvCxnSpPr>
          <p:nvPr/>
        </p:nvCxnSpPr>
        <p:spPr bwMode="auto">
          <a:xfrm flipH="1">
            <a:off x="6046788" y="2744788"/>
            <a:ext cx="1587" cy="227012"/>
          </a:xfrm>
          <a:prstGeom prst="straightConnector1">
            <a:avLst/>
          </a:prstGeom>
          <a:noFill/>
          <a:ln w="9525">
            <a:solidFill>
              <a:schemeClr val="tx1"/>
            </a:solidFill>
            <a:round/>
            <a:headEnd/>
            <a:tailEnd type="triangle" w="med" len="med"/>
          </a:ln>
          <a:effectLst/>
        </p:spPr>
      </p:cxnSp>
      <p:cxnSp>
        <p:nvCxnSpPr>
          <p:cNvPr id="456732" name="AutoShape 28"/>
          <p:cNvCxnSpPr>
            <a:cxnSpLocks noChangeShapeType="1"/>
            <a:stCxn id="456724" idx="2"/>
            <a:endCxn id="456722" idx="0"/>
          </p:cNvCxnSpPr>
          <p:nvPr/>
        </p:nvCxnSpPr>
        <p:spPr bwMode="auto">
          <a:xfrm>
            <a:off x="6046788" y="3656013"/>
            <a:ext cx="3175" cy="303212"/>
          </a:xfrm>
          <a:prstGeom prst="straightConnector1">
            <a:avLst/>
          </a:prstGeom>
          <a:noFill/>
          <a:ln w="9525">
            <a:solidFill>
              <a:schemeClr val="tx1"/>
            </a:solidFill>
            <a:round/>
            <a:headEnd/>
            <a:tailEnd type="triangle" w="med" len="med"/>
          </a:ln>
          <a:effectLst/>
        </p:spPr>
      </p:cxnSp>
      <p:cxnSp>
        <p:nvCxnSpPr>
          <p:cNvPr id="456733" name="AutoShape 29"/>
          <p:cNvCxnSpPr>
            <a:cxnSpLocks noChangeShapeType="1"/>
            <a:stCxn id="456722" idx="2"/>
            <a:endCxn id="456725" idx="0"/>
          </p:cNvCxnSpPr>
          <p:nvPr/>
        </p:nvCxnSpPr>
        <p:spPr bwMode="auto">
          <a:xfrm flipH="1">
            <a:off x="6046788" y="4567238"/>
            <a:ext cx="3175" cy="303212"/>
          </a:xfrm>
          <a:prstGeom prst="straightConnector1">
            <a:avLst/>
          </a:prstGeom>
          <a:noFill/>
          <a:ln w="9525">
            <a:solidFill>
              <a:schemeClr val="tx1"/>
            </a:solidFill>
            <a:round/>
            <a:headEnd/>
            <a:tailEnd type="triangle" w="med" len="med"/>
          </a:ln>
          <a:effectLst/>
        </p:spPr>
      </p:cxnSp>
    </p:spTree>
    <p:extLst>
      <p:ext uri="{BB962C8B-B14F-4D97-AF65-F5344CB8AC3E}">
        <p14:creationId xmlns:p14="http://schemas.microsoft.com/office/powerpoint/2010/main" val="105380974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3810" name="Rectangle 2"/>
          <p:cNvSpPr>
            <a:spLocks noGrp="1" noChangeArrowheads="1"/>
          </p:cNvSpPr>
          <p:nvPr>
            <p:ph type="title"/>
          </p:nvPr>
        </p:nvSpPr>
        <p:spPr/>
        <p:txBody>
          <a:bodyPr>
            <a:normAutofit fontScale="90000"/>
          </a:bodyPr>
          <a:lstStyle/>
          <a:p>
            <a:r>
              <a:rPr lang="en-US"/>
              <a:t>Pipeline Timing</a:t>
            </a:r>
          </a:p>
        </p:txBody>
      </p:sp>
      <p:sp>
        <p:nvSpPr>
          <p:cNvPr id="503827" name="Rectangle 19"/>
          <p:cNvSpPr>
            <a:spLocks noChangeArrowheads="1"/>
          </p:cNvSpPr>
          <p:nvPr/>
        </p:nvSpPr>
        <p:spPr bwMode="auto">
          <a:xfrm>
            <a:off x="928688" y="2212975"/>
            <a:ext cx="608012" cy="304800"/>
          </a:xfrm>
          <a:prstGeom prst="rect">
            <a:avLst/>
          </a:prstGeom>
          <a:solidFill>
            <a:srgbClr val="FF99CC"/>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sz="1400" dirty="0">
                <a:solidFill>
                  <a:srgbClr val="000000"/>
                </a:solidFill>
                <a:latin typeface="Gill Sans MT" pitchFamily="34" charset="0"/>
              </a:rPr>
              <a:t>Select</a:t>
            </a:r>
          </a:p>
        </p:txBody>
      </p:sp>
      <p:sp>
        <p:nvSpPr>
          <p:cNvPr id="503828" name="Rectangle 20"/>
          <p:cNvSpPr>
            <a:spLocks noChangeArrowheads="1"/>
          </p:cNvSpPr>
          <p:nvPr/>
        </p:nvSpPr>
        <p:spPr bwMode="auto">
          <a:xfrm>
            <a:off x="2295525" y="2212975"/>
            <a:ext cx="1062038" cy="304800"/>
          </a:xfrm>
          <a:prstGeom prst="rect">
            <a:avLst/>
          </a:prstGeom>
          <a:solidFill>
            <a:srgbClr val="FF99CC"/>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sz="1400">
                <a:solidFill>
                  <a:srgbClr val="000000"/>
                </a:solidFill>
                <a:latin typeface="Gill Sans MT" pitchFamily="34" charset="0"/>
              </a:rPr>
              <a:t>Payload</a:t>
            </a:r>
          </a:p>
        </p:txBody>
      </p:sp>
      <p:sp>
        <p:nvSpPr>
          <p:cNvPr id="503830" name="Rectangle 22"/>
          <p:cNvSpPr>
            <a:spLocks noChangeArrowheads="1"/>
          </p:cNvSpPr>
          <p:nvPr/>
        </p:nvSpPr>
        <p:spPr bwMode="auto">
          <a:xfrm>
            <a:off x="1536700" y="2743200"/>
            <a:ext cx="758825" cy="304800"/>
          </a:xfrm>
          <a:prstGeom prst="rect">
            <a:avLst/>
          </a:prstGeom>
          <a:solidFill>
            <a:srgbClr val="CCFFCC"/>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sz="1400">
                <a:solidFill>
                  <a:srgbClr val="000000"/>
                </a:solidFill>
                <a:latin typeface="Gill Sans MT" pitchFamily="34" charset="0"/>
              </a:rPr>
              <a:t>Wakeup</a:t>
            </a:r>
          </a:p>
        </p:txBody>
      </p:sp>
      <p:sp>
        <p:nvSpPr>
          <p:cNvPr id="503831" name="Rectangle 23"/>
          <p:cNvSpPr>
            <a:spLocks noChangeArrowheads="1"/>
          </p:cNvSpPr>
          <p:nvPr/>
        </p:nvSpPr>
        <p:spPr bwMode="auto">
          <a:xfrm>
            <a:off x="3660775" y="2212975"/>
            <a:ext cx="1062038" cy="304800"/>
          </a:xfrm>
          <a:prstGeom prst="rect">
            <a:avLst/>
          </a:prstGeom>
          <a:solidFill>
            <a:srgbClr val="FF99CC"/>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sz="1400">
                <a:solidFill>
                  <a:srgbClr val="000000"/>
                </a:solidFill>
                <a:latin typeface="Gill Sans MT" pitchFamily="34" charset="0"/>
              </a:rPr>
              <a:t>Execute</a:t>
            </a:r>
          </a:p>
        </p:txBody>
      </p:sp>
      <p:sp>
        <p:nvSpPr>
          <p:cNvPr id="503837" name="Line 29"/>
          <p:cNvSpPr>
            <a:spLocks noChangeShapeType="1"/>
          </p:cNvSpPr>
          <p:nvPr/>
        </p:nvSpPr>
        <p:spPr bwMode="auto">
          <a:xfrm>
            <a:off x="1460500" y="2517775"/>
            <a:ext cx="150813" cy="227013"/>
          </a:xfrm>
          <a:prstGeom prst="line">
            <a:avLst/>
          </a:prstGeom>
          <a:noFill/>
          <a:ln w="9525">
            <a:solidFill>
              <a:schemeClr val="tx1"/>
            </a:solidFill>
            <a:round/>
            <a:headEnd/>
            <a:tailEnd type="triangle" w="med" len="med"/>
          </a:ln>
          <a:effectLst/>
        </p:spPr>
        <p:txBody>
          <a:bodyPr/>
          <a:lstStyle/>
          <a:p>
            <a:pPr algn="ctr" fontAlgn="base">
              <a:spcBef>
                <a:spcPct val="0"/>
              </a:spcBef>
              <a:spcAft>
                <a:spcPct val="0"/>
              </a:spcAft>
            </a:pPr>
            <a:endParaRPr lang="en-US" sz="1600">
              <a:solidFill>
                <a:srgbClr val="000000"/>
              </a:solidFill>
              <a:latin typeface="Gill Sans MT" pitchFamily="34" charset="0"/>
            </a:endParaRPr>
          </a:p>
        </p:txBody>
      </p:sp>
      <p:sp>
        <p:nvSpPr>
          <p:cNvPr id="503838" name="Rectangle 30"/>
          <p:cNvSpPr>
            <a:spLocks noChangeArrowheads="1"/>
          </p:cNvSpPr>
          <p:nvPr/>
        </p:nvSpPr>
        <p:spPr bwMode="auto">
          <a:xfrm>
            <a:off x="2295525" y="2744788"/>
            <a:ext cx="608013" cy="304800"/>
          </a:xfrm>
          <a:prstGeom prst="rect">
            <a:avLst/>
          </a:prstGeom>
          <a:solidFill>
            <a:srgbClr val="CCFFCC"/>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sz="1400">
                <a:solidFill>
                  <a:srgbClr val="000000"/>
                </a:solidFill>
                <a:latin typeface="Gill Sans MT" pitchFamily="34" charset="0"/>
              </a:rPr>
              <a:t>Select</a:t>
            </a:r>
          </a:p>
        </p:txBody>
      </p:sp>
      <p:sp>
        <p:nvSpPr>
          <p:cNvPr id="503840" name="Rectangle 32"/>
          <p:cNvSpPr>
            <a:spLocks noChangeArrowheads="1"/>
          </p:cNvSpPr>
          <p:nvPr/>
        </p:nvSpPr>
        <p:spPr bwMode="auto">
          <a:xfrm>
            <a:off x="3660775" y="2744788"/>
            <a:ext cx="1062038" cy="304800"/>
          </a:xfrm>
          <a:prstGeom prst="rect">
            <a:avLst/>
          </a:prstGeom>
          <a:solidFill>
            <a:srgbClr val="CCFFCC"/>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sz="1400">
                <a:solidFill>
                  <a:srgbClr val="000000"/>
                </a:solidFill>
                <a:latin typeface="Gill Sans MT" pitchFamily="34" charset="0"/>
              </a:rPr>
              <a:t>Payload</a:t>
            </a:r>
          </a:p>
        </p:txBody>
      </p:sp>
      <p:sp>
        <p:nvSpPr>
          <p:cNvPr id="503843" name="Rectangle 35"/>
          <p:cNvSpPr>
            <a:spLocks noChangeArrowheads="1"/>
          </p:cNvSpPr>
          <p:nvPr/>
        </p:nvSpPr>
        <p:spPr bwMode="auto">
          <a:xfrm>
            <a:off x="5027613" y="2744788"/>
            <a:ext cx="1062037" cy="304800"/>
          </a:xfrm>
          <a:prstGeom prst="rect">
            <a:avLst/>
          </a:prstGeom>
          <a:solidFill>
            <a:srgbClr val="CCFFCC"/>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sz="1400" dirty="0">
                <a:solidFill>
                  <a:srgbClr val="000000"/>
                </a:solidFill>
                <a:latin typeface="Gill Sans MT" pitchFamily="34" charset="0"/>
              </a:rPr>
              <a:t>Execute</a:t>
            </a:r>
          </a:p>
        </p:txBody>
      </p:sp>
      <p:sp>
        <p:nvSpPr>
          <p:cNvPr id="503845" name="Line 37"/>
          <p:cNvSpPr>
            <a:spLocks noChangeShapeType="1"/>
          </p:cNvSpPr>
          <p:nvPr/>
        </p:nvSpPr>
        <p:spPr bwMode="auto">
          <a:xfrm>
            <a:off x="1536700" y="2365375"/>
            <a:ext cx="758825" cy="0"/>
          </a:xfrm>
          <a:prstGeom prst="line">
            <a:avLst/>
          </a:prstGeom>
          <a:noFill/>
          <a:ln w="9525">
            <a:solidFill>
              <a:schemeClr val="tx1"/>
            </a:solidFill>
            <a:round/>
            <a:headEnd/>
            <a:tailEnd type="triangle" w="med" len="med"/>
          </a:ln>
          <a:effectLst/>
        </p:spPr>
        <p:txBody>
          <a:bodyPr/>
          <a:lstStyle/>
          <a:p>
            <a:pPr algn="ctr" fontAlgn="base">
              <a:spcBef>
                <a:spcPct val="0"/>
              </a:spcBef>
              <a:spcAft>
                <a:spcPct val="0"/>
              </a:spcAft>
            </a:pPr>
            <a:endParaRPr lang="en-US" sz="1600">
              <a:solidFill>
                <a:srgbClr val="000000"/>
              </a:solidFill>
              <a:latin typeface="Gill Sans MT" pitchFamily="34" charset="0"/>
            </a:endParaRPr>
          </a:p>
        </p:txBody>
      </p:sp>
      <p:sp>
        <p:nvSpPr>
          <p:cNvPr id="503846" name="Line 38"/>
          <p:cNvSpPr>
            <a:spLocks noChangeShapeType="1"/>
          </p:cNvSpPr>
          <p:nvPr/>
        </p:nvSpPr>
        <p:spPr bwMode="auto">
          <a:xfrm>
            <a:off x="3357563" y="2365375"/>
            <a:ext cx="303212" cy="0"/>
          </a:xfrm>
          <a:prstGeom prst="line">
            <a:avLst/>
          </a:prstGeom>
          <a:noFill/>
          <a:ln w="9525">
            <a:solidFill>
              <a:schemeClr val="tx1"/>
            </a:solidFill>
            <a:round/>
            <a:headEnd/>
            <a:tailEnd type="triangle" w="med" len="med"/>
          </a:ln>
          <a:effectLst/>
        </p:spPr>
        <p:txBody>
          <a:bodyPr/>
          <a:lstStyle/>
          <a:p>
            <a:pPr algn="ctr" fontAlgn="base">
              <a:spcBef>
                <a:spcPct val="0"/>
              </a:spcBef>
              <a:spcAft>
                <a:spcPct val="0"/>
              </a:spcAft>
            </a:pPr>
            <a:endParaRPr lang="en-US" sz="1600">
              <a:solidFill>
                <a:srgbClr val="000000"/>
              </a:solidFill>
              <a:latin typeface="Gill Sans MT" pitchFamily="34" charset="0"/>
            </a:endParaRPr>
          </a:p>
        </p:txBody>
      </p:sp>
      <p:sp>
        <p:nvSpPr>
          <p:cNvPr id="503847" name="Line 39"/>
          <p:cNvSpPr>
            <a:spLocks noChangeShapeType="1"/>
          </p:cNvSpPr>
          <p:nvPr/>
        </p:nvSpPr>
        <p:spPr bwMode="auto">
          <a:xfrm>
            <a:off x="2901950" y="2897188"/>
            <a:ext cx="758825" cy="0"/>
          </a:xfrm>
          <a:prstGeom prst="line">
            <a:avLst/>
          </a:prstGeom>
          <a:noFill/>
          <a:ln w="9525">
            <a:solidFill>
              <a:schemeClr val="tx1"/>
            </a:solidFill>
            <a:round/>
            <a:headEnd/>
            <a:tailEnd type="triangle" w="med" len="med"/>
          </a:ln>
          <a:effectLst/>
        </p:spPr>
        <p:txBody>
          <a:bodyPr/>
          <a:lstStyle/>
          <a:p>
            <a:pPr algn="ctr" fontAlgn="base">
              <a:spcBef>
                <a:spcPct val="0"/>
              </a:spcBef>
              <a:spcAft>
                <a:spcPct val="0"/>
              </a:spcAft>
            </a:pPr>
            <a:endParaRPr lang="en-US" sz="1600">
              <a:solidFill>
                <a:srgbClr val="000000"/>
              </a:solidFill>
              <a:latin typeface="Gill Sans MT" pitchFamily="34" charset="0"/>
            </a:endParaRPr>
          </a:p>
        </p:txBody>
      </p:sp>
      <p:sp>
        <p:nvSpPr>
          <p:cNvPr id="503848" name="Line 40"/>
          <p:cNvSpPr>
            <a:spLocks noChangeShapeType="1"/>
          </p:cNvSpPr>
          <p:nvPr/>
        </p:nvSpPr>
        <p:spPr bwMode="auto">
          <a:xfrm>
            <a:off x="4722813" y="2897188"/>
            <a:ext cx="304800" cy="0"/>
          </a:xfrm>
          <a:prstGeom prst="line">
            <a:avLst/>
          </a:prstGeom>
          <a:noFill/>
          <a:ln w="9525">
            <a:solidFill>
              <a:schemeClr val="tx1"/>
            </a:solidFill>
            <a:round/>
            <a:headEnd/>
            <a:tailEnd type="triangle" w="med" len="med"/>
          </a:ln>
          <a:effectLst/>
        </p:spPr>
        <p:txBody>
          <a:bodyPr/>
          <a:lstStyle/>
          <a:p>
            <a:pPr algn="ctr" fontAlgn="base">
              <a:spcBef>
                <a:spcPct val="0"/>
              </a:spcBef>
              <a:spcAft>
                <a:spcPct val="0"/>
              </a:spcAft>
            </a:pPr>
            <a:endParaRPr lang="en-US" sz="1600">
              <a:solidFill>
                <a:srgbClr val="000000"/>
              </a:solidFill>
              <a:latin typeface="Gill Sans MT" pitchFamily="34" charset="0"/>
            </a:endParaRPr>
          </a:p>
        </p:txBody>
      </p:sp>
      <p:sp>
        <p:nvSpPr>
          <p:cNvPr id="503849" name="Line 41"/>
          <p:cNvSpPr>
            <a:spLocks noChangeShapeType="1"/>
          </p:cNvSpPr>
          <p:nvPr/>
        </p:nvSpPr>
        <p:spPr bwMode="auto">
          <a:xfrm>
            <a:off x="4722813" y="2517775"/>
            <a:ext cx="304800" cy="227013"/>
          </a:xfrm>
          <a:prstGeom prst="line">
            <a:avLst/>
          </a:prstGeom>
          <a:noFill/>
          <a:ln w="9525">
            <a:solidFill>
              <a:schemeClr val="tx1"/>
            </a:solidFill>
            <a:round/>
            <a:headEnd/>
            <a:tailEnd type="triangle" w="med" len="med"/>
          </a:ln>
          <a:effectLst/>
        </p:spPr>
        <p:txBody>
          <a:bodyPr/>
          <a:lstStyle/>
          <a:p>
            <a:pPr algn="ctr" fontAlgn="base">
              <a:spcBef>
                <a:spcPct val="0"/>
              </a:spcBef>
              <a:spcAft>
                <a:spcPct val="0"/>
              </a:spcAft>
            </a:pPr>
            <a:endParaRPr lang="en-US" sz="1600">
              <a:solidFill>
                <a:srgbClr val="000000"/>
              </a:solidFill>
              <a:latin typeface="Gill Sans MT" pitchFamily="34" charset="0"/>
            </a:endParaRPr>
          </a:p>
        </p:txBody>
      </p:sp>
      <p:sp>
        <p:nvSpPr>
          <p:cNvPr id="503858" name="Line 50"/>
          <p:cNvSpPr>
            <a:spLocks noChangeShapeType="1"/>
          </p:cNvSpPr>
          <p:nvPr/>
        </p:nvSpPr>
        <p:spPr bwMode="auto">
          <a:xfrm>
            <a:off x="2295525" y="1835150"/>
            <a:ext cx="0" cy="3794125"/>
          </a:xfrm>
          <a:prstGeom prst="line">
            <a:avLst/>
          </a:prstGeom>
          <a:noFill/>
          <a:ln w="9525">
            <a:solidFill>
              <a:schemeClr val="tx1"/>
            </a:solidFill>
            <a:prstDash val="dash"/>
            <a:round/>
            <a:headEnd/>
            <a:tailEnd/>
          </a:ln>
          <a:effectLst/>
        </p:spPr>
        <p:txBody>
          <a:bodyPr/>
          <a:lstStyle/>
          <a:p>
            <a:pPr algn="ctr" fontAlgn="base">
              <a:spcBef>
                <a:spcPct val="0"/>
              </a:spcBef>
              <a:spcAft>
                <a:spcPct val="0"/>
              </a:spcAft>
            </a:pPr>
            <a:endParaRPr lang="en-US" sz="1600">
              <a:solidFill>
                <a:srgbClr val="000000"/>
              </a:solidFill>
              <a:latin typeface="Gill Sans MT" pitchFamily="34" charset="0"/>
            </a:endParaRPr>
          </a:p>
        </p:txBody>
      </p:sp>
      <p:sp>
        <p:nvSpPr>
          <p:cNvPr id="503859" name="Line 51"/>
          <p:cNvSpPr>
            <a:spLocks noChangeShapeType="1"/>
          </p:cNvSpPr>
          <p:nvPr/>
        </p:nvSpPr>
        <p:spPr bwMode="auto">
          <a:xfrm>
            <a:off x="3660775" y="1835150"/>
            <a:ext cx="0" cy="3794125"/>
          </a:xfrm>
          <a:prstGeom prst="line">
            <a:avLst/>
          </a:prstGeom>
          <a:noFill/>
          <a:ln w="9525">
            <a:solidFill>
              <a:schemeClr val="tx1"/>
            </a:solidFill>
            <a:prstDash val="dash"/>
            <a:round/>
            <a:headEnd/>
            <a:tailEnd/>
          </a:ln>
          <a:effectLst/>
        </p:spPr>
        <p:txBody>
          <a:bodyPr/>
          <a:lstStyle/>
          <a:p>
            <a:pPr algn="ctr" fontAlgn="base">
              <a:spcBef>
                <a:spcPct val="0"/>
              </a:spcBef>
              <a:spcAft>
                <a:spcPct val="0"/>
              </a:spcAft>
            </a:pPr>
            <a:endParaRPr lang="en-US" sz="1600">
              <a:solidFill>
                <a:srgbClr val="000000"/>
              </a:solidFill>
              <a:latin typeface="Gill Sans MT" pitchFamily="34" charset="0"/>
            </a:endParaRPr>
          </a:p>
        </p:txBody>
      </p:sp>
      <p:sp>
        <p:nvSpPr>
          <p:cNvPr id="503860" name="Line 52"/>
          <p:cNvSpPr>
            <a:spLocks noChangeShapeType="1"/>
          </p:cNvSpPr>
          <p:nvPr/>
        </p:nvSpPr>
        <p:spPr bwMode="auto">
          <a:xfrm>
            <a:off x="5027613" y="1835150"/>
            <a:ext cx="0" cy="3794125"/>
          </a:xfrm>
          <a:prstGeom prst="line">
            <a:avLst/>
          </a:prstGeom>
          <a:noFill/>
          <a:ln w="9525">
            <a:solidFill>
              <a:schemeClr val="tx1"/>
            </a:solidFill>
            <a:prstDash val="dash"/>
            <a:round/>
            <a:headEnd/>
            <a:tailEnd/>
          </a:ln>
          <a:effectLst/>
        </p:spPr>
        <p:txBody>
          <a:bodyPr/>
          <a:lstStyle/>
          <a:p>
            <a:pPr algn="ctr" fontAlgn="base">
              <a:spcBef>
                <a:spcPct val="0"/>
              </a:spcBef>
              <a:spcAft>
                <a:spcPct val="0"/>
              </a:spcAft>
            </a:pPr>
            <a:endParaRPr lang="en-US" sz="1600">
              <a:solidFill>
                <a:srgbClr val="000000"/>
              </a:solidFill>
              <a:latin typeface="Gill Sans MT" pitchFamily="34" charset="0"/>
            </a:endParaRPr>
          </a:p>
        </p:txBody>
      </p:sp>
      <p:sp>
        <p:nvSpPr>
          <p:cNvPr id="503861" name="Line 53"/>
          <p:cNvSpPr>
            <a:spLocks noChangeShapeType="1"/>
          </p:cNvSpPr>
          <p:nvPr/>
        </p:nvSpPr>
        <p:spPr bwMode="auto">
          <a:xfrm>
            <a:off x="6392863" y="1835150"/>
            <a:ext cx="0" cy="3794125"/>
          </a:xfrm>
          <a:prstGeom prst="line">
            <a:avLst/>
          </a:prstGeom>
          <a:noFill/>
          <a:ln w="9525">
            <a:solidFill>
              <a:schemeClr val="tx1"/>
            </a:solidFill>
            <a:prstDash val="dash"/>
            <a:round/>
            <a:headEnd/>
            <a:tailEnd/>
          </a:ln>
          <a:effectLst/>
        </p:spPr>
        <p:txBody>
          <a:bodyPr/>
          <a:lstStyle/>
          <a:p>
            <a:pPr algn="ctr" fontAlgn="base">
              <a:spcBef>
                <a:spcPct val="0"/>
              </a:spcBef>
              <a:spcAft>
                <a:spcPct val="0"/>
              </a:spcAft>
            </a:pPr>
            <a:endParaRPr lang="en-US" sz="1600">
              <a:solidFill>
                <a:srgbClr val="000000"/>
              </a:solidFill>
              <a:latin typeface="Gill Sans MT" pitchFamily="34" charset="0"/>
            </a:endParaRPr>
          </a:p>
        </p:txBody>
      </p:sp>
      <p:sp>
        <p:nvSpPr>
          <p:cNvPr id="503862" name="Line 54"/>
          <p:cNvSpPr>
            <a:spLocks noChangeShapeType="1"/>
          </p:cNvSpPr>
          <p:nvPr/>
        </p:nvSpPr>
        <p:spPr bwMode="auto">
          <a:xfrm>
            <a:off x="7759700" y="1835150"/>
            <a:ext cx="0" cy="3794125"/>
          </a:xfrm>
          <a:prstGeom prst="line">
            <a:avLst/>
          </a:prstGeom>
          <a:noFill/>
          <a:ln w="9525">
            <a:solidFill>
              <a:schemeClr val="tx1"/>
            </a:solidFill>
            <a:prstDash val="dash"/>
            <a:round/>
            <a:headEnd/>
            <a:tailEnd/>
          </a:ln>
          <a:effectLst/>
        </p:spPr>
        <p:txBody>
          <a:bodyPr/>
          <a:lstStyle/>
          <a:p>
            <a:pPr algn="ctr" fontAlgn="base">
              <a:spcBef>
                <a:spcPct val="0"/>
              </a:spcBef>
              <a:spcAft>
                <a:spcPct val="0"/>
              </a:spcAft>
            </a:pPr>
            <a:endParaRPr lang="en-US" sz="1600">
              <a:solidFill>
                <a:srgbClr val="000000"/>
              </a:solidFill>
              <a:latin typeface="Gill Sans MT" pitchFamily="34" charset="0"/>
            </a:endParaRPr>
          </a:p>
        </p:txBody>
      </p:sp>
      <p:grpSp>
        <p:nvGrpSpPr>
          <p:cNvPr id="503871" name="Group 63"/>
          <p:cNvGrpSpPr>
            <a:grpSpLocks/>
          </p:cNvGrpSpPr>
          <p:nvPr/>
        </p:nvGrpSpPr>
        <p:grpSpPr bwMode="auto">
          <a:xfrm>
            <a:off x="928688" y="3505200"/>
            <a:ext cx="7893051" cy="1519238"/>
            <a:chOff x="585" y="2303"/>
            <a:chExt cx="4972" cy="957"/>
          </a:xfrm>
        </p:grpSpPr>
        <p:sp>
          <p:nvSpPr>
            <p:cNvPr id="503812" name="Rectangle 4"/>
            <p:cNvSpPr>
              <a:spLocks noChangeArrowheads="1"/>
            </p:cNvSpPr>
            <p:nvPr/>
          </p:nvSpPr>
          <p:spPr bwMode="auto">
            <a:xfrm>
              <a:off x="585" y="2733"/>
              <a:ext cx="383" cy="192"/>
            </a:xfrm>
            <a:prstGeom prst="rect">
              <a:avLst/>
            </a:prstGeom>
            <a:solidFill>
              <a:srgbClr val="FF99CC"/>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sz="1400" dirty="0">
                  <a:solidFill>
                    <a:srgbClr val="000000"/>
                  </a:solidFill>
                  <a:latin typeface="Gill Sans MT" pitchFamily="34" charset="0"/>
                </a:rPr>
                <a:t>Select</a:t>
              </a:r>
            </a:p>
          </p:txBody>
        </p:sp>
        <p:sp>
          <p:nvSpPr>
            <p:cNvPr id="503813" name="Rectangle 5"/>
            <p:cNvSpPr>
              <a:spLocks noChangeArrowheads="1"/>
            </p:cNvSpPr>
            <p:nvPr/>
          </p:nvSpPr>
          <p:spPr bwMode="auto">
            <a:xfrm>
              <a:off x="1446" y="2733"/>
              <a:ext cx="669" cy="192"/>
            </a:xfrm>
            <a:prstGeom prst="rect">
              <a:avLst/>
            </a:prstGeom>
            <a:solidFill>
              <a:srgbClr val="FF99CC"/>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sz="1400">
                  <a:solidFill>
                    <a:srgbClr val="000000"/>
                  </a:solidFill>
                  <a:latin typeface="Gill Sans MT" pitchFamily="34" charset="0"/>
                </a:rPr>
                <a:t>Payload</a:t>
              </a:r>
            </a:p>
          </p:txBody>
        </p:sp>
        <p:sp>
          <p:nvSpPr>
            <p:cNvPr id="503814" name="Rectangle 6"/>
            <p:cNvSpPr>
              <a:spLocks noChangeArrowheads="1"/>
            </p:cNvSpPr>
            <p:nvPr/>
          </p:nvSpPr>
          <p:spPr bwMode="auto">
            <a:xfrm>
              <a:off x="2306" y="2733"/>
              <a:ext cx="1626" cy="192"/>
            </a:xfrm>
            <a:prstGeom prst="rect">
              <a:avLst/>
            </a:prstGeom>
            <a:solidFill>
              <a:srgbClr val="FF99CC"/>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sz="1400">
                  <a:solidFill>
                    <a:srgbClr val="000000"/>
                  </a:solidFill>
                  <a:latin typeface="Gill Sans MT" pitchFamily="34" charset="0"/>
                </a:rPr>
                <a:t>Read Operands from PRF</a:t>
              </a:r>
            </a:p>
          </p:txBody>
        </p:sp>
        <p:sp>
          <p:nvSpPr>
            <p:cNvPr id="503815" name="Rectangle 7"/>
            <p:cNvSpPr>
              <a:spLocks noChangeArrowheads="1"/>
            </p:cNvSpPr>
            <p:nvPr/>
          </p:nvSpPr>
          <p:spPr bwMode="auto">
            <a:xfrm>
              <a:off x="968" y="3067"/>
              <a:ext cx="478" cy="192"/>
            </a:xfrm>
            <a:prstGeom prst="rect">
              <a:avLst/>
            </a:prstGeom>
            <a:solidFill>
              <a:srgbClr val="CCFFCC"/>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sz="1400">
                  <a:solidFill>
                    <a:srgbClr val="000000"/>
                  </a:solidFill>
                  <a:latin typeface="Gill Sans MT" pitchFamily="34" charset="0"/>
                </a:rPr>
                <a:t>Wakeup</a:t>
              </a:r>
            </a:p>
          </p:txBody>
        </p:sp>
        <p:sp>
          <p:nvSpPr>
            <p:cNvPr id="503821" name="Rectangle 13"/>
            <p:cNvSpPr>
              <a:spLocks noChangeArrowheads="1"/>
            </p:cNvSpPr>
            <p:nvPr/>
          </p:nvSpPr>
          <p:spPr bwMode="auto">
            <a:xfrm>
              <a:off x="4027" y="2733"/>
              <a:ext cx="669" cy="192"/>
            </a:xfrm>
            <a:prstGeom prst="rect">
              <a:avLst/>
            </a:prstGeom>
            <a:solidFill>
              <a:srgbClr val="FF99CC"/>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sz="1400">
                  <a:solidFill>
                    <a:srgbClr val="000000"/>
                  </a:solidFill>
                  <a:latin typeface="Gill Sans MT" pitchFamily="34" charset="0"/>
                </a:rPr>
                <a:t>Execute</a:t>
              </a:r>
            </a:p>
          </p:txBody>
        </p:sp>
        <p:sp>
          <p:nvSpPr>
            <p:cNvPr id="503839" name="Rectangle 31"/>
            <p:cNvSpPr>
              <a:spLocks noChangeArrowheads="1"/>
            </p:cNvSpPr>
            <p:nvPr/>
          </p:nvSpPr>
          <p:spPr bwMode="auto">
            <a:xfrm>
              <a:off x="1446" y="3067"/>
              <a:ext cx="383" cy="192"/>
            </a:xfrm>
            <a:prstGeom prst="rect">
              <a:avLst/>
            </a:prstGeom>
            <a:solidFill>
              <a:srgbClr val="CCFFCC"/>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sz="1400">
                  <a:solidFill>
                    <a:srgbClr val="000000"/>
                  </a:solidFill>
                  <a:latin typeface="Gill Sans MT" pitchFamily="34" charset="0"/>
                </a:rPr>
                <a:t>Select</a:t>
              </a:r>
            </a:p>
          </p:txBody>
        </p:sp>
        <p:sp>
          <p:nvSpPr>
            <p:cNvPr id="503841" name="Rectangle 33"/>
            <p:cNvSpPr>
              <a:spLocks noChangeArrowheads="1"/>
            </p:cNvSpPr>
            <p:nvPr/>
          </p:nvSpPr>
          <p:spPr bwMode="auto">
            <a:xfrm>
              <a:off x="2306" y="3068"/>
              <a:ext cx="669" cy="192"/>
            </a:xfrm>
            <a:prstGeom prst="rect">
              <a:avLst/>
            </a:prstGeom>
            <a:solidFill>
              <a:srgbClr val="CCFFCC"/>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sz="1400">
                  <a:solidFill>
                    <a:srgbClr val="000000"/>
                  </a:solidFill>
                  <a:latin typeface="Gill Sans MT" pitchFamily="34" charset="0"/>
                </a:rPr>
                <a:t>Payload</a:t>
              </a:r>
            </a:p>
          </p:txBody>
        </p:sp>
        <p:sp>
          <p:nvSpPr>
            <p:cNvPr id="503842" name="Rectangle 34"/>
            <p:cNvSpPr>
              <a:spLocks noChangeArrowheads="1"/>
            </p:cNvSpPr>
            <p:nvPr/>
          </p:nvSpPr>
          <p:spPr bwMode="auto">
            <a:xfrm>
              <a:off x="3166" y="3068"/>
              <a:ext cx="1626" cy="192"/>
            </a:xfrm>
            <a:prstGeom prst="rect">
              <a:avLst/>
            </a:prstGeom>
            <a:solidFill>
              <a:srgbClr val="CCFFCC"/>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sz="1400">
                  <a:solidFill>
                    <a:srgbClr val="000000"/>
                  </a:solidFill>
                  <a:latin typeface="Gill Sans MT" pitchFamily="34" charset="0"/>
                </a:rPr>
                <a:t>Read Operands from PRF</a:t>
              </a:r>
            </a:p>
          </p:txBody>
        </p:sp>
        <p:sp>
          <p:nvSpPr>
            <p:cNvPr id="503844" name="Line 36"/>
            <p:cNvSpPr>
              <a:spLocks noChangeShapeType="1"/>
            </p:cNvSpPr>
            <p:nvPr/>
          </p:nvSpPr>
          <p:spPr bwMode="auto">
            <a:xfrm>
              <a:off x="920" y="2924"/>
              <a:ext cx="95" cy="144"/>
            </a:xfrm>
            <a:prstGeom prst="line">
              <a:avLst/>
            </a:prstGeom>
            <a:noFill/>
            <a:ln w="9525">
              <a:solidFill>
                <a:schemeClr val="tx1"/>
              </a:solidFill>
              <a:round/>
              <a:headEnd/>
              <a:tailEnd type="triangle" w="med" len="med"/>
            </a:ln>
            <a:effectLst/>
          </p:spPr>
          <p:txBody>
            <a:bodyPr/>
            <a:lstStyle/>
            <a:p>
              <a:pPr algn="ctr" fontAlgn="base">
                <a:spcBef>
                  <a:spcPct val="0"/>
                </a:spcBef>
                <a:spcAft>
                  <a:spcPct val="0"/>
                </a:spcAft>
              </a:pPr>
              <a:endParaRPr lang="en-US" sz="1600">
                <a:solidFill>
                  <a:srgbClr val="000000"/>
                </a:solidFill>
                <a:latin typeface="Gill Sans MT" pitchFamily="34" charset="0"/>
              </a:endParaRPr>
            </a:p>
          </p:txBody>
        </p:sp>
        <p:sp>
          <p:nvSpPr>
            <p:cNvPr id="503850" name="Line 42"/>
            <p:cNvSpPr>
              <a:spLocks noChangeShapeType="1"/>
            </p:cNvSpPr>
            <p:nvPr/>
          </p:nvSpPr>
          <p:spPr bwMode="auto">
            <a:xfrm>
              <a:off x="968" y="2829"/>
              <a:ext cx="478" cy="0"/>
            </a:xfrm>
            <a:prstGeom prst="line">
              <a:avLst/>
            </a:prstGeom>
            <a:noFill/>
            <a:ln w="9525">
              <a:solidFill>
                <a:schemeClr val="tx1"/>
              </a:solidFill>
              <a:round/>
              <a:headEnd/>
              <a:tailEnd type="triangle" w="med" len="med"/>
            </a:ln>
            <a:effectLst/>
          </p:spPr>
          <p:txBody>
            <a:bodyPr/>
            <a:lstStyle/>
            <a:p>
              <a:pPr algn="ctr" fontAlgn="base">
                <a:spcBef>
                  <a:spcPct val="0"/>
                </a:spcBef>
                <a:spcAft>
                  <a:spcPct val="0"/>
                </a:spcAft>
              </a:pPr>
              <a:endParaRPr lang="en-US" sz="1600">
                <a:solidFill>
                  <a:srgbClr val="000000"/>
                </a:solidFill>
                <a:latin typeface="Gill Sans MT" pitchFamily="34" charset="0"/>
              </a:endParaRPr>
            </a:p>
          </p:txBody>
        </p:sp>
        <p:sp>
          <p:nvSpPr>
            <p:cNvPr id="503851" name="Line 43"/>
            <p:cNvSpPr>
              <a:spLocks noChangeShapeType="1"/>
            </p:cNvSpPr>
            <p:nvPr/>
          </p:nvSpPr>
          <p:spPr bwMode="auto">
            <a:xfrm>
              <a:off x="2115" y="2829"/>
              <a:ext cx="191" cy="0"/>
            </a:xfrm>
            <a:prstGeom prst="line">
              <a:avLst/>
            </a:prstGeom>
            <a:noFill/>
            <a:ln w="9525">
              <a:solidFill>
                <a:schemeClr val="tx1"/>
              </a:solidFill>
              <a:round/>
              <a:headEnd/>
              <a:tailEnd type="triangle" w="med" len="med"/>
            </a:ln>
            <a:effectLst/>
          </p:spPr>
          <p:txBody>
            <a:bodyPr/>
            <a:lstStyle/>
            <a:p>
              <a:pPr algn="ctr" fontAlgn="base">
                <a:spcBef>
                  <a:spcPct val="0"/>
                </a:spcBef>
                <a:spcAft>
                  <a:spcPct val="0"/>
                </a:spcAft>
              </a:pPr>
              <a:endParaRPr lang="en-US" sz="1600">
                <a:solidFill>
                  <a:srgbClr val="000000"/>
                </a:solidFill>
                <a:latin typeface="Gill Sans MT" pitchFamily="34" charset="0"/>
              </a:endParaRPr>
            </a:p>
          </p:txBody>
        </p:sp>
        <p:sp>
          <p:nvSpPr>
            <p:cNvPr id="503852" name="Line 44"/>
            <p:cNvSpPr>
              <a:spLocks noChangeShapeType="1"/>
            </p:cNvSpPr>
            <p:nvPr/>
          </p:nvSpPr>
          <p:spPr bwMode="auto">
            <a:xfrm>
              <a:off x="1828" y="3164"/>
              <a:ext cx="478" cy="0"/>
            </a:xfrm>
            <a:prstGeom prst="line">
              <a:avLst/>
            </a:prstGeom>
            <a:noFill/>
            <a:ln w="9525">
              <a:solidFill>
                <a:schemeClr val="tx1"/>
              </a:solidFill>
              <a:round/>
              <a:headEnd/>
              <a:tailEnd type="triangle" w="med" len="med"/>
            </a:ln>
            <a:effectLst/>
          </p:spPr>
          <p:txBody>
            <a:bodyPr/>
            <a:lstStyle/>
            <a:p>
              <a:pPr algn="ctr" fontAlgn="base">
                <a:spcBef>
                  <a:spcPct val="0"/>
                </a:spcBef>
                <a:spcAft>
                  <a:spcPct val="0"/>
                </a:spcAft>
              </a:pPr>
              <a:endParaRPr lang="en-US" sz="1600">
                <a:solidFill>
                  <a:srgbClr val="000000"/>
                </a:solidFill>
                <a:latin typeface="Gill Sans MT" pitchFamily="34" charset="0"/>
              </a:endParaRPr>
            </a:p>
          </p:txBody>
        </p:sp>
        <p:sp>
          <p:nvSpPr>
            <p:cNvPr id="503853" name="Line 45"/>
            <p:cNvSpPr>
              <a:spLocks noChangeShapeType="1"/>
            </p:cNvSpPr>
            <p:nvPr/>
          </p:nvSpPr>
          <p:spPr bwMode="auto">
            <a:xfrm>
              <a:off x="2975" y="3164"/>
              <a:ext cx="192" cy="0"/>
            </a:xfrm>
            <a:prstGeom prst="line">
              <a:avLst/>
            </a:prstGeom>
            <a:noFill/>
            <a:ln w="9525">
              <a:solidFill>
                <a:schemeClr val="tx1"/>
              </a:solidFill>
              <a:round/>
              <a:headEnd/>
              <a:tailEnd type="triangle" w="med" len="med"/>
            </a:ln>
            <a:effectLst/>
          </p:spPr>
          <p:txBody>
            <a:bodyPr/>
            <a:lstStyle/>
            <a:p>
              <a:pPr algn="ctr" fontAlgn="base">
                <a:spcBef>
                  <a:spcPct val="0"/>
                </a:spcBef>
                <a:spcAft>
                  <a:spcPct val="0"/>
                </a:spcAft>
              </a:pPr>
              <a:endParaRPr lang="en-US" sz="1600">
                <a:solidFill>
                  <a:srgbClr val="000000"/>
                </a:solidFill>
                <a:latin typeface="Gill Sans MT" pitchFamily="34" charset="0"/>
              </a:endParaRPr>
            </a:p>
          </p:txBody>
        </p:sp>
        <p:sp>
          <p:nvSpPr>
            <p:cNvPr id="503854" name="Line 46"/>
            <p:cNvSpPr>
              <a:spLocks noChangeShapeType="1"/>
            </p:cNvSpPr>
            <p:nvPr/>
          </p:nvSpPr>
          <p:spPr bwMode="auto">
            <a:xfrm>
              <a:off x="3932" y="2829"/>
              <a:ext cx="95" cy="0"/>
            </a:xfrm>
            <a:prstGeom prst="line">
              <a:avLst/>
            </a:prstGeom>
            <a:noFill/>
            <a:ln w="9525">
              <a:solidFill>
                <a:schemeClr val="tx1"/>
              </a:solidFill>
              <a:round/>
              <a:headEnd/>
              <a:tailEnd type="triangle" w="med" len="med"/>
            </a:ln>
            <a:effectLst/>
          </p:spPr>
          <p:txBody>
            <a:bodyPr/>
            <a:lstStyle/>
            <a:p>
              <a:pPr algn="ctr" fontAlgn="base">
                <a:spcBef>
                  <a:spcPct val="0"/>
                </a:spcBef>
                <a:spcAft>
                  <a:spcPct val="0"/>
                </a:spcAft>
              </a:pPr>
              <a:endParaRPr lang="en-US" sz="1600">
                <a:solidFill>
                  <a:srgbClr val="000000"/>
                </a:solidFill>
                <a:latin typeface="Gill Sans MT" pitchFamily="34" charset="0"/>
              </a:endParaRPr>
            </a:p>
          </p:txBody>
        </p:sp>
        <p:sp>
          <p:nvSpPr>
            <p:cNvPr id="503855" name="Line 47"/>
            <p:cNvSpPr>
              <a:spLocks noChangeShapeType="1"/>
            </p:cNvSpPr>
            <p:nvPr/>
          </p:nvSpPr>
          <p:spPr bwMode="auto">
            <a:xfrm>
              <a:off x="4793" y="3164"/>
              <a:ext cx="95" cy="0"/>
            </a:xfrm>
            <a:prstGeom prst="line">
              <a:avLst/>
            </a:prstGeom>
            <a:noFill/>
            <a:ln w="9525">
              <a:solidFill>
                <a:schemeClr val="tx1"/>
              </a:solidFill>
              <a:round/>
              <a:headEnd/>
              <a:tailEnd type="triangle" w="med" len="med"/>
            </a:ln>
            <a:effectLst/>
          </p:spPr>
          <p:txBody>
            <a:bodyPr/>
            <a:lstStyle/>
            <a:p>
              <a:pPr algn="ctr" fontAlgn="base">
                <a:spcBef>
                  <a:spcPct val="0"/>
                </a:spcBef>
                <a:spcAft>
                  <a:spcPct val="0"/>
                </a:spcAft>
              </a:pPr>
              <a:endParaRPr lang="en-US" sz="1600">
                <a:solidFill>
                  <a:srgbClr val="000000"/>
                </a:solidFill>
                <a:latin typeface="Gill Sans MT" pitchFamily="34" charset="0"/>
              </a:endParaRPr>
            </a:p>
          </p:txBody>
        </p:sp>
        <p:sp>
          <p:nvSpPr>
            <p:cNvPr id="503856" name="Rectangle 48"/>
            <p:cNvSpPr>
              <a:spLocks noChangeArrowheads="1"/>
            </p:cNvSpPr>
            <p:nvPr/>
          </p:nvSpPr>
          <p:spPr bwMode="auto">
            <a:xfrm>
              <a:off x="4888" y="3067"/>
              <a:ext cx="669" cy="192"/>
            </a:xfrm>
            <a:prstGeom prst="rect">
              <a:avLst/>
            </a:prstGeom>
            <a:solidFill>
              <a:srgbClr val="CCFFCC"/>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sz="1400">
                  <a:solidFill>
                    <a:srgbClr val="000000"/>
                  </a:solidFill>
                  <a:latin typeface="Gill Sans MT" pitchFamily="34" charset="0"/>
                </a:rPr>
                <a:t>Exec</a:t>
              </a:r>
            </a:p>
          </p:txBody>
        </p:sp>
        <p:sp>
          <p:nvSpPr>
            <p:cNvPr id="503857" name="Line 49"/>
            <p:cNvSpPr>
              <a:spLocks noChangeShapeType="1"/>
            </p:cNvSpPr>
            <p:nvPr/>
          </p:nvSpPr>
          <p:spPr bwMode="auto">
            <a:xfrm>
              <a:off x="4696" y="2924"/>
              <a:ext cx="192" cy="144"/>
            </a:xfrm>
            <a:prstGeom prst="line">
              <a:avLst/>
            </a:prstGeom>
            <a:noFill/>
            <a:ln w="9525">
              <a:solidFill>
                <a:schemeClr val="tx1"/>
              </a:solidFill>
              <a:round/>
              <a:headEnd/>
              <a:tailEnd type="triangle" w="med" len="med"/>
            </a:ln>
            <a:effectLst/>
          </p:spPr>
          <p:txBody>
            <a:bodyPr/>
            <a:lstStyle/>
            <a:p>
              <a:pPr algn="ctr" fontAlgn="base">
                <a:spcBef>
                  <a:spcPct val="0"/>
                </a:spcBef>
                <a:spcAft>
                  <a:spcPct val="0"/>
                </a:spcAft>
              </a:pPr>
              <a:endParaRPr lang="en-US" sz="1600">
                <a:solidFill>
                  <a:srgbClr val="000000"/>
                </a:solidFill>
                <a:latin typeface="Gill Sans MT" pitchFamily="34" charset="0"/>
              </a:endParaRPr>
            </a:p>
          </p:txBody>
        </p:sp>
        <p:sp>
          <p:nvSpPr>
            <p:cNvPr id="503866" name="Rectangle 58"/>
            <p:cNvSpPr>
              <a:spLocks noChangeArrowheads="1"/>
            </p:cNvSpPr>
            <p:nvPr/>
          </p:nvSpPr>
          <p:spPr bwMode="auto">
            <a:xfrm>
              <a:off x="3836" y="2303"/>
              <a:ext cx="287" cy="287"/>
            </a:xfrm>
            <a:prstGeom prst="rect">
              <a:avLst/>
            </a:prstGeom>
            <a:solidFill>
              <a:schemeClr val="accent1"/>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sz="2400" b="1" dirty="0">
                  <a:solidFill>
                    <a:srgbClr val="000000"/>
                  </a:solidFill>
                  <a:latin typeface="Gill Sans MT" pitchFamily="34" charset="0"/>
                </a:rPr>
                <a:t>S</a:t>
              </a:r>
            </a:p>
          </p:txBody>
        </p:sp>
        <p:sp>
          <p:nvSpPr>
            <p:cNvPr id="503867" name="Rectangle 59"/>
            <p:cNvSpPr>
              <a:spLocks noChangeArrowheads="1"/>
            </p:cNvSpPr>
            <p:nvPr/>
          </p:nvSpPr>
          <p:spPr bwMode="auto">
            <a:xfrm>
              <a:off x="4123" y="2303"/>
              <a:ext cx="287" cy="287"/>
            </a:xfrm>
            <a:prstGeom prst="rect">
              <a:avLst/>
            </a:prstGeom>
            <a:solidFill>
              <a:schemeClr val="accent1"/>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sz="2400" b="1">
                  <a:solidFill>
                    <a:srgbClr val="000000"/>
                  </a:solidFill>
                  <a:latin typeface="Gill Sans MT" pitchFamily="34" charset="0"/>
                </a:rPr>
                <a:t>X</a:t>
              </a:r>
            </a:p>
          </p:txBody>
        </p:sp>
        <p:sp>
          <p:nvSpPr>
            <p:cNvPr id="503868" name="Rectangle 60"/>
            <p:cNvSpPr>
              <a:spLocks noChangeArrowheads="1"/>
            </p:cNvSpPr>
            <p:nvPr/>
          </p:nvSpPr>
          <p:spPr bwMode="auto">
            <a:xfrm>
              <a:off x="4984" y="2303"/>
              <a:ext cx="287" cy="287"/>
            </a:xfrm>
            <a:prstGeom prst="rect">
              <a:avLst/>
            </a:prstGeom>
            <a:solidFill>
              <a:schemeClr val="accent1"/>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sz="2400" b="1">
                  <a:solidFill>
                    <a:srgbClr val="000000"/>
                  </a:solidFill>
                  <a:latin typeface="Gill Sans MT" pitchFamily="34" charset="0"/>
                </a:rPr>
                <a:t>E</a:t>
              </a:r>
            </a:p>
          </p:txBody>
        </p:sp>
        <p:sp>
          <p:nvSpPr>
            <p:cNvPr id="503869" name="Rectangle 61"/>
            <p:cNvSpPr>
              <a:spLocks noChangeArrowheads="1"/>
            </p:cNvSpPr>
            <p:nvPr/>
          </p:nvSpPr>
          <p:spPr bwMode="auto">
            <a:xfrm>
              <a:off x="4410" y="2303"/>
              <a:ext cx="287" cy="287"/>
            </a:xfrm>
            <a:prstGeom prst="rect">
              <a:avLst/>
            </a:prstGeom>
            <a:solidFill>
              <a:schemeClr val="accent1"/>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sz="2400" b="1">
                  <a:solidFill>
                    <a:srgbClr val="000000"/>
                  </a:solidFill>
                  <a:latin typeface="Gill Sans MT" pitchFamily="34" charset="0"/>
                </a:rPr>
                <a:t>X</a:t>
              </a:r>
            </a:p>
          </p:txBody>
        </p:sp>
        <p:sp>
          <p:nvSpPr>
            <p:cNvPr id="503870" name="Rectangle 62"/>
            <p:cNvSpPr>
              <a:spLocks noChangeArrowheads="1"/>
            </p:cNvSpPr>
            <p:nvPr/>
          </p:nvSpPr>
          <p:spPr bwMode="auto">
            <a:xfrm>
              <a:off x="4697" y="2303"/>
              <a:ext cx="287" cy="287"/>
            </a:xfrm>
            <a:prstGeom prst="rect">
              <a:avLst/>
            </a:prstGeom>
            <a:solidFill>
              <a:schemeClr val="accent1"/>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sz="2400" b="1">
                  <a:solidFill>
                    <a:srgbClr val="000000"/>
                  </a:solidFill>
                  <a:latin typeface="Gill Sans MT" pitchFamily="34" charset="0"/>
                </a:rPr>
                <a:t>X</a:t>
              </a:r>
            </a:p>
          </p:txBody>
        </p:sp>
      </p:grpSp>
      <p:grpSp>
        <p:nvGrpSpPr>
          <p:cNvPr id="503874" name="Group 66"/>
          <p:cNvGrpSpPr>
            <a:grpSpLocks/>
          </p:cNvGrpSpPr>
          <p:nvPr/>
        </p:nvGrpSpPr>
        <p:grpSpPr bwMode="auto">
          <a:xfrm>
            <a:off x="6097588" y="1556792"/>
            <a:ext cx="1725613" cy="1206500"/>
            <a:chOff x="3841" y="1299"/>
            <a:chExt cx="1087" cy="760"/>
          </a:xfrm>
        </p:grpSpPr>
        <p:sp>
          <p:nvSpPr>
            <p:cNvPr id="503863" name="Rectangle 55"/>
            <p:cNvSpPr>
              <a:spLocks noChangeArrowheads="1"/>
            </p:cNvSpPr>
            <p:nvPr/>
          </p:nvSpPr>
          <p:spPr bwMode="auto">
            <a:xfrm>
              <a:off x="3841" y="1299"/>
              <a:ext cx="287" cy="287"/>
            </a:xfrm>
            <a:prstGeom prst="rect">
              <a:avLst/>
            </a:prstGeom>
            <a:solidFill>
              <a:schemeClr val="accent1"/>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sz="2400" b="1" dirty="0">
                  <a:solidFill>
                    <a:srgbClr val="000000"/>
                  </a:solidFill>
                  <a:latin typeface="Gill Sans MT" pitchFamily="34" charset="0"/>
                </a:rPr>
                <a:t>S</a:t>
              </a:r>
            </a:p>
          </p:txBody>
        </p:sp>
        <p:sp>
          <p:nvSpPr>
            <p:cNvPr id="503864" name="Rectangle 56"/>
            <p:cNvSpPr>
              <a:spLocks noChangeArrowheads="1"/>
            </p:cNvSpPr>
            <p:nvPr/>
          </p:nvSpPr>
          <p:spPr bwMode="auto">
            <a:xfrm>
              <a:off x="4128" y="1299"/>
              <a:ext cx="287" cy="287"/>
            </a:xfrm>
            <a:prstGeom prst="rect">
              <a:avLst/>
            </a:prstGeom>
            <a:solidFill>
              <a:schemeClr val="accent1"/>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sz="2400" b="1">
                  <a:solidFill>
                    <a:srgbClr val="000000"/>
                  </a:solidFill>
                  <a:latin typeface="Gill Sans MT" pitchFamily="34" charset="0"/>
                </a:rPr>
                <a:t>X</a:t>
              </a:r>
            </a:p>
          </p:txBody>
        </p:sp>
        <p:sp>
          <p:nvSpPr>
            <p:cNvPr id="503865" name="Rectangle 57"/>
            <p:cNvSpPr>
              <a:spLocks noChangeArrowheads="1"/>
            </p:cNvSpPr>
            <p:nvPr/>
          </p:nvSpPr>
          <p:spPr bwMode="auto">
            <a:xfrm>
              <a:off x="4410" y="1299"/>
              <a:ext cx="287" cy="287"/>
            </a:xfrm>
            <a:prstGeom prst="rect">
              <a:avLst/>
            </a:prstGeom>
            <a:solidFill>
              <a:schemeClr val="accent1"/>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sz="2400" b="1">
                  <a:solidFill>
                    <a:srgbClr val="000000"/>
                  </a:solidFill>
                  <a:latin typeface="Gill Sans MT" pitchFamily="34" charset="0"/>
                </a:rPr>
                <a:t>E</a:t>
              </a:r>
            </a:p>
          </p:txBody>
        </p:sp>
        <p:sp>
          <p:nvSpPr>
            <p:cNvPr id="503872" name="Text Box 64"/>
            <p:cNvSpPr txBox="1">
              <a:spLocks noChangeArrowheads="1"/>
            </p:cNvSpPr>
            <p:nvPr/>
          </p:nvSpPr>
          <p:spPr bwMode="auto">
            <a:xfrm>
              <a:off x="4075" y="1826"/>
              <a:ext cx="853" cy="233"/>
            </a:xfrm>
            <a:prstGeom prst="rect">
              <a:avLst/>
            </a:prstGeom>
            <a:solidFill>
              <a:srgbClr val="CCFFFF">
                <a:alpha val="70000"/>
              </a:srgbClr>
            </a:solidFill>
            <a:ln w="9525">
              <a:noFill/>
              <a:miter lim="800000"/>
              <a:headEnd/>
              <a:tailEnd/>
            </a:ln>
            <a:effectLst/>
          </p:spPr>
          <p:txBody>
            <a:bodyPr wrap="none">
              <a:spAutoFit/>
            </a:bodyPr>
            <a:lstStyle/>
            <a:p>
              <a:pPr fontAlgn="base">
                <a:spcBef>
                  <a:spcPct val="0"/>
                </a:spcBef>
                <a:spcAft>
                  <a:spcPct val="0"/>
                </a:spcAft>
              </a:pPr>
              <a:r>
                <a:rPr lang="en-US">
                  <a:solidFill>
                    <a:srgbClr val="000000"/>
                  </a:solidFill>
                  <a:latin typeface="Gill Sans MT" pitchFamily="34" charset="0"/>
                </a:rPr>
                <a:t>“Skip” Cycle</a:t>
              </a:r>
            </a:p>
          </p:txBody>
        </p:sp>
        <p:cxnSp>
          <p:nvCxnSpPr>
            <p:cNvPr id="503873" name="AutoShape 65"/>
            <p:cNvCxnSpPr>
              <a:cxnSpLocks noChangeShapeType="1"/>
              <a:stCxn id="503872" idx="0"/>
              <a:endCxn id="503864" idx="2"/>
            </p:cNvCxnSpPr>
            <p:nvPr/>
          </p:nvCxnSpPr>
          <p:spPr bwMode="auto">
            <a:xfrm rot="16200000" flipV="1">
              <a:off x="4267" y="1591"/>
              <a:ext cx="240" cy="230"/>
            </a:xfrm>
            <a:prstGeom prst="curvedConnector3">
              <a:avLst>
                <a:gd name="adj1" fmla="val 50000"/>
              </a:avLst>
            </a:prstGeom>
            <a:noFill/>
            <a:ln w="9525">
              <a:solidFill>
                <a:schemeClr val="tx1"/>
              </a:solidFill>
              <a:round/>
              <a:headEnd/>
              <a:tailEnd type="triangle" w="med" len="med"/>
            </a:ln>
            <a:effectLst/>
          </p:spPr>
        </p:cxnSp>
      </p:grpSp>
      <p:grpSp>
        <p:nvGrpSpPr>
          <p:cNvPr id="503877" name="Group 69"/>
          <p:cNvGrpSpPr>
            <a:grpSpLocks/>
          </p:cNvGrpSpPr>
          <p:nvPr/>
        </p:nvGrpSpPr>
        <p:grpSpPr bwMode="auto">
          <a:xfrm>
            <a:off x="1857375" y="5249863"/>
            <a:ext cx="4975225" cy="479425"/>
            <a:chOff x="1170" y="3307"/>
            <a:chExt cx="3134" cy="302"/>
          </a:xfrm>
        </p:grpSpPr>
        <p:sp>
          <p:nvSpPr>
            <p:cNvPr id="503875" name="Line 67"/>
            <p:cNvSpPr>
              <a:spLocks noChangeShapeType="1"/>
            </p:cNvSpPr>
            <p:nvPr/>
          </p:nvSpPr>
          <p:spPr bwMode="auto">
            <a:xfrm>
              <a:off x="1446" y="3307"/>
              <a:ext cx="2581" cy="0"/>
            </a:xfrm>
            <a:prstGeom prst="line">
              <a:avLst/>
            </a:prstGeom>
            <a:noFill/>
            <a:ln w="76200">
              <a:solidFill>
                <a:srgbClr val="FF00FF"/>
              </a:solidFill>
              <a:round/>
              <a:headEnd type="triangle" w="med" len="med"/>
              <a:tailEnd type="triangle" w="med" len="med"/>
            </a:ln>
            <a:effectLst/>
          </p:spPr>
          <p:txBody>
            <a:bodyPr/>
            <a:lstStyle/>
            <a:p>
              <a:pPr algn="ctr" fontAlgn="base">
                <a:spcBef>
                  <a:spcPct val="0"/>
                </a:spcBef>
                <a:spcAft>
                  <a:spcPct val="0"/>
                </a:spcAft>
              </a:pPr>
              <a:endParaRPr lang="en-US" sz="1600">
                <a:solidFill>
                  <a:srgbClr val="000000"/>
                </a:solidFill>
                <a:latin typeface="Gill Sans MT" pitchFamily="34" charset="0"/>
              </a:endParaRPr>
            </a:p>
          </p:txBody>
        </p:sp>
        <p:sp>
          <p:nvSpPr>
            <p:cNvPr id="503876" name="Text Box 68"/>
            <p:cNvSpPr txBox="1">
              <a:spLocks noChangeArrowheads="1"/>
            </p:cNvSpPr>
            <p:nvPr/>
          </p:nvSpPr>
          <p:spPr bwMode="auto">
            <a:xfrm>
              <a:off x="1170" y="3378"/>
              <a:ext cx="3134" cy="231"/>
            </a:xfrm>
            <a:prstGeom prst="rect">
              <a:avLst/>
            </a:prstGeom>
            <a:noFill/>
            <a:ln w="9525">
              <a:noFill/>
              <a:miter lim="800000"/>
              <a:headEnd/>
              <a:tailEnd/>
            </a:ln>
            <a:effectLst/>
          </p:spPr>
          <p:txBody>
            <a:bodyPr wrap="none">
              <a:spAutoFit/>
            </a:bodyPr>
            <a:lstStyle/>
            <a:p>
              <a:pPr algn="ctr" fontAlgn="base">
                <a:spcBef>
                  <a:spcPct val="0"/>
                </a:spcBef>
                <a:spcAft>
                  <a:spcPct val="0"/>
                </a:spcAft>
              </a:pPr>
              <a:r>
                <a:rPr lang="en-US">
                  <a:solidFill>
                    <a:srgbClr val="000000"/>
                  </a:solidFill>
                  <a:latin typeface="Gill Sans MT" pitchFamily="34" charset="0"/>
                </a:rPr>
                <a:t>Substantial increase in schedule-to-execute latency</a:t>
              </a:r>
            </a:p>
          </p:txBody>
        </p:sp>
      </p:grpSp>
      <p:sp>
        <p:nvSpPr>
          <p:cNvPr id="56" name="Text Box 15"/>
          <p:cNvSpPr txBox="1">
            <a:spLocks noChangeArrowheads="1"/>
          </p:cNvSpPr>
          <p:nvPr/>
        </p:nvSpPr>
        <p:spPr bwMode="auto">
          <a:xfrm>
            <a:off x="323528" y="1643072"/>
            <a:ext cx="1469826" cy="369332"/>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dirty="0">
                <a:solidFill>
                  <a:srgbClr val="000000"/>
                </a:solidFill>
                <a:latin typeface="Gill Sans MT" pitchFamily="34" charset="0"/>
              </a:rPr>
              <a:t>Data-Capture</a:t>
            </a:r>
          </a:p>
        </p:txBody>
      </p:sp>
      <p:sp>
        <p:nvSpPr>
          <p:cNvPr id="57" name="Text Box 15"/>
          <p:cNvSpPr txBox="1">
            <a:spLocks noChangeArrowheads="1"/>
          </p:cNvSpPr>
          <p:nvPr/>
        </p:nvSpPr>
        <p:spPr bwMode="auto">
          <a:xfrm>
            <a:off x="323528" y="3591481"/>
            <a:ext cx="1955535" cy="369332"/>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dirty="0">
                <a:solidFill>
                  <a:srgbClr val="000000"/>
                </a:solidFill>
                <a:latin typeface="Gill Sans MT" pitchFamily="34" charset="0"/>
              </a:rPr>
              <a:t>Non-Data-Capture</a:t>
            </a:r>
          </a:p>
        </p:txBody>
      </p:sp>
    </p:spTree>
    <p:extLst>
      <p:ext uri="{BB962C8B-B14F-4D97-AF65-F5344CB8AC3E}">
        <p14:creationId xmlns:p14="http://schemas.microsoft.com/office/powerpoint/2010/main" val="36120201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0387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03871"/>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7"/>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50387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626" name="Rectangle 2"/>
          <p:cNvSpPr>
            <a:spLocks noGrp="1" noChangeArrowheads="1"/>
          </p:cNvSpPr>
          <p:nvPr>
            <p:ph type="title"/>
          </p:nvPr>
        </p:nvSpPr>
        <p:spPr/>
        <p:txBody>
          <a:bodyPr>
            <a:normAutofit fontScale="90000"/>
          </a:bodyPr>
          <a:lstStyle/>
          <a:p>
            <a:r>
              <a:rPr lang="en-US"/>
              <a:t>Handling Multi-Cycle Instructions</a:t>
            </a:r>
          </a:p>
        </p:txBody>
      </p:sp>
      <p:sp>
        <p:nvSpPr>
          <p:cNvPr id="410628" name="Rectangle 4"/>
          <p:cNvSpPr>
            <a:spLocks noChangeArrowheads="1"/>
          </p:cNvSpPr>
          <p:nvPr/>
        </p:nvSpPr>
        <p:spPr bwMode="auto">
          <a:xfrm>
            <a:off x="1691680" y="2206179"/>
            <a:ext cx="758825" cy="304800"/>
          </a:xfrm>
          <a:prstGeom prst="rect">
            <a:avLst/>
          </a:prstGeom>
          <a:solidFill>
            <a:srgbClr val="FF99CC"/>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dirty="0" err="1">
                <a:solidFill>
                  <a:srgbClr val="000000"/>
                </a:solidFill>
                <a:latin typeface="Gill Sans MT" pitchFamily="34" charset="0"/>
              </a:rPr>
              <a:t>Sched</a:t>
            </a:r>
            <a:endParaRPr lang="en-US" dirty="0">
              <a:solidFill>
                <a:srgbClr val="000000"/>
              </a:solidFill>
              <a:latin typeface="Gill Sans MT" pitchFamily="34" charset="0"/>
            </a:endParaRPr>
          </a:p>
        </p:txBody>
      </p:sp>
      <p:sp>
        <p:nvSpPr>
          <p:cNvPr id="410629" name="Rectangle 5"/>
          <p:cNvSpPr>
            <a:spLocks noChangeArrowheads="1"/>
          </p:cNvSpPr>
          <p:nvPr/>
        </p:nvSpPr>
        <p:spPr bwMode="auto">
          <a:xfrm>
            <a:off x="2450505" y="2206179"/>
            <a:ext cx="758825" cy="304800"/>
          </a:xfrm>
          <a:prstGeom prst="rect">
            <a:avLst/>
          </a:prstGeom>
          <a:solidFill>
            <a:srgbClr val="FF99CC"/>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a:solidFill>
                  <a:srgbClr val="000000"/>
                </a:solidFill>
                <a:latin typeface="Gill Sans MT" pitchFamily="34" charset="0"/>
              </a:rPr>
              <a:t>PayLd</a:t>
            </a:r>
          </a:p>
        </p:txBody>
      </p:sp>
      <p:sp>
        <p:nvSpPr>
          <p:cNvPr id="410630" name="Rectangle 6"/>
          <p:cNvSpPr>
            <a:spLocks noChangeArrowheads="1"/>
          </p:cNvSpPr>
          <p:nvPr/>
        </p:nvSpPr>
        <p:spPr bwMode="auto">
          <a:xfrm>
            <a:off x="3210918" y="2206179"/>
            <a:ext cx="758825" cy="304800"/>
          </a:xfrm>
          <a:prstGeom prst="rect">
            <a:avLst/>
          </a:prstGeom>
          <a:solidFill>
            <a:srgbClr val="FF99CC"/>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a:solidFill>
                  <a:srgbClr val="000000"/>
                </a:solidFill>
                <a:latin typeface="Gill Sans MT" pitchFamily="34" charset="0"/>
              </a:rPr>
              <a:t>Exec</a:t>
            </a:r>
          </a:p>
        </p:txBody>
      </p:sp>
      <p:sp>
        <p:nvSpPr>
          <p:cNvPr id="410631" name="Rectangle 7"/>
          <p:cNvSpPr>
            <a:spLocks noChangeArrowheads="1"/>
          </p:cNvSpPr>
          <p:nvPr/>
        </p:nvSpPr>
        <p:spPr bwMode="auto">
          <a:xfrm>
            <a:off x="2450505" y="2736404"/>
            <a:ext cx="758825" cy="304800"/>
          </a:xfrm>
          <a:prstGeom prst="rect">
            <a:avLst/>
          </a:prstGeom>
          <a:solidFill>
            <a:srgbClr val="CCFFCC"/>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dirty="0" err="1">
                <a:solidFill>
                  <a:srgbClr val="000000"/>
                </a:solidFill>
                <a:latin typeface="Gill Sans MT" pitchFamily="34" charset="0"/>
              </a:rPr>
              <a:t>Sched</a:t>
            </a:r>
            <a:endParaRPr lang="en-US" dirty="0">
              <a:solidFill>
                <a:srgbClr val="000000"/>
              </a:solidFill>
              <a:latin typeface="Gill Sans MT" pitchFamily="34" charset="0"/>
            </a:endParaRPr>
          </a:p>
        </p:txBody>
      </p:sp>
      <p:sp>
        <p:nvSpPr>
          <p:cNvPr id="410632" name="Rectangle 8"/>
          <p:cNvSpPr>
            <a:spLocks noChangeArrowheads="1"/>
          </p:cNvSpPr>
          <p:nvPr/>
        </p:nvSpPr>
        <p:spPr bwMode="auto">
          <a:xfrm>
            <a:off x="3218855" y="2736404"/>
            <a:ext cx="758825" cy="304800"/>
          </a:xfrm>
          <a:prstGeom prst="rect">
            <a:avLst/>
          </a:prstGeom>
          <a:solidFill>
            <a:srgbClr val="CCFFCC"/>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a:solidFill>
                  <a:srgbClr val="000000"/>
                </a:solidFill>
                <a:latin typeface="Gill Sans MT" pitchFamily="34" charset="0"/>
              </a:rPr>
              <a:t>PayLd</a:t>
            </a:r>
          </a:p>
        </p:txBody>
      </p:sp>
      <p:sp>
        <p:nvSpPr>
          <p:cNvPr id="410633" name="Rectangle 9"/>
          <p:cNvSpPr>
            <a:spLocks noChangeArrowheads="1"/>
          </p:cNvSpPr>
          <p:nvPr/>
        </p:nvSpPr>
        <p:spPr bwMode="auto">
          <a:xfrm>
            <a:off x="3979268" y="2736404"/>
            <a:ext cx="758825" cy="304800"/>
          </a:xfrm>
          <a:prstGeom prst="rect">
            <a:avLst/>
          </a:prstGeom>
          <a:solidFill>
            <a:srgbClr val="CCFFCC"/>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a:solidFill>
                  <a:srgbClr val="000000"/>
                </a:solidFill>
                <a:latin typeface="Gill Sans MT" pitchFamily="34" charset="0"/>
              </a:rPr>
              <a:t>Exec</a:t>
            </a:r>
          </a:p>
        </p:txBody>
      </p:sp>
      <p:sp>
        <p:nvSpPr>
          <p:cNvPr id="410634" name="Line 10"/>
          <p:cNvSpPr>
            <a:spLocks noChangeShapeType="1"/>
          </p:cNvSpPr>
          <p:nvPr/>
        </p:nvSpPr>
        <p:spPr bwMode="auto">
          <a:xfrm>
            <a:off x="1840857" y="2510979"/>
            <a:ext cx="150812" cy="227012"/>
          </a:xfrm>
          <a:prstGeom prst="line">
            <a:avLst/>
          </a:prstGeom>
          <a:noFill/>
          <a:ln w="9525">
            <a:solidFill>
              <a:schemeClr val="tx1"/>
            </a:solidFill>
            <a:round/>
            <a:headEnd/>
            <a:tailEnd type="triangle" w="med" len="med"/>
          </a:ln>
          <a:effectLst/>
        </p:spPr>
        <p:txBody>
          <a:bodyPr/>
          <a:lstStyle/>
          <a:p>
            <a:pPr fontAlgn="base">
              <a:spcBef>
                <a:spcPct val="0"/>
              </a:spcBef>
              <a:spcAft>
                <a:spcPct val="0"/>
              </a:spcAft>
            </a:pPr>
            <a:endParaRPr lang="en-US">
              <a:solidFill>
                <a:srgbClr val="000000"/>
              </a:solidFill>
              <a:latin typeface="Gill Sans MT" pitchFamily="34" charset="0"/>
            </a:endParaRPr>
          </a:p>
        </p:txBody>
      </p:sp>
      <p:sp>
        <p:nvSpPr>
          <p:cNvPr id="410635" name="Line 11"/>
          <p:cNvSpPr>
            <a:spLocks noChangeShapeType="1"/>
          </p:cNvSpPr>
          <p:nvPr/>
        </p:nvSpPr>
        <p:spPr bwMode="auto">
          <a:xfrm>
            <a:off x="3903068" y="2510979"/>
            <a:ext cx="150812" cy="227012"/>
          </a:xfrm>
          <a:prstGeom prst="line">
            <a:avLst/>
          </a:prstGeom>
          <a:noFill/>
          <a:ln w="9525">
            <a:solidFill>
              <a:schemeClr val="tx1"/>
            </a:solidFill>
            <a:round/>
            <a:headEnd/>
            <a:tailEnd type="triangle" w="med" len="med"/>
          </a:ln>
          <a:effectLst/>
        </p:spPr>
        <p:txBody>
          <a:bodyPr/>
          <a:lstStyle/>
          <a:p>
            <a:pPr fontAlgn="base">
              <a:spcBef>
                <a:spcPct val="0"/>
              </a:spcBef>
              <a:spcAft>
                <a:spcPct val="0"/>
              </a:spcAft>
            </a:pPr>
            <a:endParaRPr lang="en-US">
              <a:solidFill>
                <a:srgbClr val="000000"/>
              </a:solidFill>
              <a:latin typeface="Gill Sans MT" pitchFamily="34" charset="0"/>
            </a:endParaRPr>
          </a:p>
        </p:txBody>
      </p:sp>
      <p:sp>
        <p:nvSpPr>
          <p:cNvPr id="410636" name="Text Box 12"/>
          <p:cNvSpPr txBox="1">
            <a:spLocks noChangeArrowheads="1"/>
          </p:cNvSpPr>
          <p:nvPr/>
        </p:nvSpPr>
        <p:spPr bwMode="auto">
          <a:xfrm>
            <a:off x="4038005" y="2168079"/>
            <a:ext cx="1924886" cy="369332"/>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a:solidFill>
                  <a:srgbClr val="000000"/>
                </a:solidFill>
                <a:latin typeface="Gill Sans MT" pitchFamily="34" charset="0"/>
              </a:rPr>
              <a:t>Add R1 = R2 + R3</a:t>
            </a:r>
          </a:p>
        </p:txBody>
      </p:sp>
      <p:sp>
        <p:nvSpPr>
          <p:cNvPr id="410638" name="Text Box 14"/>
          <p:cNvSpPr txBox="1">
            <a:spLocks noChangeArrowheads="1"/>
          </p:cNvSpPr>
          <p:nvPr/>
        </p:nvSpPr>
        <p:spPr bwMode="auto">
          <a:xfrm>
            <a:off x="4796830" y="2699891"/>
            <a:ext cx="1895071" cy="369332"/>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a:solidFill>
                  <a:srgbClr val="000000"/>
                </a:solidFill>
                <a:latin typeface="Gill Sans MT" pitchFamily="34" charset="0"/>
              </a:rPr>
              <a:t>Xor R4 = R1 ^ R5</a:t>
            </a:r>
          </a:p>
        </p:txBody>
      </p:sp>
      <p:grpSp>
        <p:nvGrpSpPr>
          <p:cNvPr id="410653" name="Group 29"/>
          <p:cNvGrpSpPr>
            <a:grpSpLocks/>
          </p:cNvGrpSpPr>
          <p:nvPr/>
        </p:nvGrpSpPr>
        <p:grpSpPr bwMode="auto">
          <a:xfrm>
            <a:off x="1840906" y="4158406"/>
            <a:ext cx="4895852" cy="566738"/>
            <a:chOff x="912" y="2370"/>
            <a:chExt cx="3084" cy="357"/>
          </a:xfrm>
        </p:grpSpPr>
        <p:sp>
          <p:nvSpPr>
            <p:cNvPr id="410642" name="Rectangle 18"/>
            <p:cNvSpPr>
              <a:spLocks noChangeArrowheads="1"/>
            </p:cNvSpPr>
            <p:nvPr/>
          </p:nvSpPr>
          <p:spPr bwMode="auto">
            <a:xfrm>
              <a:off x="1311" y="2513"/>
              <a:ext cx="478" cy="192"/>
            </a:xfrm>
            <a:prstGeom prst="rect">
              <a:avLst/>
            </a:prstGeom>
            <a:solidFill>
              <a:srgbClr val="CCFFCC"/>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dirty="0" err="1">
                  <a:solidFill>
                    <a:srgbClr val="000000"/>
                  </a:solidFill>
                  <a:latin typeface="Gill Sans MT" pitchFamily="34" charset="0"/>
                </a:rPr>
                <a:t>Sched</a:t>
              </a:r>
              <a:endParaRPr lang="en-US" dirty="0">
                <a:solidFill>
                  <a:srgbClr val="000000"/>
                </a:solidFill>
                <a:latin typeface="Gill Sans MT" pitchFamily="34" charset="0"/>
              </a:endParaRPr>
            </a:p>
          </p:txBody>
        </p:sp>
        <p:sp>
          <p:nvSpPr>
            <p:cNvPr id="410643" name="Rectangle 19"/>
            <p:cNvSpPr>
              <a:spLocks noChangeArrowheads="1"/>
            </p:cNvSpPr>
            <p:nvPr/>
          </p:nvSpPr>
          <p:spPr bwMode="auto">
            <a:xfrm>
              <a:off x="1789" y="2513"/>
              <a:ext cx="478" cy="192"/>
            </a:xfrm>
            <a:prstGeom prst="rect">
              <a:avLst/>
            </a:prstGeom>
            <a:solidFill>
              <a:srgbClr val="CCFFCC"/>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a:solidFill>
                    <a:srgbClr val="000000"/>
                  </a:solidFill>
                  <a:latin typeface="Gill Sans MT" pitchFamily="34" charset="0"/>
                </a:rPr>
                <a:t>PayLd</a:t>
              </a:r>
            </a:p>
          </p:txBody>
        </p:sp>
        <p:sp>
          <p:nvSpPr>
            <p:cNvPr id="410644" name="Rectangle 20"/>
            <p:cNvSpPr>
              <a:spLocks noChangeArrowheads="1"/>
            </p:cNvSpPr>
            <p:nvPr/>
          </p:nvSpPr>
          <p:spPr bwMode="auto">
            <a:xfrm>
              <a:off x="2268" y="2513"/>
              <a:ext cx="478" cy="192"/>
            </a:xfrm>
            <a:prstGeom prst="rect">
              <a:avLst/>
            </a:prstGeom>
            <a:solidFill>
              <a:srgbClr val="FF0000"/>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a:solidFill>
                    <a:srgbClr val="FFFFFF"/>
                  </a:solidFill>
                  <a:latin typeface="Gill Sans MT" pitchFamily="34" charset="0"/>
                </a:rPr>
                <a:t>Exec</a:t>
              </a:r>
            </a:p>
          </p:txBody>
        </p:sp>
        <p:sp>
          <p:nvSpPr>
            <p:cNvPr id="410645" name="Line 21"/>
            <p:cNvSpPr>
              <a:spLocks noChangeShapeType="1"/>
            </p:cNvSpPr>
            <p:nvPr/>
          </p:nvSpPr>
          <p:spPr bwMode="auto">
            <a:xfrm>
              <a:off x="912" y="2370"/>
              <a:ext cx="95" cy="143"/>
            </a:xfrm>
            <a:prstGeom prst="line">
              <a:avLst/>
            </a:prstGeom>
            <a:noFill/>
            <a:ln w="9525">
              <a:solidFill>
                <a:schemeClr val="tx1"/>
              </a:solidFill>
              <a:round/>
              <a:headEnd/>
              <a:tailEnd type="triangle" w="med" len="med"/>
            </a:ln>
            <a:effectLst/>
          </p:spPr>
          <p:txBody>
            <a:bodyPr/>
            <a:lstStyle/>
            <a:p>
              <a:pPr fontAlgn="base">
                <a:spcBef>
                  <a:spcPct val="0"/>
                </a:spcBef>
                <a:spcAft>
                  <a:spcPct val="0"/>
                </a:spcAft>
              </a:pPr>
              <a:endParaRPr lang="en-US">
                <a:solidFill>
                  <a:srgbClr val="000000"/>
                </a:solidFill>
                <a:latin typeface="Gill Sans MT" pitchFamily="34" charset="0"/>
              </a:endParaRPr>
            </a:p>
          </p:txBody>
        </p:sp>
        <p:sp>
          <p:nvSpPr>
            <p:cNvPr id="410646" name="Line 22"/>
            <p:cNvSpPr>
              <a:spLocks noChangeShapeType="1"/>
            </p:cNvSpPr>
            <p:nvPr/>
          </p:nvSpPr>
          <p:spPr bwMode="auto">
            <a:xfrm>
              <a:off x="2220" y="2370"/>
              <a:ext cx="95" cy="143"/>
            </a:xfrm>
            <a:prstGeom prst="line">
              <a:avLst/>
            </a:prstGeom>
            <a:noFill/>
            <a:ln w="9525">
              <a:solidFill>
                <a:schemeClr val="tx1"/>
              </a:solidFill>
              <a:round/>
              <a:headEnd/>
              <a:tailEnd type="triangle" w="med" len="med"/>
            </a:ln>
            <a:effectLst/>
          </p:spPr>
          <p:txBody>
            <a:bodyPr/>
            <a:lstStyle/>
            <a:p>
              <a:pPr fontAlgn="base">
                <a:spcBef>
                  <a:spcPct val="0"/>
                </a:spcBef>
                <a:spcAft>
                  <a:spcPct val="0"/>
                </a:spcAft>
              </a:pPr>
              <a:endParaRPr lang="en-US">
                <a:solidFill>
                  <a:srgbClr val="000000"/>
                </a:solidFill>
                <a:latin typeface="Gill Sans MT" pitchFamily="34" charset="0"/>
              </a:endParaRPr>
            </a:p>
          </p:txBody>
        </p:sp>
        <p:sp>
          <p:nvSpPr>
            <p:cNvPr id="410648" name="Text Box 24"/>
            <p:cNvSpPr txBox="1">
              <a:spLocks noChangeArrowheads="1"/>
            </p:cNvSpPr>
            <p:nvPr/>
          </p:nvSpPr>
          <p:spPr bwMode="auto">
            <a:xfrm>
              <a:off x="2783" y="2494"/>
              <a:ext cx="1213" cy="233"/>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a:solidFill>
                    <a:srgbClr val="000000"/>
                  </a:solidFill>
                  <a:latin typeface="Gill Sans MT" pitchFamily="34" charset="0"/>
                </a:rPr>
                <a:t>Add R4 = R1 + R5</a:t>
              </a:r>
            </a:p>
          </p:txBody>
        </p:sp>
        <p:sp>
          <p:nvSpPr>
            <p:cNvPr id="31" name="Rectangle 18"/>
            <p:cNvSpPr>
              <a:spLocks noChangeArrowheads="1"/>
            </p:cNvSpPr>
            <p:nvPr/>
          </p:nvSpPr>
          <p:spPr bwMode="auto">
            <a:xfrm>
              <a:off x="1007" y="2513"/>
              <a:ext cx="304" cy="192"/>
            </a:xfrm>
            <a:prstGeom prst="rect">
              <a:avLst/>
            </a:prstGeom>
            <a:solidFill>
              <a:srgbClr val="CCFFCC"/>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dirty="0">
                  <a:solidFill>
                    <a:srgbClr val="000000"/>
                  </a:solidFill>
                  <a:latin typeface="Gill Sans MT" pitchFamily="34" charset="0"/>
                </a:rPr>
                <a:t>WU</a:t>
              </a:r>
            </a:p>
          </p:txBody>
        </p:sp>
      </p:grpSp>
      <p:grpSp>
        <p:nvGrpSpPr>
          <p:cNvPr id="410652" name="Group 28"/>
          <p:cNvGrpSpPr>
            <a:grpSpLocks/>
          </p:cNvGrpSpPr>
          <p:nvPr/>
        </p:nvGrpSpPr>
        <p:grpSpPr bwMode="auto">
          <a:xfrm>
            <a:off x="1715493" y="3823444"/>
            <a:ext cx="5741988" cy="369887"/>
            <a:chOff x="833" y="2159"/>
            <a:chExt cx="3617" cy="233"/>
          </a:xfrm>
        </p:grpSpPr>
        <p:sp>
          <p:nvSpPr>
            <p:cNvPr id="410639" name="Rectangle 15"/>
            <p:cNvSpPr>
              <a:spLocks noChangeArrowheads="1"/>
            </p:cNvSpPr>
            <p:nvPr/>
          </p:nvSpPr>
          <p:spPr bwMode="auto">
            <a:xfrm>
              <a:off x="833" y="2178"/>
              <a:ext cx="478" cy="192"/>
            </a:xfrm>
            <a:prstGeom prst="rect">
              <a:avLst/>
            </a:prstGeom>
            <a:solidFill>
              <a:srgbClr val="FF99CC"/>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dirty="0" err="1">
                  <a:solidFill>
                    <a:srgbClr val="000000"/>
                  </a:solidFill>
                  <a:latin typeface="Gill Sans MT" pitchFamily="34" charset="0"/>
                </a:rPr>
                <a:t>Sched</a:t>
              </a:r>
              <a:endParaRPr lang="en-US" dirty="0">
                <a:solidFill>
                  <a:srgbClr val="000000"/>
                </a:solidFill>
                <a:latin typeface="Gill Sans MT" pitchFamily="34" charset="0"/>
              </a:endParaRPr>
            </a:p>
          </p:txBody>
        </p:sp>
        <p:sp>
          <p:nvSpPr>
            <p:cNvPr id="410640" name="Rectangle 16"/>
            <p:cNvSpPr>
              <a:spLocks noChangeArrowheads="1"/>
            </p:cNvSpPr>
            <p:nvPr/>
          </p:nvSpPr>
          <p:spPr bwMode="auto">
            <a:xfrm>
              <a:off x="1311" y="2178"/>
              <a:ext cx="478" cy="192"/>
            </a:xfrm>
            <a:prstGeom prst="rect">
              <a:avLst/>
            </a:prstGeom>
            <a:solidFill>
              <a:srgbClr val="FF99CC"/>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a:solidFill>
                    <a:srgbClr val="000000"/>
                  </a:solidFill>
                  <a:latin typeface="Gill Sans MT" pitchFamily="34" charset="0"/>
                </a:rPr>
                <a:t>PayLd</a:t>
              </a:r>
            </a:p>
          </p:txBody>
        </p:sp>
        <p:sp>
          <p:nvSpPr>
            <p:cNvPr id="410641" name="Rectangle 17"/>
            <p:cNvSpPr>
              <a:spLocks noChangeArrowheads="1"/>
            </p:cNvSpPr>
            <p:nvPr/>
          </p:nvSpPr>
          <p:spPr bwMode="auto">
            <a:xfrm>
              <a:off x="1780" y="2178"/>
              <a:ext cx="478" cy="192"/>
            </a:xfrm>
            <a:prstGeom prst="rect">
              <a:avLst/>
            </a:prstGeom>
            <a:solidFill>
              <a:srgbClr val="FF99CC"/>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a:solidFill>
                    <a:srgbClr val="000000"/>
                  </a:solidFill>
                  <a:latin typeface="Gill Sans MT" pitchFamily="34" charset="0"/>
                </a:rPr>
                <a:t>Exec</a:t>
              </a:r>
            </a:p>
          </p:txBody>
        </p:sp>
        <p:sp>
          <p:nvSpPr>
            <p:cNvPr id="410647" name="Text Box 23"/>
            <p:cNvSpPr txBox="1">
              <a:spLocks noChangeArrowheads="1"/>
            </p:cNvSpPr>
            <p:nvPr/>
          </p:nvSpPr>
          <p:spPr bwMode="auto">
            <a:xfrm>
              <a:off x="3262" y="2159"/>
              <a:ext cx="1188" cy="233"/>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a:solidFill>
                    <a:srgbClr val="000000"/>
                  </a:solidFill>
                  <a:latin typeface="Gill Sans MT" pitchFamily="34" charset="0"/>
                </a:rPr>
                <a:t>Mul R1 = R2 </a:t>
              </a:r>
              <a:r>
                <a:rPr lang="en-US">
                  <a:solidFill>
                    <a:srgbClr val="000000"/>
                  </a:solidFill>
                  <a:latin typeface="Gill Sans MT" pitchFamily="34" charset="0"/>
                  <a:cs typeface="Arial" charset="0"/>
                </a:rPr>
                <a:t>×</a:t>
              </a:r>
              <a:r>
                <a:rPr lang="en-US">
                  <a:solidFill>
                    <a:srgbClr val="000000"/>
                  </a:solidFill>
                  <a:latin typeface="Gill Sans MT" pitchFamily="34" charset="0"/>
                </a:rPr>
                <a:t> R3</a:t>
              </a:r>
            </a:p>
          </p:txBody>
        </p:sp>
        <p:sp>
          <p:nvSpPr>
            <p:cNvPr id="410649" name="Rectangle 25"/>
            <p:cNvSpPr>
              <a:spLocks noChangeArrowheads="1"/>
            </p:cNvSpPr>
            <p:nvPr/>
          </p:nvSpPr>
          <p:spPr bwMode="auto">
            <a:xfrm>
              <a:off x="2259" y="2178"/>
              <a:ext cx="478" cy="192"/>
            </a:xfrm>
            <a:prstGeom prst="rect">
              <a:avLst/>
            </a:prstGeom>
            <a:solidFill>
              <a:srgbClr val="FF99CC"/>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a:solidFill>
                    <a:srgbClr val="000000"/>
                  </a:solidFill>
                  <a:latin typeface="Gill Sans MT" pitchFamily="34" charset="0"/>
                </a:rPr>
                <a:t>Exec</a:t>
              </a:r>
            </a:p>
          </p:txBody>
        </p:sp>
        <p:sp>
          <p:nvSpPr>
            <p:cNvPr id="410650" name="Rectangle 26"/>
            <p:cNvSpPr>
              <a:spLocks noChangeArrowheads="1"/>
            </p:cNvSpPr>
            <p:nvPr/>
          </p:nvSpPr>
          <p:spPr bwMode="auto">
            <a:xfrm>
              <a:off x="2737" y="2178"/>
              <a:ext cx="478" cy="192"/>
            </a:xfrm>
            <a:prstGeom prst="rect">
              <a:avLst/>
            </a:prstGeom>
            <a:solidFill>
              <a:srgbClr val="FF99CC"/>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a:solidFill>
                    <a:srgbClr val="000000"/>
                  </a:solidFill>
                  <a:latin typeface="Gill Sans MT" pitchFamily="34" charset="0"/>
                </a:rPr>
                <a:t>Exec</a:t>
              </a:r>
            </a:p>
          </p:txBody>
        </p:sp>
      </p:grpSp>
      <p:sp>
        <p:nvSpPr>
          <p:cNvPr id="29" name="TextBox 28"/>
          <p:cNvSpPr txBox="1"/>
          <p:nvPr/>
        </p:nvSpPr>
        <p:spPr>
          <a:xfrm>
            <a:off x="0" y="6237822"/>
            <a:ext cx="9144000" cy="575554"/>
          </a:xfrm>
          <a:prstGeom prst="rect">
            <a:avLst/>
          </a:prstGeom>
          <a:noFill/>
        </p:spPr>
        <p:txBody>
          <a:bodyPr wrap="square" lIns="82309" tIns="41154" rIns="82309" bIns="41154" rtlCol="0">
            <a:spAutoFit/>
          </a:bodyPr>
          <a:lstStyle/>
          <a:p>
            <a:pPr marL="0" lvl="1" indent="-514291" algn="ctr"/>
            <a:r>
              <a:rPr lang="en-US" sz="3200" dirty="0">
                <a:solidFill>
                  <a:schemeClr val="bg1"/>
                </a:solidFill>
              </a:rPr>
              <a:t>Instructions can’t execute </a:t>
            </a:r>
            <a:r>
              <a:rPr lang="en-US" sz="3200" b="1" i="1" dirty="0">
                <a:solidFill>
                  <a:schemeClr val="bg1"/>
                </a:solidFill>
              </a:rPr>
              <a:t>too early</a:t>
            </a:r>
          </a:p>
        </p:txBody>
      </p:sp>
      <p:sp>
        <p:nvSpPr>
          <p:cNvPr id="30" name="Rectangle 7"/>
          <p:cNvSpPr>
            <a:spLocks noChangeArrowheads="1"/>
          </p:cNvSpPr>
          <p:nvPr/>
        </p:nvSpPr>
        <p:spPr bwMode="auto">
          <a:xfrm>
            <a:off x="1984873" y="2736404"/>
            <a:ext cx="465631" cy="304800"/>
          </a:xfrm>
          <a:prstGeom prst="rect">
            <a:avLst/>
          </a:prstGeom>
          <a:solidFill>
            <a:srgbClr val="CCFFCC"/>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dirty="0">
                <a:solidFill>
                  <a:srgbClr val="000000"/>
                </a:solidFill>
                <a:latin typeface="Gill Sans MT" pitchFamily="34" charset="0"/>
              </a:rPr>
              <a:t>WU</a:t>
            </a:r>
          </a:p>
        </p:txBody>
      </p:sp>
    </p:spTree>
    <p:extLst>
      <p:ext uri="{BB962C8B-B14F-4D97-AF65-F5344CB8AC3E}">
        <p14:creationId xmlns:p14="http://schemas.microsoft.com/office/powerpoint/2010/main" val="24636592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1065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10653"/>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2674" name="Rectangle 2"/>
          <p:cNvSpPr>
            <a:spLocks noGrp="1" noChangeArrowheads="1"/>
          </p:cNvSpPr>
          <p:nvPr>
            <p:ph type="title"/>
          </p:nvPr>
        </p:nvSpPr>
        <p:spPr/>
        <p:txBody>
          <a:bodyPr>
            <a:normAutofit fontScale="90000"/>
          </a:bodyPr>
          <a:lstStyle/>
          <a:p>
            <a:r>
              <a:rPr lang="en-US" i="1" u="sng" dirty="0"/>
              <a:t>Delayed Tag Broadcast</a:t>
            </a:r>
            <a:r>
              <a:rPr lang="en-US" dirty="0"/>
              <a:t> (1/3)</a:t>
            </a:r>
          </a:p>
        </p:txBody>
      </p:sp>
      <p:sp>
        <p:nvSpPr>
          <p:cNvPr id="412707" name="Rectangle 35"/>
          <p:cNvSpPr>
            <a:spLocks noGrp="1" noChangeArrowheads="1"/>
          </p:cNvSpPr>
          <p:nvPr>
            <p:ph idx="1"/>
          </p:nvPr>
        </p:nvSpPr>
        <p:spPr>
          <a:xfrm>
            <a:off x="457200" y="4005063"/>
            <a:ext cx="8229600" cy="2232249"/>
          </a:xfrm>
        </p:spPr>
        <p:txBody>
          <a:bodyPr/>
          <a:lstStyle/>
          <a:p>
            <a:r>
              <a:rPr lang="en-US" dirty="0"/>
              <a:t>Must make sure broadcast bus available in future</a:t>
            </a:r>
          </a:p>
          <a:p>
            <a:r>
              <a:rPr lang="en-US" dirty="0"/>
              <a:t>Bypass and data-capture get more complex</a:t>
            </a:r>
          </a:p>
        </p:txBody>
      </p:sp>
      <p:sp>
        <p:nvSpPr>
          <p:cNvPr id="412677" name="Rectangle 5"/>
          <p:cNvSpPr>
            <a:spLocks noChangeArrowheads="1"/>
          </p:cNvSpPr>
          <p:nvPr/>
        </p:nvSpPr>
        <p:spPr bwMode="auto">
          <a:xfrm>
            <a:off x="3586163" y="2813770"/>
            <a:ext cx="758825" cy="304800"/>
          </a:xfrm>
          <a:prstGeom prst="rect">
            <a:avLst/>
          </a:prstGeom>
          <a:solidFill>
            <a:srgbClr val="CCFFCC"/>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dirty="0" err="1">
                <a:solidFill>
                  <a:srgbClr val="000000"/>
                </a:solidFill>
                <a:latin typeface="Gill Sans MT" pitchFamily="34" charset="0"/>
              </a:rPr>
              <a:t>Sched</a:t>
            </a:r>
            <a:endParaRPr lang="en-US" dirty="0">
              <a:solidFill>
                <a:srgbClr val="000000"/>
              </a:solidFill>
              <a:latin typeface="Gill Sans MT" pitchFamily="34" charset="0"/>
            </a:endParaRPr>
          </a:p>
        </p:txBody>
      </p:sp>
      <p:sp>
        <p:nvSpPr>
          <p:cNvPr id="412678" name="Rectangle 6"/>
          <p:cNvSpPr>
            <a:spLocks noChangeArrowheads="1"/>
          </p:cNvSpPr>
          <p:nvPr/>
        </p:nvSpPr>
        <p:spPr bwMode="auto">
          <a:xfrm>
            <a:off x="4344988" y="2813770"/>
            <a:ext cx="758825" cy="304800"/>
          </a:xfrm>
          <a:prstGeom prst="rect">
            <a:avLst/>
          </a:prstGeom>
          <a:solidFill>
            <a:srgbClr val="CCFFCC"/>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a:solidFill>
                  <a:srgbClr val="000000"/>
                </a:solidFill>
                <a:latin typeface="Gill Sans MT" pitchFamily="34" charset="0"/>
              </a:rPr>
              <a:t>PayLd</a:t>
            </a:r>
          </a:p>
        </p:txBody>
      </p:sp>
      <p:sp>
        <p:nvSpPr>
          <p:cNvPr id="412679" name="Rectangle 7"/>
          <p:cNvSpPr>
            <a:spLocks noChangeArrowheads="1"/>
          </p:cNvSpPr>
          <p:nvPr/>
        </p:nvSpPr>
        <p:spPr bwMode="auto">
          <a:xfrm>
            <a:off x="5105400" y="2813770"/>
            <a:ext cx="758825" cy="304800"/>
          </a:xfrm>
          <a:prstGeom prst="rect">
            <a:avLst/>
          </a:prstGeom>
          <a:solidFill>
            <a:srgbClr val="CCFFCC"/>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a:solidFill>
                  <a:srgbClr val="000000"/>
                </a:solidFill>
                <a:latin typeface="Gill Sans MT" pitchFamily="34" charset="0"/>
              </a:rPr>
              <a:t>Exec</a:t>
            </a:r>
          </a:p>
        </p:txBody>
      </p:sp>
      <p:sp>
        <p:nvSpPr>
          <p:cNvPr id="412681" name="Line 9"/>
          <p:cNvSpPr>
            <a:spLocks noChangeShapeType="1"/>
          </p:cNvSpPr>
          <p:nvPr/>
        </p:nvSpPr>
        <p:spPr bwMode="auto">
          <a:xfrm>
            <a:off x="5027613" y="2281957"/>
            <a:ext cx="152400" cy="531813"/>
          </a:xfrm>
          <a:prstGeom prst="line">
            <a:avLst/>
          </a:prstGeom>
          <a:noFill/>
          <a:ln w="9525">
            <a:solidFill>
              <a:schemeClr val="tx1"/>
            </a:solidFill>
            <a:round/>
            <a:headEnd/>
            <a:tailEnd type="triangle" w="med" len="med"/>
          </a:ln>
          <a:effectLst/>
        </p:spPr>
        <p:txBody>
          <a:bodyPr/>
          <a:lstStyle/>
          <a:p>
            <a:pPr fontAlgn="base">
              <a:spcBef>
                <a:spcPct val="0"/>
              </a:spcBef>
              <a:spcAft>
                <a:spcPct val="0"/>
              </a:spcAft>
            </a:pPr>
            <a:endParaRPr lang="en-US">
              <a:solidFill>
                <a:srgbClr val="000000"/>
              </a:solidFill>
              <a:latin typeface="Gill Sans MT" pitchFamily="34" charset="0"/>
            </a:endParaRPr>
          </a:p>
        </p:txBody>
      </p:sp>
      <p:sp>
        <p:nvSpPr>
          <p:cNvPr id="412682" name="Text Box 10"/>
          <p:cNvSpPr txBox="1">
            <a:spLocks noChangeArrowheads="1"/>
          </p:cNvSpPr>
          <p:nvPr/>
        </p:nvSpPr>
        <p:spPr bwMode="auto">
          <a:xfrm>
            <a:off x="5938838" y="2739157"/>
            <a:ext cx="1924886" cy="369332"/>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a:solidFill>
                  <a:srgbClr val="000000"/>
                </a:solidFill>
                <a:latin typeface="Gill Sans MT" pitchFamily="34" charset="0"/>
              </a:rPr>
              <a:t>Add R4 = R1 + R5</a:t>
            </a:r>
          </a:p>
        </p:txBody>
      </p:sp>
      <p:sp>
        <p:nvSpPr>
          <p:cNvPr id="412684" name="Rectangle 12"/>
          <p:cNvSpPr>
            <a:spLocks noChangeArrowheads="1"/>
          </p:cNvSpPr>
          <p:nvPr/>
        </p:nvSpPr>
        <p:spPr bwMode="auto">
          <a:xfrm>
            <a:off x="1308100" y="1977157"/>
            <a:ext cx="758825" cy="304800"/>
          </a:xfrm>
          <a:prstGeom prst="rect">
            <a:avLst/>
          </a:prstGeom>
          <a:solidFill>
            <a:srgbClr val="FF99CC"/>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dirty="0" err="1">
                <a:solidFill>
                  <a:srgbClr val="000000"/>
                </a:solidFill>
                <a:latin typeface="Gill Sans MT" pitchFamily="34" charset="0"/>
              </a:rPr>
              <a:t>Sched</a:t>
            </a:r>
            <a:endParaRPr lang="en-US" dirty="0">
              <a:solidFill>
                <a:srgbClr val="000000"/>
              </a:solidFill>
              <a:latin typeface="Gill Sans MT" pitchFamily="34" charset="0"/>
            </a:endParaRPr>
          </a:p>
        </p:txBody>
      </p:sp>
      <p:sp>
        <p:nvSpPr>
          <p:cNvPr id="412685" name="Rectangle 13"/>
          <p:cNvSpPr>
            <a:spLocks noChangeArrowheads="1"/>
          </p:cNvSpPr>
          <p:nvPr/>
        </p:nvSpPr>
        <p:spPr bwMode="auto">
          <a:xfrm>
            <a:off x="2066925" y="1977157"/>
            <a:ext cx="758825" cy="304800"/>
          </a:xfrm>
          <a:prstGeom prst="rect">
            <a:avLst/>
          </a:prstGeom>
          <a:solidFill>
            <a:srgbClr val="FF99CC"/>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a:solidFill>
                  <a:srgbClr val="000000"/>
                </a:solidFill>
                <a:latin typeface="Gill Sans MT" pitchFamily="34" charset="0"/>
              </a:rPr>
              <a:t>PayLd</a:t>
            </a:r>
          </a:p>
        </p:txBody>
      </p:sp>
      <p:sp>
        <p:nvSpPr>
          <p:cNvPr id="412686" name="Rectangle 14"/>
          <p:cNvSpPr>
            <a:spLocks noChangeArrowheads="1"/>
          </p:cNvSpPr>
          <p:nvPr/>
        </p:nvSpPr>
        <p:spPr bwMode="auto">
          <a:xfrm>
            <a:off x="2827338" y="1977157"/>
            <a:ext cx="758825" cy="304800"/>
          </a:xfrm>
          <a:prstGeom prst="rect">
            <a:avLst/>
          </a:prstGeom>
          <a:solidFill>
            <a:srgbClr val="FF99CC"/>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a:solidFill>
                  <a:srgbClr val="000000"/>
                </a:solidFill>
                <a:latin typeface="Gill Sans MT" pitchFamily="34" charset="0"/>
              </a:rPr>
              <a:t>Exec</a:t>
            </a:r>
          </a:p>
        </p:txBody>
      </p:sp>
      <p:sp>
        <p:nvSpPr>
          <p:cNvPr id="412687" name="Text Box 15"/>
          <p:cNvSpPr txBox="1">
            <a:spLocks noChangeArrowheads="1"/>
          </p:cNvSpPr>
          <p:nvPr/>
        </p:nvSpPr>
        <p:spPr bwMode="auto">
          <a:xfrm>
            <a:off x="5178425" y="1916832"/>
            <a:ext cx="1885453" cy="369332"/>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dirty="0" err="1">
                <a:solidFill>
                  <a:srgbClr val="000000"/>
                </a:solidFill>
                <a:latin typeface="Gill Sans MT" pitchFamily="34" charset="0"/>
              </a:rPr>
              <a:t>Mul</a:t>
            </a:r>
            <a:r>
              <a:rPr lang="en-US" dirty="0">
                <a:solidFill>
                  <a:srgbClr val="000000"/>
                </a:solidFill>
                <a:latin typeface="Gill Sans MT" pitchFamily="34" charset="0"/>
              </a:rPr>
              <a:t> R1 = R2 </a:t>
            </a:r>
            <a:r>
              <a:rPr lang="en-US" dirty="0">
                <a:solidFill>
                  <a:srgbClr val="000000"/>
                </a:solidFill>
                <a:latin typeface="Gill Sans MT" pitchFamily="34" charset="0"/>
                <a:cs typeface="Arial" charset="0"/>
              </a:rPr>
              <a:t>×</a:t>
            </a:r>
            <a:r>
              <a:rPr lang="en-US" dirty="0">
                <a:solidFill>
                  <a:srgbClr val="000000"/>
                </a:solidFill>
                <a:latin typeface="Gill Sans MT" pitchFamily="34" charset="0"/>
              </a:rPr>
              <a:t> R3</a:t>
            </a:r>
          </a:p>
        </p:txBody>
      </p:sp>
      <p:sp>
        <p:nvSpPr>
          <p:cNvPr id="412688" name="Rectangle 16"/>
          <p:cNvSpPr>
            <a:spLocks noChangeArrowheads="1"/>
          </p:cNvSpPr>
          <p:nvPr/>
        </p:nvSpPr>
        <p:spPr bwMode="auto">
          <a:xfrm>
            <a:off x="3586163" y="1977157"/>
            <a:ext cx="758825" cy="304800"/>
          </a:xfrm>
          <a:prstGeom prst="rect">
            <a:avLst/>
          </a:prstGeom>
          <a:solidFill>
            <a:srgbClr val="FF99CC"/>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a:solidFill>
                  <a:srgbClr val="000000"/>
                </a:solidFill>
                <a:latin typeface="Gill Sans MT" pitchFamily="34" charset="0"/>
              </a:rPr>
              <a:t>Exec</a:t>
            </a:r>
          </a:p>
        </p:txBody>
      </p:sp>
      <p:sp>
        <p:nvSpPr>
          <p:cNvPr id="412689" name="Rectangle 17"/>
          <p:cNvSpPr>
            <a:spLocks noChangeArrowheads="1"/>
          </p:cNvSpPr>
          <p:nvPr/>
        </p:nvSpPr>
        <p:spPr bwMode="auto">
          <a:xfrm>
            <a:off x="4344988" y="1977157"/>
            <a:ext cx="758825" cy="304800"/>
          </a:xfrm>
          <a:prstGeom prst="rect">
            <a:avLst/>
          </a:prstGeom>
          <a:solidFill>
            <a:srgbClr val="FF99CC"/>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a:solidFill>
                  <a:srgbClr val="000000"/>
                </a:solidFill>
                <a:latin typeface="Gill Sans MT" pitchFamily="34" charset="0"/>
              </a:rPr>
              <a:t>Exec</a:t>
            </a:r>
          </a:p>
        </p:txBody>
      </p:sp>
      <p:grpSp>
        <p:nvGrpSpPr>
          <p:cNvPr id="412694" name="Group 22"/>
          <p:cNvGrpSpPr>
            <a:grpSpLocks/>
          </p:cNvGrpSpPr>
          <p:nvPr/>
        </p:nvGrpSpPr>
        <p:grpSpPr bwMode="auto">
          <a:xfrm>
            <a:off x="2751138" y="2434357"/>
            <a:ext cx="150812" cy="227013"/>
            <a:chOff x="1733" y="1682"/>
            <a:chExt cx="95" cy="143"/>
          </a:xfrm>
        </p:grpSpPr>
        <p:sp>
          <p:nvSpPr>
            <p:cNvPr id="412690" name="Rectangle 18"/>
            <p:cNvSpPr>
              <a:spLocks noChangeArrowheads="1"/>
            </p:cNvSpPr>
            <p:nvPr/>
          </p:nvSpPr>
          <p:spPr bwMode="auto">
            <a:xfrm>
              <a:off x="1733" y="1682"/>
              <a:ext cx="95" cy="143"/>
            </a:xfrm>
            <a:prstGeom prst="rect">
              <a:avLst/>
            </a:prstGeom>
            <a:solidFill>
              <a:schemeClr val="accent1"/>
            </a:solidFill>
            <a:ln w="9525">
              <a:solidFill>
                <a:schemeClr val="tx1"/>
              </a:solid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fontAlgn="base">
                <a:spcBef>
                  <a:spcPct val="0"/>
                </a:spcBef>
                <a:spcAft>
                  <a:spcPct val="0"/>
                </a:spcAft>
              </a:pPr>
              <a:endParaRPr lang="en-US">
                <a:solidFill>
                  <a:srgbClr val="000000"/>
                </a:solidFill>
                <a:latin typeface="Gill Sans MT" pitchFamily="34" charset="0"/>
              </a:endParaRPr>
            </a:p>
          </p:txBody>
        </p:sp>
        <p:sp>
          <p:nvSpPr>
            <p:cNvPr id="412691" name="Freeform 19"/>
            <p:cNvSpPr>
              <a:spLocks/>
            </p:cNvSpPr>
            <p:nvPr/>
          </p:nvSpPr>
          <p:spPr bwMode="auto">
            <a:xfrm>
              <a:off x="1733" y="1778"/>
              <a:ext cx="95" cy="47"/>
            </a:xfrm>
            <a:custGeom>
              <a:avLst/>
              <a:gdLst/>
              <a:ahLst/>
              <a:cxnLst>
                <a:cxn ang="0">
                  <a:pos x="0" y="47"/>
                </a:cxn>
                <a:cxn ang="0">
                  <a:pos x="47" y="0"/>
                </a:cxn>
                <a:cxn ang="0">
                  <a:pos x="95" y="47"/>
                </a:cxn>
              </a:cxnLst>
              <a:rect l="0" t="0" r="r" b="b"/>
              <a:pathLst>
                <a:path w="95" h="47">
                  <a:moveTo>
                    <a:pt x="0" y="47"/>
                  </a:moveTo>
                  <a:lnTo>
                    <a:pt x="47" y="0"/>
                  </a:lnTo>
                  <a:lnTo>
                    <a:pt x="95" y="47"/>
                  </a:lnTo>
                </a:path>
              </a:pathLst>
            </a:custGeom>
            <a:noFill/>
            <a:ln w="9525">
              <a:solidFill>
                <a:schemeClr val="tx1"/>
              </a:solidFill>
              <a:round/>
              <a:headEnd/>
              <a:tailEnd/>
            </a:ln>
            <a:effectLst/>
          </p:spPr>
          <p:txBody>
            <a:bodyPr/>
            <a:lstStyle/>
            <a:p>
              <a:pPr fontAlgn="base">
                <a:spcBef>
                  <a:spcPct val="0"/>
                </a:spcBef>
                <a:spcAft>
                  <a:spcPct val="0"/>
                </a:spcAft>
              </a:pPr>
              <a:endParaRPr lang="en-US">
                <a:solidFill>
                  <a:srgbClr val="000000"/>
                </a:solidFill>
                <a:latin typeface="Gill Sans MT" pitchFamily="34" charset="0"/>
              </a:endParaRPr>
            </a:p>
          </p:txBody>
        </p:sp>
      </p:grpSp>
      <p:sp>
        <p:nvSpPr>
          <p:cNvPr id="412702" name="Freeform 30"/>
          <p:cNvSpPr>
            <a:spLocks/>
          </p:cNvSpPr>
          <p:nvPr/>
        </p:nvSpPr>
        <p:spPr bwMode="auto">
          <a:xfrm>
            <a:off x="2901950" y="2510557"/>
            <a:ext cx="229890" cy="303213"/>
          </a:xfrm>
          <a:custGeom>
            <a:avLst/>
            <a:gdLst/>
            <a:ahLst/>
            <a:cxnLst>
              <a:cxn ang="0">
                <a:pos x="0" y="0"/>
              </a:cxn>
              <a:cxn ang="0">
                <a:pos x="48" y="0"/>
              </a:cxn>
              <a:cxn ang="0">
                <a:pos x="48" y="191"/>
              </a:cxn>
            </a:cxnLst>
            <a:rect l="0" t="0" r="r" b="b"/>
            <a:pathLst>
              <a:path w="48" h="191">
                <a:moveTo>
                  <a:pt x="0" y="0"/>
                </a:moveTo>
                <a:lnTo>
                  <a:pt x="48" y="0"/>
                </a:lnTo>
                <a:lnTo>
                  <a:pt x="48" y="191"/>
                </a:lnTo>
              </a:path>
            </a:pathLst>
          </a:custGeom>
          <a:noFill/>
          <a:ln w="9525">
            <a:solidFill>
              <a:schemeClr val="tx1"/>
            </a:solidFill>
            <a:round/>
            <a:headEnd/>
            <a:tailEnd type="triangle" w="med" len="med"/>
          </a:ln>
          <a:effectLst/>
        </p:spPr>
        <p:txBody>
          <a:bodyPr/>
          <a:lstStyle/>
          <a:p>
            <a:pPr fontAlgn="base">
              <a:spcBef>
                <a:spcPct val="0"/>
              </a:spcBef>
              <a:spcAft>
                <a:spcPct val="0"/>
              </a:spcAft>
            </a:pPr>
            <a:endParaRPr lang="en-US">
              <a:solidFill>
                <a:srgbClr val="000000"/>
              </a:solidFill>
              <a:latin typeface="Gill Sans MT" pitchFamily="34" charset="0"/>
            </a:endParaRPr>
          </a:p>
        </p:txBody>
      </p:sp>
      <p:sp>
        <p:nvSpPr>
          <p:cNvPr id="412706" name="Freeform 34"/>
          <p:cNvSpPr>
            <a:spLocks/>
          </p:cNvSpPr>
          <p:nvPr/>
        </p:nvSpPr>
        <p:spPr bwMode="auto">
          <a:xfrm>
            <a:off x="1916113" y="2281957"/>
            <a:ext cx="835025" cy="228600"/>
          </a:xfrm>
          <a:custGeom>
            <a:avLst/>
            <a:gdLst/>
            <a:ahLst/>
            <a:cxnLst>
              <a:cxn ang="0">
                <a:pos x="0" y="0"/>
              </a:cxn>
              <a:cxn ang="0">
                <a:pos x="0" y="144"/>
              </a:cxn>
              <a:cxn ang="0">
                <a:pos x="526" y="144"/>
              </a:cxn>
            </a:cxnLst>
            <a:rect l="0" t="0" r="r" b="b"/>
            <a:pathLst>
              <a:path w="526" h="144">
                <a:moveTo>
                  <a:pt x="0" y="0"/>
                </a:moveTo>
                <a:lnTo>
                  <a:pt x="0" y="144"/>
                </a:lnTo>
                <a:lnTo>
                  <a:pt x="526" y="144"/>
                </a:lnTo>
              </a:path>
            </a:pathLst>
          </a:custGeom>
          <a:noFill/>
          <a:ln w="9525">
            <a:solidFill>
              <a:schemeClr val="tx1"/>
            </a:solidFill>
            <a:round/>
            <a:headEnd/>
            <a:tailEnd type="triangle" w="med" len="med"/>
          </a:ln>
          <a:effectLst/>
        </p:spPr>
        <p:txBody>
          <a:bodyPr/>
          <a:lstStyle/>
          <a:p>
            <a:pPr fontAlgn="base">
              <a:spcBef>
                <a:spcPct val="0"/>
              </a:spcBef>
              <a:spcAft>
                <a:spcPct val="0"/>
              </a:spcAft>
            </a:pPr>
            <a:endParaRPr lang="en-US">
              <a:solidFill>
                <a:srgbClr val="000000"/>
              </a:solidFill>
              <a:latin typeface="Gill Sans MT" pitchFamily="34" charset="0"/>
            </a:endParaRPr>
          </a:p>
        </p:txBody>
      </p:sp>
      <p:grpSp>
        <p:nvGrpSpPr>
          <p:cNvPr id="412703" name="Group 31"/>
          <p:cNvGrpSpPr>
            <a:grpSpLocks/>
          </p:cNvGrpSpPr>
          <p:nvPr/>
        </p:nvGrpSpPr>
        <p:grpSpPr bwMode="auto">
          <a:xfrm>
            <a:off x="1992313" y="2434357"/>
            <a:ext cx="150812" cy="227013"/>
            <a:chOff x="1733" y="1682"/>
            <a:chExt cx="95" cy="143"/>
          </a:xfrm>
        </p:grpSpPr>
        <p:sp>
          <p:nvSpPr>
            <p:cNvPr id="412704" name="Rectangle 32"/>
            <p:cNvSpPr>
              <a:spLocks noChangeArrowheads="1"/>
            </p:cNvSpPr>
            <p:nvPr/>
          </p:nvSpPr>
          <p:spPr bwMode="auto">
            <a:xfrm>
              <a:off x="1733" y="1682"/>
              <a:ext cx="95" cy="143"/>
            </a:xfrm>
            <a:prstGeom prst="rect">
              <a:avLst/>
            </a:prstGeom>
            <a:solidFill>
              <a:schemeClr val="accent1"/>
            </a:solidFill>
            <a:ln w="9525">
              <a:solidFill>
                <a:schemeClr val="tx1"/>
              </a:solid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fontAlgn="base">
                <a:spcBef>
                  <a:spcPct val="0"/>
                </a:spcBef>
                <a:spcAft>
                  <a:spcPct val="0"/>
                </a:spcAft>
              </a:pPr>
              <a:endParaRPr lang="en-US">
                <a:solidFill>
                  <a:srgbClr val="000000"/>
                </a:solidFill>
                <a:latin typeface="Gill Sans MT" pitchFamily="34" charset="0"/>
              </a:endParaRPr>
            </a:p>
          </p:txBody>
        </p:sp>
        <p:sp>
          <p:nvSpPr>
            <p:cNvPr id="412705" name="Freeform 33"/>
            <p:cNvSpPr>
              <a:spLocks/>
            </p:cNvSpPr>
            <p:nvPr/>
          </p:nvSpPr>
          <p:spPr bwMode="auto">
            <a:xfrm>
              <a:off x="1733" y="1778"/>
              <a:ext cx="95" cy="47"/>
            </a:xfrm>
            <a:custGeom>
              <a:avLst/>
              <a:gdLst/>
              <a:ahLst/>
              <a:cxnLst>
                <a:cxn ang="0">
                  <a:pos x="0" y="47"/>
                </a:cxn>
                <a:cxn ang="0">
                  <a:pos x="47" y="0"/>
                </a:cxn>
                <a:cxn ang="0">
                  <a:pos x="95" y="47"/>
                </a:cxn>
              </a:cxnLst>
              <a:rect l="0" t="0" r="r" b="b"/>
              <a:pathLst>
                <a:path w="95" h="47">
                  <a:moveTo>
                    <a:pt x="0" y="47"/>
                  </a:moveTo>
                  <a:lnTo>
                    <a:pt x="47" y="0"/>
                  </a:lnTo>
                  <a:lnTo>
                    <a:pt x="95" y="47"/>
                  </a:lnTo>
                </a:path>
              </a:pathLst>
            </a:custGeom>
            <a:noFill/>
            <a:ln w="9525">
              <a:solidFill>
                <a:schemeClr val="tx1"/>
              </a:solidFill>
              <a:round/>
              <a:headEnd/>
              <a:tailEnd/>
            </a:ln>
            <a:effectLst/>
          </p:spPr>
          <p:txBody>
            <a:bodyPr/>
            <a:lstStyle/>
            <a:p>
              <a:pPr fontAlgn="base">
                <a:spcBef>
                  <a:spcPct val="0"/>
                </a:spcBef>
                <a:spcAft>
                  <a:spcPct val="0"/>
                </a:spcAft>
              </a:pPr>
              <a:endParaRPr lang="en-US">
                <a:solidFill>
                  <a:srgbClr val="000000"/>
                </a:solidFill>
                <a:latin typeface="Gill Sans MT" pitchFamily="34" charset="0"/>
              </a:endParaRPr>
            </a:p>
          </p:txBody>
        </p:sp>
      </p:grpSp>
      <p:sp>
        <p:nvSpPr>
          <p:cNvPr id="31" name="Rectangle 5"/>
          <p:cNvSpPr>
            <a:spLocks noChangeArrowheads="1"/>
          </p:cNvSpPr>
          <p:nvPr/>
        </p:nvSpPr>
        <p:spPr bwMode="auto">
          <a:xfrm>
            <a:off x="3131840" y="2813770"/>
            <a:ext cx="454323" cy="304800"/>
          </a:xfrm>
          <a:prstGeom prst="rect">
            <a:avLst/>
          </a:prstGeom>
          <a:solidFill>
            <a:srgbClr val="CCFFCC"/>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dirty="0">
                <a:solidFill>
                  <a:srgbClr val="000000"/>
                </a:solidFill>
                <a:latin typeface="Gill Sans MT" pitchFamily="34" charset="0"/>
              </a:rPr>
              <a:t>WU</a:t>
            </a:r>
          </a:p>
        </p:txBody>
      </p:sp>
    </p:spTree>
    <p:extLst>
      <p:ext uri="{BB962C8B-B14F-4D97-AF65-F5344CB8AC3E}">
        <p14:creationId xmlns:p14="http://schemas.microsoft.com/office/powerpoint/2010/main" val="3226798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2914" name="Rectangle 2"/>
          <p:cNvSpPr>
            <a:spLocks noGrp="1" noChangeArrowheads="1"/>
          </p:cNvSpPr>
          <p:nvPr>
            <p:ph type="title"/>
          </p:nvPr>
        </p:nvSpPr>
        <p:spPr/>
        <p:txBody>
          <a:bodyPr>
            <a:normAutofit fontScale="90000"/>
          </a:bodyPr>
          <a:lstStyle/>
          <a:p>
            <a:r>
              <a:rPr lang="en-US"/>
              <a:t>Data-Capture Scheduler</a:t>
            </a:r>
          </a:p>
        </p:txBody>
      </p:sp>
      <p:sp>
        <p:nvSpPr>
          <p:cNvPr id="422931" name="Rectangle 19"/>
          <p:cNvSpPr>
            <a:spLocks noGrp="1" noChangeArrowheads="1"/>
          </p:cNvSpPr>
          <p:nvPr>
            <p:ph sz="half" idx="1"/>
          </p:nvPr>
        </p:nvSpPr>
        <p:spPr>
          <a:xfrm>
            <a:off x="457200" y="1600200"/>
            <a:ext cx="4834880" cy="4525963"/>
          </a:xfrm>
        </p:spPr>
        <p:txBody>
          <a:bodyPr>
            <a:normAutofit/>
          </a:bodyPr>
          <a:lstStyle/>
          <a:p>
            <a:r>
              <a:rPr lang="en-US" dirty="0"/>
              <a:t>Dispatch: read available operands from ARF/ROB, </a:t>
            </a:r>
            <a:r>
              <a:rPr lang="en-US" b="1" i="1" dirty="0"/>
              <a:t>store </a:t>
            </a:r>
            <a:r>
              <a:rPr lang="en-US" dirty="0"/>
              <a:t>in scheduler</a:t>
            </a:r>
          </a:p>
          <a:p>
            <a:r>
              <a:rPr lang="en-US" dirty="0"/>
              <a:t>Commit: Missing operands filled in from bypass</a:t>
            </a:r>
          </a:p>
          <a:p>
            <a:r>
              <a:rPr lang="en-US" dirty="0"/>
              <a:t>Issue: When ready, operands sent directly from scheduler to functional units</a:t>
            </a:r>
          </a:p>
        </p:txBody>
      </p:sp>
      <p:sp>
        <p:nvSpPr>
          <p:cNvPr id="422916" name="Rectangle 4"/>
          <p:cNvSpPr>
            <a:spLocks noChangeArrowheads="1"/>
          </p:cNvSpPr>
          <p:nvPr/>
        </p:nvSpPr>
        <p:spPr bwMode="auto">
          <a:xfrm>
            <a:off x="6120307" y="1911350"/>
            <a:ext cx="1138237" cy="682625"/>
          </a:xfrm>
          <a:prstGeom prst="rect">
            <a:avLst/>
          </a:prstGeom>
          <a:solidFill>
            <a:schemeClr val="accent1"/>
          </a:solidFill>
          <a:ln w="9525">
            <a:solidFill>
              <a:schemeClr val="tx1"/>
            </a:solid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r>
              <a:rPr lang="en-US">
                <a:solidFill>
                  <a:srgbClr val="000000"/>
                </a:solidFill>
                <a:latin typeface="Gill Sans MT" pitchFamily="34" charset="0"/>
              </a:rPr>
              <a:t>Fetch &amp;</a:t>
            </a:r>
          </a:p>
          <a:p>
            <a:pPr algn="ctr" fontAlgn="base">
              <a:spcBef>
                <a:spcPct val="0"/>
              </a:spcBef>
              <a:spcAft>
                <a:spcPct val="0"/>
              </a:spcAft>
            </a:pPr>
            <a:r>
              <a:rPr lang="en-US">
                <a:solidFill>
                  <a:srgbClr val="000000"/>
                </a:solidFill>
                <a:latin typeface="Gill Sans MT" pitchFamily="34" charset="0"/>
              </a:rPr>
              <a:t>Dispatch</a:t>
            </a:r>
          </a:p>
        </p:txBody>
      </p:sp>
      <p:sp>
        <p:nvSpPr>
          <p:cNvPr id="422917" name="Rectangle 5"/>
          <p:cNvSpPr>
            <a:spLocks noChangeArrowheads="1"/>
          </p:cNvSpPr>
          <p:nvPr/>
        </p:nvSpPr>
        <p:spPr bwMode="auto">
          <a:xfrm>
            <a:off x="5666282" y="2897188"/>
            <a:ext cx="909637" cy="608012"/>
          </a:xfrm>
          <a:prstGeom prst="rect">
            <a:avLst/>
          </a:prstGeom>
          <a:solidFill>
            <a:schemeClr val="accent1"/>
          </a:solidFill>
          <a:ln w="9525">
            <a:solidFill>
              <a:schemeClr val="tx1"/>
            </a:solid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r>
              <a:rPr lang="en-US">
                <a:solidFill>
                  <a:srgbClr val="000000"/>
                </a:solidFill>
                <a:latin typeface="Gill Sans MT" pitchFamily="34" charset="0"/>
              </a:rPr>
              <a:t>ARF</a:t>
            </a:r>
          </a:p>
        </p:txBody>
      </p:sp>
      <p:sp>
        <p:nvSpPr>
          <p:cNvPr id="422918" name="Rectangle 6"/>
          <p:cNvSpPr>
            <a:spLocks noChangeArrowheads="1"/>
          </p:cNvSpPr>
          <p:nvPr/>
        </p:nvSpPr>
        <p:spPr bwMode="auto">
          <a:xfrm>
            <a:off x="6804519" y="2897188"/>
            <a:ext cx="1214438" cy="608012"/>
          </a:xfrm>
          <a:prstGeom prst="rect">
            <a:avLst/>
          </a:prstGeom>
          <a:solidFill>
            <a:schemeClr val="accent1"/>
          </a:solidFill>
          <a:ln w="9525">
            <a:solidFill>
              <a:schemeClr val="tx1"/>
            </a:solid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r>
              <a:rPr lang="en-US">
                <a:solidFill>
                  <a:srgbClr val="000000"/>
                </a:solidFill>
                <a:latin typeface="Gill Sans MT" pitchFamily="34" charset="0"/>
              </a:rPr>
              <a:t>PRF/ROB</a:t>
            </a:r>
          </a:p>
        </p:txBody>
      </p:sp>
      <p:sp>
        <p:nvSpPr>
          <p:cNvPr id="422919" name="Freeform 7"/>
          <p:cNvSpPr>
            <a:spLocks/>
          </p:cNvSpPr>
          <p:nvPr/>
        </p:nvSpPr>
        <p:spPr bwMode="auto">
          <a:xfrm>
            <a:off x="6120307" y="2593975"/>
            <a:ext cx="455612" cy="304800"/>
          </a:xfrm>
          <a:custGeom>
            <a:avLst/>
            <a:gdLst/>
            <a:ahLst/>
            <a:cxnLst>
              <a:cxn ang="0">
                <a:pos x="287" y="0"/>
              </a:cxn>
              <a:cxn ang="0">
                <a:pos x="287" y="96"/>
              </a:cxn>
              <a:cxn ang="0">
                <a:pos x="0" y="96"/>
              </a:cxn>
              <a:cxn ang="0">
                <a:pos x="0" y="192"/>
              </a:cxn>
            </a:cxnLst>
            <a:rect l="0" t="0" r="r" b="b"/>
            <a:pathLst>
              <a:path w="287" h="192">
                <a:moveTo>
                  <a:pt x="287" y="0"/>
                </a:moveTo>
                <a:lnTo>
                  <a:pt x="287" y="96"/>
                </a:lnTo>
                <a:lnTo>
                  <a:pt x="0" y="96"/>
                </a:lnTo>
                <a:lnTo>
                  <a:pt x="0" y="192"/>
                </a:lnTo>
              </a:path>
            </a:pathLst>
          </a:custGeom>
          <a:noFill/>
          <a:ln w="9525">
            <a:solidFill>
              <a:schemeClr val="tx1"/>
            </a:solidFill>
            <a:round/>
            <a:headEnd/>
            <a:tailEnd type="triangle" w="med" len="med"/>
          </a:ln>
          <a:effectLst/>
        </p:spPr>
        <p:txBody>
          <a:bodyPr/>
          <a:lstStyle/>
          <a:p>
            <a:pPr fontAlgn="base">
              <a:spcBef>
                <a:spcPct val="0"/>
              </a:spcBef>
              <a:spcAft>
                <a:spcPct val="0"/>
              </a:spcAft>
            </a:pPr>
            <a:endParaRPr lang="en-US">
              <a:solidFill>
                <a:srgbClr val="000000"/>
              </a:solidFill>
              <a:latin typeface="Gill Sans MT" pitchFamily="34" charset="0"/>
            </a:endParaRPr>
          </a:p>
        </p:txBody>
      </p:sp>
      <p:sp>
        <p:nvSpPr>
          <p:cNvPr id="422920" name="Freeform 8"/>
          <p:cNvSpPr>
            <a:spLocks/>
          </p:cNvSpPr>
          <p:nvPr/>
        </p:nvSpPr>
        <p:spPr bwMode="auto">
          <a:xfrm flipH="1">
            <a:off x="6120307" y="3503613"/>
            <a:ext cx="455612" cy="304800"/>
          </a:xfrm>
          <a:custGeom>
            <a:avLst/>
            <a:gdLst/>
            <a:ahLst/>
            <a:cxnLst>
              <a:cxn ang="0">
                <a:pos x="287" y="0"/>
              </a:cxn>
              <a:cxn ang="0">
                <a:pos x="287" y="96"/>
              </a:cxn>
              <a:cxn ang="0">
                <a:pos x="0" y="96"/>
              </a:cxn>
              <a:cxn ang="0">
                <a:pos x="0" y="192"/>
              </a:cxn>
            </a:cxnLst>
            <a:rect l="0" t="0" r="r" b="b"/>
            <a:pathLst>
              <a:path w="287" h="192">
                <a:moveTo>
                  <a:pt x="287" y="0"/>
                </a:moveTo>
                <a:lnTo>
                  <a:pt x="287" y="96"/>
                </a:lnTo>
                <a:lnTo>
                  <a:pt x="0" y="96"/>
                </a:lnTo>
                <a:lnTo>
                  <a:pt x="0" y="192"/>
                </a:lnTo>
              </a:path>
            </a:pathLst>
          </a:custGeom>
          <a:noFill/>
          <a:ln w="9525">
            <a:solidFill>
              <a:schemeClr val="tx1"/>
            </a:solidFill>
            <a:round/>
            <a:headEnd/>
            <a:tailEnd type="triangle" w="med" len="med"/>
          </a:ln>
          <a:effectLst/>
        </p:spPr>
        <p:txBody>
          <a:bodyPr/>
          <a:lstStyle/>
          <a:p>
            <a:pPr fontAlgn="base">
              <a:spcBef>
                <a:spcPct val="0"/>
              </a:spcBef>
              <a:spcAft>
                <a:spcPct val="0"/>
              </a:spcAft>
            </a:pPr>
            <a:endParaRPr lang="en-US">
              <a:solidFill>
                <a:srgbClr val="000000"/>
              </a:solidFill>
              <a:latin typeface="Gill Sans MT" pitchFamily="34" charset="0"/>
            </a:endParaRPr>
          </a:p>
        </p:txBody>
      </p:sp>
      <p:sp>
        <p:nvSpPr>
          <p:cNvPr id="422921" name="Rectangle 9"/>
          <p:cNvSpPr>
            <a:spLocks noChangeArrowheads="1"/>
          </p:cNvSpPr>
          <p:nvPr/>
        </p:nvSpPr>
        <p:spPr bwMode="auto">
          <a:xfrm>
            <a:off x="6045694" y="3808413"/>
            <a:ext cx="1441450" cy="684212"/>
          </a:xfrm>
          <a:prstGeom prst="rect">
            <a:avLst/>
          </a:prstGeom>
          <a:solidFill>
            <a:schemeClr val="accent1"/>
          </a:solidFill>
          <a:ln w="9525">
            <a:solidFill>
              <a:schemeClr val="tx1"/>
            </a:solid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r>
              <a:rPr lang="en-US">
                <a:solidFill>
                  <a:srgbClr val="000000"/>
                </a:solidFill>
                <a:latin typeface="Gill Sans MT" pitchFamily="34" charset="0"/>
              </a:rPr>
              <a:t>Data-Capture</a:t>
            </a:r>
          </a:p>
          <a:p>
            <a:pPr algn="ctr" fontAlgn="base">
              <a:spcBef>
                <a:spcPct val="0"/>
              </a:spcBef>
              <a:spcAft>
                <a:spcPct val="0"/>
              </a:spcAft>
            </a:pPr>
            <a:r>
              <a:rPr lang="en-US">
                <a:solidFill>
                  <a:srgbClr val="000000"/>
                </a:solidFill>
                <a:latin typeface="Gill Sans MT" pitchFamily="34" charset="0"/>
              </a:rPr>
              <a:t>Scheduler</a:t>
            </a:r>
          </a:p>
        </p:txBody>
      </p:sp>
      <p:sp>
        <p:nvSpPr>
          <p:cNvPr id="422922" name="Freeform 10"/>
          <p:cNvSpPr>
            <a:spLocks/>
          </p:cNvSpPr>
          <p:nvPr/>
        </p:nvSpPr>
        <p:spPr bwMode="auto">
          <a:xfrm flipH="1">
            <a:off x="6804519" y="2593975"/>
            <a:ext cx="606425" cy="304800"/>
          </a:xfrm>
          <a:custGeom>
            <a:avLst/>
            <a:gdLst/>
            <a:ahLst/>
            <a:cxnLst>
              <a:cxn ang="0">
                <a:pos x="287" y="0"/>
              </a:cxn>
              <a:cxn ang="0">
                <a:pos x="287" y="96"/>
              </a:cxn>
              <a:cxn ang="0">
                <a:pos x="0" y="96"/>
              </a:cxn>
              <a:cxn ang="0">
                <a:pos x="0" y="192"/>
              </a:cxn>
            </a:cxnLst>
            <a:rect l="0" t="0" r="r" b="b"/>
            <a:pathLst>
              <a:path w="287" h="192">
                <a:moveTo>
                  <a:pt x="287" y="0"/>
                </a:moveTo>
                <a:lnTo>
                  <a:pt x="287" y="96"/>
                </a:lnTo>
                <a:lnTo>
                  <a:pt x="0" y="96"/>
                </a:lnTo>
                <a:lnTo>
                  <a:pt x="0" y="192"/>
                </a:lnTo>
              </a:path>
            </a:pathLst>
          </a:custGeom>
          <a:noFill/>
          <a:ln w="9525">
            <a:solidFill>
              <a:schemeClr val="tx1"/>
            </a:solidFill>
            <a:round/>
            <a:headEnd/>
            <a:tailEnd type="triangle" w="med" len="med"/>
          </a:ln>
          <a:effectLst/>
        </p:spPr>
        <p:txBody>
          <a:bodyPr/>
          <a:lstStyle/>
          <a:p>
            <a:pPr fontAlgn="base">
              <a:spcBef>
                <a:spcPct val="0"/>
              </a:spcBef>
              <a:spcAft>
                <a:spcPct val="0"/>
              </a:spcAft>
            </a:pPr>
            <a:endParaRPr lang="en-US">
              <a:solidFill>
                <a:srgbClr val="000000"/>
              </a:solidFill>
              <a:latin typeface="Gill Sans MT" pitchFamily="34" charset="0"/>
            </a:endParaRPr>
          </a:p>
        </p:txBody>
      </p:sp>
      <p:sp>
        <p:nvSpPr>
          <p:cNvPr id="422923" name="Freeform 11"/>
          <p:cNvSpPr>
            <a:spLocks/>
          </p:cNvSpPr>
          <p:nvPr/>
        </p:nvSpPr>
        <p:spPr bwMode="auto">
          <a:xfrm>
            <a:off x="6804519" y="3505200"/>
            <a:ext cx="606425" cy="304800"/>
          </a:xfrm>
          <a:custGeom>
            <a:avLst/>
            <a:gdLst/>
            <a:ahLst/>
            <a:cxnLst>
              <a:cxn ang="0">
                <a:pos x="287" y="0"/>
              </a:cxn>
              <a:cxn ang="0">
                <a:pos x="287" y="96"/>
              </a:cxn>
              <a:cxn ang="0">
                <a:pos x="0" y="96"/>
              </a:cxn>
              <a:cxn ang="0">
                <a:pos x="0" y="192"/>
              </a:cxn>
            </a:cxnLst>
            <a:rect l="0" t="0" r="r" b="b"/>
            <a:pathLst>
              <a:path w="287" h="192">
                <a:moveTo>
                  <a:pt x="287" y="0"/>
                </a:moveTo>
                <a:lnTo>
                  <a:pt x="287" y="96"/>
                </a:lnTo>
                <a:lnTo>
                  <a:pt x="0" y="96"/>
                </a:lnTo>
                <a:lnTo>
                  <a:pt x="0" y="192"/>
                </a:lnTo>
              </a:path>
            </a:pathLst>
          </a:custGeom>
          <a:noFill/>
          <a:ln w="9525">
            <a:solidFill>
              <a:schemeClr val="tx1"/>
            </a:solidFill>
            <a:round/>
            <a:headEnd/>
            <a:tailEnd type="triangle" w="med" len="med"/>
          </a:ln>
          <a:effectLst/>
        </p:spPr>
        <p:txBody>
          <a:bodyPr/>
          <a:lstStyle/>
          <a:p>
            <a:pPr fontAlgn="base">
              <a:spcBef>
                <a:spcPct val="0"/>
              </a:spcBef>
              <a:spcAft>
                <a:spcPct val="0"/>
              </a:spcAft>
            </a:pPr>
            <a:endParaRPr lang="en-US">
              <a:solidFill>
                <a:srgbClr val="000000"/>
              </a:solidFill>
              <a:latin typeface="Gill Sans MT" pitchFamily="34" charset="0"/>
            </a:endParaRPr>
          </a:p>
        </p:txBody>
      </p:sp>
      <p:sp>
        <p:nvSpPr>
          <p:cNvPr id="422924" name="Rectangle 12"/>
          <p:cNvSpPr>
            <a:spLocks noChangeArrowheads="1"/>
          </p:cNvSpPr>
          <p:nvPr/>
        </p:nvSpPr>
        <p:spPr bwMode="auto">
          <a:xfrm>
            <a:off x="6045694" y="4795838"/>
            <a:ext cx="1441450" cy="606425"/>
          </a:xfrm>
          <a:prstGeom prst="rect">
            <a:avLst/>
          </a:prstGeom>
          <a:solidFill>
            <a:schemeClr val="accent1"/>
          </a:solidFill>
          <a:ln w="9525">
            <a:solidFill>
              <a:schemeClr val="tx1"/>
            </a:solid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r>
              <a:rPr lang="en-US">
                <a:solidFill>
                  <a:srgbClr val="000000"/>
                </a:solidFill>
                <a:latin typeface="Gill Sans MT" pitchFamily="34" charset="0"/>
              </a:rPr>
              <a:t>Functional</a:t>
            </a:r>
          </a:p>
          <a:p>
            <a:pPr algn="ctr" fontAlgn="base">
              <a:spcBef>
                <a:spcPct val="0"/>
              </a:spcBef>
              <a:spcAft>
                <a:spcPct val="0"/>
              </a:spcAft>
            </a:pPr>
            <a:r>
              <a:rPr lang="en-US">
                <a:solidFill>
                  <a:srgbClr val="000000"/>
                </a:solidFill>
                <a:latin typeface="Gill Sans MT" pitchFamily="34" charset="0"/>
              </a:rPr>
              <a:t>Units</a:t>
            </a:r>
          </a:p>
        </p:txBody>
      </p:sp>
      <p:cxnSp>
        <p:nvCxnSpPr>
          <p:cNvPr id="422926" name="AutoShape 14"/>
          <p:cNvCxnSpPr>
            <a:cxnSpLocks noChangeShapeType="1"/>
            <a:stCxn id="422921" idx="2"/>
            <a:endCxn id="422924" idx="0"/>
          </p:cNvCxnSpPr>
          <p:nvPr/>
        </p:nvCxnSpPr>
        <p:spPr bwMode="auto">
          <a:xfrm>
            <a:off x="6766419" y="4492625"/>
            <a:ext cx="0" cy="303213"/>
          </a:xfrm>
          <a:prstGeom prst="straightConnector1">
            <a:avLst/>
          </a:prstGeom>
          <a:noFill/>
          <a:ln w="9525">
            <a:solidFill>
              <a:schemeClr val="tx1"/>
            </a:solidFill>
            <a:round/>
            <a:headEnd/>
            <a:tailEnd type="triangle" w="med" len="med"/>
          </a:ln>
          <a:effectLst/>
        </p:spPr>
      </p:cxnSp>
      <p:cxnSp>
        <p:nvCxnSpPr>
          <p:cNvPr id="422927" name="AutoShape 15"/>
          <p:cNvCxnSpPr>
            <a:cxnSpLocks noChangeShapeType="1"/>
            <a:stCxn id="422924" idx="3"/>
            <a:endCxn id="422921" idx="3"/>
          </p:cNvCxnSpPr>
          <p:nvPr/>
        </p:nvCxnSpPr>
        <p:spPr bwMode="auto">
          <a:xfrm flipV="1">
            <a:off x="7487144" y="4151313"/>
            <a:ext cx="1588" cy="947737"/>
          </a:xfrm>
          <a:prstGeom prst="bentConnector3">
            <a:avLst>
              <a:gd name="adj1" fmla="val 14400000"/>
            </a:avLst>
          </a:prstGeom>
          <a:noFill/>
          <a:ln w="9525">
            <a:solidFill>
              <a:schemeClr val="tx1"/>
            </a:solidFill>
            <a:miter lim="800000"/>
            <a:headEnd/>
            <a:tailEnd type="triangle" w="med" len="med"/>
          </a:ln>
          <a:effectLst/>
        </p:spPr>
      </p:cxnSp>
      <p:cxnSp>
        <p:nvCxnSpPr>
          <p:cNvPr id="422928" name="AutoShape 16"/>
          <p:cNvCxnSpPr>
            <a:cxnSpLocks noChangeShapeType="1"/>
            <a:stCxn id="422924" idx="3"/>
            <a:endCxn id="422918" idx="3"/>
          </p:cNvCxnSpPr>
          <p:nvPr/>
        </p:nvCxnSpPr>
        <p:spPr bwMode="auto">
          <a:xfrm flipV="1">
            <a:off x="7487144" y="3201988"/>
            <a:ext cx="531813" cy="1897062"/>
          </a:xfrm>
          <a:prstGeom prst="bentConnector3">
            <a:avLst>
              <a:gd name="adj1" fmla="val 142685"/>
            </a:avLst>
          </a:prstGeom>
          <a:noFill/>
          <a:ln w="9525">
            <a:solidFill>
              <a:schemeClr val="tx1"/>
            </a:solidFill>
            <a:miter lim="800000"/>
            <a:headEnd/>
            <a:tailEnd type="triangle" w="med" len="med"/>
          </a:ln>
          <a:effectLst/>
        </p:spPr>
      </p:cxnSp>
      <p:sp>
        <p:nvSpPr>
          <p:cNvPr id="422929" name="Text Box 17"/>
          <p:cNvSpPr txBox="1">
            <a:spLocks noChangeArrowheads="1"/>
          </p:cNvSpPr>
          <p:nvPr/>
        </p:nvSpPr>
        <p:spPr bwMode="auto">
          <a:xfrm>
            <a:off x="8164948" y="3190875"/>
            <a:ext cx="400110" cy="1799275"/>
          </a:xfrm>
          <a:prstGeom prst="rect">
            <a:avLst/>
          </a:prstGeom>
          <a:noFill/>
          <a:ln w="9525">
            <a:noFill/>
            <a:miter lim="800000"/>
            <a:headEnd/>
            <a:tailEnd/>
          </a:ln>
          <a:effectLst/>
        </p:spPr>
        <p:txBody>
          <a:bodyPr vert="eaVert" wrap="none">
            <a:spAutoFit/>
          </a:bodyPr>
          <a:lstStyle/>
          <a:p>
            <a:pPr fontAlgn="base">
              <a:spcBef>
                <a:spcPct val="0"/>
              </a:spcBef>
              <a:spcAft>
                <a:spcPct val="0"/>
              </a:spcAft>
            </a:pPr>
            <a:r>
              <a:rPr lang="en-US" sz="1400">
                <a:solidFill>
                  <a:srgbClr val="000000"/>
                </a:solidFill>
                <a:latin typeface="Gill Sans MT" pitchFamily="34" charset="0"/>
              </a:rPr>
              <a:t>Physical register update</a:t>
            </a:r>
          </a:p>
        </p:txBody>
      </p:sp>
      <p:sp>
        <p:nvSpPr>
          <p:cNvPr id="422930" name="Text Box 18"/>
          <p:cNvSpPr txBox="1">
            <a:spLocks noChangeArrowheads="1"/>
          </p:cNvSpPr>
          <p:nvPr/>
        </p:nvSpPr>
        <p:spPr bwMode="auto">
          <a:xfrm>
            <a:off x="7634723" y="4264025"/>
            <a:ext cx="400110" cy="576440"/>
          </a:xfrm>
          <a:prstGeom prst="rect">
            <a:avLst/>
          </a:prstGeom>
          <a:noFill/>
          <a:ln w="9525">
            <a:noFill/>
            <a:miter lim="800000"/>
            <a:headEnd/>
            <a:tailEnd/>
          </a:ln>
          <a:effectLst/>
        </p:spPr>
        <p:txBody>
          <a:bodyPr vert="eaVert" wrap="none">
            <a:spAutoFit/>
          </a:bodyPr>
          <a:lstStyle/>
          <a:p>
            <a:pPr fontAlgn="base">
              <a:spcBef>
                <a:spcPct val="0"/>
              </a:spcBef>
              <a:spcAft>
                <a:spcPct val="0"/>
              </a:spcAft>
            </a:pPr>
            <a:r>
              <a:rPr lang="en-US" sz="1400">
                <a:solidFill>
                  <a:srgbClr val="000000"/>
                </a:solidFill>
                <a:latin typeface="Gill Sans MT" pitchFamily="34" charset="0"/>
              </a:rPr>
              <a:t>Bypass</a:t>
            </a:r>
          </a:p>
        </p:txBody>
      </p:sp>
    </p:spTree>
    <p:extLst>
      <p:ext uri="{BB962C8B-B14F-4D97-AF65-F5344CB8AC3E}">
        <p14:creationId xmlns:p14="http://schemas.microsoft.com/office/powerpoint/2010/main" val="109939021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6770" name="Rectangle 2"/>
          <p:cNvSpPr>
            <a:spLocks noGrp="1" noChangeArrowheads="1"/>
          </p:cNvSpPr>
          <p:nvPr>
            <p:ph type="title"/>
          </p:nvPr>
        </p:nvSpPr>
        <p:spPr/>
        <p:txBody>
          <a:bodyPr>
            <a:normAutofit fontScale="90000"/>
          </a:bodyPr>
          <a:lstStyle/>
          <a:p>
            <a:r>
              <a:rPr lang="en-US" dirty="0"/>
              <a:t>Delayed Tag Broadcast (2/3)</a:t>
            </a:r>
          </a:p>
        </p:txBody>
      </p:sp>
      <p:sp>
        <p:nvSpPr>
          <p:cNvPr id="416772" name="Rectangle 4"/>
          <p:cNvSpPr>
            <a:spLocks noChangeArrowheads="1"/>
          </p:cNvSpPr>
          <p:nvPr/>
        </p:nvSpPr>
        <p:spPr bwMode="auto">
          <a:xfrm>
            <a:off x="3586163" y="2813770"/>
            <a:ext cx="758825" cy="304800"/>
          </a:xfrm>
          <a:prstGeom prst="rect">
            <a:avLst/>
          </a:prstGeom>
          <a:solidFill>
            <a:srgbClr val="CCFFCC"/>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a:solidFill>
                  <a:srgbClr val="000000"/>
                </a:solidFill>
                <a:latin typeface="Gill Sans MT" pitchFamily="34" charset="0"/>
              </a:rPr>
              <a:t>Sched</a:t>
            </a:r>
          </a:p>
        </p:txBody>
      </p:sp>
      <p:sp>
        <p:nvSpPr>
          <p:cNvPr id="416773" name="Rectangle 5"/>
          <p:cNvSpPr>
            <a:spLocks noChangeArrowheads="1"/>
          </p:cNvSpPr>
          <p:nvPr/>
        </p:nvSpPr>
        <p:spPr bwMode="auto">
          <a:xfrm>
            <a:off x="4344988" y="2813770"/>
            <a:ext cx="758825" cy="304800"/>
          </a:xfrm>
          <a:prstGeom prst="rect">
            <a:avLst/>
          </a:prstGeom>
          <a:solidFill>
            <a:srgbClr val="CCFFCC"/>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a:solidFill>
                  <a:srgbClr val="000000"/>
                </a:solidFill>
                <a:latin typeface="Gill Sans MT" pitchFamily="34" charset="0"/>
              </a:rPr>
              <a:t>PayLd</a:t>
            </a:r>
          </a:p>
        </p:txBody>
      </p:sp>
      <p:sp>
        <p:nvSpPr>
          <p:cNvPr id="416774" name="Rectangle 6"/>
          <p:cNvSpPr>
            <a:spLocks noChangeArrowheads="1"/>
          </p:cNvSpPr>
          <p:nvPr/>
        </p:nvSpPr>
        <p:spPr bwMode="auto">
          <a:xfrm>
            <a:off x="5105400" y="2813770"/>
            <a:ext cx="758825" cy="304800"/>
          </a:xfrm>
          <a:prstGeom prst="rect">
            <a:avLst/>
          </a:prstGeom>
          <a:solidFill>
            <a:srgbClr val="CCFFCC"/>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a:solidFill>
                  <a:srgbClr val="000000"/>
                </a:solidFill>
                <a:latin typeface="Gill Sans MT" pitchFamily="34" charset="0"/>
              </a:rPr>
              <a:t>Exec</a:t>
            </a:r>
          </a:p>
        </p:txBody>
      </p:sp>
      <p:sp>
        <p:nvSpPr>
          <p:cNvPr id="416775" name="Line 7"/>
          <p:cNvSpPr>
            <a:spLocks noChangeShapeType="1"/>
          </p:cNvSpPr>
          <p:nvPr/>
        </p:nvSpPr>
        <p:spPr bwMode="auto">
          <a:xfrm>
            <a:off x="5027613" y="2281957"/>
            <a:ext cx="152400" cy="531813"/>
          </a:xfrm>
          <a:prstGeom prst="line">
            <a:avLst/>
          </a:prstGeom>
          <a:noFill/>
          <a:ln w="9525">
            <a:solidFill>
              <a:schemeClr val="tx1"/>
            </a:solidFill>
            <a:round/>
            <a:headEnd/>
            <a:tailEnd type="triangle" w="med" len="med"/>
          </a:ln>
          <a:effectLst/>
        </p:spPr>
        <p:txBody>
          <a:bodyPr/>
          <a:lstStyle/>
          <a:p>
            <a:pPr fontAlgn="base">
              <a:spcBef>
                <a:spcPct val="0"/>
              </a:spcBef>
              <a:spcAft>
                <a:spcPct val="0"/>
              </a:spcAft>
            </a:pPr>
            <a:endParaRPr lang="en-US">
              <a:solidFill>
                <a:srgbClr val="000000"/>
              </a:solidFill>
              <a:latin typeface="Gill Sans MT" pitchFamily="34" charset="0"/>
            </a:endParaRPr>
          </a:p>
        </p:txBody>
      </p:sp>
      <p:sp>
        <p:nvSpPr>
          <p:cNvPr id="416776" name="Text Box 8"/>
          <p:cNvSpPr txBox="1">
            <a:spLocks noChangeArrowheads="1"/>
          </p:cNvSpPr>
          <p:nvPr/>
        </p:nvSpPr>
        <p:spPr bwMode="auto">
          <a:xfrm>
            <a:off x="5938838" y="2739157"/>
            <a:ext cx="1924886" cy="369332"/>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a:solidFill>
                  <a:srgbClr val="000000"/>
                </a:solidFill>
                <a:latin typeface="Gill Sans MT" pitchFamily="34" charset="0"/>
              </a:rPr>
              <a:t>Add R4 = R1 + R5</a:t>
            </a:r>
          </a:p>
        </p:txBody>
      </p:sp>
      <p:sp>
        <p:nvSpPr>
          <p:cNvPr id="416777" name="Rectangle 9"/>
          <p:cNvSpPr>
            <a:spLocks noChangeArrowheads="1"/>
          </p:cNvSpPr>
          <p:nvPr/>
        </p:nvSpPr>
        <p:spPr bwMode="auto">
          <a:xfrm>
            <a:off x="1308100" y="1977157"/>
            <a:ext cx="758825" cy="304800"/>
          </a:xfrm>
          <a:prstGeom prst="rect">
            <a:avLst/>
          </a:prstGeom>
          <a:solidFill>
            <a:srgbClr val="FF99CC"/>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dirty="0" err="1">
                <a:solidFill>
                  <a:srgbClr val="000000"/>
                </a:solidFill>
                <a:latin typeface="Gill Sans MT" pitchFamily="34" charset="0"/>
              </a:rPr>
              <a:t>Sched</a:t>
            </a:r>
            <a:endParaRPr lang="en-US" dirty="0">
              <a:solidFill>
                <a:srgbClr val="000000"/>
              </a:solidFill>
              <a:latin typeface="Gill Sans MT" pitchFamily="34" charset="0"/>
            </a:endParaRPr>
          </a:p>
        </p:txBody>
      </p:sp>
      <p:sp>
        <p:nvSpPr>
          <p:cNvPr id="416778" name="Rectangle 10"/>
          <p:cNvSpPr>
            <a:spLocks noChangeArrowheads="1"/>
          </p:cNvSpPr>
          <p:nvPr/>
        </p:nvSpPr>
        <p:spPr bwMode="auto">
          <a:xfrm>
            <a:off x="2066925" y="1977157"/>
            <a:ext cx="758825" cy="304800"/>
          </a:xfrm>
          <a:prstGeom prst="rect">
            <a:avLst/>
          </a:prstGeom>
          <a:solidFill>
            <a:srgbClr val="FF99CC"/>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a:solidFill>
                  <a:srgbClr val="000000"/>
                </a:solidFill>
                <a:latin typeface="Gill Sans MT" pitchFamily="34" charset="0"/>
              </a:rPr>
              <a:t>PayLd</a:t>
            </a:r>
          </a:p>
        </p:txBody>
      </p:sp>
      <p:sp>
        <p:nvSpPr>
          <p:cNvPr id="416779" name="Rectangle 11"/>
          <p:cNvSpPr>
            <a:spLocks noChangeArrowheads="1"/>
          </p:cNvSpPr>
          <p:nvPr/>
        </p:nvSpPr>
        <p:spPr bwMode="auto">
          <a:xfrm>
            <a:off x="2827338" y="1977157"/>
            <a:ext cx="758825" cy="304800"/>
          </a:xfrm>
          <a:prstGeom prst="rect">
            <a:avLst/>
          </a:prstGeom>
          <a:solidFill>
            <a:srgbClr val="FF99CC"/>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a:solidFill>
                  <a:srgbClr val="000000"/>
                </a:solidFill>
                <a:latin typeface="Gill Sans MT" pitchFamily="34" charset="0"/>
              </a:rPr>
              <a:t>Exec</a:t>
            </a:r>
          </a:p>
        </p:txBody>
      </p:sp>
      <p:sp>
        <p:nvSpPr>
          <p:cNvPr id="416780" name="Text Box 12"/>
          <p:cNvSpPr txBox="1">
            <a:spLocks noChangeArrowheads="1"/>
          </p:cNvSpPr>
          <p:nvPr/>
        </p:nvSpPr>
        <p:spPr bwMode="auto">
          <a:xfrm>
            <a:off x="5178425" y="1916832"/>
            <a:ext cx="1885453" cy="369332"/>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a:solidFill>
                  <a:srgbClr val="000000"/>
                </a:solidFill>
                <a:latin typeface="Gill Sans MT" pitchFamily="34" charset="0"/>
              </a:rPr>
              <a:t>Mul R1 = R2 </a:t>
            </a:r>
            <a:r>
              <a:rPr lang="en-US">
                <a:solidFill>
                  <a:srgbClr val="000000"/>
                </a:solidFill>
                <a:latin typeface="Gill Sans MT" pitchFamily="34" charset="0"/>
                <a:cs typeface="Arial" charset="0"/>
              </a:rPr>
              <a:t>×</a:t>
            </a:r>
            <a:r>
              <a:rPr lang="en-US">
                <a:solidFill>
                  <a:srgbClr val="000000"/>
                </a:solidFill>
                <a:latin typeface="Gill Sans MT" pitchFamily="34" charset="0"/>
              </a:rPr>
              <a:t> R3</a:t>
            </a:r>
          </a:p>
        </p:txBody>
      </p:sp>
      <p:sp>
        <p:nvSpPr>
          <p:cNvPr id="416781" name="Rectangle 13"/>
          <p:cNvSpPr>
            <a:spLocks noChangeArrowheads="1"/>
          </p:cNvSpPr>
          <p:nvPr/>
        </p:nvSpPr>
        <p:spPr bwMode="auto">
          <a:xfrm>
            <a:off x="3586163" y="1977157"/>
            <a:ext cx="758825" cy="304800"/>
          </a:xfrm>
          <a:prstGeom prst="rect">
            <a:avLst/>
          </a:prstGeom>
          <a:solidFill>
            <a:srgbClr val="FF99CC"/>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a:solidFill>
                  <a:srgbClr val="000000"/>
                </a:solidFill>
                <a:latin typeface="Gill Sans MT" pitchFamily="34" charset="0"/>
              </a:rPr>
              <a:t>Exec</a:t>
            </a:r>
          </a:p>
        </p:txBody>
      </p:sp>
      <p:sp>
        <p:nvSpPr>
          <p:cNvPr id="416782" name="Rectangle 14"/>
          <p:cNvSpPr>
            <a:spLocks noChangeArrowheads="1"/>
          </p:cNvSpPr>
          <p:nvPr/>
        </p:nvSpPr>
        <p:spPr bwMode="auto">
          <a:xfrm>
            <a:off x="4344988" y="1977157"/>
            <a:ext cx="758825" cy="304800"/>
          </a:xfrm>
          <a:prstGeom prst="rect">
            <a:avLst/>
          </a:prstGeom>
          <a:solidFill>
            <a:srgbClr val="FF99CC"/>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a:solidFill>
                  <a:srgbClr val="000000"/>
                </a:solidFill>
                <a:latin typeface="Gill Sans MT" pitchFamily="34" charset="0"/>
              </a:rPr>
              <a:t>Exec</a:t>
            </a:r>
          </a:p>
        </p:txBody>
      </p:sp>
      <p:grpSp>
        <p:nvGrpSpPr>
          <p:cNvPr id="416783" name="Group 15"/>
          <p:cNvGrpSpPr>
            <a:grpSpLocks/>
          </p:cNvGrpSpPr>
          <p:nvPr/>
        </p:nvGrpSpPr>
        <p:grpSpPr bwMode="auto">
          <a:xfrm>
            <a:off x="2751138" y="2434357"/>
            <a:ext cx="150812" cy="227013"/>
            <a:chOff x="1733" y="1682"/>
            <a:chExt cx="95" cy="143"/>
          </a:xfrm>
        </p:grpSpPr>
        <p:sp>
          <p:nvSpPr>
            <p:cNvPr id="416784" name="Rectangle 16"/>
            <p:cNvSpPr>
              <a:spLocks noChangeArrowheads="1"/>
            </p:cNvSpPr>
            <p:nvPr/>
          </p:nvSpPr>
          <p:spPr bwMode="auto">
            <a:xfrm>
              <a:off x="1733" y="1682"/>
              <a:ext cx="95" cy="143"/>
            </a:xfrm>
            <a:prstGeom prst="rect">
              <a:avLst/>
            </a:prstGeom>
            <a:solidFill>
              <a:schemeClr val="accent1"/>
            </a:solidFill>
            <a:ln w="9525">
              <a:solidFill>
                <a:schemeClr val="tx1"/>
              </a:solid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fontAlgn="base">
                <a:spcBef>
                  <a:spcPct val="0"/>
                </a:spcBef>
                <a:spcAft>
                  <a:spcPct val="0"/>
                </a:spcAft>
              </a:pPr>
              <a:endParaRPr lang="en-US">
                <a:solidFill>
                  <a:srgbClr val="000000"/>
                </a:solidFill>
                <a:latin typeface="Gill Sans MT" pitchFamily="34" charset="0"/>
              </a:endParaRPr>
            </a:p>
          </p:txBody>
        </p:sp>
        <p:sp>
          <p:nvSpPr>
            <p:cNvPr id="416785" name="Freeform 17"/>
            <p:cNvSpPr>
              <a:spLocks/>
            </p:cNvSpPr>
            <p:nvPr/>
          </p:nvSpPr>
          <p:spPr bwMode="auto">
            <a:xfrm>
              <a:off x="1733" y="1778"/>
              <a:ext cx="95" cy="47"/>
            </a:xfrm>
            <a:custGeom>
              <a:avLst/>
              <a:gdLst/>
              <a:ahLst/>
              <a:cxnLst>
                <a:cxn ang="0">
                  <a:pos x="0" y="47"/>
                </a:cxn>
                <a:cxn ang="0">
                  <a:pos x="47" y="0"/>
                </a:cxn>
                <a:cxn ang="0">
                  <a:pos x="95" y="47"/>
                </a:cxn>
              </a:cxnLst>
              <a:rect l="0" t="0" r="r" b="b"/>
              <a:pathLst>
                <a:path w="95" h="47">
                  <a:moveTo>
                    <a:pt x="0" y="47"/>
                  </a:moveTo>
                  <a:lnTo>
                    <a:pt x="47" y="0"/>
                  </a:lnTo>
                  <a:lnTo>
                    <a:pt x="95" y="47"/>
                  </a:lnTo>
                </a:path>
              </a:pathLst>
            </a:custGeom>
            <a:noFill/>
            <a:ln w="9525">
              <a:solidFill>
                <a:schemeClr val="tx1"/>
              </a:solidFill>
              <a:round/>
              <a:headEnd/>
              <a:tailEnd/>
            </a:ln>
            <a:effectLst/>
          </p:spPr>
          <p:txBody>
            <a:bodyPr/>
            <a:lstStyle/>
            <a:p>
              <a:pPr fontAlgn="base">
                <a:spcBef>
                  <a:spcPct val="0"/>
                </a:spcBef>
                <a:spcAft>
                  <a:spcPct val="0"/>
                </a:spcAft>
              </a:pPr>
              <a:endParaRPr lang="en-US">
                <a:solidFill>
                  <a:srgbClr val="000000"/>
                </a:solidFill>
                <a:latin typeface="Gill Sans MT" pitchFamily="34" charset="0"/>
              </a:endParaRPr>
            </a:p>
          </p:txBody>
        </p:sp>
      </p:grpSp>
      <p:sp>
        <p:nvSpPr>
          <p:cNvPr id="416790" name="Freeform 22"/>
          <p:cNvSpPr>
            <a:spLocks/>
          </p:cNvSpPr>
          <p:nvPr/>
        </p:nvSpPr>
        <p:spPr bwMode="auto">
          <a:xfrm>
            <a:off x="2901950" y="2510557"/>
            <a:ext cx="229890" cy="303213"/>
          </a:xfrm>
          <a:custGeom>
            <a:avLst/>
            <a:gdLst/>
            <a:ahLst/>
            <a:cxnLst>
              <a:cxn ang="0">
                <a:pos x="0" y="0"/>
              </a:cxn>
              <a:cxn ang="0">
                <a:pos x="48" y="0"/>
              </a:cxn>
              <a:cxn ang="0">
                <a:pos x="48" y="191"/>
              </a:cxn>
            </a:cxnLst>
            <a:rect l="0" t="0" r="r" b="b"/>
            <a:pathLst>
              <a:path w="48" h="191">
                <a:moveTo>
                  <a:pt x="0" y="0"/>
                </a:moveTo>
                <a:lnTo>
                  <a:pt x="48" y="0"/>
                </a:lnTo>
                <a:lnTo>
                  <a:pt x="48" y="191"/>
                </a:lnTo>
              </a:path>
            </a:pathLst>
          </a:custGeom>
          <a:noFill/>
          <a:ln w="9525">
            <a:solidFill>
              <a:schemeClr val="tx1"/>
            </a:solidFill>
            <a:round/>
            <a:headEnd/>
            <a:tailEnd type="triangle" w="med" len="med"/>
          </a:ln>
          <a:effectLst/>
        </p:spPr>
        <p:txBody>
          <a:bodyPr/>
          <a:lstStyle/>
          <a:p>
            <a:pPr fontAlgn="base">
              <a:spcBef>
                <a:spcPct val="0"/>
              </a:spcBef>
              <a:spcAft>
                <a:spcPct val="0"/>
              </a:spcAft>
            </a:pPr>
            <a:endParaRPr lang="en-US">
              <a:solidFill>
                <a:srgbClr val="000000"/>
              </a:solidFill>
              <a:latin typeface="Gill Sans MT" pitchFamily="34" charset="0"/>
            </a:endParaRPr>
          </a:p>
        </p:txBody>
      </p:sp>
      <p:sp>
        <p:nvSpPr>
          <p:cNvPr id="416791" name="Freeform 23"/>
          <p:cNvSpPr>
            <a:spLocks/>
          </p:cNvSpPr>
          <p:nvPr/>
        </p:nvSpPr>
        <p:spPr bwMode="auto">
          <a:xfrm>
            <a:off x="1916113" y="2281957"/>
            <a:ext cx="835025" cy="228600"/>
          </a:xfrm>
          <a:custGeom>
            <a:avLst/>
            <a:gdLst/>
            <a:ahLst/>
            <a:cxnLst>
              <a:cxn ang="0">
                <a:pos x="0" y="0"/>
              </a:cxn>
              <a:cxn ang="0">
                <a:pos x="0" y="144"/>
              </a:cxn>
              <a:cxn ang="0">
                <a:pos x="526" y="144"/>
              </a:cxn>
            </a:cxnLst>
            <a:rect l="0" t="0" r="r" b="b"/>
            <a:pathLst>
              <a:path w="526" h="144">
                <a:moveTo>
                  <a:pt x="0" y="0"/>
                </a:moveTo>
                <a:lnTo>
                  <a:pt x="0" y="144"/>
                </a:lnTo>
                <a:lnTo>
                  <a:pt x="526" y="144"/>
                </a:lnTo>
              </a:path>
            </a:pathLst>
          </a:custGeom>
          <a:noFill/>
          <a:ln w="9525">
            <a:solidFill>
              <a:schemeClr val="tx1"/>
            </a:solidFill>
            <a:round/>
            <a:headEnd/>
            <a:tailEnd type="triangle" w="med" len="med"/>
          </a:ln>
          <a:effectLst/>
        </p:spPr>
        <p:txBody>
          <a:bodyPr/>
          <a:lstStyle/>
          <a:p>
            <a:pPr fontAlgn="base">
              <a:spcBef>
                <a:spcPct val="0"/>
              </a:spcBef>
              <a:spcAft>
                <a:spcPct val="0"/>
              </a:spcAft>
            </a:pPr>
            <a:endParaRPr lang="en-US">
              <a:solidFill>
                <a:srgbClr val="000000"/>
              </a:solidFill>
              <a:latin typeface="Gill Sans MT" pitchFamily="34" charset="0"/>
            </a:endParaRPr>
          </a:p>
        </p:txBody>
      </p:sp>
      <p:grpSp>
        <p:nvGrpSpPr>
          <p:cNvPr id="416792" name="Group 24"/>
          <p:cNvGrpSpPr>
            <a:grpSpLocks/>
          </p:cNvGrpSpPr>
          <p:nvPr/>
        </p:nvGrpSpPr>
        <p:grpSpPr bwMode="auto">
          <a:xfrm>
            <a:off x="1992313" y="2434357"/>
            <a:ext cx="150812" cy="227013"/>
            <a:chOff x="1733" y="1682"/>
            <a:chExt cx="95" cy="143"/>
          </a:xfrm>
        </p:grpSpPr>
        <p:sp>
          <p:nvSpPr>
            <p:cNvPr id="416793" name="Rectangle 25"/>
            <p:cNvSpPr>
              <a:spLocks noChangeArrowheads="1"/>
            </p:cNvSpPr>
            <p:nvPr/>
          </p:nvSpPr>
          <p:spPr bwMode="auto">
            <a:xfrm>
              <a:off x="1733" y="1682"/>
              <a:ext cx="95" cy="143"/>
            </a:xfrm>
            <a:prstGeom prst="rect">
              <a:avLst/>
            </a:prstGeom>
            <a:solidFill>
              <a:schemeClr val="accent1"/>
            </a:solidFill>
            <a:ln w="9525">
              <a:solidFill>
                <a:schemeClr val="tx1"/>
              </a:solid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fontAlgn="base">
                <a:spcBef>
                  <a:spcPct val="0"/>
                </a:spcBef>
                <a:spcAft>
                  <a:spcPct val="0"/>
                </a:spcAft>
              </a:pPr>
              <a:endParaRPr lang="en-US">
                <a:solidFill>
                  <a:srgbClr val="000000"/>
                </a:solidFill>
                <a:latin typeface="Gill Sans MT" pitchFamily="34" charset="0"/>
              </a:endParaRPr>
            </a:p>
          </p:txBody>
        </p:sp>
        <p:sp>
          <p:nvSpPr>
            <p:cNvPr id="416794" name="Freeform 26"/>
            <p:cNvSpPr>
              <a:spLocks/>
            </p:cNvSpPr>
            <p:nvPr/>
          </p:nvSpPr>
          <p:spPr bwMode="auto">
            <a:xfrm>
              <a:off x="1733" y="1778"/>
              <a:ext cx="95" cy="47"/>
            </a:xfrm>
            <a:custGeom>
              <a:avLst/>
              <a:gdLst/>
              <a:ahLst/>
              <a:cxnLst>
                <a:cxn ang="0">
                  <a:pos x="0" y="47"/>
                </a:cxn>
                <a:cxn ang="0">
                  <a:pos x="47" y="0"/>
                </a:cxn>
                <a:cxn ang="0">
                  <a:pos x="95" y="47"/>
                </a:cxn>
              </a:cxnLst>
              <a:rect l="0" t="0" r="r" b="b"/>
              <a:pathLst>
                <a:path w="95" h="47">
                  <a:moveTo>
                    <a:pt x="0" y="47"/>
                  </a:moveTo>
                  <a:lnTo>
                    <a:pt x="47" y="0"/>
                  </a:lnTo>
                  <a:lnTo>
                    <a:pt x="95" y="47"/>
                  </a:lnTo>
                </a:path>
              </a:pathLst>
            </a:custGeom>
            <a:noFill/>
            <a:ln w="9525">
              <a:solidFill>
                <a:schemeClr val="tx1"/>
              </a:solidFill>
              <a:round/>
              <a:headEnd/>
              <a:tailEnd/>
            </a:ln>
            <a:effectLst/>
          </p:spPr>
          <p:txBody>
            <a:bodyPr/>
            <a:lstStyle/>
            <a:p>
              <a:pPr fontAlgn="base">
                <a:spcBef>
                  <a:spcPct val="0"/>
                </a:spcBef>
                <a:spcAft>
                  <a:spcPct val="0"/>
                </a:spcAft>
              </a:pPr>
              <a:endParaRPr lang="en-US">
                <a:solidFill>
                  <a:srgbClr val="000000"/>
                </a:solidFill>
                <a:latin typeface="Gill Sans MT" pitchFamily="34" charset="0"/>
              </a:endParaRPr>
            </a:p>
          </p:txBody>
        </p:sp>
      </p:grpSp>
      <p:sp>
        <p:nvSpPr>
          <p:cNvPr id="416795" name="Rectangle 27"/>
          <p:cNvSpPr>
            <a:spLocks noChangeArrowheads="1"/>
          </p:cNvSpPr>
          <p:nvPr/>
        </p:nvSpPr>
        <p:spPr bwMode="auto">
          <a:xfrm>
            <a:off x="2825750" y="3420195"/>
            <a:ext cx="758825" cy="304800"/>
          </a:xfrm>
          <a:prstGeom prst="rect">
            <a:avLst/>
          </a:prstGeom>
          <a:solidFill>
            <a:srgbClr val="99CCFF"/>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dirty="0" err="1">
                <a:solidFill>
                  <a:srgbClr val="000000"/>
                </a:solidFill>
                <a:latin typeface="Gill Sans MT" pitchFamily="34" charset="0"/>
              </a:rPr>
              <a:t>Sched</a:t>
            </a:r>
            <a:endParaRPr lang="en-US" dirty="0">
              <a:solidFill>
                <a:srgbClr val="000000"/>
              </a:solidFill>
              <a:latin typeface="Gill Sans MT" pitchFamily="34" charset="0"/>
            </a:endParaRPr>
          </a:p>
        </p:txBody>
      </p:sp>
      <p:sp>
        <p:nvSpPr>
          <p:cNvPr id="416796" name="Rectangle 28"/>
          <p:cNvSpPr>
            <a:spLocks noChangeArrowheads="1"/>
          </p:cNvSpPr>
          <p:nvPr/>
        </p:nvSpPr>
        <p:spPr bwMode="auto">
          <a:xfrm>
            <a:off x="3584575" y="3420195"/>
            <a:ext cx="758825" cy="304800"/>
          </a:xfrm>
          <a:prstGeom prst="rect">
            <a:avLst/>
          </a:prstGeom>
          <a:solidFill>
            <a:srgbClr val="99CCFF"/>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a:solidFill>
                  <a:srgbClr val="000000"/>
                </a:solidFill>
                <a:latin typeface="Gill Sans MT" pitchFamily="34" charset="0"/>
              </a:rPr>
              <a:t>PayLd</a:t>
            </a:r>
          </a:p>
        </p:txBody>
      </p:sp>
      <p:sp>
        <p:nvSpPr>
          <p:cNvPr id="416797" name="Rectangle 29"/>
          <p:cNvSpPr>
            <a:spLocks noChangeArrowheads="1"/>
          </p:cNvSpPr>
          <p:nvPr/>
        </p:nvSpPr>
        <p:spPr bwMode="auto">
          <a:xfrm>
            <a:off x="4344988" y="3420195"/>
            <a:ext cx="758825" cy="304800"/>
          </a:xfrm>
          <a:prstGeom prst="rect">
            <a:avLst/>
          </a:prstGeom>
          <a:solidFill>
            <a:srgbClr val="99CCFF"/>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a:solidFill>
                  <a:srgbClr val="000000"/>
                </a:solidFill>
                <a:latin typeface="Gill Sans MT" pitchFamily="34" charset="0"/>
              </a:rPr>
              <a:t>Exec</a:t>
            </a:r>
          </a:p>
        </p:txBody>
      </p:sp>
      <p:sp>
        <p:nvSpPr>
          <p:cNvPr id="416798" name="Text Box 30"/>
          <p:cNvSpPr txBox="1">
            <a:spLocks noChangeArrowheads="1"/>
          </p:cNvSpPr>
          <p:nvPr/>
        </p:nvSpPr>
        <p:spPr bwMode="auto">
          <a:xfrm>
            <a:off x="5178425" y="3347170"/>
            <a:ext cx="1915909" cy="369332"/>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a:solidFill>
                  <a:srgbClr val="000000"/>
                </a:solidFill>
                <a:latin typeface="Gill Sans MT" pitchFamily="34" charset="0"/>
              </a:rPr>
              <a:t>Sub R7 = R8 – #1 </a:t>
            </a:r>
          </a:p>
        </p:txBody>
      </p:sp>
      <p:sp>
        <p:nvSpPr>
          <p:cNvPr id="416799" name="Rectangle 31"/>
          <p:cNvSpPr>
            <a:spLocks noChangeArrowheads="1"/>
          </p:cNvSpPr>
          <p:nvPr/>
        </p:nvSpPr>
        <p:spPr bwMode="auto">
          <a:xfrm>
            <a:off x="2825750" y="4026620"/>
            <a:ext cx="758825" cy="304800"/>
          </a:xfrm>
          <a:prstGeom prst="rect">
            <a:avLst/>
          </a:prstGeom>
          <a:solidFill>
            <a:srgbClr val="FFFF99"/>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a:solidFill>
                  <a:srgbClr val="000000"/>
                </a:solidFill>
                <a:latin typeface="Gill Sans MT" pitchFamily="34" charset="0"/>
              </a:rPr>
              <a:t>Sched</a:t>
            </a:r>
          </a:p>
        </p:txBody>
      </p:sp>
      <p:sp>
        <p:nvSpPr>
          <p:cNvPr id="416800" name="Rectangle 32"/>
          <p:cNvSpPr>
            <a:spLocks noChangeArrowheads="1"/>
          </p:cNvSpPr>
          <p:nvPr/>
        </p:nvSpPr>
        <p:spPr bwMode="auto">
          <a:xfrm>
            <a:off x="3584575" y="4026620"/>
            <a:ext cx="758825" cy="304800"/>
          </a:xfrm>
          <a:prstGeom prst="rect">
            <a:avLst/>
          </a:prstGeom>
          <a:solidFill>
            <a:srgbClr val="FFFF99"/>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a:solidFill>
                  <a:srgbClr val="000000"/>
                </a:solidFill>
                <a:latin typeface="Gill Sans MT" pitchFamily="34" charset="0"/>
              </a:rPr>
              <a:t>PayLd</a:t>
            </a:r>
          </a:p>
        </p:txBody>
      </p:sp>
      <p:sp>
        <p:nvSpPr>
          <p:cNvPr id="416801" name="Rectangle 33"/>
          <p:cNvSpPr>
            <a:spLocks noChangeArrowheads="1"/>
          </p:cNvSpPr>
          <p:nvPr/>
        </p:nvSpPr>
        <p:spPr bwMode="auto">
          <a:xfrm>
            <a:off x="4344988" y="4026620"/>
            <a:ext cx="758825" cy="304800"/>
          </a:xfrm>
          <a:prstGeom prst="rect">
            <a:avLst/>
          </a:prstGeom>
          <a:solidFill>
            <a:srgbClr val="FFFF99"/>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a:solidFill>
                  <a:srgbClr val="000000"/>
                </a:solidFill>
                <a:latin typeface="Gill Sans MT" pitchFamily="34" charset="0"/>
              </a:rPr>
              <a:t>Exec</a:t>
            </a:r>
          </a:p>
        </p:txBody>
      </p:sp>
      <p:sp>
        <p:nvSpPr>
          <p:cNvPr id="416802" name="Text Box 34"/>
          <p:cNvSpPr txBox="1">
            <a:spLocks noChangeArrowheads="1"/>
          </p:cNvSpPr>
          <p:nvPr/>
        </p:nvSpPr>
        <p:spPr bwMode="auto">
          <a:xfrm>
            <a:off x="5178425" y="3966295"/>
            <a:ext cx="1895071" cy="369332"/>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a:solidFill>
                  <a:srgbClr val="000000"/>
                </a:solidFill>
                <a:latin typeface="Gill Sans MT" pitchFamily="34" charset="0"/>
              </a:rPr>
              <a:t>Xor R9 = R9 ^ R6</a:t>
            </a:r>
          </a:p>
        </p:txBody>
      </p:sp>
      <p:sp>
        <p:nvSpPr>
          <p:cNvPr id="416803" name="AutoShape 35"/>
          <p:cNvSpPr>
            <a:spLocks noChangeArrowheads="1"/>
          </p:cNvSpPr>
          <p:nvPr/>
        </p:nvSpPr>
        <p:spPr bwMode="auto">
          <a:xfrm>
            <a:off x="815975" y="3382889"/>
            <a:ext cx="1517650" cy="985837"/>
          </a:xfrm>
          <a:prstGeom prst="roundRect">
            <a:avLst>
              <a:gd name="adj" fmla="val 16667"/>
            </a:avLst>
          </a:prstGeom>
          <a:solidFill>
            <a:srgbClr val="000080"/>
          </a:solidFill>
          <a:ln w="9525">
            <a:noFill/>
            <a:round/>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r>
              <a:rPr lang="en-US" dirty="0">
                <a:solidFill>
                  <a:srgbClr val="FFFFFF"/>
                </a:solidFill>
                <a:latin typeface="Gill Sans MT" pitchFamily="34" charset="0"/>
              </a:rPr>
              <a:t>Assume</a:t>
            </a:r>
          </a:p>
          <a:p>
            <a:pPr algn="ctr" fontAlgn="base">
              <a:spcBef>
                <a:spcPct val="0"/>
              </a:spcBef>
              <a:spcAft>
                <a:spcPct val="0"/>
              </a:spcAft>
            </a:pPr>
            <a:r>
              <a:rPr lang="en-US" dirty="0">
                <a:solidFill>
                  <a:srgbClr val="FFFFFF"/>
                </a:solidFill>
                <a:latin typeface="Gill Sans MT" pitchFamily="34" charset="0"/>
              </a:rPr>
              <a:t>issue width</a:t>
            </a:r>
          </a:p>
          <a:p>
            <a:pPr algn="ctr" fontAlgn="base">
              <a:spcBef>
                <a:spcPct val="0"/>
              </a:spcBef>
              <a:spcAft>
                <a:spcPct val="0"/>
              </a:spcAft>
            </a:pPr>
            <a:r>
              <a:rPr lang="en-US" dirty="0">
                <a:solidFill>
                  <a:srgbClr val="FFFFFF"/>
                </a:solidFill>
                <a:latin typeface="Gill Sans MT" pitchFamily="34" charset="0"/>
              </a:rPr>
              <a:t>equals 2</a:t>
            </a:r>
          </a:p>
        </p:txBody>
      </p:sp>
      <p:grpSp>
        <p:nvGrpSpPr>
          <p:cNvPr id="416807" name="Group 39"/>
          <p:cNvGrpSpPr>
            <a:grpSpLocks/>
          </p:cNvGrpSpPr>
          <p:nvPr/>
        </p:nvGrpSpPr>
        <p:grpSpPr bwMode="auto">
          <a:xfrm>
            <a:off x="2901947" y="2510557"/>
            <a:ext cx="257174" cy="1971675"/>
            <a:chOff x="1828" y="1730"/>
            <a:chExt cx="162" cy="1242"/>
          </a:xfrm>
        </p:grpSpPr>
        <p:sp>
          <p:nvSpPr>
            <p:cNvPr id="416804" name="Line 36"/>
            <p:cNvSpPr>
              <a:spLocks noChangeShapeType="1"/>
            </p:cNvSpPr>
            <p:nvPr/>
          </p:nvSpPr>
          <p:spPr bwMode="auto">
            <a:xfrm>
              <a:off x="1847" y="2495"/>
              <a:ext cx="143" cy="95"/>
            </a:xfrm>
            <a:prstGeom prst="line">
              <a:avLst/>
            </a:prstGeom>
            <a:noFill/>
            <a:ln w="38100">
              <a:solidFill>
                <a:srgbClr val="FF0000"/>
              </a:solidFill>
              <a:round/>
              <a:headEnd/>
              <a:tailEnd type="triangle" w="med" len="med"/>
            </a:ln>
            <a:effectLst/>
          </p:spPr>
          <p:txBody>
            <a:bodyPr/>
            <a:lstStyle/>
            <a:p>
              <a:pPr fontAlgn="base">
                <a:spcBef>
                  <a:spcPct val="0"/>
                </a:spcBef>
                <a:spcAft>
                  <a:spcPct val="0"/>
                </a:spcAft>
              </a:pPr>
              <a:endParaRPr lang="en-US">
                <a:solidFill>
                  <a:srgbClr val="000000"/>
                </a:solidFill>
                <a:latin typeface="Gill Sans MT" pitchFamily="34" charset="0"/>
              </a:endParaRPr>
            </a:p>
          </p:txBody>
        </p:sp>
        <p:sp>
          <p:nvSpPr>
            <p:cNvPr id="416805" name="Line 37"/>
            <p:cNvSpPr>
              <a:spLocks noChangeShapeType="1"/>
            </p:cNvSpPr>
            <p:nvPr/>
          </p:nvSpPr>
          <p:spPr bwMode="auto">
            <a:xfrm>
              <a:off x="1847" y="2877"/>
              <a:ext cx="143" cy="95"/>
            </a:xfrm>
            <a:prstGeom prst="line">
              <a:avLst/>
            </a:prstGeom>
            <a:noFill/>
            <a:ln w="38100">
              <a:solidFill>
                <a:srgbClr val="FF0000"/>
              </a:solidFill>
              <a:round/>
              <a:headEnd/>
              <a:tailEnd type="triangle" w="med" len="med"/>
            </a:ln>
            <a:effectLst/>
          </p:spPr>
          <p:txBody>
            <a:bodyPr/>
            <a:lstStyle/>
            <a:p>
              <a:pPr fontAlgn="base">
                <a:spcBef>
                  <a:spcPct val="0"/>
                </a:spcBef>
                <a:spcAft>
                  <a:spcPct val="0"/>
                </a:spcAft>
              </a:pPr>
              <a:endParaRPr lang="en-US">
                <a:solidFill>
                  <a:srgbClr val="000000"/>
                </a:solidFill>
                <a:latin typeface="Gill Sans MT" pitchFamily="34" charset="0"/>
              </a:endParaRPr>
            </a:p>
          </p:txBody>
        </p:sp>
        <p:sp>
          <p:nvSpPr>
            <p:cNvPr id="416806" name="Freeform 38"/>
            <p:cNvSpPr>
              <a:spLocks/>
            </p:cNvSpPr>
            <p:nvPr/>
          </p:nvSpPr>
          <p:spPr bwMode="auto">
            <a:xfrm>
              <a:off x="1828" y="1730"/>
              <a:ext cx="145" cy="191"/>
            </a:xfrm>
            <a:custGeom>
              <a:avLst/>
              <a:gdLst/>
              <a:ahLst/>
              <a:cxnLst>
                <a:cxn ang="0">
                  <a:pos x="0" y="0"/>
                </a:cxn>
                <a:cxn ang="0">
                  <a:pos x="48" y="0"/>
                </a:cxn>
                <a:cxn ang="0">
                  <a:pos x="48" y="191"/>
                </a:cxn>
              </a:cxnLst>
              <a:rect l="0" t="0" r="r" b="b"/>
              <a:pathLst>
                <a:path w="48" h="191">
                  <a:moveTo>
                    <a:pt x="0" y="0"/>
                  </a:moveTo>
                  <a:lnTo>
                    <a:pt x="48" y="0"/>
                  </a:lnTo>
                  <a:lnTo>
                    <a:pt x="48" y="191"/>
                  </a:lnTo>
                </a:path>
              </a:pathLst>
            </a:custGeom>
            <a:noFill/>
            <a:ln w="38100">
              <a:solidFill>
                <a:srgbClr val="FF0000"/>
              </a:solidFill>
              <a:round/>
              <a:headEnd/>
              <a:tailEnd type="triangle" w="med" len="med"/>
            </a:ln>
            <a:effectLst/>
          </p:spPr>
          <p:txBody>
            <a:bodyPr/>
            <a:lstStyle/>
            <a:p>
              <a:pPr fontAlgn="base">
                <a:spcBef>
                  <a:spcPct val="0"/>
                </a:spcBef>
                <a:spcAft>
                  <a:spcPct val="0"/>
                </a:spcAft>
              </a:pPr>
              <a:endParaRPr lang="en-US">
                <a:solidFill>
                  <a:srgbClr val="000000"/>
                </a:solidFill>
                <a:latin typeface="Gill Sans MT" pitchFamily="34" charset="0"/>
              </a:endParaRPr>
            </a:p>
          </p:txBody>
        </p:sp>
      </p:grpSp>
      <p:sp>
        <p:nvSpPr>
          <p:cNvPr id="416808" name="Text Box 40"/>
          <p:cNvSpPr txBox="1">
            <a:spLocks noChangeArrowheads="1"/>
          </p:cNvSpPr>
          <p:nvPr/>
        </p:nvSpPr>
        <p:spPr bwMode="auto">
          <a:xfrm>
            <a:off x="4110559" y="4602882"/>
            <a:ext cx="3055937" cy="641350"/>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dirty="0">
                <a:solidFill>
                  <a:srgbClr val="000000"/>
                </a:solidFill>
                <a:latin typeface="Gill Sans MT" pitchFamily="34" charset="0"/>
              </a:rPr>
              <a:t>In this cycle, three instructions</a:t>
            </a:r>
          </a:p>
          <a:p>
            <a:pPr fontAlgn="base">
              <a:spcBef>
                <a:spcPct val="0"/>
              </a:spcBef>
              <a:spcAft>
                <a:spcPct val="0"/>
              </a:spcAft>
            </a:pPr>
            <a:r>
              <a:rPr lang="en-US" dirty="0">
                <a:solidFill>
                  <a:srgbClr val="000000"/>
                </a:solidFill>
                <a:latin typeface="Gill Sans MT" pitchFamily="34" charset="0"/>
              </a:rPr>
              <a:t>need to broadcast their tags!</a:t>
            </a:r>
          </a:p>
        </p:txBody>
      </p:sp>
      <p:sp>
        <p:nvSpPr>
          <p:cNvPr id="416810" name="AutoShape 42"/>
          <p:cNvSpPr>
            <a:spLocks/>
          </p:cNvSpPr>
          <p:nvPr/>
        </p:nvSpPr>
        <p:spPr bwMode="auto">
          <a:xfrm rot="5400000">
            <a:off x="3902597" y="4293319"/>
            <a:ext cx="150812" cy="684213"/>
          </a:xfrm>
          <a:prstGeom prst="rightBrace">
            <a:avLst>
              <a:gd name="adj1" fmla="val 37807"/>
              <a:gd name="adj2" fmla="val 50000"/>
            </a:avLst>
          </a:prstGeom>
          <a:noFill/>
          <a:ln w="9525">
            <a:solidFill>
              <a:schemeClr val="tx1"/>
            </a:solidFill>
            <a:round/>
            <a:headEnd/>
            <a:tailEnd/>
          </a:ln>
          <a:effectLst/>
        </p:spPr>
        <p:txBody>
          <a:bodyPr wrap="none" anchor="ctr"/>
          <a:lstStyle/>
          <a:p>
            <a:pPr fontAlgn="base">
              <a:spcBef>
                <a:spcPct val="0"/>
              </a:spcBef>
              <a:spcAft>
                <a:spcPct val="0"/>
              </a:spcAft>
            </a:pPr>
            <a:endParaRPr lang="en-US">
              <a:solidFill>
                <a:srgbClr val="000000"/>
              </a:solidFill>
              <a:latin typeface="Gill Sans MT" pitchFamily="34" charset="0"/>
            </a:endParaRPr>
          </a:p>
        </p:txBody>
      </p:sp>
      <p:cxnSp>
        <p:nvCxnSpPr>
          <p:cNvPr id="416811" name="AutoShape 43"/>
          <p:cNvCxnSpPr>
            <a:cxnSpLocks noChangeShapeType="1"/>
            <a:stCxn id="416810" idx="1"/>
            <a:endCxn id="416808" idx="1"/>
          </p:cNvCxnSpPr>
          <p:nvPr/>
        </p:nvCxnSpPr>
        <p:spPr bwMode="auto">
          <a:xfrm rot="16200000" flipH="1">
            <a:off x="3939903" y="4752901"/>
            <a:ext cx="211137" cy="130175"/>
          </a:xfrm>
          <a:prstGeom prst="bentConnector2">
            <a:avLst/>
          </a:prstGeom>
          <a:noFill/>
          <a:ln w="9525">
            <a:solidFill>
              <a:schemeClr val="tx1"/>
            </a:solidFill>
            <a:miter lim="800000"/>
            <a:headEnd/>
            <a:tailEnd/>
          </a:ln>
          <a:effectLst/>
        </p:spPr>
      </p:cxnSp>
      <p:sp>
        <p:nvSpPr>
          <p:cNvPr id="43" name="Rectangle 5"/>
          <p:cNvSpPr>
            <a:spLocks noChangeArrowheads="1"/>
          </p:cNvSpPr>
          <p:nvPr/>
        </p:nvSpPr>
        <p:spPr bwMode="auto">
          <a:xfrm>
            <a:off x="3131840" y="2813770"/>
            <a:ext cx="454323" cy="304800"/>
          </a:xfrm>
          <a:prstGeom prst="rect">
            <a:avLst/>
          </a:prstGeom>
          <a:solidFill>
            <a:srgbClr val="CCFFCC"/>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dirty="0">
                <a:solidFill>
                  <a:srgbClr val="000000"/>
                </a:solidFill>
                <a:latin typeface="Gill Sans MT" pitchFamily="34" charset="0"/>
              </a:rPr>
              <a:t>WU</a:t>
            </a:r>
          </a:p>
        </p:txBody>
      </p:sp>
    </p:spTree>
    <p:extLst>
      <p:ext uri="{BB962C8B-B14F-4D97-AF65-F5344CB8AC3E}">
        <p14:creationId xmlns:p14="http://schemas.microsoft.com/office/powerpoint/2010/main" val="39302083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1680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16810"/>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16808"/>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168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6808" grpId="0"/>
      <p:bldP spid="416810"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1890" name="Rectangle 2"/>
          <p:cNvSpPr>
            <a:spLocks noGrp="1" noChangeArrowheads="1"/>
          </p:cNvSpPr>
          <p:nvPr>
            <p:ph type="title"/>
          </p:nvPr>
        </p:nvSpPr>
        <p:spPr/>
        <p:txBody>
          <a:bodyPr>
            <a:normAutofit fontScale="90000"/>
          </a:bodyPr>
          <a:lstStyle/>
          <a:p>
            <a:r>
              <a:rPr lang="en-US"/>
              <a:t>Delayed Tag Broadcast (3/3)</a:t>
            </a:r>
            <a:endParaRPr lang="en-US" dirty="0"/>
          </a:p>
        </p:txBody>
      </p:sp>
      <p:sp>
        <p:nvSpPr>
          <p:cNvPr id="421891" name="Rectangle 3"/>
          <p:cNvSpPr>
            <a:spLocks noGrp="1" noChangeArrowheads="1"/>
          </p:cNvSpPr>
          <p:nvPr>
            <p:ph idx="1"/>
          </p:nvPr>
        </p:nvSpPr>
        <p:spPr/>
        <p:txBody>
          <a:bodyPr/>
          <a:lstStyle/>
          <a:p>
            <a:r>
              <a:rPr lang="en-US"/>
              <a:t>Possible solutions</a:t>
            </a:r>
          </a:p>
          <a:p>
            <a:pPr lvl="1"/>
            <a:r>
              <a:rPr lang="en-US"/>
              <a:t>One select for issuing, another select for broadcast</a:t>
            </a:r>
          </a:p>
          <a:p>
            <a:pPr lvl="2"/>
            <a:r>
              <a:rPr lang="en-US"/>
              <a:t>Messes up timing of data-capture</a:t>
            </a:r>
          </a:p>
          <a:p>
            <a:pPr lvl="1"/>
            <a:r>
              <a:rPr lang="en-US"/>
              <a:t>Pre-reserve the bus</a:t>
            </a:r>
          </a:p>
          <a:p>
            <a:pPr lvl="2"/>
            <a:r>
              <a:rPr lang="en-US"/>
              <a:t>Complicated select logic, track current + future cycles</a:t>
            </a:r>
          </a:p>
          <a:p>
            <a:pPr lvl="1"/>
            <a:r>
              <a:rPr lang="en-US"/>
              <a:t>Hold the issue slot from initial launch until tag broadcast</a:t>
            </a:r>
            <a:endParaRPr lang="en-US" dirty="0"/>
          </a:p>
        </p:txBody>
      </p:sp>
      <p:sp>
        <p:nvSpPr>
          <p:cNvPr id="421892" name="Rectangle 4"/>
          <p:cNvSpPr>
            <a:spLocks noChangeArrowheads="1"/>
          </p:cNvSpPr>
          <p:nvPr/>
        </p:nvSpPr>
        <p:spPr bwMode="auto">
          <a:xfrm>
            <a:off x="1763713" y="4093567"/>
            <a:ext cx="531812" cy="227012"/>
          </a:xfrm>
          <a:prstGeom prst="rect">
            <a:avLst/>
          </a:prstGeom>
          <a:solidFill>
            <a:schemeClr val="accent1"/>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sz="1600">
                <a:solidFill>
                  <a:srgbClr val="000000"/>
                </a:solidFill>
                <a:latin typeface="Gill Sans MT" pitchFamily="34" charset="0"/>
              </a:rPr>
              <a:t>sch</a:t>
            </a:r>
          </a:p>
        </p:txBody>
      </p:sp>
      <p:sp>
        <p:nvSpPr>
          <p:cNvPr id="421893" name="Rectangle 5"/>
          <p:cNvSpPr>
            <a:spLocks noChangeArrowheads="1"/>
          </p:cNvSpPr>
          <p:nvPr/>
        </p:nvSpPr>
        <p:spPr bwMode="auto">
          <a:xfrm>
            <a:off x="2293938" y="4093567"/>
            <a:ext cx="531812" cy="227012"/>
          </a:xfrm>
          <a:prstGeom prst="rect">
            <a:avLst/>
          </a:prstGeom>
          <a:solidFill>
            <a:schemeClr val="accent1"/>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sz="1600">
                <a:solidFill>
                  <a:srgbClr val="000000"/>
                </a:solidFill>
                <a:latin typeface="Gill Sans MT" pitchFamily="34" charset="0"/>
              </a:rPr>
              <a:t>payl</a:t>
            </a:r>
          </a:p>
        </p:txBody>
      </p:sp>
      <p:sp>
        <p:nvSpPr>
          <p:cNvPr id="421894" name="Rectangle 6"/>
          <p:cNvSpPr>
            <a:spLocks noChangeArrowheads="1"/>
          </p:cNvSpPr>
          <p:nvPr/>
        </p:nvSpPr>
        <p:spPr bwMode="auto">
          <a:xfrm>
            <a:off x="2825750" y="4093567"/>
            <a:ext cx="531813" cy="227012"/>
          </a:xfrm>
          <a:prstGeom prst="rect">
            <a:avLst/>
          </a:prstGeom>
          <a:solidFill>
            <a:schemeClr val="accent1"/>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sz="1600">
                <a:solidFill>
                  <a:srgbClr val="000000"/>
                </a:solidFill>
                <a:latin typeface="Gill Sans MT" pitchFamily="34" charset="0"/>
              </a:rPr>
              <a:t>exec</a:t>
            </a:r>
          </a:p>
        </p:txBody>
      </p:sp>
      <p:sp>
        <p:nvSpPr>
          <p:cNvPr id="421895" name="Rectangle 7"/>
          <p:cNvSpPr>
            <a:spLocks noChangeArrowheads="1"/>
          </p:cNvSpPr>
          <p:nvPr/>
        </p:nvSpPr>
        <p:spPr bwMode="auto">
          <a:xfrm>
            <a:off x="3357563" y="4093567"/>
            <a:ext cx="531812" cy="227012"/>
          </a:xfrm>
          <a:prstGeom prst="rect">
            <a:avLst/>
          </a:prstGeom>
          <a:solidFill>
            <a:schemeClr val="accent1"/>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sz="1600">
                <a:solidFill>
                  <a:srgbClr val="000000"/>
                </a:solidFill>
                <a:latin typeface="Gill Sans MT" pitchFamily="34" charset="0"/>
              </a:rPr>
              <a:t>exec</a:t>
            </a:r>
          </a:p>
        </p:txBody>
      </p:sp>
      <p:sp>
        <p:nvSpPr>
          <p:cNvPr id="421896" name="Rectangle 8"/>
          <p:cNvSpPr>
            <a:spLocks noChangeArrowheads="1"/>
          </p:cNvSpPr>
          <p:nvPr/>
        </p:nvSpPr>
        <p:spPr bwMode="auto">
          <a:xfrm>
            <a:off x="3887788" y="4093567"/>
            <a:ext cx="531812" cy="227012"/>
          </a:xfrm>
          <a:prstGeom prst="rect">
            <a:avLst/>
          </a:prstGeom>
          <a:solidFill>
            <a:schemeClr val="accent1"/>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sz="1600">
                <a:solidFill>
                  <a:srgbClr val="000000"/>
                </a:solidFill>
                <a:latin typeface="Gill Sans MT" pitchFamily="34" charset="0"/>
              </a:rPr>
              <a:t>exec</a:t>
            </a:r>
          </a:p>
        </p:txBody>
      </p:sp>
      <p:sp>
        <p:nvSpPr>
          <p:cNvPr id="421897" name="Line 9"/>
          <p:cNvSpPr>
            <a:spLocks noChangeShapeType="1"/>
          </p:cNvSpPr>
          <p:nvPr/>
        </p:nvSpPr>
        <p:spPr bwMode="auto">
          <a:xfrm>
            <a:off x="1763713" y="4472979"/>
            <a:ext cx="2655887" cy="0"/>
          </a:xfrm>
          <a:prstGeom prst="line">
            <a:avLst/>
          </a:prstGeom>
          <a:noFill/>
          <a:ln w="9525">
            <a:solidFill>
              <a:schemeClr val="tx1"/>
            </a:solidFill>
            <a:round/>
            <a:headEnd/>
            <a:tailEnd/>
          </a:ln>
          <a:effectLst/>
        </p:spPr>
        <p:txBody>
          <a:bodyPr/>
          <a:lstStyle/>
          <a:p>
            <a:pPr fontAlgn="base">
              <a:spcBef>
                <a:spcPct val="0"/>
              </a:spcBef>
              <a:spcAft>
                <a:spcPct val="0"/>
              </a:spcAft>
            </a:pPr>
            <a:endParaRPr lang="en-US">
              <a:solidFill>
                <a:srgbClr val="000000"/>
              </a:solidFill>
              <a:latin typeface="Gill Sans MT" pitchFamily="34" charset="0"/>
            </a:endParaRPr>
          </a:p>
        </p:txBody>
      </p:sp>
      <p:sp>
        <p:nvSpPr>
          <p:cNvPr id="421898" name="Line 10"/>
          <p:cNvSpPr>
            <a:spLocks noChangeShapeType="1"/>
          </p:cNvSpPr>
          <p:nvPr/>
        </p:nvSpPr>
        <p:spPr bwMode="auto">
          <a:xfrm>
            <a:off x="1763713" y="4547592"/>
            <a:ext cx="2655887" cy="0"/>
          </a:xfrm>
          <a:prstGeom prst="line">
            <a:avLst/>
          </a:prstGeom>
          <a:noFill/>
          <a:ln w="9525">
            <a:solidFill>
              <a:schemeClr val="tx1"/>
            </a:solidFill>
            <a:round/>
            <a:headEnd/>
            <a:tailEnd/>
          </a:ln>
          <a:effectLst/>
        </p:spPr>
        <p:txBody>
          <a:bodyPr/>
          <a:lstStyle/>
          <a:p>
            <a:pPr fontAlgn="base">
              <a:spcBef>
                <a:spcPct val="0"/>
              </a:spcBef>
              <a:spcAft>
                <a:spcPct val="0"/>
              </a:spcAft>
            </a:pPr>
            <a:endParaRPr lang="en-US">
              <a:solidFill>
                <a:srgbClr val="000000"/>
              </a:solidFill>
              <a:latin typeface="Gill Sans MT" pitchFamily="34" charset="0"/>
            </a:endParaRPr>
          </a:p>
        </p:txBody>
      </p:sp>
      <p:sp>
        <p:nvSpPr>
          <p:cNvPr id="421899" name="Line 11"/>
          <p:cNvSpPr>
            <a:spLocks noChangeShapeType="1"/>
          </p:cNvSpPr>
          <p:nvPr/>
        </p:nvSpPr>
        <p:spPr bwMode="auto">
          <a:xfrm>
            <a:off x="1763713" y="4623792"/>
            <a:ext cx="2655887" cy="0"/>
          </a:xfrm>
          <a:prstGeom prst="line">
            <a:avLst/>
          </a:prstGeom>
          <a:noFill/>
          <a:ln w="9525">
            <a:solidFill>
              <a:schemeClr val="tx1"/>
            </a:solidFill>
            <a:round/>
            <a:headEnd/>
            <a:tailEnd/>
          </a:ln>
          <a:effectLst/>
        </p:spPr>
        <p:txBody>
          <a:bodyPr/>
          <a:lstStyle/>
          <a:p>
            <a:pPr fontAlgn="base">
              <a:spcBef>
                <a:spcPct val="0"/>
              </a:spcBef>
              <a:spcAft>
                <a:spcPct val="0"/>
              </a:spcAft>
            </a:pPr>
            <a:endParaRPr lang="en-US">
              <a:solidFill>
                <a:srgbClr val="000000"/>
              </a:solidFill>
              <a:latin typeface="Gill Sans MT" pitchFamily="34" charset="0"/>
            </a:endParaRPr>
          </a:p>
        </p:txBody>
      </p:sp>
      <p:sp>
        <p:nvSpPr>
          <p:cNvPr id="421900" name="Line 12"/>
          <p:cNvSpPr>
            <a:spLocks noChangeShapeType="1"/>
          </p:cNvSpPr>
          <p:nvPr/>
        </p:nvSpPr>
        <p:spPr bwMode="auto">
          <a:xfrm>
            <a:off x="1763713" y="4699992"/>
            <a:ext cx="2655887" cy="0"/>
          </a:xfrm>
          <a:prstGeom prst="line">
            <a:avLst/>
          </a:prstGeom>
          <a:noFill/>
          <a:ln w="9525">
            <a:solidFill>
              <a:schemeClr val="tx1"/>
            </a:solidFill>
            <a:round/>
            <a:headEnd/>
            <a:tailEnd/>
          </a:ln>
          <a:effectLst/>
        </p:spPr>
        <p:txBody>
          <a:bodyPr/>
          <a:lstStyle/>
          <a:p>
            <a:pPr fontAlgn="base">
              <a:spcBef>
                <a:spcPct val="0"/>
              </a:spcBef>
              <a:spcAft>
                <a:spcPct val="0"/>
              </a:spcAft>
            </a:pPr>
            <a:endParaRPr lang="en-US">
              <a:solidFill>
                <a:srgbClr val="000000"/>
              </a:solidFill>
              <a:latin typeface="Gill Sans MT" pitchFamily="34" charset="0"/>
            </a:endParaRPr>
          </a:p>
        </p:txBody>
      </p:sp>
      <p:sp>
        <p:nvSpPr>
          <p:cNvPr id="421901" name="Line 13"/>
          <p:cNvSpPr>
            <a:spLocks noChangeShapeType="1"/>
          </p:cNvSpPr>
          <p:nvPr/>
        </p:nvSpPr>
        <p:spPr bwMode="auto">
          <a:xfrm>
            <a:off x="2295525" y="4472979"/>
            <a:ext cx="1593850" cy="0"/>
          </a:xfrm>
          <a:prstGeom prst="line">
            <a:avLst/>
          </a:prstGeom>
          <a:noFill/>
          <a:ln w="38100">
            <a:solidFill>
              <a:srgbClr val="C0C0C0"/>
            </a:solidFill>
            <a:round/>
            <a:headEnd/>
            <a:tailEnd/>
          </a:ln>
          <a:effectLst/>
        </p:spPr>
        <p:txBody>
          <a:bodyPr/>
          <a:lstStyle/>
          <a:p>
            <a:pPr fontAlgn="base">
              <a:spcBef>
                <a:spcPct val="0"/>
              </a:spcBef>
              <a:spcAft>
                <a:spcPct val="0"/>
              </a:spcAft>
            </a:pPr>
            <a:endParaRPr lang="en-US">
              <a:solidFill>
                <a:srgbClr val="000000"/>
              </a:solidFill>
              <a:latin typeface="Gill Sans MT" pitchFamily="34" charset="0"/>
            </a:endParaRPr>
          </a:p>
        </p:txBody>
      </p:sp>
      <p:sp>
        <p:nvSpPr>
          <p:cNvPr id="421902" name="AutoShape 14"/>
          <p:cNvSpPr>
            <a:spLocks/>
          </p:cNvSpPr>
          <p:nvPr/>
        </p:nvSpPr>
        <p:spPr bwMode="auto">
          <a:xfrm rot="5400000">
            <a:off x="3054350" y="4091979"/>
            <a:ext cx="76200" cy="1593850"/>
          </a:xfrm>
          <a:prstGeom prst="rightBrace">
            <a:avLst>
              <a:gd name="adj1" fmla="val 174306"/>
              <a:gd name="adj2" fmla="val 50000"/>
            </a:avLst>
          </a:prstGeom>
          <a:noFill/>
          <a:ln w="9525">
            <a:solidFill>
              <a:schemeClr val="tx1"/>
            </a:solidFill>
            <a:round/>
            <a:headEnd/>
            <a:tailEnd/>
          </a:ln>
          <a:effectLst/>
        </p:spPr>
        <p:txBody>
          <a:bodyPr wrap="none" anchor="ctr"/>
          <a:lstStyle/>
          <a:p>
            <a:pPr fontAlgn="base">
              <a:spcBef>
                <a:spcPct val="0"/>
              </a:spcBef>
              <a:spcAft>
                <a:spcPct val="0"/>
              </a:spcAft>
            </a:pPr>
            <a:endParaRPr lang="en-US">
              <a:solidFill>
                <a:srgbClr val="000000"/>
              </a:solidFill>
              <a:latin typeface="Gill Sans MT" pitchFamily="34" charset="0"/>
            </a:endParaRPr>
          </a:p>
        </p:txBody>
      </p:sp>
      <p:sp>
        <p:nvSpPr>
          <p:cNvPr id="421903" name="Line 15"/>
          <p:cNvSpPr>
            <a:spLocks noChangeShapeType="1"/>
          </p:cNvSpPr>
          <p:nvPr/>
        </p:nvSpPr>
        <p:spPr bwMode="auto">
          <a:xfrm>
            <a:off x="2295525" y="4320579"/>
            <a:ext cx="0" cy="455613"/>
          </a:xfrm>
          <a:prstGeom prst="line">
            <a:avLst/>
          </a:prstGeom>
          <a:noFill/>
          <a:ln w="9525">
            <a:solidFill>
              <a:schemeClr val="tx1"/>
            </a:solidFill>
            <a:prstDash val="dash"/>
            <a:round/>
            <a:headEnd/>
            <a:tailEnd/>
          </a:ln>
          <a:effectLst/>
        </p:spPr>
        <p:txBody>
          <a:bodyPr/>
          <a:lstStyle/>
          <a:p>
            <a:pPr fontAlgn="base">
              <a:spcBef>
                <a:spcPct val="0"/>
              </a:spcBef>
              <a:spcAft>
                <a:spcPct val="0"/>
              </a:spcAft>
            </a:pPr>
            <a:endParaRPr lang="en-US">
              <a:solidFill>
                <a:srgbClr val="000000"/>
              </a:solidFill>
              <a:latin typeface="Gill Sans MT" pitchFamily="34" charset="0"/>
            </a:endParaRPr>
          </a:p>
        </p:txBody>
      </p:sp>
      <p:sp>
        <p:nvSpPr>
          <p:cNvPr id="421904" name="Line 16"/>
          <p:cNvSpPr>
            <a:spLocks noChangeShapeType="1"/>
          </p:cNvSpPr>
          <p:nvPr/>
        </p:nvSpPr>
        <p:spPr bwMode="auto">
          <a:xfrm>
            <a:off x="3889375" y="4320579"/>
            <a:ext cx="0" cy="455613"/>
          </a:xfrm>
          <a:prstGeom prst="line">
            <a:avLst/>
          </a:prstGeom>
          <a:noFill/>
          <a:ln w="9525">
            <a:solidFill>
              <a:schemeClr val="tx1"/>
            </a:solidFill>
            <a:prstDash val="dash"/>
            <a:round/>
            <a:headEnd/>
            <a:tailEnd/>
          </a:ln>
          <a:effectLst/>
        </p:spPr>
        <p:txBody>
          <a:bodyPr/>
          <a:lstStyle/>
          <a:p>
            <a:pPr fontAlgn="base">
              <a:spcBef>
                <a:spcPct val="0"/>
              </a:spcBef>
              <a:spcAft>
                <a:spcPct val="0"/>
              </a:spcAft>
            </a:pPr>
            <a:endParaRPr lang="en-US">
              <a:solidFill>
                <a:srgbClr val="000000"/>
              </a:solidFill>
              <a:latin typeface="Gill Sans MT" pitchFamily="34" charset="0"/>
            </a:endParaRPr>
          </a:p>
        </p:txBody>
      </p:sp>
      <p:sp>
        <p:nvSpPr>
          <p:cNvPr id="421905" name="Text Box 17"/>
          <p:cNvSpPr txBox="1">
            <a:spLocks noChangeArrowheads="1"/>
          </p:cNvSpPr>
          <p:nvPr/>
        </p:nvSpPr>
        <p:spPr bwMode="auto">
          <a:xfrm>
            <a:off x="3813175" y="4852392"/>
            <a:ext cx="4133850" cy="304800"/>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sz="1400">
                <a:solidFill>
                  <a:srgbClr val="000000"/>
                </a:solidFill>
                <a:latin typeface="Gill Sans MT" pitchFamily="34" charset="0"/>
              </a:rPr>
              <a:t>Issue width effectively reduced by one for three cycles</a:t>
            </a:r>
          </a:p>
        </p:txBody>
      </p:sp>
      <p:cxnSp>
        <p:nvCxnSpPr>
          <p:cNvPr id="421906" name="AutoShape 18"/>
          <p:cNvCxnSpPr>
            <a:cxnSpLocks noChangeShapeType="1"/>
            <a:stCxn id="421902" idx="1"/>
            <a:endCxn id="421905" idx="1"/>
          </p:cNvCxnSpPr>
          <p:nvPr/>
        </p:nvCxnSpPr>
        <p:spPr bwMode="auto">
          <a:xfrm rot="16200000" flipH="1">
            <a:off x="3413919" y="4605535"/>
            <a:ext cx="77788" cy="720725"/>
          </a:xfrm>
          <a:prstGeom prst="bentConnector2">
            <a:avLst/>
          </a:prstGeom>
          <a:noFill/>
          <a:ln w="9525">
            <a:solidFill>
              <a:schemeClr val="tx1"/>
            </a:solidFill>
            <a:miter lim="800000"/>
            <a:headEnd/>
            <a:tailEnd/>
          </a:ln>
          <a:effectLst/>
        </p:spPr>
      </p:cxnSp>
    </p:spTree>
    <p:extLst>
      <p:ext uri="{BB962C8B-B14F-4D97-AF65-F5344CB8AC3E}">
        <p14:creationId xmlns:p14="http://schemas.microsoft.com/office/powerpoint/2010/main" val="64298079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8034" name="Rectangle 2"/>
          <p:cNvSpPr>
            <a:spLocks noGrp="1" noChangeArrowheads="1"/>
          </p:cNvSpPr>
          <p:nvPr>
            <p:ph type="title"/>
          </p:nvPr>
        </p:nvSpPr>
        <p:spPr/>
        <p:txBody>
          <a:bodyPr>
            <a:normAutofit fontScale="90000"/>
          </a:bodyPr>
          <a:lstStyle/>
          <a:p>
            <a:r>
              <a:rPr lang="en-US"/>
              <a:t>Delayed Wakeup</a:t>
            </a:r>
            <a:endParaRPr lang="en-US" dirty="0"/>
          </a:p>
        </p:txBody>
      </p:sp>
      <p:sp>
        <p:nvSpPr>
          <p:cNvPr id="428035" name="Rectangle 3"/>
          <p:cNvSpPr>
            <a:spLocks noGrp="1" noChangeArrowheads="1"/>
          </p:cNvSpPr>
          <p:nvPr>
            <p:ph idx="1"/>
          </p:nvPr>
        </p:nvSpPr>
        <p:spPr/>
        <p:txBody>
          <a:bodyPr/>
          <a:lstStyle/>
          <a:p>
            <a:r>
              <a:rPr lang="en-US"/>
              <a:t>Push the delay to the consumer</a:t>
            </a:r>
            <a:endParaRPr lang="en-US" dirty="0"/>
          </a:p>
        </p:txBody>
      </p:sp>
      <p:sp>
        <p:nvSpPr>
          <p:cNvPr id="428036" name="Oval 4"/>
          <p:cNvSpPr>
            <a:spLocks noChangeArrowheads="1"/>
          </p:cNvSpPr>
          <p:nvPr/>
        </p:nvSpPr>
        <p:spPr bwMode="auto">
          <a:xfrm>
            <a:off x="2371725" y="3949526"/>
            <a:ext cx="303213" cy="303213"/>
          </a:xfrm>
          <a:prstGeom prst="ellipse">
            <a:avLst/>
          </a:prstGeom>
          <a:solidFill>
            <a:srgbClr val="3366FF"/>
          </a:solidFill>
          <a:ln w="9525">
            <a:noFill/>
            <a:round/>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r>
              <a:rPr lang="en-US">
                <a:solidFill>
                  <a:srgbClr val="FFFFFF"/>
                </a:solidFill>
                <a:latin typeface="Gill Sans MT" pitchFamily="34" charset="0"/>
              </a:rPr>
              <a:t>=</a:t>
            </a:r>
          </a:p>
        </p:txBody>
      </p:sp>
      <p:sp>
        <p:nvSpPr>
          <p:cNvPr id="428037" name="Line 5"/>
          <p:cNvSpPr>
            <a:spLocks noChangeShapeType="1"/>
          </p:cNvSpPr>
          <p:nvPr/>
        </p:nvSpPr>
        <p:spPr bwMode="auto">
          <a:xfrm>
            <a:off x="1687513" y="2355676"/>
            <a:ext cx="0" cy="2808288"/>
          </a:xfrm>
          <a:prstGeom prst="line">
            <a:avLst/>
          </a:prstGeom>
          <a:noFill/>
          <a:ln w="9525">
            <a:solidFill>
              <a:schemeClr val="tx1"/>
            </a:solidFill>
            <a:round/>
            <a:headEnd/>
            <a:tailEnd type="triangle" w="med" len="med"/>
          </a:ln>
          <a:effectLst/>
        </p:spPr>
        <p:txBody>
          <a:bodyPr/>
          <a:lstStyle/>
          <a:p>
            <a:pPr fontAlgn="base">
              <a:spcBef>
                <a:spcPct val="0"/>
              </a:spcBef>
              <a:spcAft>
                <a:spcPct val="0"/>
              </a:spcAft>
            </a:pPr>
            <a:endParaRPr lang="en-US">
              <a:solidFill>
                <a:srgbClr val="000000"/>
              </a:solidFill>
              <a:latin typeface="Gill Sans MT" pitchFamily="34" charset="0"/>
            </a:endParaRPr>
          </a:p>
        </p:txBody>
      </p:sp>
      <p:sp>
        <p:nvSpPr>
          <p:cNvPr id="428038" name="Line 6"/>
          <p:cNvSpPr>
            <a:spLocks noChangeShapeType="1"/>
          </p:cNvSpPr>
          <p:nvPr/>
        </p:nvSpPr>
        <p:spPr bwMode="auto">
          <a:xfrm>
            <a:off x="1687513" y="2431876"/>
            <a:ext cx="1138237" cy="0"/>
          </a:xfrm>
          <a:prstGeom prst="line">
            <a:avLst/>
          </a:prstGeom>
          <a:noFill/>
          <a:ln w="9525">
            <a:solidFill>
              <a:schemeClr val="tx1"/>
            </a:solidFill>
            <a:round/>
            <a:headEnd/>
            <a:tailEnd/>
          </a:ln>
          <a:effectLst/>
        </p:spPr>
        <p:txBody>
          <a:bodyPr/>
          <a:lstStyle/>
          <a:p>
            <a:pPr fontAlgn="base">
              <a:spcBef>
                <a:spcPct val="0"/>
              </a:spcBef>
              <a:spcAft>
                <a:spcPct val="0"/>
              </a:spcAft>
            </a:pPr>
            <a:endParaRPr lang="en-US">
              <a:solidFill>
                <a:srgbClr val="000000"/>
              </a:solidFill>
              <a:latin typeface="Gill Sans MT" pitchFamily="34" charset="0"/>
            </a:endParaRPr>
          </a:p>
        </p:txBody>
      </p:sp>
      <p:sp>
        <p:nvSpPr>
          <p:cNvPr id="428039" name="Text Box 7"/>
          <p:cNvSpPr txBox="1">
            <a:spLocks noChangeArrowheads="1"/>
          </p:cNvSpPr>
          <p:nvPr/>
        </p:nvSpPr>
        <p:spPr bwMode="auto">
          <a:xfrm>
            <a:off x="2886075" y="2204864"/>
            <a:ext cx="1809750" cy="641350"/>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a:solidFill>
                  <a:srgbClr val="000000"/>
                </a:solidFill>
                <a:latin typeface="Gill Sans MT" pitchFamily="34" charset="0"/>
              </a:rPr>
              <a:t>Tag Broadcast for</a:t>
            </a:r>
          </a:p>
          <a:p>
            <a:pPr fontAlgn="base">
              <a:spcBef>
                <a:spcPct val="0"/>
              </a:spcBef>
              <a:spcAft>
                <a:spcPct val="0"/>
              </a:spcAft>
            </a:pPr>
            <a:r>
              <a:rPr lang="en-US">
                <a:solidFill>
                  <a:srgbClr val="000000"/>
                </a:solidFill>
                <a:latin typeface="Gill Sans MT" pitchFamily="34" charset="0"/>
              </a:rPr>
              <a:t>R1 = R2 </a:t>
            </a:r>
            <a:r>
              <a:rPr lang="en-US">
                <a:solidFill>
                  <a:srgbClr val="000000"/>
                </a:solidFill>
                <a:latin typeface="Gill Sans MT" pitchFamily="34" charset="0"/>
                <a:cs typeface="Arial" charset="0"/>
              </a:rPr>
              <a:t>× R3</a:t>
            </a:r>
          </a:p>
        </p:txBody>
      </p:sp>
      <p:sp>
        <p:nvSpPr>
          <p:cNvPr id="428040" name="Line 8"/>
          <p:cNvSpPr>
            <a:spLocks noChangeShapeType="1"/>
          </p:cNvSpPr>
          <p:nvPr/>
        </p:nvSpPr>
        <p:spPr bwMode="auto">
          <a:xfrm>
            <a:off x="1687513" y="4100339"/>
            <a:ext cx="684212" cy="0"/>
          </a:xfrm>
          <a:prstGeom prst="line">
            <a:avLst/>
          </a:prstGeom>
          <a:noFill/>
          <a:ln w="9525">
            <a:solidFill>
              <a:schemeClr val="tx1"/>
            </a:solidFill>
            <a:round/>
            <a:headEnd/>
            <a:tailEnd/>
          </a:ln>
          <a:effectLst/>
        </p:spPr>
        <p:txBody>
          <a:bodyPr/>
          <a:lstStyle/>
          <a:p>
            <a:pPr fontAlgn="base">
              <a:spcBef>
                <a:spcPct val="0"/>
              </a:spcBef>
              <a:spcAft>
                <a:spcPct val="0"/>
              </a:spcAft>
            </a:pPr>
            <a:endParaRPr lang="en-US">
              <a:solidFill>
                <a:srgbClr val="000000"/>
              </a:solidFill>
              <a:latin typeface="Gill Sans MT" pitchFamily="34" charset="0"/>
            </a:endParaRPr>
          </a:p>
        </p:txBody>
      </p:sp>
      <p:sp>
        <p:nvSpPr>
          <p:cNvPr id="428041" name="Text Box 9"/>
          <p:cNvSpPr txBox="1">
            <a:spLocks noChangeArrowheads="1"/>
          </p:cNvSpPr>
          <p:nvPr/>
        </p:nvSpPr>
        <p:spPr bwMode="auto">
          <a:xfrm>
            <a:off x="2279650" y="3454226"/>
            <a:ext cx="439544" cy="369332"/>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a:solidFill>
                  <a:srgbClr val="000000"/>
                </a:solidFill>
                <a:latin typeface="Gill Sans MT" pitchFamily="34" charset="0"/>
              </a:rPr>
              <a:t>R1</a:t>
            </a:r>
          </a:p>
        </p:txBody>
      </p:sp>
      <p:sp>
        <p:nvSpPr>
          <p:cNvPr id="428042" name="Line 10"/>
          <p:cNvSpPr>
            <a:spLocks noChangeShapeType="1"/>
          </p:cNvSpPr>
          <p:nvPr/>
        </p:nvSpPr>
        <p:spPr bwMode="auto">
          <a:xfrm>
            <a:off x="2522538" y="3797126"/>
            <a:ext cx="0" cy="152400"/>
          </a:xfrm>
          <a:prstGeom prst="line">
            <a:avLst/>
          </a:prstGeom>
          <a:noFill/>
          <a:ln w="9525">
            <a:solidFill>
              <a:schemeClr val="tx1"/>
            </a:solidFill>
            <a:round/>
            <a:headEnd/>
            <a:tailEnd/>
          </a:ln>
          <a:effectLst/>
        </p:spPr>
        <p:txBody>
          <a:bodyPr/>
          <a:lstStyle/>
          <a:p>
            <a:pPr fontAlgn="base">
              <a:spcBef>
                <a:spcPct val="0"/>
              </a:spcBef>
              <a:spcAft>
                <a:spcPct val="0"/>
              </a:spcAft>
            </a:pPr>
            <a:endParaRPr lang="en-US">
              <a:solidFill>
                <a:srgbClr val="000000"/>
              </a:solidFill>
              <a:latin typeface="Gill Sans MT" pitchFamily="34" charset="0"/>
            </a:endParaRPr>
          </a:p>
        </p:txBody>
      </p:sp>
      <p:sp>
        <p:nvSpPr>
          <p:cNvPr id="428052" name="Oval 20"/>
          <p:cNvSpPr>
            <a:spLocks noChangeArrowheads="1"/>
          </p:cNvSpPr>
          <p:nvPr/>
        </p:nvSpPr>
        <p:spPr bwMode="auto">
          <a:xfrm>
            <a:off x="2371725" y="4708351"/>
            <a:ext cx="303213" cy="303213"/>
          </a:xfrm>
          <a:prstGeom prst="ellipse">
            <a:avLst/>
          </a:prstGeom>
          <a:solidFill>
            <a:srgbClr val="3366FF"/>
          </a:solidFill>
          <a:ln w="9525">
            <a:noFill/>
            <a:round/>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r>
              <a:rPr lang="en-US">
                <a:solidFill>
                  <a:srgbClr val="FFFFFF"/>
                </a:solidFill>
                <a:latin typeface="Gill Sans MT" pitchFamily="34" charset="0"/>
              </a:rPr>
              <a:t>=</a:t>
            </a:r>
          </a:p>
        </p:txBody>
      </p:sp>
      <p:sp>
        <p:nvSpPr>
          <p:cNvPr id="428053" name="Line 21"/>
          <p:cNvSpPr>
            <a:spLocks noChangeShapeType="1"/>
          </p:cNvSpPr>
          <p:nvPr/>
        </p:nvSpPr>
        <p:spPr bwMode="auto">
          <a:xfrm>
            <a:off x="2522538" y="4555951"/>
            <a:ext cx="0" cy="152400"/>
          </a:xfrm>
          <a:prstGeom prst="line">
            <a:avLst/>
          </a:prstGeom>
          <a:noFill/>
          <a:ln w="9525">
            <a:solidFill>
              <a:schemeClr val="tx1"/>
            </a:solidFill>
            <a:round/>
            <a:headEnd/>
            <a:tailEnd/>
          </a:ln>
          <a:effectLst/>
        </p:spPr>
        <p:txBody>
          <a:bodyPr/>
          <a:lstStyle/>
          <a:p>
            <a:pPr fontAlgn="base">
              <a:spcBef>
                <a:spcPct val="0"/>
              </a:spcBef>
              <a:spcAft>
                <a:spcPct val="0"/>
              </a:spcAft>
            </a:pPr>
            <a:endParaRPr lang="en-US">
              <a:solidFill>
                <a:srgbClr val="000000"/>
              </a:solidFill>
              <a:latin typeface="Gill Sans MT" pitchFamily="34" charset="0"/>
            </a:endParaRPr>
          </a:p>
        </p:txBody>
      </p:sp>
      <p:sp>
        <p:nvSpPr>
          <p:cNvPr id="428054" name="Text Box 22"/>
          <p:cNvSpPr txBox="1">
            <a:spLocks noChangeArrowheads="1"/>
          </p:cNvSpPr>
          <p:nvPr/>
        </p:nvSpPr>
        <p:spPr bwMode="auto">
          <a:xfrm>
            <a:off x="2295525" y="4267026"/>
            <a:ext cx="439544" cy="369332"/>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a:solidFill>
                  <a:srgbClr val="000000"/>
                </a:solidFill>
                <a:latin typeface="Gill Sans MT" pitchFamily="34" charset="0"/>
              </a:rPr>
              <a:t>R4</a:t>
            </a:r>
          </a:p>
        </p:txBody>
      </p:sp>
      <p:sp>
        <p:nvSpPr>
          <p:cNvPr id="428055" name="Line 23"/>
          <p:cNvSpPr>
            <a:spLocks noChangeShapeType="1"/>
          </p:cNvSpPr>
          <p:nvPr/>
        </p:nvSpPr>
        <p:spPr bwMode="auto">
          <a:xfrm>
            <a:off x="1687513" y="4859164"/>
            <a:ext cx="684212" cy="0"/>
          </a:xfrm>
          <a:prstGeom prst="line">
            <a:avLst/>
          </a:prstGeom>
          <a:noFill/>
          <a:ln w="9525">
            <a:solidFill>
              <a:schemeClr val="tx1"/>
            </a:solidFill>
            <a:round/>
            <a:headEnd/>
            <a:tailEnd/>
          </a:ln>
          <a:effectLst/>
        </p:spPr>
        <p:txBody>
          <a:bodyPr/>
          <a:lstStyle/>
          <a:p>
            <a:pPr fontAlgn="base">
              <a:spcBef>
                <a:spcPct val="0"/>
              </a:spcBef>
              <a:spcAft>
                <a:spcPct val="0"/>
              </a:spcAft>
            </a:pPr>
            <a:endParaRPr lang="en-US">
              <a:solidFill>
                <a:srgbClr val="000000"/>
              </a:solidFill>
              <a:latin typeface="Gill Sans MT" pitchFamily="34" charset="0"/>
            </a:endParaRPr>
          </a:p>
        </p:txBody>
      </p:sp>
      <p:sp>
        <p:nvSpPr>
          <p:cNvPr id="428056" name="Text Box 24"/>
          <p:cNvSpPr txBox="1">
            <a:spLocks noChangeArrowheads="1"/>
          </p:cNvSpPr>
          <p:nvPr/>
        </p:nvSpPr>
        <p:spPr bwMode="auto">
          <a:xfrm>
            <a:off x="4724400" y="3874914"/>
            <a:ext cx="1475084" cy="369332"/>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a:solidFill>
                  <a:srgbClr val="000000"/>
                </a:solidFill>
                <a:latin typeface="Gill Sans MT" pitchFamily="34" charset="0"/>
              </a:rPr>
              <a:t>R5 = R1 + R4</a:t>
            </a:r>
          </a:p>
        </p:txBody>
      </p:sp>
      <p:sp>
        <p:nvSpPr>
          <p:cNvPr id="428057" name="AutoShape 25"/>
          <p:cNvSpPr>
            <a:spLocks noChangeArrowheads="1"/>
          </p:cNvSpPr>
          <p:nvPr/>
        </p:nvSpPr>
        <p:spPr bwMode="auto">
          <a:xfrm>
            <a:off x="4572000" y="4405139"/>
            <a:ext cx="227013" cy="227012"/>
          </a:xfrm>
          <a:prstGeom prst="flowChartDelay">
            <a:avLst/>
          </a:prstGeom>
          <a:solidFill>
            <a:srgbClr val="3366FF"/>
          </a:solidFill>
          <a:ln w="9525">
            <a:no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fontAlgn="base">
              <a:spcBef>
                <a:spcPct val="0"/>
              </a:spcBef>
              <a:spcAft>
                <a:spcPct val="0"/>
              </a:spcAft>
            </a:pPr>
            <a:endParaRPr lang="en-US">
              <a:solidFill>
                <a:srgbClr val="000000"/>
              </a:solidFill>
              <a:latin typeface="Gill Sans MT" pitchFamily="34" charset="0"/>
            </a:endParaRPr>
          </a:p>
        </p:txBody>
      </p:sp>
      <p:sp>
        <p:nvSpPr>
          <p:cNvPr id="428058" name="Freeform 26"/>
          <p:cNvSpPr>
            <a:spLocks/>
          </p:cNvSpPr>
          <p:nvPr/>
        </p:nvSpPr>
        <p:spPr bwMode="auto">
          <a:xfrm>
            <a:off x="2674938" y="4100339"/>
            <a:ext cx="1897062" cy="379412"/>
          </a:xfrm>
          <a:custGeom>
            <a:avLst/>
            <a:gdLst/>
            <a:ahLst/>
            <a:cxnLst>
              <a:cxn ang="0">
                <a:pos x="0" y="0"/>
              </a:cxn>
              <a:cxn ang="0">
                <a:pos x="1052" y="0"/>
              </a:cxn>
              <a:cxn ang="0">
                <a:pos x="1052" y="239"/>
              </a:cxn>
              <a:cxn ang="0">
                <a:pos x="1195" y="239"/>
              </a:cxn>
            </a:cxnLst>
            <a:rect l="0" t="0" r="r" b="b"/>
            <a:pathLst>
              <a:path w="1195" h="239">
                <a:moveTo>
                  <a:pt x="0" y="0"/>
                </a:moveTo>
                <a:lnTo>
                  <a:pt x="1052" y="0"/>
                </a:lnTo>
                <a:lnTo>
                  <a:pt x="1052" y="239"/>
                </a:lnTo>
                <a:lnTo>
                  <a:pt x="1195" y="239"/>
                </a:lnTo>
              </a:path>
            </a:pathLst>
          </a:custGeom>
          <a:noFill/>
          <a:ln w="9525">
            <a:solidFill>
              <a:schemeClr val="tx1"/>
            </a:solidFill>
            <a:round/>
            <a:headEnd/>
            <a:tailEnd/>
          </a:ln>
          <a:effectLst/>
        </p:spPr>
        <p:txBody>
          <a:bodyPr/>
          <a:lstStyle/>
          <a:p>
            <a:pPr fontAlgn="base">
              <a:spcBef>
                <a:spcPct val="0"/>
              </a:spcBef>
              <a:spcAft>
                <a:spcPct val="0"/>
              </a:spcAft>
            </a:pPr>
            <a:endParaRPr lang="en-US">
              <a:solidFill>
                <a:srgbClr val="000000"/>
              </a:solidFill>
              <a:latin typeface="Gill Sans MT" pitchFamily="34" charset="0"/>
            </a:endParaRPr>
          </a:p>
        </p:txBody>
      </p:sp>
      <p:grpSp>
        <p:nvGrpSpPr>
          <p:cNvPr id="428043" name="Group 11"/>
          <p:cNvGrpSpPr>
            <a:grpSpLocks/>
          </p:cNvGrpSpPr>
          <p:nvPr/>
        </p:nvGrpSpPr>
        <p:grpSpPr bwMode="auto">
          <a:xfrm>
            <a:off x="2901950" y="4025726"/>
            <a:ext cx="150813" cy="227013"/>
            <a:chOff x="1733" y="1682"/>
            <a:chExt cx="95" cy="143"/>
          </a:xfrm>
        </p:grpSpPr>
        <p:sp>
          <p:nvSpPr>
            <p:cNvPr id="428044" name="Rectangle 12"/>
            <p:cNvSpPr>
              <a:spLocks noChangeArrowheads="1"/>
            </p:cNvSpPr>
            <p:nvPr/>
          </p:nvSpPr>
          <p:spPr bwMode="auto">
            <a:xfrm>
              <a:off x="1733" y="1682"/>
              <a:ext cx="95" cy="143"/>
            </a:xfrm>
            <a:prstGeom prst="rect">
              <a:avLst/>
            </a:prstGeom>
            <a:solidFill>
              <a:schemeClr val="accent1"/>
            </a:solidFill>
            <a:ln w="9525">
              <a:solidFill>
                <a:schemeClr val="tx1"/>
              </a:solid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fontAlgn="base">
                <a:spcBef>
                  <a:spcPct val="0"/>
                </a:spcBef>
                <a:spcAft>
                  <a:spcPct val="0"/>
                </a:spcAft>
              </a:pPr>
              <a:endParaRPr lang="en-US">
                <a:solidFill>
                  <a:srgbClr val="000000"/>
                </a:solidFill>
                <a:latin typeface="Gill Sans MT" pitchFamily="34" charset="0"/>
              </a:endParaRPr>
            </a:p>
          </p:txBody>
        </p:sp>
        <p:sp>
          <p:nvSpPr>
            <p:cNvPr id="428045" name="Freeform 13"/>
            <p:cNvSpPr>
              <a:spLocks/>
            </p:cNvSpPr>
            <p:nvPr/>
          </p:nvSpPr>
          <p:spPr bwMode="auto">
            <a:xfrm>
              <a:off x="1733" y="1778"/>
              <a:ext cx="95" cy="47"/>
            </a:xfrm>
            <a:custGeom>
              <a:avLst/>
              <a:gdLst/>
              <a:ahLst/>
              <a:cxnLst>
                <a:cxn ang="0">
                  <a:pos x="0" y="47"/>
                </a:cxn>
                <a:cxn ang="0">
                  <a:pos x="47" y="0"/>
                </a:cxn>
                <a:cxn ang="0">
                  <a:pos x="95" y="47"/>
                </a:cxn>
              </a:cxnLst>
              <a:rect l="0" t="0" r="r" b="b"/>
              <a:pathLst>
                <a:path w="95" h="47">
                  <a:moveTo>
                    <a:pt x="0" y="47"/>
                  </a:moveTo>
                  <a:lnTo>
                    <a:pt x="47" y="0"/>
                  </a:lnTo>
                  <a:lnTo>
                    <a:pt x="95" y="47"/>
                  </a:lnTo>
                </a:path>
              </a:pathLst>
            </a:custGeom>
            <a:noFill/>
            <a:ln w="9525">
              <a:solidFill>
                <a:schemeClr val="tx1"/>
              </a:solidFill>
              <a:round/>
              <a:headEnd/>
              <a:tailEnd/>
            </a:ln>
            <a:effectLst/>
          </p:spPr>
          <p:txBody>
            <a:bodyPr/>
            <a:lstStyle/>
            <a:p>
              <a:pPr fontAlgn="base">
                <a:spcBef>
                  <a:spcPct val="0"/>
                </a:spcBef>
                <a:spcAft>
                  <a:spcPct val="0"/>
                </a:spcAft>
              </a:pPr>
              <a:endParaRPr lang="en-US">
                <a:solidFill>
                  <a:srgbClr val="000000"/>
                </a:solidFill>
                <a:latin typeface="Gill Sans MT" pitchFamily="34" charset="0"/>
              </a:endParaRPr>
            </a:p>
          </p:txBody>
        </p:sp>
      </p:grpSp>
      <p:grpSp>
        <p:nvGrpSpPr>
          <p:cNvPr id="428046" name="Group 14"/>
          <p:cNvGrpSpPr>
            <a:grpSpLocks/>
          </p:cNvGrpSpPr>
          <p:nvPr/>
        </p:nvGrpSpPr>
        <p:grpSpPr bwMode="auto">
          <a:xfrm>
            <a:off x="3359150" y="4025726"/>
            <a:ext cx="150813" cy="227013"/>
            <a:chOff x="1733" y="1682"/>
            <a:chExt cx="95" cy="143"/>
          </a:xfrm>
        </p:grpSpPr>
        <p:sp>
          <p:nvSpPr>
            <p:cNvPr id="428047" name="Rectangle 15"/>
            <p:cNvSpPr>
              <a:spLocks noChangeArrowheads="1"/>
            </p:cNvSpPr>
            <p:nvPr/>
          </p:nvSpPr>
          <p:spPr bwMode="auto">
            <a:xfrm>
              <a:off x="1733" y="1682"/>
              <a:ext cx="95" cy="143"/>
            </a:xfrm>
            <a:prstGeom prst="rect">
              <a:avLst/>
            </a:prstGeom>
            <a:solidFill>
              <a:schemeClr val="accent1"/>
            </a:solidFill>
            <a:ln w="9525">
              <a:solidFill>
                <a:schemeClr val="tx1"/>
              </a:solid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fontAlgn="base">
                <a:spcBef>
                  <a:spcPct val="0"/>
                </a:spcBef>
                <a:spcAft>
                  <a:spcPct val="0"/>
                </a:spcAft>
              </a:pPr>
              <a:endParaRPr lang="en-US">
                <a:solidFill>
                  <a:srgbClr val="000000"/>
                </a:solidFill>
                <a:latin typeface="Gill Sans MT" pitchFamily="34" charset="0"/>
              </a:endParaRPr>
            </a:p>
          </p:txBody>
        </p:sp>
        <p:sp>
          <p:nvSpPr>
            <p:cNvPr id="428048" name="Freeform 16"/>
            <p:cNvSpPr>
              <a:spLocks/>
            </p:cNvSpPr>
            <p:nvPr/>
          </p:nvSpPr>
          <p:spPr bwMode="auto">
            <a:xfrm>
              <a:off x="1733" y="1778"/>
              <a:ext cx="95" cy="47"/>
            </a:xfrm>
            <a:custGeom>
              <a:avLst/>
              <a:gdLst/>
              <a:ahLst/>
              <a:cxnLst>
                <a:cxn ang="0">
                  <a:pos x="0" y="47"/>
                </a:cxn>
                <a:cxn ang="0">
                  <a:pos x="47" y="0"/>
                </a:cxn>
                <a:cxn ang="0">
                  <a:pos x="95" y="47"/>
                </a:cxn>
              </a:cxnLst>
              <a:rect l="0" t="0" r="r" b="b"/>
              <a:pathLst>
                <a:path w="95" h="47">
                  <a:moveTo>
                    <a:pt x="0" y="47"/>
                  </a:moveTo>
                  <a:lnTo>
                    <a:pt x="47" y="0"/>
                  </a:lnTo>
                  <a:lnTo>
                    <a:pt x="95" y="47"/>
                  </a:lnTo>
                </a:path>
              </a:pathLst>
            </a:custGeom>
            <a:noFill/>
            <a:ln w="9525">
              <a:solidFill>
                <a:schemeClr val="tx1"/>
              </a:solidFill>
              <a:round/>
              <a:headEnd/>
              <a:tailEnd/>
            </a:ln>
            <a:effectLst/>
          </p:spPr>
          <p:txBody>
            <a:bodyPr/>
            <a:lstStyle/>
            <a:p>
              <a:pPr fontAlgn="base">
                <a:spcBef>
                  <a:spcPct val="0"/>
                </a:spcBef>
                <a:spcAft>
                  <a:spcPct val="0"/>
                </a:spcAft>
              </a:pPr>
              <a:endParaRPr lang="en-US">
                <a:solidFill>
                  <a:srgbClr val="000000"/>
                </a:solidFill>
                <a:latin typeface="Gill Sans MT" pitchFamily="34" charset="0"/>
              </a:endParaRPr>
            </a:p>
          </p:txBody>
        </p:sp>
      </p:grpSp>
      <p:grpSp>
        <p:nvGrpSpPr>
          <p:cNvPr id="428049" name="Group 17"/>
          <p:cNvGrpSpPr>
            <a:grpSpLocks/>
          </p:cNvGrpSpPr>
          <p:nvPr/>
        </p:nvGrpSpPr>
        <p:grpSpPr bwMode="auto">
          <a:xfrm>
            <a:off x="3814763" y="4025726"/>
            <a:ext cx="150812" cy="227013"/>
            <a:chOff x="1733" y="1682"/>
            <a:chExt cx="95" cy="143"/>
          </a:xfrm>
        </p:grpSpPr>
        <p:sp>
          <p:nvSpPr>
            <p:cNvPr id="428050" name="Rectangle 18"/>
            <p:cNvSpPr>
              <a:spLocks noChangeArrowheads="1"/>
            </p:cNvSpPr>
            <p:nvPr/>
          </p:nvSpPr>
          <p:spPr bwMode="auto">
            <a:xfrm>
              <a:off x="1733" y="1682"/>
              <a:ext cx="95" cy="143"/>
            </a:xfrm>
            <a:prstGeom prst="rect">
              <a:avLst/>
            </a:prstGeom>
            <a:solidFill>
              <a:schemeClr val="accent1"/>
            </a:solidFill>
            <a:ln w="9525">
              <a:solidFill>
                <a:schemeClr val="tx1"/>
              </a:solid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fontAlgn="base">
                <a:spcBef>
                  <a:spcPct val="0"/>
                </a:spcBef>
                <a:spcAft>
                  <a:spcPct val="0"/>
                </a:spcAft>
              </a:pPr>
              <a:endParaRPr lang="en-US">
                <a:solidFill>
                  <a:srgbClr val="000000"/>
                </a:solidFill>
                <a:latin typeface="Gill Sans MT" pitchFamily="34" charset="0"/>
              </a:endParaRPr>
            </a:p>
          </p:txBody>
        </p:sp>
        <p:sp>
          <p:nvSpPr>
            <p:cNvPr id="428051" name="Freeform 19"/>
            <p:cNvSpPr>
              <a:spLocks/>
            </p:cNvSpPr>
            <p:nvPr/>
          </p:nvSpPr>
          <p:spPr bwMode="auto">
            <a:xfrm>
              <a:off x="1733" y="1778"/>
              <a:ext cx="95" cy="47"/>
            </a:xfrm>
            <a:custGeom>
              <a:avLst/>
              <a:gdLst/>
              <a:ahLst/>
              <a:cxnLst>
                <a:cxn ang="0">
                  <a:pos x="0" y="47"/>
                </a:cxn>
                <a:cxn ang="0">
                  <a:pos x="47" y="0"/>
                </a:cxn>
                <a:cxn ang="0">
                  <a:pos x="95" y="47"/>
                </a:cxn>
              </a:cxnLst>
              <a:rect l="0" t="0" r="r" b="b"/>
              <a:pathLst>
                <a:path w="95" h="47">
                  <a:moveTo>
                    <a:pt x="0" y="47"/>
                  </a:moveTo>
                  <a:lnTo>
                    <a:pt x="47" y="0"/>
                  </a:lnTo>
                  <a:lnTo>
                    <a:pt x="95" y="47"/>
                  </a:lnTo>
                </a:path>
              </a:pathLst>
            </a:custGeom>
            <a:noFill/>
            <a:ln w="9525">
              <a:solidFill>
                <a:schemeClr val="tx1"/>
              </a:solidFill>
              <a:round/>
              <a:headEnd/>
              <a:tailEnd/>
            </a:ln>
            <a:effectLst/>
          </p:spPr>
          <p:txBody>
            <a:bodyPr/>
            <a:lstStyle/>
            <a:p>
              <a:pPr fontAlgn="base">
                <a:spcBef>
                  <a:spcPct val="0"/>
                </a:spcBef>
                <a:spcAft>
                  <a:spcPct val="0"/>
                </a:spcAft>
              </a:pPr>
              <a:endParaRPr lang="en-US">
                <a:solidFill>
                  <a:srgbClr val="000000"/>
                </a:solidFill>
                <a:latin typeface="Gill Sans MT" pitchFamily="34" charset="0"/>
              </a:endParaRPr>
            </a:p>
          </p:txBody>
        </p:sp>
      </p:grpSp>
      <p:sp>
        <p:nvSpPr>
          <p:cNvPr id="428059" name="Freeform 27"/>
          <p:cNvSpPr>
            <a:spLocks/>
          </p:cNvSpPr>
          <p:nvPr/>
        </p:nvSpPr>
        <p:spPr bwMode="auto">
          <a:xfrm>
            <a:off x="2674938" y="4555951"/>
            <a:ext cx="1897062" cy="303213"/>
          </a:xfrm>
          <a:custGeom>
            <a:avLst/>
            <a:gdLst/>
            <a:ahLst/>
            <a:cxnLst>
              <a:cxn ang="0">
                <a:pos x="0" y="191"/>
              </a:cxn>
              <a:cxn ang="0">
                <a:pos x="1052" y="191"/>
              </a:cxn>
              <a:cxn ang="0">
                <a:pos x="1052" y="0"/>
              </a:cxn>
              <a:cxn ang="0">
                <a:pos x="1195" y="0"/>
              </a:cxn>
            </a:cxnLst>
            <a:rect l="0" t="0" r="r" b="b"/>
            <a:pathLst>
              <a:path w="1195" h="191">
                <a:moveTo>
                  <a:pt x="0" y="191"/>
                </a:moveTo>
                <a:lnTo>
                  <a:pt x="1052" y="191"/>
                </a:lnTo>
                <a:lnTo>
                  <a:pt x="1052" y="0"/>
                </a:lnTo>
                <a:lnTo>
                  <a:pt x="1195" y="0"/>
                </a:lnTo>
              </a:path>
            </a:pathLst>
          </a:custGeom>
          <a:noFill/>
          <a:ln w="9525">
            <a:solidFill>
              <a:schemeClr val="tx1"/>
            </a:solidFill>
            <a:round/>
            <a:headEnd/>
            <a:tailEnd/>
          </a:ln>
          <a:effectLst/>
        </p:spPr>
        <p:txBody>
          <a:bodyPr/>
          <a:lstStyle/>
          <a:p>
            <a:pPr fontAlgn="base">
              <a:spcBef>
                <a:spcPct val="0"/>
              </a:spcBef>
              <a:spcAft>
                <a:spcPct val="0"/>
              </a:spcAft>
            </a:pPr>
            <a:endParaRPr lang="en-US">
              <a:solidFill>
                <a:srgbClr val="000000"/>
              </a:solidFill>
              <a:latin typeface="Gill Sans MT" pitchFamily="34" charset="0"/>
            </a:endParaRPr>
          </a:p>
        </p:txBody>
      </p:sp>
      <p:sp>
        <p:nvSpPr>
          <p:cNvPr id="428060" name="Rectangle 28"/>
          <p:cNvSpPr>
            <a:spLocks noChangeArrowheads="1"/>
          </p:cNvSpPr>
          <p:nvPr/>
        </p:nvSpPr>
        <p:spPr bwMode="auto">
          <a:xfrm>
            <a:off x="5178425" y="4405139"/>
            <a:ext cx="835025" cy="227012"/>
          </a:xfrm>
          <a:prstGeom prst="rect">
            <a:avLst/>
          </a:prstGeom>
          <a:noFill/>
          <a:ln w="9525">
            <a:noFill/>
            <a:miter lim="800000"/>
            <a:headEnd/>
            <a:tailEnd/>
          </a:ln>
          <a:effectLst/>
        </p:spPr>
        <p:txBody>
          <a:bodyPr wrap="none" anchor="ctr"/>
          <a:lstStyle/>
          <a:p>
            <a:pPr algn="ctr" fontAlgn="base">
              <a:spcBef>
                <a:spcPct val="0"/>
              </a:spcBef>
              <a:spcAft>
                <a:spcPct val="0"/>
              </a:spcAft>
            </a:pPr>
            <a:r>
              <a:rPr lang="en-US">
                <a:solidFill>
                  <a:srgbClr val="000000"/>
                </a:solidFill>
                <a:latin typeface="Gill Sans MT" pitchFamily="34" charset="0"/>
              </a:rPr>
              <a:t>ready!</a:t>
            </a:r>
          </a:p>
        </p:txBody>
      </p:sp>
      <p:cxnSp>
        <p:nvCxnSpPr>
          <p:cNvPr id="428061" name="AutoShape 29"/>
          <p:cNvCxnSpPr>
            <a:cxnSpLocks noChangeShapeType="1"/>
            <a:stCxn id="428057" idx="3"/>
            <a:endCxn id="428060" idx="1"/>
          </p:cNvCxnSpPr>
          <p:nvPr/>
        </p:nvCxnSpPr>
        <p:spPr bwMode="auto">
          <a:xfrm>
            <a:off x="4799013" y="4519439"/>
            <a:ext cx="379412" cy="0"/>
          </a:xfrm>
          <a:prstGeom prst="straightConnector1">
            <a:avLst/>
          </a:prstGeom>
          <a:noFill/>
          <a:ln w="9525">
            <a:solidFill>
              <a:schemeClr val="tx1"/>
            </a:solidFill>
            <a:round/>
            <a:headEnd/>
            <a:tailEnd type="triangle" w="med" len="med"/>
          </a:ln>
          <a:effectLst/>
        </p:spPr>
      </p:cxnSp>
      <p:sp>
        <p:nvSpPr>
          <p:cNvPr id="428062" name="AutoShape 30"/>
          <p:cNvSpPr>
            <a:spLocks noChangeArrowheads="1"/>
          </p:cNvSpPr>
          <p:nvPr/>
        </p:nvSpPr>
        <p:spPr bwMode="auto">
          <a:xfrm rot="16200000">
            <a:off x="2256632" y="2318369"/>
            <a:ext cx="304800" cy="227013"/>
          </a:xfrm>
          <a:prstGeom prst="triangle">
            <a:avLst>
              <a:gd name="adj" fmla="val 50000"/>
            </a:avLst>
          </a:prstGeom>
          <a:solidFill>
            <a:srgbClr val="CC99FF"/>
          </a:solidFill>
          <a:ln w="9525">
            <a:solidFill>
              <a:schemeClr val="tx1"/>
            </a:solid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fontAlgn="base">
              <a:spcBef>
                <a:spcPct val="0"/>
              </a:spcBef>
              <a:spcAft>
                <a:spcPct val="0"/>
              </a:spcAft>
            </a:pPr>
            <a:endParaRPr lang="en-US">
              <a:solidFill>
                <a:srgbClr val="000000"/>
              </a:solidFill>
              <a:latin typeface="Gill Sans MT" pitchFamily="34" charset="0"/>
            </a:endParaRPr>
          </a:p>
        </p:txBody>
      </p:sp>
      <p:sp>
        <p:nvSpPr>
          <p:cNvPr id="428063" name="Text Box 31"/>
          <p:cNvSpPr txBox="1">
            <a:spLocks noChangeArrowheads="1"/>
          </p:cNvSpPr>
          <p:nvPr/>
        </p:nvSpPr>
        <p:spPr bwMode="auto">
          <a:xfrm>
            <a:off x="5330825" y="2433464"/>
            <a:ext cx="2406650" cy="915987"/>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a:solidFill>
                  <a:srgbClr val="000000"/>
                </a:solidFill>
                <a:latin typeface="Gill Sans MT" pitchFamily="34" charset="0"/>
              </a:rPr>
              <a:t>Tag arrives, but we wait</a:t>
            </a:r>
          </a:p>
          <a:p>
            <a:pPr fontAlgn="base">
              <a:spcBef>
                <a:spcPct val="0"/>
              </a:spcBef>
              <a:spcAft>
                <a:spcPct val="0"/>
              </a:spcAft>
            </a:pPr>
            <a:r>
              <a:rPr lang="en-US">
                <a:solidFill>
                  <a:srgbClr val="000000"/>
                </a:solidFill>
                <a:latin typeface="Gill Sans MT" pitchFamily="34" charset="0"/>
              </a:rPr>
              <a:t>three cycles before</a:t>
            </a:r>
          </a:p>
          <a:p>
            <a:pPr fontAlgn="base">
              <a:spcBef>
                <a:spcPct val="0"/>
              </a:spcBef>
              <a:spcAft>
                <a:spcPct val="0"/>
              </a:spcAft>
            </a:pPr>
            <a:r>
              <a:rPr lang="en-US">
                <a:solidFill>
                  <a:srgbClr val="000000"/>
                </a:solidFill>
                <a:latin typeface="Gill Sans MT" pitchFamily="34" charset="0"/>
              </a:rPr>
              <a:t>acknowledging it</a:t>
            </a:r>
          </a:p>
        </p:txBody>
      </p:sp>
      <p:sp>
        <p:nvSpPr>
          <p:cNvPr id="428064" name="Line 32"/>
          <p:cNvSpPr>
            <a:spLocks noChangeShapeType="1"/>
          </p:cNvSpPr>
          <p:nvPr/>
        </p:nvSpPr>
        <p:spPr bwMode="auto">
          <a:xfrm flipV="1">
            <a:off x="3509963" y="3038301"/>
            <a:ext cx="1820862" cy="835025"/>
          </a:xfrm>
          <a:prstGeom prst="line">
            <a:avLst/>
          </a:prstGeom>
          <a:noFill/>
          <a:ln w="9525">
            <a:solidFill>
              <a:schemeClr val="tx1"/>
            </a:solidFill>
            <a:prstDash val="dash"/>
            <a:round/>
            <a:headEnd/>
            <a:tailEnd/>
          </a:ln>
          <a:effectLst/>
        </p:spPr>
        <p:txBody>
          <a:bodyPr/>
          <a:lstStyle/>
          <a:p>
            <a:pPr fontAlgn="base">
              <a:spcBef>
                <a:spcPct val="0"/>
              </a:spcBef>
              <a:spcAft>
                <a:spcPct val="0"/>
              </a:spcAft>
            </a:pPr>
            <a:endParaRPr lang="en-US">
              <a:solidFill>
                <a:srgbClr val="000000"/>
              </a:solidFill>
              <a:latin typeface="Gill Sans MT" pitchFamily="34" charset="0"/>
            </a:endParaRPr>
          </a:p>
        </p:txBody>
      </p:sp>
      <p:cxnSp>
        <p:nvCxnSpPr>
          <p:cNvPr id="36" name="Straight Connector 35"/>
          <p:cNvCxnSpPr/>
          <p:nvPr/>
        </p:nvCxnSpPr>
        <p:spPr>
          <a:xfrm rot="16200000" flipH="1">
            <a:off x="3352800" y="4486101"/>
            <a:ext cx="990600" cy="83820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37" name="TextBox 36"/>
          <p:cNvSpPr txBox="1"/>
          <p:nvPr/>
        </p:nvSpPr>
        <p:spPr>
          <a:xfrm>
            <a:off x="4267200" y="5400501"/>
            <a:ext cx="2937151" cy="369332"/>
          </a:xfrm>
          <a:prstGeom prst="rect">
            <a:avLst/>
          </a:prstGeom>
          <a:noFill/>
        </p:spPr>
        <p:txBody>
          <a:bodyPr wrap="none" rtlCol="0">
            <a:spAutoFit/>
          </a:bodyPr>
          <a:lstStyle/>
          <a:p>
            <a:pPr fontAlgn="base">
              <a:spcBef>
                <a:spcPct val="0"/>
              </a:spcBef>
              <a:spcAft>
                <a:spcPct val="0"/>
              </a:spcAft>
            </a:pPr>
            <a:r>
              <a:rPr lang="en-US" dirty="0">
                <a:solidFill>
                  <a:srgbClr val="000000"/>
                </a:solidFill>
                <a:latin typeface="Gill Sans MT" pitchFamily="34" charset="0"/>
              </a:rPr>
              <a:t>Must know ancestor’s latency</a:t>
            </a:r>
          </a:p>
        </p:txBody>
      </p:sp>
    </p:spTree>
    <p:extLst>
      <p:ext uri="{BB962C8B-B14F-4D97-AF65-F5344CB8AC3E}">
        <p14:creationId xmlns:p14="http://schemas.microsoft.com/office/powerpoint/2010/main" val="118667327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9058" name="Rectangle 2"/>
          <p:cNvSpPr>
            <a:spLocks noGrp="1" noChangeArrowheads="1"/>
          </p:cNvSpPr>
          <p:nvPr>
            <p:ph type="title"/>
          </p:nvPr>
        </p:nvSpPr>
        <p:spPr/>
        <p:txBody>
          <a:bodyPr>
            <a:normAutofit fontScale="90000"/>
          </a:bodyPr>
          <a:lstStyle/>
          <a:p>
            <a:r>
              <a:rPr lang="en-US"/>
              <a:t>Non-Deterministic Latencies</a:t>
            </a:r>
          </a:p>
        </p:txBody>
      </p:sp>
      <p:sp>
        <p:nvSpPr>
          <p:cNvPr id="429059" name="Rectangle 3"/>
          <p:cNvSpPr>
            <a:spLocks noGrp="1" noChangeArrowheads="1"/>
          </p:cNvSpPr>
          <p:nvPr>
            <p:ph idx="1"/>
          </p:nvPr>
        </p:nvSpPr>
        <p:spPr/>
        <p:txBody>
          <a:bodyPr>
            <a:normAutofit/>
          </a:bodyPr>
          <a:lstStyle/>
          <a:p>
            <a:pPr>
              <a:lnSpc>
                <a:spcPct val="90000"/>
              </a:lnSpc>
            </a:pPr>
            <a:r>
              <a:rPr lang="en-US" dirty="0"/>
              <a:t>Previous approaches assume all latencies are known</a:t>
            </a:r>
          </a:p>
          <a:p>
            <a:pPr>
              <a:lnSpc>
                <a:spcPct val="90000"/>
              </a:lnSpc>
            </a:pPr>
            <a:r>
              <a:rPr lang="en-US" dirty="0"/>
              <a:t>Real situations have unknown latency</a:t>
            </a:r>
          </a:p>
          <a:p>
            <a:pPr lvl="1">
              <a:lnSpc>
                <a:spcPct val="90000"/>
              </a:lnSpc>
            </a:pPr>
            <a:r>
              <a:rPr lang="en-US" dirty="0"/>
              <a:t>Load instructions</a:t>
            </a:r>
          </a:p>
          <a:p>
            <a:pPr lvl="2">
              <a:lnSpc>
                <a:spcPct val="90000"/>
              </a:lnSpc>
            </a:pPr>
            <a:r>
              <a:rPr lang="en-US" dirty="0"/>
              <a:t>Latency </a:t>
            </a:r>
            <a:r>
              <a:rPr lang="en-US" dirty="0">
                <a:sym typeface="Symbol" pitchFamily="18" charset="2"/>
              </a:rPr>
              <a:t> {L1_lat, L2_lat, L3_lat, </a:t>
            </a:r>
            <a:r>
              <a:rPr lang="en-US" dirty="0" err="1">
                <a:sym typeface="Symbol" pitchFamily="18" charset="2"/>
              </a:rPr>
              <a:t>DRAM_lat</a:t>
            </a:r>
            <a:r>
              <a:rPr lang="en-US" dirty="0">
                <a:sym typeface="Symbol" pitchFamily="18" charset="2"/>
              </a:rPr>
              <a:t>}</a:t>
            </a:r>
          </a:p>
          <a:p>
            <a:pPr lvl="2">
              <a:lnSpc>
                <a:spcPct val="90000"/>
              </a:lnSpc>
            </a:pPr>
            <a:r>
              <a:rPr lang="en-US" dirty="0" err="1">
                <a:sym typeface="Symbol" pitchFamily="18" charset="2"/>
              </a:rPr>
              <a:t>DRAM_lat</a:t>
            </a:r>
            <a:r>
              <a:rPr lang="en-US" dirty="0">
                <a:sym typeface="Symbol" pitchFamily="18" charset="2"/>
              </a:rPr>
              <a:t> is not a constant either, queuing delays</a:t>
            </a:r>
          </a:p>
          <a:p>
            <a:pPr lvl="1">
              <a:lnSpc>
                <a:spcPct val="90000"/>
              </a:lnSpc>
            </a:pPr>
            <a:r>
              <a:rPr lang="en-US" dirty="0">
                <a:sym typeface="Symbol" pitchFamily="18" charset="2"/>
              </a:rPr>
              <a:t>Architecture specific cases</a:t>
            </a:r>
          </a:p>
          <a:p>
            <a:pPr lvl="2">
              <a:lnSpc>
                <a:spcPct val="90000"/>
              </a:lnSpc>
            </a:pPr>
            <a:r>
              <a:rPr lang="en-US" dirty="0">
                <a:sym typeface="Symbol" pitchFamily="18" charset="2"/>
              </a:rPr>
              <a:t>PowerPC 603 has “</a:t>
            </a:r>
            <a:r>
              <a:rPr lang="en-US" i="1" u="sng" dirty="0">
                <a:sym typeface="Symbol" pitchFamily="18" charset="2"/>
              </a:rPr>
              <a:t>early out</a:t>
            </a:r>
            <a:r>
              <a:rPr lang="en-US" dirty="0">
                <a:sym typeface="Symbol" pitchFamily="18" charset="2"/>
              </a:rPr>
              <a:t>” for multiplication</a:t>
            </a:r>
          </a:p>
          <a:p>
            <a:pPr lvl="2">
              <a:lnSpc>
                <a:spcPct val="90000"/>
              </a:lnSpc>
            </a:pPr>
            <a:r>
              <a:rPr lang="en-US" dirty="0">
                <a:sym typeface="Symbol" pitchFamily="18" charset="2"/>
              </a:rPr>
              <a:t>Intel Core 2 has early out divider also</a:t>
            </a:r>
          </a:p>
          <a:p>
            <a:pPr>
              <a:lnSpc>
                <a:spcPct val="90000"/>
              </a:lnSpc>
            </a:pPr>
            <a:endParaRPr lang="en-US" dirty="0"/>
          </a:p>
          <a:p>
            <a:pPr>
              <a:lnSpc>
                <a:spcPct val="90000"/>
              </a:lnSpc>
            </a:pPr>
            <a:r>
              <a:rPr lang="en-US" dirty="0"/>
              <a:t>Makes delayed broadcast hard</a:t>
            </a:r>
          </a:p>
          <a:p>
            <a:pPr>
              <a:lnSpc>
                <a:spcPct val="90000"/>
              </a:lnSpc>
            </a:pPr>
            <a:r>
              <a:rPr lang="en-US" dirty="0"/>
              <a:t>Kills delayed wakeup</a:t>
            </a:r>
          </a:p>
          <a:p>
            <a:pPr lvl="1">
              <a:lnSpc>
                <a:spcPct val="90000"/>
              </a:lnSpc>
            </a:pPr>
            <a:endParaRPr lang="en-US" dirty="0"/>
          </a:p>
        </p:txBody>
      </p:sp>
    </p:spTree>
    <p:extLst>
      <p:ext uri="{BB962C8B-B14F-4D97-AF65-F5344CB8AC3E}">
        <p14:creationId xmlns:p14="http://schemas.microsoft.com/office/powerpoint/2010/main" val="285830181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p:txBody>
          <a:bodyPr>
            <a:normAutofit fontScale="90000"/>
          </a:bodyPr>
          <a:lstStyle/>
          <a:p>
            <a:r>
              <a:rPr lang="en-US"/>
              <a:t>The Wait-and-See Approach</a:t>
            </a:r>
          </a:p>
        </p:txBody>
      </p:sp>
      <p:sp>
        <p:nvSpPr>
          <p:cNvPr id="430083" name="Rectangle 3"/>
          <p:cNvSpPr>
            <a:spLocks noGrp="1" noChangeArrowheads="1"/>
          </p:cNvSpPr>
          <p:nvPr>
            <p:ph idx="1"/>
          </p:nvPr>
        </p:nvSpPr>
        <p:spPr/>
        <p:txBody>
          <a:bodyPr/>
          <a:lstStyle/>
          <a:p>
            <a:r>
              <a:rPr lang="en-US" dirty="0"/>
              <a:t>Complexity only in the case of variable-latency ops</a:t>
            </a:r>
          </a:p>
          <a:p>
            <a:pPr lvl="1"/>
            <a:r>
              <a:rPr lang="en-US" dirty="0"/>
              <a:t>Most </a:t>
            </a:r>
            <a:r>
              <a:rPr lang="en-US" dirty="0" err="1"/>
              <a:t>insns</a:t>
            </a:r>
            <a:r>
              <a:rPr lang="en-US" dirty="0"/>
              <a:t>. have known latency</a:t>
            </a:r>
          </a:p>
          <a:p>
            <a:r>
              <a:rPr lang="en-US" dirty="0"/>
              <a:t>Wait to learn if load hits or misses in the cache</a:t>
            </a:r>
          </a:p>
        </p:txBody>
      </p:sp>
      <p:sp>
        <p:nvSpPr>
          <p:cNvPr id="430084" name="Rectangle 4"/>
          <p:cNvSpPr>
            <a:spLocks noChangeArrowheads="1"/>
          </p:cNvSpPr>
          <p:nvPr/>
        </p:nvSpPr>
        <p:spPr bwMode="auto">
          <a:xfrm>
            <a:off x="4875213" y="3816821"/>
            <a:ext cx="758825" cy="304800"/>
          </a:xfrm>
          <a:prstGeom prst="rect">
            <a:avLst/>
          </a:prstGeom>
          <a:solidFill>
            <a:srgbClr val="CCFFCC"/>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a:solidFill>
                  <a:srgbClr val="000000"/>
                </a:solidFill>
                <a:latin typeface="Gill Sans MT" pitchFamily="34" charset="0"/>
              </a:rPr>
              <a:t>Sched</a:t>
            </a:r>
          </a:p>
        </p:txBody>
      </p:sp>
      <p:sp>
        <p:nvSpPr>
          <p:cNvPr id="430085" name="Rectangle 5"/>
          <p:cNvSpPr>
            <a:spLocks noChangeArrowheads="1"/>
          </p:cNvSpPr>
          <p:nvPr/>
        </p:nvSpPr>
        <p:spPr bwMode="auto">
          <a:xfrm>
            <a:off x="5634038" y="3816821"/>
            <a:ext cx="758825" cy="304800"/>
          </a:xfrm>
          <a:prstGeom prst="rect">
            <a:avLst/>
          </a:prstGeom>
          <a:solidFill>
            <a:srgbClr val="CCFFCC"/>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a:solidFill>
                  <a:srgbClr val="000000"/>
                </a:solidFill>
                <a:latin typeface="Gill Sans MT" pitchFamily="34" charset="0"/>
              </a:rPr>
              <a:t>PayLd</a:t>
            </a:r>
          </a:p>
        </p:txBody>
      </p:sp>
      <p:sp>
        <p:nvSpPr>
          <p:cNvPr id="430086" name="Rectangle 6"/>
          <p:cNvSpPr>
            <a:spLocks noChangeArrowheads="1"/>
          </p:cNvSpPr>
          <p:nvPr/>
        </p:nvSpPr>
        <p:spPr bwMode="auto">
          <a:xfrm>
            <a:off x="6394450" y="3816821"/>
            <a:ext cx="758825" cy="304800"/>
          </a:xfrm>
          <a:prstGeom prst="rect">
            <a:avLst/>
          </a:prstGeom>
          <a:solidFill>
            <a:srgbClr val="CCFFCC"/>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a:solidFill>
                  <a:srgbClr val="000000"/>
                </a:solidFill>
                <a:latin typeface="Gill Sans MT" pitchFamily="34" charset="0"/>
              </a:rPr>
              <a:t>Exec</a:t>
            </a:r>
          </a:p>
        </p:txBody>
      </p:sp>
      <p:sp>
        <p:nvSpPr>
          <p:cNvPr id="430087" name="Line 7"/>
          <p:cNvSpPr>
            <a:spLocks noChangeShapeType="1"/>
          </p:cNvSpPr>
          <p:nvPr/>
        </p:nvSpPr>
        <p:spPr bwMode="auto">
          <a:xfrm>
            <a:off x="4800600" y="3512021"/>
            <a:ext cx="150813" cy="304800"/>
          </a:xfrm>
          <a:prstGeom prst="line">
            <a:avLst/>
          </a:prstGeom>
          <a:noFill/>
          <a:ln w="9525">
            <a:solidFill>
              <a:schemeClr val="tx1"/>
            </a:solidFill>
            <a:round/>
            <a:headEnd/>
            <a:tailEnd type="triangle" w="med" len="med"/>
          </a:ln>
          <a:effectLst/>
        </p:spPr>
        <p:txBody>
          <a:bodyPr/>
          <a:lstStyle/>
          <a:p>
            <a:pPr fontAlgn="base">
              <a:spcBef>
                <a:spcPct val="0"/>
              </a:spcBef>
              <a:spcAft>
                <a:spcPct val="0"/>
              </a:spcAft>
            </a:pPr>
            <a:endParaRPr lang="en-US">
              <a:solidFill>
                <a:srgbClr val="000000"/>
              </a:solidFill>
              <a:latin typeface="Gill Sans MT" pitchFamily="34" charset="0"/>
            </a:endParaRPr>
          </a:p>
        </p:txBody>
      </p:sp>
      <p:sp>
        <p:nvSpPr>
          <p:cNvPr id="430088" name="Text Box 8"/>
          <p:cNvSpPr txBox="1">
            <a:spLocks noChangeArrowheads="1"/>
          </p:cNvSpPr>
          <p:nvPr/>
        </p:nvSpPr>
        <p:spPr bwMode="auto">
          <a:xfrm>
            <a:off x="6697663" y="3438996"/>
            <a:ext cx="1470274" cy="369332"/>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a:solidFill>
                  <a:srgbClr val="000000"/>
                </a:solidFill>
                <a:latin typeface="Gill Sans MT" pitchFamily="34" charset="0"/>
              </a:rPr>
              <a:t>R2 = R1 + #4</a:t>
            </a:r>
          </a:p>
        </p:txBody>
      </p:sp>
      <p:sp>
        <p:nvSpPr>
          <p:cNvPr id="430089" name="Rectangle 9"/>
          <p:cNvSpPr>
            <a:spLocks noChangeArrowheads="1"/>
          </p:cNvSpPr>
          <p:nvPr/>
        </p:nvSpPr>
        <p:spPr bwMode="auto">
          <a:xfrm>
            <a:off x="1081088" y="3207221"/>
            <a:ext cx="758825" cy="304800"/>
          </a:xfrm>
          <a:prstGeom prst="rect">
            <a:avLst/>
          </a:prstGeom>
          <a:solidFill>
            <a:srgbClr val="FF99CC"/>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dirty="0" err="1">
                <a:solidFill>
                  <a:srgbClr val="000000"/>
                </a:solidFill>
                <a:latin typeface="Gill Sans MT" pitchFamily="34" charset="0"/>
              </a:rPr>
              <a:t>Sched</a:t>
            </a:r>
            <a:endParaRPr lang="en-US" dirty="0">
              <a:solidFill>
                <a:srgbClr val="000000"/>
              </a:solidFill>
              <a:latin typeface="Gill Sans MT" pitchFamily="34" charset="0"/>
            </a:endParaRPr>
          </a:p>
        </p:txBody>
      </p:sp>
      <p:sp>
        <p:nvSpPr>
          <p:cNvPr id="430090" name="Rectangle 10"/>
          <p:cNvSpPr>
            <a:spLocks noChangeArrowheads="1"/>
          </p:cNvSpPr>
          <p:nvPr/>
        </p:nvSpPr>
        <p:spPr bwMode="auto">
          <a:xfrm>
            <a:off x="1839913" y="3207221"/>
            <a:ext cx="758825" cy="304800"/>
          </a:xfrm>
          <a:prstGeom prst="rect">
            <a:avLst/>
          </a:prstGeom>
          <a:solidFill>
            <a:srgbClr val="FF99CC"/>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a:solidFill>
                  <a:srgbClr val="000000"/>
                </a:solidFill>
                <a:latin typeface="Gill Sans MT" pitchFamily="34" charset="0"/>
              </a:rPr>
              <a:t>PayLd</a:t>
            </a:r>
          </a:p>
        </p:txBody>
      </p:sp>
      <p:sp>
        <p:nvSpPr>
          <p:cNvPr id="430091" name="Rectangle 11"/>
          <p:cNvSpPr>
            <a:spLocks noChangeArrowheads="1"/>
          </p:cNvSpPr>
          <p:nvPr/>
        </p:nvSpPr>
        <p:spPr bwMode="auto">
          <a:xfrm>
            <a:off x="2600325" y="3207221"/>
            <a:ext cx="758825" cy="304800"/>
          </a:xfrm>
          <a:prstGeom prst="rect">
            <a:avLst/>
          </a:prstGeom>
          <a:solidFill>
            <a:srgbClr val="FF99CC"/>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a:solidFill>
                  <a:srgbClr val="000000"/>
                </a:solidFill>
                <a:latin typeface="Gill Sans MT" pitchFamily="34" charset="0"/>
              </a:rPr>
              <a:t>Exec</a:t>
            </a:r>
          </a:p>
        </p:txBody>
      </p:sp>
      <p:sp>
        <p:nvSpPr>
          <p:cNvPr id="430092" name="Text Box 12"/>
          <p:cNvSpPr txBox="1">
            <a:spLocks noChangeArrowheads="1"/>
          </p:cNvSpPr>
          <p:nvPr/>
        </p:nvSpPr>
        <p:spPr bwMode="auto">
          <a:xfrm>
            <a:off x="4268788" y="2832571"/>
            <a:ext cx="1415772" cy="369332"/>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a:solidFill>
                  <a:srgbClr val="000000"/>
                </a:solidFill>
                <a:latin typeface="Gill Sans MT" pitchFamily="34" charset="0"/>
              </a:rPr>
              <a:t>R1 = 16[$sp]</a:t>
            </a:r>
          </a:p>
        </p:txBody>
      </p:sp>
      <p:sp>
        <p:nvSpPr>
          <p:cNvPr id="430093" name="Rectangle 13"/>
          <p:cNvSpPr>
            <a:spLocks noChangeArrowheads="1"/>
          </p:cNvSpPr>
          <p:nvPr/>
        </p:nvSpPr>
        <p:spPr bwMode="auto">
          <a:xfrm>
            <a:off x="3359150" y="3207221"/>
            <a:ext cx="758825" cy="304800"/>
          </a:xfrm>
          <a:prstGeom prst="rect">
            <a:avLst/>
          </a:prstGeom>
          <a:solidFill>
            <a:srgbClr val="FF99CC"/>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a:solidFill>
                  <a:srgbClr val="000000"/>
                </a:solidFill>
                <a:latin typeface="Gill Sans MT" pitchFamily="34" charset="0"/>
              </a:rPr>
              <a:t>Exec</a:t>
            </a:r>
          </a:p>
        </p:txBody>
      </p:sp>
      <p:sp>
        <p:nvSpPr>
          <p:cNvPr id="430094" name="Rectangle 14"/>
          <p:cNvSpPr>
            <a:spLocks noChangeArrowheads="1"/>
          </p:cNvSpPr>
          <p:nvPr/>
        </p:nvSpPr>
        <p:spPr bwMode="auto">
          <a:xfrm>
            <a:off x="4117975" y="3207221"/>
            <a:ext cx="758825" cy="304800"/>
          </a:xfrm>
          <a:prstGeom prst="rect">
            <a:avLst/>
          </a:prstGeom>
          <a:solidFill>
            <a:srgbClr val="FF99CC"/>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a:solidFill>
                  <a:srgbClr val="000000"/>
                </a:solidFill>
                <a:latin typeface="Gill Sans MT" pitchFamily="34" charset="0"/>
              </a:rPr>
              <a:t>Exec</a:t>
            </a:r>
          </a:p>
        </p:txBody>
      </p:sp>
      <p:sp>
        <p:nvSpPr>
          <p:cNvPr id="430107" name="Text Box 27"/>
          <p:cNvSpPr txBox="1">
            <a:spLocks noChangeArrowheads="1"/>
          </p:cNvSpPr>
          <p:nvPr/>
        </p:nvSpPr>
        <p:spPr bwMode="auto">
          <a:xfrm>
            <a:off x="4875213" y="3286596"/>
            <a:ext cx="1465338" cy="523220"/>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sz="1400">
                <a:solidFill>
                  <a:srgbClr val="000000"/>
                </a:solidFill>
                <a:latin typeface="Gill Sans MT" pitchFamily="34" charset="0"/>
              </a:rPr>
              <a:t>Cache hit known,</a:t>
            </a:r>
          </a:p>
          <a:p>
            <a:pPr fontAlgn="base">
              <a:spcBef>
                <a:spcPct val="0"/>
              </a:spcBef>
              <a:spcAft>
                <a:spcPct val="0"/>
              </a:spcAft>
            </a:pPr>
            <a:r>
              <a:rPr lang="en-US" sz="1400">
                <a:solidFill>
                  <a:srgbClr val="000000"/>
                </a:solidFill>
                <a:latin typeface="Gill Sans MT" pitchFamily="34" charset="0"/>
              </a:rPr>
              <a:t>can broadcast tag</a:t>
            </a:r>
          </a:p>
        </p:txBody>
      </p:sp>
      <p:sp>
        <p:nvSpPr>
          <p:cNvPr id="430108" name="AutoShape 28"/>
          <p:cNvSpPr>
            <a:spLocks/>
          </p:cNvSpPr>
          <p:nvPr/>
        </p:nvSpPr>
        <p:spPr bwMode="auto">
          <a:xfrm rot="5400000">
            <a:off x="5557838" y="3513609"/>
            <a:ext cx="152400" cy="1517650"/>
          </a:xfrm>
          <a:prstGeom prst="rightBrace">
            <a:avLst>
              <a:gd name="adj1" fmla="val 82986"/>
              <a:gd name="adj2" fmla="val 50000"/>
            </a:avLst>
          </a:prstGeom>
          <a:noFill/>
          <a:ln w="9525">
            <a:solidFill>
              <a:schemeClr val="tx1"/>
            </a:solidFill>
            <a:round/>
            <a:headEnd/>
            <a:tailEnd/>
          </a:ln>
          <a:effectLst/>
        </p:spPr>
        <p:txBody>
          <a:bodyPr wrap="none" anchor="ctr"/>
          <a:lstStyle/>
          <a:p>
            <a:pPr fontAlgn="base">
              <a:spcBef>
                <a:spcPct val="0"/>
              </a:spcBef>
              <a:spcAft>
                <a:spcPct val="0"/>
              </a:spcAft>
            </a:pPr>
            <a:endParaRPr lang="en-US">
              <a:solidFill>
                <a:srgbClr val="000000"/>
              </a:solidFill>
              <a:latin typeface="Gill Sans MT" pitchFamily="34" charset="0"/>
            </a:endParaRPr>
          </a:p>
        </p:txBody>
      </p:sp>
      <p:sp>
        <p:nvSpPr>
          <p:cNvPr id="430109" name="Text Box 29"/>
          <p:cNvSpPr txBox="1">
            <a:spLocks noChangeArrowheads="1"/>
          </p:cNvSpPr>
          <p:nvPr/>
        </p:nvSpPr>
        <p:spPr bwMode="auto">
          <a:xfrm>
            <a:off x="5330825" y="4350221"/>
            <a:ext cx="2101729" cy="738664"/>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sz="1400">
                <a:solidFill>
                  <a:srgbClr val="000000"/>
                </a:solidFill>
                <a:latin typeface="Gill Sans MT" pitchFamily="34" charset="0"/>
              </a:rPr>
              <a:t>Load-to-Use latency</a:t>
            </a:r>
          </a:p>
          <a:p>
            <a:pPr fontAlgn="base">
              <a:spcBef>
                <a:spcPct val="0"/>
              </a:spcBef>
              <a:spcAft>
                <a:spcPct val="0"/>
              </a:spcAft>
            </a:pPr>
            <a:r>
              <a:rPr lang="en-US" sz="1400">
                <a:solidFill>
                  <a:srgbClr val="000000"/>
                </a:solidFill>
                <a:latin typeface="Gill Sans MT" pitchFamily="34" charset="0"/>
              </a:rPr>
              <a:t>increases by 2 cycles</a:t>
            </a:r>
          </a:p>
          <a:p>
            <a:pPr fontAlgn="base">
              <a:spcBef>
                <a:spcPct val="0"/>
              </a:spcBef>
              <a:spcAft>
                <a:spcPct val="0"/>
              </a:spcAft>
            </a:pPr>
            <a:r>
              <a:rPr lang="en-US" sz="1400">
                <a:solidFill>
                  <a:srgbClr val="000000"/>
                </a:solidFill>
                <a:latin typeface="Gill Sans MT" pitchFamily="34" charset="0"/>
              </a:rPr>
              <a:t>(3 cycle load appears as 5)</a:t>
            </a:r>
          </a:p>
        </p:txBody>
      </p:sp>
      <p:grpSp>
        <p:nvGrpSpPr>
          <p:cNvPr id="430119" name="Group 39"/>
          <p:cNvGrpSpPr>
            <a:grpSpLocks/>
          </p:cNvGrpSpPr>
          <p:nvPr/>
        </p:nvGrpSpPr>
        <p:grpSpPr bwMode="auto">
          <a:xfrm>
            <a:off x="1157288" y="3969221"/>
            <a:ext cx="2913062" cy="1441450"/>
            <a:chOff x="729" y="2256"/>
            <a:chExt cx="1835" cy="908"/>
          </a:xfrm>
        </p:grpSpPr>
        <p:sp>
          <p:nvSpPr>
            <p:cNvPr id="430110" name="Rectangle 30"/>
            <p:cNvSpPr>
              <a:spLocks noChangeArrowheads="1"/>
            </p:cNvSpPr>
            <p:nvPr/>
          </p:nvSpPr>
          <p:spPr bwMode="auto">
            <a:xfrm>
              <a:off x="729" y="2256"/>
              <a:ext cx="861" cy="334"/>
            </a:xfrm>
            <a:prstGeom prst="rect">
              <a:avLst/>
            </a:prstGeom>
            <a:solidFill>
              <a:schemeClr val="accent1"/>
            </a:solidFill>
            <a:ln w="9525">
              <a:solidFill>
                <a:schemeClr val="tx1"/>
              </a:solid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r>
                <a:rPr lang="en-US">
                  <a:solidFill>
                    <a:srgbClr val="000000"/>
                  </a:solidFill>
                  <a:latin typeface="Gill Sans MT" pitchFamily="34" charset="0"/>
                </a:rPr>
                <a:t>Scheduler</a:t>
              </a:r>
            </a:p>
          </p:txBody>
        </p:sp>
        <p:sp>
          <p:nvSpPr>
            <p:cNvPr id="430111" name="Freeform 31"/>
            <p:cNvSpPr>
              <a:spLocks/>
            </p:cNvSpPr>
            <p:nvPr/>
          </p:nvSpPr>
          <p:spPr bwMode="auto">
            <a:xfrm>
              <a:off x="729" y="2686"/>
              <a:ext cx="287" cy="191"/>
            </a:xfrm>
            <a:custGeom>
              <a:avLst/>
              <a:gdLst/>
              <a:ahLst/>
              <a:cxnLst>
                <a:cxn ang="0">
                  <a:pos x="0" y="0"/>
                </a:cxn>
                <a:cxn ang="0">
                  <a:pos x="96" y="0"/>
                </a:cxn>
                <a:cxn ang="0">
                  <a:pos x="144" y="48"/>
                </a:cxn>
                <a:cxn ang="0">
                  <a:pos x="192" y="0"/>
                </a:cxn>
                <a:cxn ang="0">
                  <a:pos x="287" y="0"/>
                </a:cxn>
                <a:cxn ang="0">
                  <a:pos x="192" y="191"/>
                </a:cxn>
                <a:cxn ang="0">
                  <a:pos x="96" y="191"/>
                </a:cxn>
                <a:cxn ang="0">
                  <a:pos x="0" y="0"/>
                </a:cxn>
              </a:cxnLst>
              <a:rect l="0" t="0" r="r" b="b"/>
              <a:pathLst>
                <a:path w="287" h="191">
                  <a:moveTo>
                    <a:pt x="0" y="0"/>
                  </a:moveTo>
                  <a:lnTo>
                    <a:pt x="96" y="0"/>
                  </a:lnTo>
                  <a:lnTo>
                    <a:pt x="144" y="48"/>
                  </a:lnTo>
                  <a:lnTo>
                    <a:pt x="192" y="0"/>
                  </a:lnTo>
                  <a:lnTo>
                    <a:pt x="287" y="0"/>
                  </a:lnTo>
                  <a:lnTo>
                    <a:pt x="192" y="191"/>
                  </a:lnTo>
                  <a:lnTo>
                    <a:pt x="96" y="191"/>
                  </a:lnTo>
                  <a:lnTo>
                    <a:pt x="0" y="0"/>
                  </a:lnTo>
                  <a:close/>
                </a:path>
              </a:pathLst>
            </a:custGeom>
            <a:solidFill>
              <a:srgbClr val="3366FF"/>
            </a:solidFill>
            <a:ln w="9525">
              <a:noFill/>
              <a:round/>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a:lstStyle/>
            <a:p>
              <a:pPr fontAlgn="base">
                <a:spcBef>
                  <a:spcPct val="0"/>
                </a:spcBef>
                <a:spcAft>
                  <a:spcPct val="0"/>
                </a:spcAft>
              </a:pPr>
              <a:endParaRPr lang="en-US">
                <a:solidFill>
                  <a:srgbClr val="000000"/>
                </a:solidFill>
                <a:latin typeface="Gill Sans MT" pitchFamily="34" charset="0"/>
              </a:endParaRPr>
            </a:p>
          </p:txBody>
        </p:sp>
        <p:sp>
          <p:nvSpPr>
            <p:cNvPr id="430112" name="Rectangle 32"/>
            <p:cNvSpPr>
              <a:spLocks noChangeArrowheads="1"/>
            </p:cNvSpPr>
            <p:nvPr/>
          </p:nvSpPr>
          <p:spPr bwMode="auto">
            <a:xfrm>
              <a:off x="1064" y="2686"/>
              <a:ext cx="526" cy="143"/>
            </a:xfrm>
            <a:prstGeom prst="rect">
              <a:avLst/>
            </a:prstGeom>
            <a:solidFill>
              <a:schemeClr val="accent1"/>
            </a:solidFill>
            <a:ln w="9525">
              <a:solidFill>
                <a:schemeClr val="tx1"/>
              </a:solid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r>
                <a:rPr lang="en-US" sz="1400">
                  <a:solidFill>
                    <a:srgbClr val="000000"/>
                  </a:solidFill>
                  <a:latin typeface="Gill Sans MT" pitchFamily="34" charset="0"/>
                </a:rPr>
                <a:t>DL1 Tags</a:t>
              </a:r>
            </a:p>
          </p:txBody>
        </p:sp>
        <p:sp>
          <p:nvSpPr>
            <p:cNvPr id="430113" name="Rectangle 33"/>
            <p:cNvSpPr>
              <a:spLocks noChangeArrowheads="1"/>
            </p:cNvSpPr>
            <p:nvPr/>
          </p:nvSpPr>
          <p:spPr bwMode="auto">
            <a:xfrm>
              <a:off x="1064" y="2878"/>
              <a:ext cx="526" cy="286"/>
            </a:xfrm>
            <a:prstGeom prst="rect">
              <a:avLst/>
            </a:prstGeom>
            <a:solidFill>
              <a:schemeClr val="accent1"/>
            </a:solidFill>
            <a:ln w="9525">
              <a:solidFill>
                <a:schemeClr val="tx1"/>
              </a:solid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r>
                <a:rPr lang="en-US" sz="1400">
                  <a:solidFill>
                    <a:srgbClr val="000000"/>
                  </a:solidFill>
                  <a:latin typeface="Gill Sans MT" pitchFamily="34" charset="0"/>
                </a:rPr>
                <a:t>DL1</a:t>
              </a:r>
            </a:p>
            <a:p>
              <a:pPr algn="ctr" fontAlgn="base">
                <a:spcBef>
                  <a:spcPct val="0"/>
                </a:spcBef>
                <a:spcAft>
                  <a:spcPct val="0"/>
                </a:spcAft>
              </a:pPr>
              <a:r>
                <a:rPr lang="en-US" sz="1400">
                  <a:solidFill>
                    <a:srgbClr val="000000"/>
                  </a:solidFill>
                  <a:latin typeface="Gill Sans MT" pitchFamily="34" charset="0"/>
                </a:rPr>
                <a:t>Data</a:t>
              </a:r>
            </a:p>
          </p:txBody>
        </p:sp>
        <p:sp>
          <p:nvSpPr>
            <p:cNvPr id="430114" name="Freeform 34"/>
            <p:cNvSpPr>
              <a:spLocks/>
            </p:cNvSpPr>
            <p:nvPr/>
          </p:nvSpPr>
          <p:spPr bwMode="auto">
            <a:xfrm>
              <a:off x="729" y="2925"/>
              <a:ext cx="287" cy="191"/>
            </a:xfrm>
            <a:custGeom>
              <a:avLst/>
              <a:gdLst/>
              <a:ahLst/>
              <a:cxnLst>
                <a:cxn ang="0">
                  <a:pos x="0" y="0"/>
                </a:cxn>
                <a:cxn ang="0">
                  <a:pos x="96" y="0"/>
                </a:cxn>
                <a:cxn ang="0">
                  <a:pos x="144" y="48"/>
                </a:cxn>
                <a:cxn ang="0">
                  <a:pos x="192" y="0"/>
                </a:cxn>
                <a:cxn ang="0">
                  <a:pos x="287" y="0"/>
                </a:cxn>
                <a:cxn ang="0">
                  <a:pos x="192" y="191"/>
                </a:cxn>
                <a:cxn ang="0">
                  <a:pos x="96" y="191"/>
                </a:cxn>
                <a:cxn ang="0">
                  <a:pos x="0" y="0"/>
                </a:cxn>
              </a:cxnLst>
              <a:rect l="0" t="0" r="r" b="b"/>
              <a:pathLst>
                <a:path w="287" h="191">
                  <a:moveTo>
                    <a:pt x="0" y="0"/>
                  </a:moveTo>
                  <a:lnTo>
                    <a:pt x="96" y="0"/>
                  </a:lnTo>
                  <a:lnTo>
                    <a:pt x="144" y="48"/>
                  </a:lnTo>
                  <a:lnTo>
                    <a:pt x="192" y="0"/>
                  </a:lnTo>
                  <a:lnTo>
                    <a:pt x="287" y="0"/>
                  </a:lnTo>
                  <a:lnTo>
                    <a:pt x="192" y="191"/>
                  </a:lnTo>
                  <a:lnTo>
                    <a:pt x="96" y="191"/>
                  </a:lnTo>
                  <a:lnTo>
                    <a:pt x="0" y="0"/>
                  </a:lnTo>
                  <a:close/>
                </a:path>
              </a:pathLst>
            </a:custGeom>
            <a:solidFill>
              <a:srgbClr val="3366FF"/>
            </a:solidFill>
            <a:ln w="9525">
              <a:noFill/>
              <a:round/>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a:lstStyle/>
            <a:p>
              <a:pPr fontAlgn="base">
                <a:spcBef>
                  <a:spcPct val="0"/>
                </a:spcBef>
                <a:spcAft>
                  <a:spcPct val="0"/>
                </a:spcAft>
              </a:pPr>
              <a:endParaRPr lang="en-US">
                <a:solidFill>
                  <a:srgbClr val="000000"/>
                </a:solidFill>
                <a:latin typeface="Gill Sans MT" pitchFamily="34" charset="0"/>
              </a:endParaRPr>
            </a:p>
          </p:txBody>
        </p:sp>
        <p:sp>
          <p:nvSpPr>
            <p:cNvPr id="430115" name="Text Box 35"/>
            <p:cNvSpPr txBox="1">
              <a:spLocks noChangeArrowheads="1"/>
            </p:cNvSpPr>
            <p:nvPr/>
          </p:nvSpPr>
          <p:spPr bwMode="auto">
            <a:xfrm>
              <a:off x="1589" y="2257"/>
              <a:ext cx="975" cy="674"/>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sz="1600">
                  <a:solidFill>
                    <a:srgbClr val="000000"/>
                  </a:solidFill>
                  <a:latin typeface="Gill Sans MT" pitchFamily="34" charset="0"/>
                </a:rPr>
                <a:t>May be able to</a:t>
              </a:r>
            </a:p>
            <a:p>
              <a:pPr fontAlgn="base">
                <a:spcBef>
                  <a:spcPct val="0"/>
                </a:spcBef>
                <a:spcAft>
                  <a:spcPct val="0"/>
                </a:spcAft>
              </a:pPr>
              <a:r>
                <a:rPr lang="en-US" sz="1600">
                  <a:solidFill>
                    <a:srgbClr val="000000"/>
                  </a:solidFill>
                  <a:latin typeface="Gill Sans MT" pitchFamily="34" charset="0"/>
                </a:rPr>
                <a:t>design cache s.t.</a:t>
              </a:r>
            </a:p>
            <a:p>
              <a:pPr fontAlgn="base">
                <a:spcBef>
                  <a:spcPct val="0"/>
                </a:spcBef>
                <a:spcAft>
                  <a:spcPct val="0"/>
                </a:spcAft>
              </a:pPr>
              <a:r>
                <a:rPr lang="en-US" sz="1600">
                  <a:solidFill>
                    <a:srgbClr val="0000FF"/>
                  </a:solidFill>
                  <a:latin typeface="Gill Sans MT" pitchFamily="34" charset="0"/>
                </a:rPr>
                <a:t>hit/miss</a:t>
              </a:r>
              <a:r>
                <a:rPr lang="en-US" sz="1600">
                  <a:solidFill>
                    <a:srgbClr val="000000"/>
                  </a:solidFill>
                  <a:latin typeface="Gill Sans MT" pitchFamily="34" charset="0"/>
                </a:rPr>
                <a:t> known</a:t>
              </a:r>
            </a:p>
            <a:p>
              <a:pPr fontAlgn="base">
                <a:spcBef>
                  <a:spcPct val="0"/>
                </a:spcBef>
                <a:spcAft>
                  <a:spcPct val="0"/>
                </a:spcAft>
              </a:pPr>
              <a:r>
                <a:rPr lang="en-US" sz="1600">
                  <a:solidFill>
                    <a:srgbClr val="000000"/>
                  </a:solidFill>
                  <a:latin typeface="Gill Sans MT" pitchFamily="34" charset="0"/>
                </a:rPr>
                <a:t>before </a:t>
              </a:r>
              <a:r>
                <a:rPr lang="en-US" sz="1600">
                  <a:solidFill>
                    <a:srgbClr val="FF0000"/>
                  </a:solidFill>
                  <a:latin typeface="Gill Sans MT" pitchFamily="34" charset="0"/>
                </a:rPr>
                <a:t>data</a:t>
              </a:r>
            </a:p>
          </p:txBody>
        </p:sp>
      </p:grpSp>
      <p:grpSp>
        <p:nvGrpSpPr>
          <p:cNvPr id="430118" name="Group 38"/>
          <p:cNvGrpSpPr>
            <a:grpSpLocks/>
          </p:cNvGrpSpPr>
          <p:nvPr/>
        </p:nvGrpSpPr>
        <p:grpSpPr bwMode="auto">
          <a:xfrm>
            <a:off x="1600200" y="4499446"/>
            <a:ext cx="708025" cy="671513"/>
            <a:chOff x="1008" y="2590"/>
            <a:chExt cx="446" cy="423"/>
          </a:xfrm>
        </p:grpSpPr>
        <p:sp>
          <p:nvSpPr>
            <p:cNvPr id="430116" name="Freeform 36"/>
            <p:cNvSpPr>
              <a:spLocks/>
            </p:cNvSpPr>
            <p:nvPr/>
          </p:nvSpPr>
          <p:spPr bwMode="auto">
            <a:xfrm>
              <a:off x="1103" y="2590"/>
              <a:ext cx="207" cy="191"/>
            </a:xfrm>
            <a:custGeom>
              <a:avLst/>
              <a:gdLst/>
              <a:ahLst/>
              <a:cxnLst>
                <a:cxn ang="0">
                  <a:pos x="56" y="0"/>
                </a:cxn>
                <a:cxn ang="0">
                  <a:pos x="8" y="48"/>
                </a:cxn>
                <a:cxn ang="0">
                  <a:pos x="104" y="144"/>
                </a:cxn>
                <a:cxn ang="0">
                  <a:pos x="199" y="48"/>
                </a:cxn>
                <a:cxn ang="0">
                  <a:pos x="152" y="0"/>
                </a:cxn>
              </a:cxnLst>
              <a:rect l="0" t="0" r="r" b="b"/>
              <a:pathLst>
                <a:path w="207" h="144">
                  <a:moveTo>
                    <a:pt x="56" y="0"/>
                  </a:moveTo>
                  <a:cubicBezTo>
                    <a:pt x="28" y="12"/>
                    <a:pt x="0" y="24"/>
                    <a:pt x="8" y="48"/>
                  </a:cubicBezTo>
                  <a:cubicBezTo>
                    <a:pt x="16" y="72"/>
                    <a:pt x="72" y="144"/>
                    <a:pt x="104" y="144"/>
                  </a:cubicBezTo>
                  <a:cubicBezTo>
                    <a:pt x="136" y="144"/>
                    <a:pt x="191" y="72"/>
                    <a:pt x="199" y="48"/>
                  </a:cubicBezTo>
                  <a:cubicBezTo>
                    <a:pt x="207" y="24"/>
                    <a:pt x="179" y="12"/>
                    <a:pt x="152" y="0"/>
                  </a:cubicBezTo>
                </a:path>
              </a:pathLst>
            </a:custGeom>
            <a:noFill/>
            <a:ln w="38100">
              <a:solidFill>
                <a:srgbClr val="0000FF"/>
              </a:solidFill>
              <a:round/>
              <a:headEnd/>
              <a:tailEnd type="triangle" w="med" len="sm"/>
            </a:ln>
            <a:effectLst/>
          </p:spPr>
          <p:txBody>
            <a:bodyPr/>
            <a:lstStyle/>
            <a:p>
              <a:pPr fontAlgn="base">
                <a:spcBef>
                  <a:spcPct val="0"/>
                </a:spcBef>
                <a:spcAft>
                  <a:spcPct val="0"/>
                </a:spcAft>
              </a:pPr>
              <a:endParaRPr lang="en-US">
                <a:solidFill>
                  <a:srgbClr val="000000"/>
                </a:solidFill>
                <a:latin typeface="Gill Sans MT" pitchFamily="34" charset="0"/>
              </a:endParaRPr>
            </a:p>
          </p:txBody>
        </p:sp>
        <p:sp>
          <p:nvSpPr>
            <p:cNvPr id="430117" name="Freeform 37"/>
            <p:cNvSpPr>
              <a:spLocks/>
            </p:cNvSpPr>
            <p:nvPr/>
          </p:nvSpPr>
          <p:spPr bwMode="auto">
            <a:xfrm>
              <a:off x="1008" y="2590"/>
              <a:ext cx="446" cy="423"/>
            </a:xfrm>
            <a:custGeom>
              <a:avLst/>
              <a:gdLst/>
              <a:ahLst/>
              <a:cxnLst>
                <a:cxn ang="0">
                  <a:pos x="55" y="0"/>
                </a:cxn>
                <a:cxn ang="0">
                  <a:pos x="8" y="144"/>
                </a:cxn>
                <a:cxn ang="0">
                  <a:pos x="103" y="383"/>
                </a:cxn>
                <a:cxn ang="0">
                  <a:pos x="342" y="383"/>
                </a:cxn>
                <a:cxn ang="0">
                  <a:pos x="438" y="144"/>
                </a:cxn>
                <a:cxn ang="0">
                  <a:pos x="390" y="0"/>
                </a:cxn>
              </a:cxnLst>
              <a:rect l="0" t="0" r="r" b="b"/>
              <a:pathLst>
                <a:path w="446" h="423">
                  <a:moveTo>
                    <a:pt x="55" y="0"/>
                  </a:moveTo>
                  <a:cubicBezTo>
                    <a:pt x="27" y="40"/>
                    <a:pt x="0" y="80"/>
                    <a:pt x="8" y="144"/>
                  </a:cubicBezTo>
                  <a:cubicBezTo>
                    <a:pt x="16" y="208"/>
                    <a:pt x="47" y="343"/>
                    <a:pt x="103" y="383"/>
                  </a:cubicBezTo>
                  <a:cubicBezTo>
                    <a:pt x="159" y="423"/>
                    <a:pt x="286" y="423"/>
                    <a:pt x="342" y="383"/>
                  </a:cubicBezTo>
                  <a:cubicBezTo>
                    <a:pt x="398" y="343"/>
                    <a:pt x="430" y="208"/>
                    <a:pt x="438" y="144"/>
                  </a:cubicBezTo>
                  <a:cubicBezTo>
                    <a:pt x="446" y="80"/>
                    <a:pt x="418" y="40"/>
                    <a:pt x="390" y="0"/>
                  </a:cubicBezTo>
                </a:path>
              </a:pathLst>
            </a:custGeom>
            <a:noFill/>
            <a:ln w="38100">
              <a:solidFill>
                <a:srgbClr val="FF0000"/>
              </a:solidFill>
              <a:round/>
              <a:headEnd/>
              <a:tailEnd type="triangle" w="med" len="med"/>
            </a:ln>
            <a:effectLst/>
          </p:spPr>
          <p:txBody>
            <a:bodyPr/>
            <a:lstStyle/>
            <a:p>
              <a:pPr fontAlgn="base">
                <a:spcBef>
                  <a:spcPct val="0"/>
                </a:spcBef>
                <a:spcAft>
                  <a:spcPct val="0"/>
                </a:spcAft>
              </a:pPr>
              <a:endParaRPr lang="en-US">
                <a:solidFill>
                  <a:srgbClr val="000000"/>
                </a:solidFill>
                <a:latin typeface="Gill Sans MT" pitchFamily="34" charset="0"/>
              </a:endParaRPr>
            </a:p>
          </p:txBody>
        </p:sp>
      </p:grpSp>
      <p:grpSp>
        <p:nvGrpSpPr>
          <p:cNvPr id="430132" name="Group 52"/>
          <p:cNvGrpSpPr>
            <a:grpSpLocks/>
          </p:cNvGrpSpPr>
          <p:nvPr/>
        </p:nvGrpSpPr>
        <p:grpSpPr bwMode="auto">
          <a:xfrm>
            <a:off x="2751138" y="5258271"/>
            <a:ext cx="5214937" cy="835025"/>
            <a:chOff x="1733" y="3068"/>
            <a:chExt cx="3285" cy="526"/>
          </a:xfrm>
        </p:grpSpPr>
        <p:sp>
          <p:nvSpPr>
            <p:cNvPr id="430122" name="Rectangle 42"/>
            <p:cNvSpPr>
              <a:spLocks noChangeArrowheads="1"/>
            </p:cNvSpPr>
            <p:nvPr/>
          </p:nvSpPr>
          <p:spPr bwMode="auto">
            <a:xfrm>
              <a:off x="1733" y="3072"/>
              <a:ext cx="478" cy="192"/>
            </a:xfrm>
            <a:prstGeom prst="rect">
              <a:avLst/>
            </a:prstGeom>
            <a:solidFill>
              <a:srgbClr val="FF99CC"/>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dirty="0">
                  <a:solidFill>
                    <a:srgbClr val="000000"/>
                  </a:solidFill>
                  <a:latin typeface="Gill Sans MT" pitchFamily="34" charset="0"/>
                </a:rPr>
                <a:t>Exec</a:t>
              </a:r>
            </a:p>
          </p:txBody>
        </p:sp>
        <p:sp>
          <p:nvSpPr>
            <p:cNvPr id="430123" name="Rectangle 43"/>
            <p:cNvSpPr>
              <a:spLocks noChangeArrowheads="1"/>
            </p:cNvSpPr>
            <p:nvPr/>
          </p:nvSpPr>
          <p:spPr bwMode="auto">
            <a:xfrm>
              <a:off x="2211" y="3072"/>
              <a:ext cx="478" cy="192"/>
            </a:xfrm>
            <a:prstGeom prst="rect">
              <a:avLst/>
            </a:prstGeom>
            <a:solidFill>
              <a:srgbClr val="FF99CC"/>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a:solidFill>
                    <a:srgbClr val="000000"/>
                  </a:solidFill>
                  <a:latin typeface="Gill Sans MT" pitchFamily="34" charset="0"/>
                </a:rPr>
                <a:t>Exec</a:t>
              </a:r>
            </a:p>
          </p:txBody>
        </p:sp>
        <p:sp>
          <p:nvSpPr>
            <p:cNvPr id="430124" name="Rectangle 44"/>
            <p:cNvSpPr>
              <a:spLocks noChangeArrowheads="1"/>
            </p:cNvSpPr>
            <p:nvPr/>
          </p:nvSpPr>
          <p:spPr bwMode="auto">
            <a:xfrm>
              <a:off x="2689" y="3068"/>
              <a:ext cx="478" cy="192"/>
            </a:xfrm>
            <a:prstGeom prst="rect">
              <a:avLst/>
            </a:prstGeom>
            <a:solidFill>
              <a:srgbClr val="FF99CC"/>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a:solidFill>
                    <a:srgbClr val="000000"/>
                  </a:solidFill>
                  <a:latin typeface="Gill Sans MT" pitchFamily="34" charset="0"/>
                </a:rPr>
                <a:t>Exec</a:t>
              </a:r>
            </a:p>
          </p:txBody>
        </p:sp>
        <p:sp>
          <p:nvSpPr>
            <p:cNvPr id="430125" name="Rectangle 45"/>
            <p:cNvSpPr>
              <a:spLocks noChangeArrowheads="1"/>
            </p:cNvSpPr>
            <p:nvPr/>
          </p:nvSpPr>
          <p:spPr bwMode="auto">
            <a:xfrm>
              <a:off x="2688" y="3402"/>
              <a:ext cx="478" cy="192"/>
            </a:xfrm>
            <a:prstGeom prst="rect">
              <a:avLst/>
            </a:prstGeom>
            <a:solidFill>
              <a:srgbClr val="CCFFCC"/>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a:solidFill>
                    <a:srgbClr val="000000"/>
                  </a:solidFill>
                  <a:latin typeface="Gill Sans MT" pitchFamily="34" charset="0"/>
                </a:rPr>
                <a:t>Sched</a:t>
              </a:r>
            </a:p>
          </p:txBody>
        </p:sp>
        <p:sp>
          <p:nvSpPr>
            <p:cNvPr id="430126" name="Rectangle 46"/>
            <p:cNvSpPr>
              <a:spLocks noChangeArrowheads="1"/>
            </p:cNvSpPr>
            <p:nvPr/>
          </p:nvSpPr>
          <p:spPr bwMode="auto">
            <a:xfrm>
              <a:off x="3166" y="3402"/>
              <a:ext cx="478" cy="192"/>
            </a:xfrm>
            <a:prstGeom prst="rect">
              <a:avLst/>
            </a:prstGeom>
            <a:solidFill>
              <a:srgbClr val="CCFFCC"/>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a:solidFill>
                    <a:srgbClr val="000000"/>
                  </a:solidFill>
                  <a:latin typeface="Gill Sans MT" pitchFamily="34" charset="0"/>
                </a:rPr>
                <a:t>PayLd</a:t>
              </a:r>
            </a:p>
          </p:txBody>
        </p:sp>
        <p:sp>
          <p:nvSpPr>
            <p:cNvPr id="430127" name="Rectangle 47"/>
            <p:cNvSpPr>
              <a:spLocks noChangeArrowheads="1"/>
            </p:cNvSpPr>
            <p:nvPr/>
          </p:nvSpPr>
          <p:spPr bwMode="auto">
            <a:xfrm>
              <a:off x="3645" y="3402"/>
              <a:ext cx="478" cy="192"/>
            </a:xfrm>
            <a:prstGeom prst="rect">
              <a:avLst/>
            </a:prstGeom>
            <a:solidFill>
              <a:srgbClr val="CCFFCC"/>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a:solidFill>
                    <a:srgbClr val="000000"/>
                  </a:solidFill>
                  <a:latin typeface="Gill Sans MT" pitchFamily="34" charset="0"/>
                </a:rPr>
                <a:t>Exec</a:t>
              </a:r>
            </a:p>
          </p:txBody>
        </p:sp>
        <p:sp>
          <p:nvSpPr>
            <p:cNvPr id="430128" name="Line 48"/>
            <p:cNvSpPr>
              <a:spLocks noChangeShapeType="1"/>
            </p:cNvSpPr>
            <p:nvPr/>
          </p:nvSpPr>
          <p:spPr bwMode="auto">
            <a:xfrm>
              <a:off x="2640" y="3260"/>
              <a:ext cx="96" cy="143"/>
            </a:xfrm>
            <a:prstGeom prst="line">
              <a:avLst/>
            </a:prstGeom>
            <a:noFill/>
            <a:ln w="9525">
              <a:solidFill>
                <a:schemeClr val="tx1"/>
              </a:solidFill>
              <a:round/>
              <a:headEnd/>
              <a:tailEnd type="triangle" w="med" len="med"/>
            </a:ln>
            <a:effectLst/>
          </p:spPr>
          <p:txBody>
            <a:bodyPr/>
            <a:lstStyle/>
            <a:p>
              <a:pPr fontAlgn="base">
                <a:spcBef>
                  <a:spcPct val="0"/>
                </a:spcBef>
                <a:spcAft>
                  <a:spcPct val="0"/>
                </a:spcAft>
              </a:pPr>
              <a:endParaRPr lang="en-US">
                <a:solidFill>
                  <a:srgbClr val="000000"/>
                </a:solidFill>
                <a:latin typeface="Gill Sans MT" pitchFamily="34" charset="0"/>
              </a:endParaRPr>
            </a:p>
          </p:txBody>
        </p:sp>
        <p:sp>
          <p:nvSpPr>
            <p:cNvPr id="430129" name="AutoShape 49"/>
            <p:cNvSpPr>
              <a:spLocks/>
            </p:cNvSpPr>
            <p:nvPr/>
          </p:nvSpPr>
          <p:spPr bwMode="auto">
            <a:xfrm rot="16200000" flipV="1">
              <a:off x="3382" y="3092"/>
              <a:ext cx="48" cy="478"/>
            </a:xfrm>
            <a:prstGeom prst="rightBrace">
              <a:avLst>
                <a:gd name="adj1" fmla="val 82986"/>
                <a:gd name="adj2" fmla="val 50000"/>
              </a:avLst>
            </a:prstGeom>
            <a:noFill/>
            <a:ln w="9525">
              <a:solidFill>
                <a:schemeClr val="tx1"/>
              </a:solidFill>
              <a:round/>
              <a:headEnd/>
              <a:tailEnd/>
            </a:ln>
            <a:effectLst/>
          </p:spPr>
          <p:txBody>
            <a:bodyPr wrap="none" anchor="ctr"/>
            <a:lstStyle/>
            <a:p>
              <a:pPr fontAlgn="base">
                <a:spcBef>
                  <a:spcPct val="0"/>
                </a:spcBef>
                <a:spcAft>
                  <a:spcPct val="0"/>
                </a:spcAft>
              </a:pPr>
              <a:endParaRPr lang="en-US">
                <a:solidFill>
                  <a:srgbClr val="000000"/>
                </a:solidFill>
                <a:latin typeface="Gill Sans MT" pitchFamily="34" charset="0"/>
              </a:endParaRPr>
            </a:p>
          </p:txBody>
        </p:sp>
        <p:sp>
          <p:nvSpPr>
            <p:cNvPr id="430130" name="Text Box 50"/>
            <p:cNvSpPr txBox="1">
              <a:spLocks noChangeArrowheads="1"/>
            </p:cNvSpPr>
            <p:nvPr/>
          </p:nvSpPr>
          <p:spPr bwMode="auto">
            <a:xfrm>
              <a:off x="3693" y="3117"/>
              <a:ext cx="1325" cy="194"/>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sz="1400">
                  <a:solidFill>
                    <a:srgbClr val="000000"/>
                  </a:solidFill>
                  <a:latin typeface="Gill Sans MT" pitchFamily="34" charset="0"/>
                </a:rPr>
                <a:t>Penalty reduced to 1 cycle</a:t>
              </a:r>
            </a:p>
          </p:txBody>
        </p:sp>
        <p:cxnSp>
          <p:nvCxnSpPr>
            <p:cNvPr id="430131" name="AutoShape 51"/>
            <p:cNvCxnSpPr>
              <a:cxnSpLocks noChangeShapeType="1"/>
              <a:stCxn id="430129" idx="1"/>
              <a:endCxn id="430130" idx="1"/>
            </p:cNvCxnSpPr>
            <p:nvPr/>
          </p:nvCxnSpPr>
          <p:spPr bwMode="auto">
            <a:xfrm rot="5400000" flipH="1" flipV="1">
              <a:off x="3503" y="3117"/>
              <a:ext cx="93" cy="287"/>
            </a:xfrm>
            <a:prstGeom prst="bentConnector4">
              <a:avLst>
                <a:gd name="adj1" fmla="val 96210"/>
                <a:gd name="adj2" fmla="val 54181"/>
              </a:avLst>
            </a:prstGeom>
            <a:noFill/>
            <a:ln w="9525">
              <a:solidFill>
                <a:schemeClr val="tx1"/>
              </a:solidFill>
              <a:miter lim="800000"/>
              <a:headEnd/>
              <a:tailEnd/>
            </a:ln>
            <a:effectLst/>
          </p:spPr>
        </p:cxnSp>
      </p:grpSp>
    </p:spTree>
    <p:extLst>
      <p:ext uri="{BB962C8B-B14F-4D97-AF65-F5344CB8AC3E}">
        <p14:creationId xmlns:p14="http://schemas.microsoft.com/office/powerpoint/2010/main" val="30591609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3011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3011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3013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1106" name="Rectangle 2"/>
          <p:cNvSpPr>
            <a:spLocks noGrp="1" noChangeArrowheads="1"/>
          </p:cNvSpPr>
          <p:nvPr>
            <p:ph type="title"/>
          </p:nvPr>
        </p:nvSpPr>
        <p:spPr/>
        <p:txBody>
          <a:bodyPr>
            <a:normAutofit fontScale="90000"/>
          </a:bodyPr>
          <a:lstStyle/>
          <a:p>
            <a:r>
              <a:rPr lang="en-US" dirty="0"/>
              <a:t>Load-Hit Speculation</a:t>
            </a:r>
          </a:p>
        </p:txBody>
      </p:sp>
      <p:sp>
        <p:nvSpPr>
          <p:cNvPr id="431107" name="Rectangle 3"/>
          <p:cNvSpPr>
            <a:spLocks noGrp="1" noChangeArrowheads="1"/>
          </p:cNvSpPr>
          <p:nvPr>
            <p:ph idx="1"/>
          </p:nvPr>
        </p:nvSpPr>
        <p:spPr/>
        <p:txBody>
          <a:bodyPr/>
          <a:lstStyle/>
          <a:p>
            <a:r>
              <a:rPr lang="en-US" dirty="0"/>
              <a:t>Caches work pretty well</a:t>
            </a:r>
          </a:p>
          <a:p>
            <a:pPr lvl="1"/>
            <a:r>
              <a:rPr lang="en-US" dirty="0"/>
              <a:t>Hit rates are high (otherwise we wouldn’t use caches)</a:t>
            </a:r>
          </a:p>
          <a:p>
            <a:pPr lvl="1"/>
            <a:r>
              <a:rPr lang="en-US" dirty="0"/>
              <a:t>Assume all loads hit in the cache</a:t>
            </a:r>
          </a:p>
        </p:txBody>
      </p:sp>
      <p:sp>
        <p:nvSpPr>
          <p:cNvPr id="431108" name="Rectangle 4"/>
          <p:cNvSpPr>
            <a:spLocks noChangeArrowheads="1"/>
          </p:cNvSpPr>
          <p:nvPr/>
        </p:nvSpPr>
        <p:spPr bwMode="auto">
          <a:xfrm>
            <a:off x="3435350" y="3886200"/>
            <a:ext cx="758825" cy="304800"/>
          </a:xfrm>
          <a:prstGeom prst="rect">
            <a:avLst/>
          </a:prstGeom>
          <a:solidFill>
            <a:srgbClr val="CCFFCC"/>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a:solidFill>
                  <a:srgbClr val="000000"/>
                </a:solidFill>
                <a:latin typeface="Gill Sans MT" pitchFamily="34" charset="0"/>
              </a:rPr>
              <a:t>Sched</a:t>
            </a:r>
          </a:p>
        </p:txBody>
      </p:sp>
      <p:sp>
        <p:nvSpPr>
          <p:cNvPr id="431109" name="Rectangle 5"/>
          <p:cNvSpPr>
            <a:spLocks noChangeArrowheads="1"/>
          </p:cNvSpPr>
          <p:nvPr/>
        </p:nvSpPr>
        <p:spPr bwMode="auto">
          <a:xfrm>
            <a:off x="4194175" y="3886200"/>
            <a:ext cx="758825" cy="304800"/>
          </a:xfrm>
          <a:prstGeom prst="rect">
            <a:avLst/>
          </a:prstGeom>
          <a:solidFill>
            <a:srgbClr val="CCFFCC"/>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a:solidFill>
                  <a:srgbClr val="000000"/>
                </a:solidFill>
                <a:latin typeface="Gill Sans MT" pitchFamily="34" charset="0"/>
              </a:rPr>
              <a:t>PayLd</a:t>
            </a:r>
          </a:p>
        </p:txBody>
      </p:sp>
      <p:sp>
        <p:nvSpPr>
          <p:cNvPr id="431110" name="Rectangle 6"/>
          <p:cNvSpPr>
            <a:spLocks noChangeArrowheads="1"/>
          </p:cNvSpPr>
          <p:nvPr/>
        </p:nvSpPr>
        <p:spPr bwMode="auto">
          <a:xfrm>
            <a:off x="4954588" y="3886200"/>
            <a:ext cx="758825" cy="304800"/>
          </a:xfrm>
          <a:prstGeom prst="rect">
            <a:avLst/>
          </a:prstGeom>
          <a:solidFill>
            <a:srgbClr val="CCFFCC"/>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a:solidFill>
                  <a:srgbClr val="000000"/>
                </a:solidFill>
                <a:latin typeface="Gill Sans MT" pitchFamily="34" charset="0"/>
              </a:rPr>
              <a:t>Exec</a:t>
            </a:r>
          </a:p>
        </p:txBody>
      </p:sp>
      <p:sp>
        <p:nvSpPr>
          <p:cNvPr id="431111" name="Line 7"/>
          <p:cNvSpPr>
            <a:spLocks noChangeShapeType="1"/>
          </p:cNvSpPr>
          <p:nvPr/>
        </p:nvSpPr>
        <p:spPr bwMode="auto">
          <a:xfrm>
            <a:off x="4878388" y="3581400"/>
            <a:ext cx="150812" cy="304800"/>
          </a:xfrm>
          <a:prstGeom prst="line">
            <a:avLst/>
          </a:prstGeom>
          <a:noFill/>
          <a:ln w="9525">
            <a:solidFill>
              <a:schemeClr val="tx1"/>
            </a:solidFill>
            <a:round/>
            <a:headEnd/>
            <a:tailEnd type="triangle" w="med" len="med"/>
          </a:ln>
          <a:effectLst/>
        </p:spPr>
        <p:txBody>
          <a:bodyPr/>
          <a:lstStyle/>
          <a:p>
            <a:pPr fontAlgn="base">
              <a:spcBef>
                <a:spcPct val="0"/>
              </a:spcBef>
              <a:spcAft>
                <a:spcPct val="0"/>
              </a:spcAft>
            </a:pPr>
            <a:endParaRPr lang="en-US">
              <a:solidFill>
                <a:srgbClr val="000000"/>
              </a:solidFill>
              <a:latin typeface="Gill Sans MT" pitchFamily="34" charset="0"/>
            </a:endParaRPr>
          </a:p>
        </p:txBody>
      </p:sp>
      <p:sp>
        <p:nvSpPr>
          <p:cNvPr id="431112" name="Text Box 8"/>
          <p:cNvSpPr txBox="1">
            <a:spLocks noChangeArrowheads="1"/>
          </p:cNvSpPr>
          <p:nvPr/>
        </p:nvSpPr>
        <p:spPr bwMode="auto">
          <a:xfrm>
            <a:off x="6545263" y="3810000"/>
            <a:ext cx="1470274" cy="369332"/>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a:solidFill>
                  <a:srgbClr val="000000"/>
                </a:solidFill>
                <a:latin typeface="Gill Sans MT" pitchFamily="34" charset="0"/>
              </a:rPr>
              <a:t>R2 = R1 + #4</a:t>
            </a:r>
          </a:p>
        </p:txBody>
      </p:sp>
      <p:sp>
        <p:nvSpPr>
          <p:cNvPr id="431113" name="Rectangle 9"/>
          <p:cNvSpPr>
            <a:spLocks noChangeArrowheads="1"/>
          </p:cNvSpPr>
          <p:nvPr/>
        </p:nvSpPr>
        <p:spPr bwMode="auto">
          <a:xfrm>
            <a:off x="1158875" y="3276600"/>
            <a:ext cx="758825" cy="304800"/>
          </a:xfrm>
          <a:prstGeom prst="rect">
            <a:avLst/>
          </a:prstGeom>
          <a:solidFill>
            <a:srgbClr val="FF99CC"/>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dirty="0" err="1">
                <a:solidFill>
                  <a:srgbClr val="000000"/>
                </a:solidFill>
                <a:latin typeface="Gill Sans MT" pitchFamily="34" charset="0"/>
              </a:rPr>
              <a:t>Sched</a:t>
            </a:r>
            <a:endParaRPr lang="en-US" dirty="0">
              <a:solidFill>
                <a:srgbClr val="000000"/>
              </a:solidFill>
              <a:latin typeface="Gill Sans MT" pitchFamily="34" charset="0"/>
            </a:endParaRPr>
          </a:p>
        </p:txBody>
      </p:sp>
      <p:sp>
        <p:nvSpPr>
          <p:cNvPr id="431114" name="Rectangle 10"/>
          <p:cNvSpPr>
            <a:spLocks noChangeArrowheads="1"/>
          </p:cNvSpPr>
          <p:nvPr/>
        </p:nvSpPr>
        <p:spPr bwMode="auto">
          <a:xfrm>
            <a:off x="1917700" y="3276600"/>
            <a:ext cx="758825" cy="304800"/>
          </a:xfrm>
          <a:prstGeom prst="rect">
            <a:avLst/>
          </a:prstGeom>
          <a:solidFill>
            <a:srgbClr val="FF99CC"/>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a:solidFill>
                  <a:srgbClr val="000000"/>
                </a:solidFill>
                <a:latin typeface="Gill Sans MT" pitchFamily="34" charset="0"/>
              </a:rPr>
              <a:t>PayLd</a:t>
            </a:r>
          </a:p>
        </p:txBody>
      </p:sp>
      <p:sp>
        <p:nvSpPr>
          <p:cNvPr id="431115" name="Rectangle 11"/>
          <p:cNvSpPr>
            <a:spLocks noChangeArrowheads="1"/>
          </p:cNvSpPr>
          <p:nvPr/>
        </p:nvSpPr>
        <p:spPr bwMode="auto">
          <a:xfrm>
            <a:off x="2678113" y="3276600"/>
            <a:ext cx="758825" cy="304800"/>
          </a:xfrm>
          <a:prstGeom prst="rect">
            <a:avLst/>
          </a:prstGeom>
          <a:solidFill>
            <a:srgbClr val="FF99CC"/>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a:solidFill>
                  <a:srgbClr val="000000"/>
                </a:solidFill>
                <a:latin typeface="Gill Sans MT" pitchFamily="34" charset="0"/>
              </a:rPr>
              <a:t>Exec</a:t>
            </a:r>
          </a:p>
        </p:txBody>
      </p:sp>
      <p:sp>
        <p:nvSpPr>
          <p:cNvPr id="431116" name="Text Box 12"/>
          <p:cNvSpPr txBox="1">
            <a:spLocks noChangeArrowheads="1"/>
          </p:cNvSpPr>
          <p:nvPr/>
        </p:nvSpPr>
        <p:spPr bwMode="auto">
          <a:xfrm>
            <a:off x="6545263" y="3278188"/>
            <a:ext cx="1415772" cy="369332"/>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a:solidFill>
                  <a:srgbClr val="000000"/>
                </a:solidFill>
                <a:latin typeface="Gill Sans MT" pitchFamily="34" charset="0"/>
              </a:rPr>
              <a:t>R1 = 16[$sp]</a:t>
            </a:r>
          </a:p>
        </p:txBody>
      </p:sp>
      <p:sp>
        <p:nvSpPr>
          <p:cNvPr id="431117" name="Rectangle 13"/>
          <p:cNvSpPr>
            <a:spLocks noChangeArrowheads="1"/>
          </p:cNvSpPr>
          <p:nvPr/>
        </p:nvSpPr>
        <p:spPr bwMode="auto">
          <a:xfrm>
            <a:off x="3436938" y="3276600"/>
            <a:ext cx="758825" cy="304800"/>
          </a:xfrm>
          <a:prstGeom prst="rect">
            <a:avLst/>
          </a:prstGeom>
          <a:solidFill>
            <a:srgbClr val="FF99CC"/>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a:solidFill>
                  <a:srgbClr val="000000"/>
                </a:solidFill>
                <a:latin typeface="Gill Sans MT" pitchFamily="34" charset="0"/>
              </a:rPr>
              <a:t>Exec</a:t>
            </a:r>
          </a:p>
        </p:txBody>
      </p:sp>
      <p:sp>
        <p:nvSpPr>
          <p:cNvPr id="431118" name="Rectangle 14"/>
          <p:cNvSpPr>
            <a:spLocks noChangeArrowheads="1"/>
          </p:cNvSpPr>
          <p:nvPr/>
        </p:nvSpPr>
        <p:spPr bwMode="auto">
          <a:xfrm>
            <a:off x="4195763" y="3276600"/>
            <a:ext cx="758825" cy="304800"/>
          </a:xfrm>
          <a:prstGeom prst="rect">
            <a:avLst/>
          </a:prstGeom>
          <a:solidFill>
            <a:srgbClr val="FF99CC"/>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a:solidFill>
                  <a:srgbClr val="000000"/>
                </a:solidFill>
                <a:latin typeface="Gill Sans MT" pitchFamily="34" charset="0"/>
              </a:rPr>
              <a:t>Exec</a:t>
            </a:r>
          </a:p>
        </p:txBody>
      </p:sp>
      <p:sp>
        <p:nvSpPr>
          <p:cNvPr id="431119" name="Text Box 15"/>
          <p:cNvSpPr txBox="1">
            <a:spLocks noChangeArrowheads="1"/>
          </p:cNvSpPr>
          <p:nvPr/>
        </p:nvSpPr>
        <p:spPr bwMode="auto">
          <a:xfrm>
            <a:off x="4953000" y="3278188"/>
            <a:ext cx="1295932" cy="523220"/>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sz="1400">
                <a:solidFill>
                  <a:srgbClr val="000000"/>
                </a:solidFill>
                <a:latin typeface="Gill Sans MT" pitchFamily="34" charset="0"/>
              </a:rPr>
              <a:t>Cache hit,</a:t>
            </a:r>
          </a:p>
          <a:p>
            <a:pPr fontAlgn="base">
              <a:spcBef>
                <a:spcPct val="0"/>
              </a:spcBef>
              <a:spcAft>
                <a:spcPct val="0"/>
              </a:spcAft>
            </a:pPr>
            <a:r>
              <a:rPr lang="en-US" sz="1400">
                <a:solidFill>
                  <a:srgbClr val="000000"/>
                </a:solidFill>
                <a:latin typeface="Gill Sans MT" pitchFamily="34" charset="0"/>
              </a:rPr>
              <a:t>data forwarded</a:t>
            </a:r>
          </a:p>
        </p:txBody>
      </p:sp>
      <p:sp>
        <p:nvSpPr>
          <p:cNvPr id="431120" name="Freeform 16"/>
          <p:cNvSpPr>
            <a:spLocks/>
          </p:cNvSpPr>
          <p:nvPr/>
        </p:nvSpPr>
        <p:spPr bwMode="auto">
          <a:xfrm>
            <a:off x="1841500" y="3582988"/>
            <a:ext cx="1593850" cy="455612"/>
          </a:xfrm>
          <a:custGeom>
            <a:avLst/>
            <a:gdLst/>
            <a:ahLst/>
            <a:cxnLst>
              <a:cxn ang="0">
                <a:pos x="0" y="0"/>
              </a:cxn>
              <a:cxn ang="0">
                <a:pos x="96" y="287"/>
              </a:cxn>
              <a:cxn ang="0">
                <a:pos x="1004" y="287"/>
              </a:cxn>
            </a:cxnLst>
            <a:rect l="0" t="0" r="r" b="b"/>
            <a:pathLst>
              <a:path w="1004" h="287">
                <a:moveTo>
                  <a:pt x="0" y="0"/>
                </a:moveTo>
                <a:lnTo>
                  <a:pt x="96" y="287"/>
                </a:lnTo>
                <a:lnTo>
                  <a:pt x="1004" y="287"/>
                </a:lnTo>
              </a:path>
            </a:pathLst>
          </a:custGeom>
          <a:noFill/>
          <a:ln w="9525">
            <a:solidFill>
              <a:schemeClr val="tx1"/>
            </a:solidFill>
            <a:round/>
            <a:headEnd/>
            <a:tailEnd type="triangle" w="med" len="med"/>
          </a:ln>
          <a:effectLst/>
        </p:spPr>
        <p:txBody>
          <a:bodyPr/>
          <a:lstStyle/>
          <a:p>
            <a:pPr fontAlgn="base">
              <a:spcBef>
                <a:spcPct val="0"/>
              </a:spcBef>
              <a:spcAft>
                <a:spcPct val="0"/>
              </a:spcAft>
            </a:pPr>
            <a:endParaRPr lang="en-US">
              <a:solidFill>
                <a:srgbClr val="000000"/>
              </a:solidFill>
              <a:latin typeface="Gill Sans MT" pitchFamily="34" charset="0"/>
            </a:endParaRPr>
          </a:p>
        </p:txBody>
      </p:sp>
      <p:sp>
        <p:nvSpPr>
          <p:cNvPr id="431121" name="Text Box 17"/>
          <p:cNvSpPr txBox="1">
            <a:spLocks noChangeArrowheads="1"/>
          </p:cNvSpPr>
          <p:nvPr/>
        </p:nvSpPr>
        <p:spPr bwMode="auto">
          <a:xfrm>
            <a:off x="1917700" y="3581400"/>
            <a:ext cx="1493486" cy="523220"/>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sz="1400">
                <a:solidFill>
                  <a:srgbClr val="000000"/>
                </a:solidFill>
                <a:latin typeface="Gill Sans MT" pitchFamily="34" charset="0"/>
              </a:rPr>
              <a:t>Broadcast delayed</a:t>
            </a:r>
          </a:p>
          <a:p>
            <a:pPr fontAlgn="base">
              <a:spcBef>
                <a:spcPct val="0"/>
              </a:spcBef>
              <a:spcAft>
                <a:spcPct val="0"/>
              </a:spcAft>
            </a:pPr>
            <a:r>
              <a:rPr lang="en-US" sz="1400">
                <a:solidFill>
                  <a:srgbClr val="000000"/>
                </a:solidFill>
                <a:latin typeface="Gill Sans MT" pitchFamily="34" charset="0"/>
              </a:rPr>
              <a:t>by DL1 latency</a:t>
            </a:r>
          </a:p>
        </p:txBody>
      </p:sp>
      <p:sp>
        <p:nvSpPr>
          <p:cNvPr id="19" name="TextBox 18"/>
          <p:cNvSpPr txBox="1"/>
          <p:nvPr/>
        </p:nvSpPr>
        <p:spPr>
          <a:xfrm>
            <a:off x="0" y="6237822"/>
            <a:ext cx="9144000" cy="575554"/>
          </a:xfrm>
          <a:prstGeom prst="rect">
            <a:avLst/>
          </a:prstGeom>
          <a:noFill/>
        </p:spPr>
        <p:txBody>
          <a:bodyPr wrap="square" lIns="82309" tIns="41154" rIns="82309" bIns="41154" rtlCol="0">
            <a:spAutoFit/>
          </a:bodyPr>
          <a:lstStyle/>
          <a:p>
            <a:pPr marL="0" lvl="1" indent="-514291" algn="ctr"/>
            <a:r>
              <a:rPr lang="en-US" sz="3200" dirty="0">
                <a:solidFill>
                  <a:schemeClr val="bg1"/>
                </a:solidFill>
              </a:rPr>
              <a:t>What to do on a cache miss?</a:t>
            </a:r>
            <a:endParaRPr lang="en-US" sz="3200" b="1" i="1" dirty="0">
              <a:solidFill>
                <a:schemeClr val="bg1"/>
              </a:solidFill>
            </a:endParaRPr>
          </a:p>
        </p:txBody>
      </p:sp>
    </p:spTree>
    <p:extLst>
      <p:ext uri="{BB962C8B-B14F-4D97-AF65-F5344CB8AC3E}">
        <p14:creationId xmlns:p14="http://schemas.microsoft.com/office/powerpoint/2010/main" val="41604628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2130" name="Rectangle 2"/>
          <p:cNvSpPr>
            <a:spLocks noGrp="1" noChangeArrowheads="1"/>
          </p:cNvSpPr>
          <p:nvPr>
            <p:ph type="title"/>
          </p:nvPr>
        </p:nvSpPr>
        <p:spPr/>
        <p:txBody>
          <a:bodyPr>
            <a:normAutofit fontScale="90000"/>
          </a:bodyPr>
          <a:lstStyle/>
          <a:p>
            <a:r>
              <a:rPr lang="en-US" dirty="0"/>
              <a:t>Load-Hit </a:t>
            </a:r>
            <a:r>
              <a:rPr lang="en-US" dirty="0" err="1"/>
              <a:t>Mis</a:t>
            </a:r>
            <a:r>
              <a:rPr lang="en-US" dirty="0"/>
              <a:t>-speculation</a:t>
            </a:r>
          </a:p>
        </p:txBody>
      </p:sp>
      <p:sp>
        <p:nvSpPr>
          <p:cNvPr id="432132" name="Rectangle 4"/>
          <p:cNvSpPr>
            <a:spLocks noChangeArrowheads="1"/>
          </p:cNvSpPr>
          <p:nvPr/>
        </p:nvSpPr>
        <p:spPr bwMode="auto">
          <a:xfrm>
            <a:off x="3508375" y="2593975"/>
            <a:ext cx="758825" cy="304800"/>
          </a:xfrm>
          <a:prstGeom prst="rect">
            <a:avLst/>
          </a:prstGeom>
          <a:solidFill>
            <a:srgbClr val="CCFFCC"/>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dirty="0" err="1">
                <a:solidFill>
                  <a:srgbClr val="000000"/>
                </a:solidFill>
                <a:latin typeface="Gill Sans MT" pitchFamily="34" charset="0"/>
              </a:rPr>
              <a:t>Sched</a:t>
            </a:r>
            <a:endParaRPr lang="en-US" dirty="0">
              <a:solidFill>
                <a:srgbClr val="000000"/>
              </a:solidFill>
              <a:latin typeface="Gill Sans MT" pitchFamily="34" charset="0"/>
            </a:endParaRPr>
          </a:p>
        </p:txBody>
      </p:sp>
      <p:sp>
        <p:nvSpPr>
          <p:cNvPr id="432133" name="Rectangle 5"/>
          <p:cNvSpPr>
            <a:spLocks noChangeArrowheads="1"/>
          </p:cNvSpPr>
          <p:nvPr/>
        </p:nvSpPr>
        <p:spPr bwMode="auto">
          <a:xfrm>
            <a:off x="4267200" y="2593975"/>
            <a:ext cx="758825" cy="304800"/>
          </a:xfrm>
          <a:prstGeom prst="rect">
            <a:avLst/>
          </a:prstGeom>
          <a:solidFill>
            <a:srgbClr val="CCFFCC"/>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a:solidFill>
                  <a:srgbClr val="000000"/>
                </a:solidFill>
                <a:latin typeface="Gill Sans MT" pitchFamily="34" charset="0"/>
              </a:rPr>
              <a:t>PayLd</a:t>
            </a:r>
          </a:p>
        </p:txBody>
      </p:sp>
      <p:sp>
        <p:nvSpPr>
          <p:cNvPr id="432134" name="Rectangle 6"/>
          <p:cNvSpPr>
            <a:spLocks noChangeArrowheads="1"/>
          </p:cNvSpPr>
          <p:nvPr/>
        </p:nvSpPr>
        <p:spPr bwMode="auto">
          <a:xfrm>
            <a:off x="5027613" y="2593975"/>
            <a:ext cx="758825" cy="304800"/>
          </a:xfrm>
          <a:prstGeom prst="rect">
            <a:avLst/>
          </a:prstGeom>
          <a:solidFill>
            <a:srgbClr val="CCFFCC"/>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a:solidFill>
                  <a:srgbClr val="000000"/>
                </a:solidFill>
                <a:latin typeface="Gill Sans MT" pitchFamily="34" charset="0"/>
              </a:rPr>
              <a:t>Exec</a:t>
            </a:r>
          </a:p>
        </p:txBody>
      </p:sp>
      <p:sp>
        <p:nvSpPr>
          <p:cNvPr id="432135" name="Line 7"/>
          <p:cNvSpPr>
            <a:spLocks noChangeShapeType="1"/>
          </p:cNvSpPr>
          <p:nvPr/>
        </p:nvSpPr>
        <p:spPr bwMode="auto">
          <a:xfrm>
            <a:off x="4951413" y="2289175"/>
            <a:ext cx="150812" cy="304800"/>
          </a:xfrm>
          <a:prstGeom prst="line">
            <a:avLst/>
          </a:prstGeom>
          <a:noFill/>
          <a:ln w="9525">
            <a:solidFill>
              <a:schemeClr val="tx1"/>
            </a:solidFill>
            <a:round/>
            <a:headEnd/>
            <a:tailEnd type="triangle" w="med" len="med"/>
          </a:ln>
          <a:effectLst/>
        </p:spPr>
        <p:txBody>
          <a:bodyPr/>
          <a:lstStyle/>
          <a:p>
            <a:pPr fontAlgn="base">
              <a:spcBef>
                <a:spcPct val="0"/>
              </a:spcBef>
              <a:spcAft>
                <a:spcPct val="0"/>
              </a:spcAft>
            </a:pPr>
            <a:endParaRPr lang="en-US">
              <a:solidFill>
                <a:srgbClr val="000000"/>
              </a:solidFill>
              <a:latin typeface="Gill Sans MT" pitchFamily="34" charset="0"/>
            </a:endParaRPr>
          </a:p>
        </p:txBody>
      </p:sp>
      <p:sp>
        <p:nvSpPr>
          <p:cNvPr id="432137" name="Rectangle 9"/>
          <p:cNvSpPr>
            <a:spLocks noChangeArrowheads="1"/>
          </p:cNvSpPr>
          <p:nvPr/>
        </p:nvSpPr>
        <p:spPr bwMode="auto">
          <a:xfrm>
            <a:off x="1231900" y="1985963"/>
            <a:ext cx="758825" cy="304800"/>
          </a:xfrm>
          <a:prstGeom prst="rect">
            <a:avLst/>
          </a:prstGeom>
          <a:solidFill>
            <a:srgbClr val="FF99CC"/>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dirty="0" err="1">
                <a:solidFill>
                  <a:srgbClr val="000000"/>
                </a:solidFill>
                <a:latin typeface="Gill Sans MT" pitchFamily="34" charset="0"/>
              </a:rPr>
              <a:t>Sched</a:t>
            </a:r>
            <a:endParaRPr lang="en-US" dirty="0">
              <a:solidFill>
                <a:srgbClr val="000000"/>
              </a:solidFill>
              <a:latin typeface="Gill Sans MT" pitchFamily="34" charset="0"/>
            </a:endParaRPr>
          </a:p>
        </p:txBody>
      </p:sp>
      <p:sp>
        <p:nvSpPr>
          <p:cNvPr id="432138" name="Rectangle 10"/>
          <p:cNvSpPr>
            <a:spLocks noChangeArrowheads="1"/>
          </p:cNvSpPr>
          <p:nvPr/>
        </p:nvSpPr>
        <p:spPr bwMode="auto">
          <a:xfrm>
            <a:off x="1990725" y="1985963"/>
            <a:ext cx="758825" cy="304800"/>
          </a:xfrm>
          <a:prstGeom prst="rect">
            <a:avLst/>
          </a:prstGeom>
          <a:solidFill>
            <a:srgbClr val="FF99CC"/>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a:solidFill>
                  <a:srgbClr val="000000"/>
                </a:solidFill>
                <a:latin typeface="Gill Sans MT" pitchFamily="34" charset="0"/>
              </a:rPr>
              <a:t>PayLd</a:t>
            </a:r>
          </a:p>
        </p:txBody>
      </p:sp>
      <p:sp>
        <p:nvSpPr>
          <p:cNvPr id="432139" name="Rectangle 11"/>
          <p:cNvSpPr>
            <a:spLocks noChangeArrowheads="1"/>
          </p:cNvSpPr>
          <p:nvPr/>
        </p:nvSpPr>
        <p:spPr bwMode="auto">
          <a:xfrm>
            <a:off x="2751138" y="1985963"/>
            <a:ext cx="758825" cy="304800"/>
          </a:xfrm>
          <a:prstGeom prst="rect">
            <a:avLst/>
          </a:prstGeom>
          <a:solidFill>
            <a:srgbClr val="FF99CC"/>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a:solidFill>
                  <a:srgbClr val="000000"/>
                </a:solidFill>
                <a:latin typeface="Gill Sans MT" pitchFamily="34" charset="0"/>
              </a:rPr>
              <a:t>Exec</a:t>
            </a:r>
          </a:p>
        </p:txBody>
      </p:sp>
      <p:sp>
        <p:nvSpPr>
          <p:cNvPr id="432141" name="Rectangle 13"/>
          <p:cNvSpPr>
            <a:spLocks noChangeArrowheads="1"/>
          </p:cNvSpPr>
          <p:nvPr/>
        </p:nvSpPr>
        <p:spPr bwMode="auto">
          <a:xfrm>
            <a:off x="3509963" y="1985963"/>
            <a:ext cx="758825" cy="304800"/>
          </a:xfrm>
          <a:prstGeom prst="rect">
            <a:avLst/>
          </a:prstGeom>
          <a:solidFill>
            <a:srgbClr val="FF99CC"/>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a:solidFill>
                  <a:srgbClr val="000000"/>
                </a:solidFill>
                <a:latin typeface="Gill Sans MT" pitchFamily="34" charset="0"/>
              </a:rPr>
              <a:t>Exec</a:t>
            </a:r>
          </a:p>
        </p:txBody>
      </p:sp>
      <p:sp>
        <p:nvSpPr>
          <p:cNvPr id="432142" name="Rectangle 14"/>
          <p:cNvSpPr>
            <a:spLocks noChangeArrowheads="1"/>
          </p:cNvSpPr>
          <p:nvPr/>
        </p:nvSpPr>
        <p:spPr bwMode="auto">
          <a:xfrm>
            <a:off x="4268788" y="1985963"/>
            <a:ext cx="758825" cy="304800"/>
          </a:xfrm>
          <a:prstGeom prst="rect">
            <a:avLst/>
          </a:prstGeom>
          <a:solidFill>
            <a:srgbClr val="FF99CC"/>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a:solidFill>
                  <a:srgbClr val="000000"/>
                </a:solidFill>
                <a:latin typeface="Gill Sans MT" pitchFamily="34" charset="0"/>
              </a:rPr>
              <a:t>Exec</a:t>
            </a:r>
          </a:p>
        </p:txBody>
      </p:sp>
      <p:sp>
        <p:nvSpPr>
          <p:cNvPr id="432144" name="Freeform 16"/>
          <p:cNvSpPr>
            <a:spLocks/>
          </p:cNvSpPr>
          <p:nvPr/>
        </p:nvSpPr>
        <p:spPr bwMode="auto">
          <a:xfrm>
            <a:off x="1914525" y="2290763"/>
            <a:ext cx="1593850" cy="455612"/>
          </a:xfrm>
          <a:custGeom>
            <a:avLst/>
            <a:gdLst/>
            <a:ahLst/>
            <a:cxnLst>
              <a:cxn ang="0">
                <a:pos x="0" y="0"/>
              </a:cxn>
              <a:cxn ang="0">
                <a:pos x="96" y="287"/>
              </a:cxn>
              <a:cxn ang="0">
                <a:pos x="1004" y="287"/>
              </a:cxn>
            </a:cxnLst>
            <a:rect l="0" t="0" r="r" b="b"/>
            <a:pathLst>
              <a:path w="1004" h="287">
                <a:moveTo>
                  <a:pt x="0" y="0"/>
                </a:moveTo>
                <a:lnTo>
                  <a:pt x="96" y="287"/>
                </a:lnTo>
                <a:lnTo>
                  <a:pt x="1004" y="287"/>
                </a:lnTo>
              </a:path>
            </a:pathLst>
          </a:custGeom>
          <a:noFill/>
          <a:ln w="9525">
            <a:solidFill>
              <a:schemeClr val="tx1"/>
            </a:solidFill>
            <a:round/>
            <a:headEnd/>
            <a:tailEnd type="triangle" w="med" len="med"/>
          </a:ln>
          <a:effectLst/>
        </p:spPr>
        <p:txBody>
          <a:bodyPr/>
          <a:lstStyle/>
          <a:p>
            <a:pPr fontAlgn="base">
              <a:spcBef>
                <a:spcPct val="0"/>
              </a:spcBef>
              <a:spcAft>
                <a:spcPct val="0"/>
              </a:spcAft>
            </a:pPr>
            <a:endParaRPr lang="en-US">
              <a:solidFill>
                <a:srgbClr val="000000"/>
              </a:solidFill>
              <a:latin typeface="Gill Sans MT" pitchFamily="34" charset="0"/>
            </a:endParaRPr>
          </a:p>
        </p:txBody>
      </p:sp>
      <p:sp>
        <p:nvSpPr>
          <p:cNvPr id="432145" name="Text Box 17"/>
          <p:cNvSpPr txBox="1">
            <a:spLocks noChangeArrowheads="1"/>
          </p:cNvSpPr>
          <p:nvPr/>
        </p:nvSpPr>
        <p:spPr bwMode="auto">
          <a:xfrm>
            <a:off x="1990725" y="2289175"/>
            <a:ext cx="1493486" cy="523220"/>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sz="1400">
                <a:solidFill>
                  <a:srgbClr val="000000"/>
                </a:solidFill>
                <a:latin typeface="Gill Sans MT" pitchFamily="34" charset="0"/>
              </a:rPr>
              <a:t>Broadcast delayed</a:t>
            </a:r>
          </a:p>
          <a:p>
            <a:pPr fontAlgn="base">
              <a:spcBef>
                <a:spcPct val="0"/>
              </a:spcBef>
              <a:spcAft>
                <a:spcPct val="0"/>
              </a:spcAft>
            </a:pPr>
            <a:r>
              <a:rPr lang="en-US" sz="1400">
                <a:solidFill>
                  <a:srgbClr val="000000"/>
                </a:solidFill>
                <a:latin typeface="Gill Sans MT" pitchFamily="34" charset="0"/>
              </a:rPr>
              <a:t>by DL1 latency</a:t>
            </a:r>
          </a:p>
        </p:txBody>
      </p:sp>
      <p:grpSp>
        <p:nvGrpSpPr>
          <p:cNvPr id="432167" name="Group 39"/>
          <p:cNvGrpSpPr>
            <a:grpSpLocks/>
          </p:cNvGrpSpPr>
          <p:nvPr/>
        </p:nvGrpSpPr>
        <p:grpSpPr bwMode="auto">
          <a:xfrm>
            <a:off x="5027613" y="1985963"/>
            <a:ext cx="2276475" cy="304800"/>
            <a:chOff x="3167" y="1442"/>
            <a:chExt cx="1434" cy="192"/>
          </a:xfrm>
        </p:grpSpPr>
        <p:sp>
          <p:nvSpPr>
            <p:cNvPr id="432146" name="Rectangle 18"/>
            <p:cNvSpPr>
              <a:spLocks noChangeArrowheads="1"/>
            </p:cNvSpPr>
            <p:nvPr/>
          </p:nvSpPr>
          <p:spPr bwMode="auto">
            <a:xfrm>
              <a:off x="3167" y="1442"/>
              <a:ext cx="478" cy="192"/>
            </a:xfrm>
            <a:prstGeom prst="rect">
              <a:avLst/>
            </a:prstGeom>
            <a:solidFill>
              <a:srgbClr val="FF99CC"/>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dirty="0">
                  <a:solidFill>
                    <a:srgbClr val="000000"/>
                  </a:solidFill>
                  <a:latin typeface="Gill Sans MT" pitchFamily="34" charset="0"/>
                </a:rPr>
                <a:t>Exec</a:t>
              </a:r>
            </a:p>
          </p:txBody>
        </p:sp>
        <p:sp>
          <p:nvSpPr>
            <p:cNvPr id="432147" name="Rectangle 19"/>
            <p:cNvSpPr>
              <a:spLocks noChangeArrowheads="1"/>
            </p:cNvSpPr>
            <p:nvPr/>
          </p:nvSpPr>
          <p:spPr bwMode="auto">
            <a:xfrm>
              <a:off x="3645" y="1442"/>
              <a:ext cx="478" cy="192"/>
            </a:xfrm>
            <a:prstGeom prst="rect">
              <a:avLst/>
            </a:prstGeom>
            <a:solidFill>
              <a:srgbClr val="FF99CC"/>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a:solidFill>
                    <a:srgbClr val="000000"/>
                  </a:solidFill>
                  <a:latin typeface="Gill Sans MT" pitchFamily="34" charset="0"/>
                </a:rPr>
                <a:t>…</a:t>
              </a:r>
            </a:p>
          </p:txBody>
        </p:sp>
        <p:sp>
          <p:nvSpPr>
            <p:cNvPr id="432148" name="Rectangle 20"/>
            <p:cNvSpPr>
              <a:spLocks noChangeArrowheads="1"/>
            </p:cNvSpPr>
            <p:nvPr/>
          </p:nvSpPr>
          <p:spPr bwMode="auto">
            <a:xfrm>
              <a:off x="4123" y="1442"/>
              <a:ext cx="478" cy="192"/>
            </a:xfrm>
            <a:prstGeom prst="rect">
              <a:avLst/>
            </a:prstGeom>
            <a:solidFill>
              <a:srgbClr val="FF99CC"/>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a:solidFill>
                    <a:srgbClr val="000000"/>
                  </a:solidFill>
                  <a:latin typeface="Gill Sans MT" pitchFamily="34" charset="0"/>
                </a:rPr>
                <a:t>Exec</a:t>
              </a:r>
            </a:p>
          </p:txBody>
        </p:sp>
      </p:grpSp>
      <p:grpSp>
        <p:nvGrpSpPr>
          <p:cNvPr id="432152" name="Group 24"/>
          <p:cNvGrpSpPr>
            <a:grpSpLocks/>
          </p:cNvGrpSpPr>
          <p:nvPr/>
        </p:nvGrpSpPr>
        <p:grpSpPr bwMode="auto">
          <a:xfrm>
            <a:off x="4040188" y="1531938"/>
            <a:ext cx="3933825" cy="1063625"/>
            <a:chOff x="2545" y="1156"/>
            <a:chExt cx="2478" cy="670"/>
          </a:xfrm>
        </p:grpSpPr>
        <p:sp>
          <p:nvSpPr>
            <p:cNvPr id="432143" name="Text Box 15"/>
            <p:cNvSpPr txBox="1">
              <a:spLocks noChangeArrowheads="1"/>
            </p:cNvSpPr>
            <p:nvPr/>
          </p:nvSpPr>
          <p:spPr bwMode="auto">
            <a:xfrm>
              <a:off x="2545" y="1156"/>
              <a:ext cx="1128" cy="194"/>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sz="1400">
                  <a:solidFill>
                    <a:srgbClr val="000000"/>
                  </a:solidFill>
                  <a:latin typeface="Gill Sans MT" pitchFamily="34" charset="0"/>
                </a:rPr>
                <a:t>Cache Miss Detected!</a:t>
              </a:r>
            </a:p>
          </p:txBody>
        </p:sp>
        <p:sp>
          <p:nvSpPr>
            <p:cNvPr id="432149" name="Line 21"/>
            <p:cNvSpPr>
              <a:spLocks noChangeShapeType="1"/>
            </p:cNvSpPr>
            <p:nvPr/>
          </p:nvSpPr>
          <p:spPr bwMode="auto">
            <a:xfrm flipV="1">
              <a:off x="3167" y="1299"/>
              <a:ext cx="0" cy="144"/>
            </a:xfrm>
            <a:prstGeom prst="line">
              <a:avLst/>
            </a:prstGeom>
            <a:noFill/>
            <a:ln w="9525">
              <a:solidFill>
                <a:schemeClr val="tx1"/>
              </a:solidFill>
              <a:prstDash val="dash"/>
              <a:round/>
              <a:headEnd/>
              <a:tailEnd/>
            </a:ln>
            <a:effectLst/>
          </p:spPr>
          <p:txBody>
            <a:bodyPr/>
            <a:lstStyle/>
            <a:p>
              <a:pPr fontAlgn="base">
                <a:spcBef>
                  <a:spcPct val="0"/>
                </a:spcBef>
                <a:spcAft>
                  <a:spcPct val="0"/>
                </a:spcAft>
              </a:pPr>
              <a:endParaRPr lang="en-US">
                <a:solidFill>
                  <a:srgbClr val="000000"/>
                </a:solidFill>
                <a:latin typeface="Gill Sans MT" pitchFamily="34" charset="0"/>
              </a:endParaRPr>
            </a:p>
          </p:txBody>
        </p:sp>
        <p:sp>
          <p:nvSpPr>
            <p:cNvPr id="432150" name="Line 22"/>
            <p:cNvSpPr>
              <a:spLocks noChangeShapeType="1"/>
            </p:cNvSpPr>
            <p:nvPr/>
          </p:nvSpPr>
          <p:spPr bwMode="auto">
            <a:xfrm>
              <a:off x="3167" y="1730"/>
              <a:ext cx="382" cy="0"/>
            </a:xfrm>
            <a:prstGeom prst="line">
              <a:avLst/>
            </a:prstGeom>
            <a:noFill/>
            <a:ln w="9525">
              <a:solidFill>
                <a:schemeClr val="tx1"/>
              </a:solidFill>
              <a:prstDash val="dash"/>
              <a:round/>
              <a:headEnd/>
              <a:tailEnd/>
            </a:ln>
            <a:effectLst/>
          </p:spPr>
          <p:txBody>
            <a:bodyPr/>
            <a:lstStyle/>
            <a:p>
              <a:pPr fontAlgn="base">
                <a:spcBef>
                  <a:spcPct val="0"/>
                </a:spcBef>
                <a:spcAft>
                  <a:spcPct val="0"/>
                </a:spcAft>
              </a:pPr>
              <a:endParaRPr lang="en-US">
                <a:solidFill>
                  <a:srgbClr val="000000"/>
                </a:solidFill>
                <a:latin typeface="Gill Sans MT" pitchFamily="34" charset="0"/>
              </a:endParaRPr>
            </a:p>
          </p:txBody>
        </p:sp>
        <p:sp>
          <p:nvSpPr>
            <p:cNvPr id="432151" name="Text Box 23"/>
            <p:cNvSpPr txBox="1">
              <a:spLocks noChangeArrowheads="1"/>
            </p:cNvSpPr>
            <p:nvPr/>
          </p:nvSpPr>
          <p:spPr bwMode="auto">
            <a:xfrm>
              <a:off x="3501" y="1634"/>
              <a:ext cx="1522" cy="192"/>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sz="1400">
                  <a:solidFill>
                    <a:srgbClr val="000000"/>
                  </a:solidFill>
                  <a:latin typeface="Gill Sans MT" pitchFamily="34" charset="0"/>
                </a:rPr>
                <a:t>Value at cache output is bogus</a:t>
              </a:r>
            </a:p>
          </p:txBody>
        </p:sp>
      </p:grpSp>
      <p:grpSp>
        <p:nvGrpSpPr>
          <p:cNvPr id="432155" name="Group 27"/>
          <p:cNvGrpSpPr>
            <a:grpSpLocks/>
          </p:cNvGrpSpPr>
          <p:nvPr/>
        </p:nvGrpSpPr>
        <p:grpSpPr bwMode="auto">
          <a:xfrm>
            <a:off x="3433763" y="2519363"/>
            <a:ext cx="2428875" cy="454025"/>
            <a:chOff x="2163" y="1778"/>
            <a:chExt cx="1530" cy="286"/>
          </a:xfrm>
        </p:grpSpPr>
        <p:sp>
          <p:nvSpPr>
            <p:cNvPr id="432153" name="Line 25"/>
            <p:cNvSpPr>
              <a:spLocks noChangeShapeType="1"/>
            </p:cNvSpPr>
            <p:nvPr/>
          </p:nvSpPr>
          <p:spPr bwMode="auto">
            <a:xfrm flipV="1">
              <a:off x="2163" y="1778"/>
              <a:ext cx="1530" cy="286"/>
            </a:xfrm>
            <a:prstGeom prst="line">
              <a:avLst/>
            </a:prstGeom>
            <a:noFill/>
            <a:ln w="38100">
              <a:solidFill>
                <a:srgbClr val="FF0000"/>
              </a:solidFill>
              <a:round/>
              <a:headEnd/>
              <a:tailEnd/>
            </a:ln>
            <a:effectLst/>
          </p:spPr>
          <p:txBody>
            <a:bodyPr/>
            <a:lstStyle/>
            <a:p>
              <a:pPr fontAlgn="base">
                <a:spcBef>
                  <a:spcPct val="0"/>
                </a:spcBef>
                <a:spcAft>
                  <a:spcPct val="0"/>
                </a:spcAft>
              </a:pPr>
              <a:endParaRPr lang="en-US">
                <a:solidFill>
                  <a:srgbClr val="000000"/>
                </a:solidFill>
                <a:latin typeface="Gill Sans MT" pitchFamily="34" charset="0"/>
              </a:endParaRPr>
            </a:p>
          </p:txBody>
        </p:sp>
        <p:sp>
          <p:nvSpPr>
            <p:cNvPr id="432154" name="Line 26"/>
            <p:cNvSpPr>
              <a:spLocks noChangeShapeType="1"/>
            </p:cNvSpPr>
            <p:nvPr/>
          </p:nvSpPr>
          <p:spPr bwMode="auto">
            <a:xfrm>
              <a:off x="2163" y="1778"/>
              <a:ext cx="1530" cy="286"/>
            </a:xfrm>
            <a:prstGeom prst="line">
              <a:avLst/>
            </a:prstGeom>
            <a:noFill/>
            <a:ln w="38100">
              <a:solidFill>
                <a:srgbClr val="FF0000"/>
              </a:solidFill>
              <a:round/>
              <a:headEnd/>
              <a:tailEnd/>
            </a:ln>
            <a:effectLst/>
          </p:spPr>
          <p:txBody>
            <a:bodyPr/>
            <a:lstStyle/>
            <a:p>
              <a:pPr fontAlgn="base">
                <a:spcBef>
                  <a:spcPct val="0"/>
                </a:spcBef>
                <a:spcAft>
                  <a:spcPct val="0"/>
                </a:spcAft>
              </a:pPr>
              <a:endParaRPr lang="en-US">
                <a:solidFill>
                  <a:srgbClr val="000000"/>
                </a:solidFill>
                <a:latin typeface="Gill Sans MT" pitchFamily="34" charset="0"/>
              </a:endParaRPr>
            </a:p>
          </p:txBody>
        </p:sp>
      </p:grpSp>
      <p:sp>
        <p:nvSpPr>
          <p:cNvPr id="432156" name="Text Box 28"/>
          <p:cNvSpPr txBox="1">
            <a:spLocks noChangeArrowheads="1"/>
          </p:cNvSpPr>
          <p:nvPr/>
        </p:nvSpPr>
        <p:spPr bwMode="auto">
          <a:xfrm>
            <a:off x="5918200" y="2595563"/>
            <a:ext cx="1986954" cy="523220"/>
          </a:xfrm>
          <a:prstGeom prst="rect">
            <a:avLst/>
          </a:prstGeom>
          <a:noFill/>
          <a:ln w="9525">
            <a:noFill/>
            <a:miter lim="800000"/>
            <a:headEnd/>
            <a:tailEnd/>
          </a:ln>
          <a:effectLst/>
        </p:spPr>
        <p:txBody>
          <a:bodyPr wrap="none">
            <a:spAutoFit/>
          </a:bodyPr>
          <a:lstStyle/>
          <a:p>
            <a:pPr algn="ctr" fontAlgn="base">
              <a:spcBef>
                <a:spcPct val="0"/>
              </a:spcBef>
              <a:spcAft>
                <a:spcPct val="0"/>
              </a:spcAft>
            </a:pPr>
            <a:r>
              <a:rPr lang="en-US" sz="1400">
                <a:solidFill>
                  <a:srgbClr val="000000"/>
                </a:solidFill>
                <a:latin typeface="Gill Sans MT" pitchFamily="34" charset="0"/>
              </a:rPr>
              <a:t>Invalidate the instruction</a:t>
            </a:r>
          </a:p>
          <a:p>
            <a:pPr algn="ctr" fontAlgn="base">
              <a:spcBef>
                <a:spcPct val="0"/>
              </a:spcBef>
              <a:spcAft>
                <a:spcPct val="0"/>
              </a:spcAft>
            </a:pPr>
            <a:r>
              <a:rPr lang="en-US" sz="1400">
                <a:solidFill>
                  <a:srgbClr val="000000"/>
                </a:solidFill>
                <a:latin typeface="Gill Sans MT" pitchFamily="34" charset="0"/>
              </a:rPr>
              <a:t>(ALU output ignored)</a:t>
            </a:r>
          </a:p>
        </p:txBody>
      </p:sp>
      <p:grpSp>
        <p:nvGrpSpPr>
          <p:cNvPr id="432160" name="Group 32"/>
          <p:cNvGrpSpPr>
            <a:grpSpLocks/>
          </p:cNvGrpSpPr>
          <p:nvPr/>
        </p:nvGrpSpPr>
        <p:grpSpPr bwMode="auto">
          <a:xfrm>
            <a:off x="5784850" y="3125788"/>
            <a:ext cx="2278063" cy="304800"/>
            <a:chOff x="3644" y="2256"/>
            <a:chExt cx="1435" cy="192"/>
          </a:xfrm>
        </p:grpSpPr>
        <p:sp>
          <p:nvSpPr>
            <p:cNvPr id="432157" name="Rectangle 29"/>
            <p:cNvSpPr>
              <a:spLocks noChangeArrowheads="1"/>
            </p:cNvSpPr>
            <p:nvPr/>
          </p:nvSpPr>
          <p:spPr bwMode="auto">
            <a:xfrm>
              <a:off x="3644" y="2256"/>
              <a:ext cx="478" cy="192"/>
            </a:xfrm>
            <a:prstGeom prst="rect">
              <a:avLst/>
            </a:prstGeom>
            <a:solidFill>
              <a:srgbClr val="CCFFCC"/>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dirty="0" err="1">
                  <a:solidFill>
                    <a:srgbClr val="000000"/>
                  </a:solidFill>
                  <a:latin typeface="Gill Sans MT" pitchFamily="34" charset="0"/>
                </a:rPr>
                <a:t>Sched</a:t>
              </a:r>
              <a:endParaRPr lang="en-US" dirty="0">
                <a:solidFill>
                  <a:srgbClr val="000000"/>
                </a:solidFill>
                <a:latin typeface="Gill Sans MT" pitchFamily="34" charset="0"/>
              </a:endParaRPr>
            </a:p>
          </p:txBody>
        </p:sp>
        <p:sp>
          <p:nvSpPr>
            <p:cNvPr id="432158" name="Rectangle 30"/>
            <p:cNvSpPr>
              <a:spLocks noChangeArrowheads="1"/>
            </p:cNvSpPr>
            <p:nvPr/>
          </p:nvSpPr>
          <p:spPr bwMode="auto">
            <a:xfrm>
              <a:off x="4122" y="2256"/>
              <a:ext cx="478" cy="192"/>
            </a:xfrm>
            <a:prstGeom prst="rect">
              <a:avLst/>
            </a:prstGeom>
            <a:solidFill>
              <a:srgbClr val="CCFFCC"/>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a:solidFill>
                    <a:srgbClr val="000000"/>
                  </a:solidFill>
                  <a:latin typeface="Gill Sans MT" pitchFamily="34" charset="0"/>
                </a:rPr>
                <a:t>PayLd</a:t>
              </a:r>
            </a:p>
          </p:txBody>
        </p:sp>
        <p:sp>
          <p:nvSpPr>
            <p:cNvPr id="432159" name="Rectangle 31"/>
            <p:cNvSpPr>
              <a:spLocks noChangeArrowheads="1"/>
            </p:cNvSpPr>
            <p:nvPr/>
          </p:nvSpPr>
          <p:spPr bwMode="auto">
            <a:xfrm>
              <a:off x="4601" y="2256"/>
              <a:ext cx="478" cy="192"/>
            </a:xfrm>
            <a:prstGeom prst="rect">
              <a:avLst/>
            </a:prstGeom>
            <a:solidFill>
              <a:srgbClr val="CCFFCC"/>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a:solidFill>
                    <a:srgbClr val="000000"/>
                  </a:solidFill>
                  <a:latin typeface="Gill Sans MT" pitchFamily="34" charset="0"/>
                </a:rPr>
                <a:t>Exec</a:t>
              </a:r>
            </a:p>
          </p:txBody>
        </p:sp>
      </p:grpSp>
      <p:sp>
        <p:nvSpPr>
          <p:cNvPr id="432161" name="Text Box 33"/>
          <p:cNvSpPr txBox="1">
            <a:spLocks noChangeArrowheads="1"/>
          </p:cNvSpPr>
          <p:nvPr/>
        </p:nvSpPr>
        <p:spPr bwMode="auto">
          <a:xfrm>
            <a:off x="6008688" y="3506788"/>
            <a:ext cx="1802096" cy="523220"/>
          </a:xfrm>
          <a:prstGeom prst="rect">
            <a:avLst/>
          </a:prstGeom>
          <a:noFill/>
          <a:ln w="9525">
            <a:noFill/>
            <a:miter lim="800000"/>
            <a:headEnd/>
            <a:tailEnd/>
          </a:ln>
          <a:effectLst/>
        </p:spPr>
        <p:txBody>
          <a:bodyPr wrap="none">
            <a:spAutoFit/>
          </a:bodyPr>
          <a:lstStyle/>
          <a:p>
            <a:pPr algn="ctr" fontAlgn="base">
              <a:spcBef>
                <a:spcPct val="0"/>
              </a:spcBef>
              <a:spcAft>
                <a:spcPct val="0"/>
              </a:spcAft>
            </a:pPr>
            <a:r>
              <a:rPr lang="en-US" sz="1400">
                <a:solidFill>
                  <a:srgbClr val="000000"/>
                </a:solidFill>
                <a:latin typeface="Gill Sans MT" pitchFamily="34" charset="0"/>
              </a:rPr>
              <a:t>Rescheduled assuming</a:t>
            </a:r>
          </a:p>
          <a:p>
            <a:pPr algn="ctr" fontAlgn="base">
              <a:spcBef>
                <a:spcPct val="0"/>
              </a:spcBef>
              <a:spcAft>
                <a:spcPct val="0"/>
              </a:spcAft>
            </a:pPr>
            <a:r>
              <a:rPr lang="en-US" sz="1400">
                <a:solidFill>
                  <a:srgbClr val="000000"/>
                </a:solidFill>
                <a:latin typeface="Gill Sans MT" pitchFamily="34" charset="0"/>
              </a:rPr>
              <a:t>a hit at the DL2 cache</a:t>
            </a:r>
          </a:p>
        </p:txBody>
      </p:sp>
      <p:sp>
        <p:nvSpPr>
          <p:cNvPr id="432162" name="Line 34"/>
          <p:cNvSpPr>
            <a:spLocks noChangeShapeType="1"/>
          </p:cNvSpPr>
          <p:nvPr/>
        </p:nvSpPr>
        <p:spPr bwMode="auto">
          <a:xfrm>
            <a:off x="7227888" y="2290763"/>
            <a:ext cx="152400" cy="835025"/>
          </a:xfrm>
          <a:prstGeom prst="line">
            <a:avLst/>
          </a:prstGeom>
          <a:noFill/>
          <a:ln w="9525">
            <a:solidFill>
              <a:schemeClr val="tx1"/>
            </a:solidFill>
            <a:round/>
            <a:headEnd/>
            <a:tailEnd type="triangle" w="med" len="med"/>
          </a:ln>
          <a:effectLst/>
        </p:spPr>
        <p:txBody>
          <a:bodyPr/>
          <a:lstStyle/>
          <a:p>
            <a:pPr fontAlgn="base">
              <a:spcBef>
                <a:spcPct val="0"/>
              </a:spcBef>
              <a:spcAft>
                <a:spcPct val="0"/>
              </a:spcAft>
            </a:pPr>
            <a:endParaRPr lang="en-US">
              <a:solidFill>
                <a:srgbClr val="000000"/>
              </a:solidFill>
              <a:latin typeface="Gill Sans MT" pitchFamily="34" charset="0"/>
            </a:endParaRPr>
          </a:p>
        </p:txBody>
      </p:sp>
      <p:sp>
        <p:nvSpPr>
          <p:cNvPr id="432163" name="Text Box 35"/>
          <p:cNvSpPr txBox="1">
            <a:spLocks noChangeArrowheads="1"/>
          </p:cNvSpPr>
          <p:nvPr/>
        </p:nvSpPr>
        <p:spPr bwMode="auto">
          <a:xfrm>
            <a:off x="1687513" y="4837113"/>
            <a:ext cx="5616575" cy="641350"/>
          </a:xfrm>
          <a:prstGeom prst="rect">
            <a:avLst/>
          </a:prstGeom>
          <a:noFill/>
          <a:ln w="9525">
            <a:noFill/>
            <a:miter lim="800000"/>
            <a:headEnd/>
            <a:tailEnd/>
          </a:ln>
          <a:effectLst/>
        </p:spPr>
        <p:txBody>
          <a:bodyPr>
            <a:spAutoFit/>
          </a:bodyPr>
          <a:lstStyle/>
          <a:p>
            <a:pPr fontAlgn="base">
              <a:spcBef>
                <a:spcPct val="0"/>
              </a:spcBef>
              <a:spcAft>
                <a:spcPct val="0"/>
              </a:spcAft>
            </a:pPr>
            <a:r>
              <a:rPr lang="en-US" dirty="0">
                <a:solidFill>
                  <a:srgbClr val="000000"/>
                </a:solidFill>
                <a:latin typeface="Gill Sans MT" pitchFamily="34" charset="0"/>
              </a:rPr>
              <a:t>There could be a miss at the L2 and again at the L3 cache.  A single load can waste multiple issuing opportunities.</a:t>
            </a:r>
          </a:p>
        </p:txBody>
      </p:sp>
      <p:sp>
        <p:nvSpPr>
          <p:cNvPr id="432164" name="Text Box 36"/>
          <p:cNvSpPr txBox="1">
            <a:spLocks noChangeArrowheads="1"/>
          </p:cNvSpPr>
          <p:nvPr/>
        </p:nvSpPr>
        <p:spPr bwMode="auto">
          <a:xfrm>
            <a:off x="1004888" y="3376613"/>
            <a:ext cx="4402137" cy="1190625"/>
          </a:xfrm>
          <a:prstGeom prst="rect">
            <a:avLst/>
          </a:prstGeom>
          <a:noFill/>
          <a:ln w="9525">
            <a:noFill/>
            <a:miter lim="800000"/>
            <a:headEnd/>
            <a:tailEnd/>
          </a:ln>
          <a:effectLst/>
        </p:spPr>
        <p:txBody>
          <a:bodyPr>
            <a:spAutoFit/>
          </a:bodyPr>
          <a:lstStyle/>
          <a:p>
            <a:pPr fontAlgn="base">
              <a:spcBef>
                <a:spcPct val="0"/>
              </a:spcBef>
              <a:spcAft>
                <a:spcPct val="0"/>
              </a:spcAft>
            </a:pPr>
            <a:r>
              <a:rPr lang="en-US">
                <a:solidFill>
                  <a:srgbClr val="000000"/>
                </a:solidFill>
                <a:latin typeface="Gill Sans MT" pitchFamily="34" charset="0"/>
              </a:rPr>
              <a:t>Each mis-scheduling wastes an issue slot:</a:t>
            </a:r>
          </a:p>
          <a:p>
            <a:pPr fontAlgn="base">
              <a:spcBef>
                <a:spcPct val="0"/>
              </a:spcBef>
              <a:spcAft>
                <a:spcPct val="0"/>
              </a:spcAft>
            </a:pPr>
            <a:r>
              <a:rPr lang="en-US">
                <a:solidFill>
                  <a:srgbClr val="000000"/>
                </a:solidFill>
                <a:latin typeface="Gill Sans MT" pitchFamily="34" charset="0"/>
              </a:rPr>
              <a:t>the tag broadcast bus, payload RAM read port, writeback/bypass bus, etc. could have been used for another instruction</a:t>
            </a:r>
          </a:p>
        </p:txBody>
      </p:sp>
      <p:sp>
        <p:nvSpPr>
          <p:cNvPr id="432165" name="Freeform 37"/>
          <p:cNvSpPr>
            <a:spLocks/>
          </p:cNvSpPr>
          <p:nvPr/>
        </p:nvSpPr>
        <p:spPr bwMode="auto">
          <a:xfrm>
            <a:off x="1916113" y="2290763"/>
            <a:ext cx="3794125" cy="911225"/>
          </a:xfrm>
          <a:custGeom>
            <a:avLst/>
            <a:gdLst/>
            <a:ahLst/>
            <a:cxnLst>
              <a:cxn ang="0">
                <a:pos x="0" y="0"/>
              </a:cxn>
              <a:cxn ang="0">
                <a:pos x="96" y="287"/>
              </a:cxn>
              <a:cxn ang="0">
                <a:pos x="1004" y="287"/>
              </a:cxn>
            </a:cxnLst>
            <a:rect l="0" t="0" r="r" b="b"/>
            <a:pathLst>
              <a:path w="1004" h="287">
                <a:moveTo>
                  <a:pt x="0" y="0"/>
                </a:moveTo>
                <a:lnTo>
                  <a:pt x="96" y="287"/>
                </a:lnTo>
                <a:lnTo>
                  <a:pt x="1004" y="287"/>
                </a:lnTo>
              </a:path>
            </a:pathLst>
          </a:custGeom>
          <a:noFill/>
          <a:ln w="9525">
            <a:solidFill>
              <a:schemeClr val="tx1"/>
            </a:solidFill>
            <a:round/>
            <a:headEnd/>
            <a:tailEnd type="triangle" w="med" len="med"/>
          </a:ln>
          <a:effectLst/>
        </p:spPr>
        <p:txBody>
          <a:bodyPr/>
          <a:lstStyle/>
          <a:p>
            <a:pPr fontAlgn="base">
              <a:spcBef>
                <a:spcPct val="0"/>
              </a:spcBef>
              <a:spcAft>
                <a:spcPct val="0"/>
              </a:spcAft>
            </a:pPr>
            <a:endParaRPr lang="en-US">
              <a:solidFill>
                <a:srgbClr val="000000"/>
              </a:solidFill>
              <a:latin typeface="Gill Sans MT" pitchFamily="34" charset="0"/>
            </a:endParaRPr>
          </a:p>
        </p:txBody>
      </p:sp>
      <p:sp>
        <p:nvSpPr>
          <p:cNvPr id="432166" name="Text Box 38"/>
          <p:cNvSpPr txBox="1">
            <a:spLocks noChangeArrowheads="1"/>
          </p:cNvSpPr>
          <p:nvPr/>
        </p:nvSpPr>
        <p:spPr bwMode="auto">
          <a:xfrm>
            <a:off x="2236788" y="2913063"/>
            <a:ext cx="2484437" cy="304800"/>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sz="1400">
                <a:solidFill>
                  <a:srgbClr val="000000"/>
                </a:solidFill>
                <a:latin typeface="Gill Sans MT" pitchFamily="34" charset="0"/>
              </a:rPr>
              <a:t>Broadcast delayed by L2 latency</a:t>
            </a:r>
          </a:p>
        </p:txBody>
      </p:sp>
      <p:grpSp>
        <p:nvGrpSpPr>
          <p:cNvPr id="432170" name="Group 42"/>
          <p:cNvGrpSpPr>
            <a:grpSpLocks/>
          </p:cNvGrpSpPr>
          <p:nvPr/>
        </p:nvGrpSpPr>
        <p:grpSpPr bwMode="auto">
          <a:xfrm>
            <a:off x="6924681" y="1533525"/>
            <a:ext cx="601663" cy="454025"/>
            <a:chOff x="4362" y="1157"/>
            <a:chExt cx="379" cy="286"/>
          </a:xfrm>
        </p:grpSpPr>
        <p:sp>
          <p:nvSpPr>
            <p:cNvPr id="432168" name="Line 40"/>
            <p:cNvSpPr>
              <a:spLocks noChangeShapeType="1"/>
            </p:cNvSpPr>
            <p:nvPr/>
          </p:nvSpPr>
          <p:spPr bwMode="auto">
            <a:xfrm flipV="1">
              <a:off x="4601" y="1299"/>
              <a:ext cx="0" cy="144"/>
            </a:xfrm>
            <a:prstGeom prst="line">
              <a:avLst/>
            </a:prstGeom>
            <a:noFill/>
            <a:ln w="9525">
              <a:solidFill>
                <a:schemeClr val="tx1"/>
              </a:solidFill>
              <a:prstDash val="dash"/>
              <a:round/>
              <a:headEnd/>
              <a:tailEnd/>
            </a:ln>
            <a:effectLst/>
          </p:spPr>
          <p:txBody>
            <a:bodyPr/>
            <a:lstStyle/>
            <a:p>
              <a:pPr fontAlgn="base">
                <a:spcBef>
                  <a:spcPct val="0"/>
                </a:spcBef>
                <a:spcAft>
                  <a:spcPct val="0"/>
                </a:spcAft>
              </a:pPr>
              <a:endParaRPr lang="en-US">
                <a:solidFill>
                  <a:srgbClr val="000000"/>
                </a:solidFill>
                <a:latin typeface="Gill Sans MT" pitchFamily="34" charset="0"/>
              </a:endParaRPr>
            </a:p>
          </p:txBody>
        </p:sp>
        <p:sp>
          <p:nvSpPr>
            <p:cNvPr id="432169" name="Text Box 41"/>
            <p:cNvSpPr txBox="1">
              <a:spLocks noChangeArrowheads="1"/>
            </p:cNvSpPr>
            <p:nvPr/>
          </p:nvSpPr>
          <p:spPr bwMode="auto">
            <a:xfrm>
              <a:off x="4362" y="1157"/>
              <a:ext cx="379" cy="194"/>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sz="1400">
                  <a:solidFill>
                    <a:srgbClr val="000000"/>
                  </a:solidFill>
                  <a:latin typeface="Gill Sans MT" pitchFamily="34" charset="0"/>
                </a:rPr>
                <a:t>L2 hit</a:t>
              </a:r>
            </a:p>
          </p:txBody>
        </p:sp>
      </p:grpSp>
      <p:sp>
        <p:nvSpPr>
          <p:cNvPr id="41" name="TextBox 40"/>
          <p:cNvSpPr txBox="1"/>
          <p:nvPr/>
        </p:nvSpPr>
        <p:spPr>
          <a:xfrm>
            <a:off x="0" y="6237822"/>
            <a:ext cx="9144000" cy="575554"/>
          </a:xfrm>
          <a:prstGeom prst="rect">
            <a:avLst/>
          </a:prstGeom>
          <a:noFill/>
        </p:spPr>
        <p:txBody>
          <a:bodyPr wrap="square" lIns="82309" tIns="41154" rIns="82309" bIns="41154" rtlCol="0">
            <a:spAutoFit/>
          </a:bodyPr>
          <a:lstStyle/>
          <a:p>
            <a:pPr marL="0" lvl="1" indent="-514291" algn="ctr"/>
            <a:r>
              <a:rPr lang="en-US" sz="3200" dirty="0">
                <a:solidFill>
                  <a:schemeClr val="bg1"/>
                </a:solidFill>
              </a:rPr>
              <a:t>It’s hard, but we want this for performance</a:t>
            </a:r>
            <a:endParaRPr lang="en-US" sz="3200" b="1" i="1" dirty="0">
              <a:solidFill>
                <a:schemeClr val="bg1"/>
              </a:solidFill>
            </a:endParaRPr>
          </a:p>
        </p:txBody>
      </p:sp>
    </p:spTree>
    <p:extLst>
      <p:ext uri="{BB962C8B-B14F-4D97-AF65-F5344CB8AC3E}">
        <p14:creationId xmlns:p14="http://schemas.microsoft.com/office/powerpoint/2010/main" val="39620645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3215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32155"/>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32156"/>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432160"/>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432161"/>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432166"/>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43216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32170"/>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432167"/>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432162"/>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432164"/>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432163"/>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4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2156" grpId="0"/>
      <p:bldP spid="432161" grpId="0"/>
      <p:bldP spid="432162" grpId="0" animBg="1"/>
      <p:bldP spid="432163" grpId="0"/>
      <p:bldP spid="432164" grpId="0"/>
      <p:bldP spid="432165" grpId="0" animBg="1"/>
      <p:bldP spid="432166" grpId="0"/>
      <p:bldP spid="41"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6226" name="Rectangle 2"/>
          <p:cNvSpPr>
            <a:spLocks noGrp="1" noChangeArrowheads="1"/>
          </p:cNvSpPr>
          <p:nvPr>
            <p:ph type="title"/>
          </p:nvPr>
        </p:nvSpPr>
        <p:spPr/>
        <p:txBody>
          <a:bodyPr>
            <a:normAutofit fontScale="90000"/>
          </a:bodyPr>
          <a:lstStyle/>
          <a:p>
            <a:r>
              <a:rPr lang="en-US"/>
              <a:t>“But wait, there’s more!”</a:t>
            </a:r>
          </a:p>
        </p:txBody>
      </p:sp>
      <p:sp>
        <p:nvSpPr>
          <p:cNvPr id="436228" name="Rectangle 4"/>
          <p:cNvSpPr>
            <a:spLocks noChangeArrowheads="1"/>
          </p:cNvSpPr>
          <p:nvPr/>
        </p:nvSpPr>
        <p:spPr bwMode="auto">
          <a:xfrm>
            <a:off x="3281363" y="2809875"/>
            <a:ext cx="758825" cy="304800"/>
          </a:xfrm>
          <a:prstGeom prst="rect">
            <a:avLst/>
          </a:prstGeom>
          <a:solidFill>
            <a:srgbClr val="CCFFCC"/>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dirty="0" err="1">
                <a:solidFill>
                  <a:srgbClr val="000000"/>
                </a:solidFill>
                <a:latin typeface="Gill Sans MT" pitchFamily="34" charset="0"/>
              </a:rPr>
              <a:t>Sched</a:t>
            </a:r>
            <a:endParaRPr lang="en-US" dirty="0">
              <a:solidFill>
                <a:srgbClr val="000000"/>
              </a:solidFill>
              <a:latin typeface="Gill Sans MT" pitchFamily="34" charset="0"/>
            </a:endParaRPr>
          </a:p>
        </p:txBody>
      </p:sp>
      <p:sp>
        <p:nvSpPr>
          <p:cNvPr id="436229" name="Rectangle 5"/>
          <p:cNvSpPr>
            <a:spLocks noChangeArrowheads="1"/>
          </p:cNvSpPr>
          <p:nvPr/>
        </p:nvSpPr>
        <p:spPr bwMode="auto">
          <a:xfrm>
            <a:off x="4040188" y="2809875"/>
            <a:ext cx="758825" cy="304800"/>
          </a:xfrm>
          <a:prstGeom prst="rect">
            <a:avLst/>
          </a:prstGeom>
          <a:solidFill>
            <a:srgbClr val="CCFFCC"/>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a:solidFill>
                  <a:srgbClr val="000000"/>
                </a:solidFill>
                <a:latin typeface="Gill Sans MT" pitchFamily="34" charset="0"/>
              </a:rPr>
              <a:t>PayLd</a:t>
            </a:r>
          </a:p>
        </p:txBody>
      </p:sp>
      <p:sp>
        <p:nvSpPr>
          <p:cNvPr id="436230" name="Rectangle 6"/>
          <p:cNvSpPr>
            <a:spLocks noChangeArrowheads="1"/>
          </p:cNvSpPr>
          <p:nvPr/>
        </p:nvSpPr>
        <p:spPr bwMode="auto">
          <a:xfrm>
            <a:off x="4800600" y="2809875"/>
            <a:ext cx="758825" cy="304800"/>
          </a:xfrm>
          <a:prstGeom prst="rect">
            <a:avLst/>
          </a:prstGeom>
          <a:solidFill>
            <a:srgbClr val="CCFFCC"/>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a:solidFill>
                  <a:srgbClr val="000000"/>
                </a:solidFill>
                <a:latin typeface="Gill Sans MT" pitchFamily="34" charset="0"/>
              </a:rPr>
              <a:t>Exec</a:t>
            </a:r>
          </a:p>
        </p:txBody>
      </p:sp>
      <p:sp>
        <p:nvSpPr>
          <p:cNvPr id="436231" name="Line 7"/>
          <p:cNvSpPr>
            <a:spLocks noChangeShapeType="1"/>
          </p:cNvSpPr>
          <p:nvPr/>
        </p:nvSpPr>
        <p:spPr bwMode="auto">
          <a:xfrm>
            <a:off x="4724400" y="2505075"/>
            <a:ext cx="150813" cy="304800"/>
          </a:xfrm>
          <a:prstGeom prst="line">
            <a:avLst/>
          </a:prstGeom>
          <a:noFill/>
          <a:ln w="38100">
            <a:solidFill>
              <a:srgbClr val="FF00FF"/>
            </a:solidFill>
            <a:round/>
            <a:headEnd/>
            <a:tailEnd type="triangle" w="med" len="med"/>
          </a:ln>
          <a:effectLst/>
        </p:spPr>
        <p:txBody>
          <a:bodyPr/>
          <a:lstStyle/>
          <a:p>
            <a:pPr fontAlgn="base">
              <a:spcBef>
                <a:spcPct val="0"/>
              </a:spcBef>
              <a:spcAft>
                <a:spcPct val="0"/>
              </a:spcAft>
            </a:pPr>
            <a:endParaRPr lang="en-US">
              <a:solidFill>
                <a:srgbClr val="000000"/>
              </a:solidFill>
              <a:latin typeface="Gill Sans MT" pitchFamily="34" charset="0"/>
            </a:endParaRPr>
          </a:p>
        </p:txBody>
      </p:sp>
      <p:sp>
        <p:nvSpPr>
          <p:cNvPr id="436232" name="Rectangle 8"/>
          <p:cNvSpPr>
            <a:spLocks noChangeArrowheads="1"/>
          </p:cNvSpPr>
          <p:nvPr/>
        </p:nvSpPr>
        <p:spPr bwMode="auto">
          <a:xfrm>
            <a:off x="1004888" y="2201863"/>
            <a:ext cx="758825" cy="304800"/>
          </a:xfrm>
          <a:prstGeom prst="rect">
            <a:avLst/>
          </a:prstGeom>
          <a:solidFill>
            <a:srgbClr val="FF99CC"/>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dirty="0" err="1">
                <a:solidFill>
                  <a:srgbClr val="000000"/>
                </a:solidFill>
                <a:latin typeface="Gill Sans MT" pitchFamily="34" charset="0"/>
              </a:rPr>
              <a:t>Sched</a:t>
            </a:r>
            <a:endParaRPr lang="en-US" dirty="0">
              <a:solidFill>
                <a:srgbClr val="000000"/>
              </a:solidFill>
              <a:latin typeface="Gill Sans MT" pitchFamily="34" charset="0"/>
            </a:endParaRPr>
          </a:p>
        </p:txBody>
      </p:sp>
      <p:sp>
        <p:nvSpPr>
          <p:cNvPr id="436233" name="Rectangle 9"/>
          <p:cNvSpPr>
            <a:spLocks noChangeArrowheads="1"/>
          </p:cNvSpPr>
          <p:nvPr/>
        </p:nvSpPr>
        <p:spPr bwMode="auto">
          <a:xfrm>
            <a:off x="1763713" y="2201863"/>
            <a:ext cx="758825" cy="304800"/>
          </a:xfrm>
          <a:prstGeom prst="rect">
            <a:avLst/>
          </a:prstGeom>
          <a:solidFill>
            <a:srgbClr val="FF99CC"/>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a:solidFill>
                  <a:srgbClr val="000000"/>
                </a:solidFill>
                <a:latin typeface="Gill Sans MT" pitchFamily="34" charset="0"/>
              </a:rPr>
              <a:t>PayLd</a:t>
            </a:r>
          </a:p>
        </p:txBody>
      </p:sp>
      <p:sp>
        <p:nvSpPr>
          <p:cNvPr id="436234" name="Rectangle 10"/>
          <p:cNvSpPr>
            <a:spLocks noChangeArrowheads="1"/>
          </p:cNvSpPr>
          <p:nvPr/>
        </p:nvSpPr>
        <p:spPr bwMode="auto">
          <a:xfrm>
            <a:off x="2524125" y="2201863"/>
            <a:ext cx="758825" cy="304800"/>
          </a:xfrm>
          <a:prstGeom prst="rect">
            <a:avLst/>
          </a:prstGeom>
          <a:solidFill>
            <a:srgbClr val="FF99CC"/>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a:solidFill>
                  <a:srgbClr val="000000"/>
                </a:solidFill>
                <a:latin typeface="Gill Sans MT" pitchFamily="34" charset="0"/>
              </a:rPr>
              <a:t>Exec</a:t>
            </a:r>
          </a:p>
        </p:txBody>
      </p:sp>
      <p:sp>
        <p:nvSpPr>
          <p:cNvPr id="436235" name="Rectangle 11"/>
          <p:cNvSpPr>
            <a:spLocks noChangeArrowheads="1"/>
          </p:cNvSpPr>
          <p:nvPr/>
        </p:nvSpPr>
        <p:spPr bwMode="auto">
          <a:xfrm>
            <a:off x="3282950" y="2201863"/>
            <a:ext cx="758825" cy="304800"/>
          </a:xfrm>
          <a:prstGeom prst="rect">
            <a:avLst/>
          </a:prstGeom>
          <a:solidFill>
            <a:srgbClr val="FF99CC"/>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a:solidFill>
                  <a:srgbClr val="000000"/>
                </a:solidFill>
                <a:latin typeface="Gill Sans MT" pitchFamily="34" charset="0"/>
              </a:rPr>
              <a:t>Exec</a:t>
            </a:r>
          </a:p>
        </p:txBody>
      </p:sp>
      <p:sp>
        <p:nvSpPr>
          <p:cNvPr id="436236" name="Rectangle 12"/>
          <p:cNvSpPr>
            <a:spLocks noChangeArrowheads="1"/>
          </p:cNvSpPr>
          <p:nvPr/>
        </p:nvSpPr>
        <p:spPr bwMode="auto">
          <a:xfrm>
            <a:off x="4041775" y="2201863"/>
            <a:ext cx="758825" cy="304800"/>
          </a:xfrm>
          <a:prstGeom prst="rect">
            <a:avLst/>
          </a:prstGeom>
          <a:solidFill>
            <a:srgbClr val="FF99CC"/>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a:solidFill>
                  <a:srgbClr val="000000"/>
                </a:solidFill>
                <a:latin typeface="Gill Sans MT" pitchFamily="34" charset="0"/>
              </a:rPr>
              <a:t>Exec</a:t>
            </a:r>
          </a:p>
        </p:txBody>
      </p:sp>
      <p:sp>
        <p:nvSpPr>
          <p:cNvPr id="436237" name="Freeform 13"/>
          <p:cNvSpPr>
            <a:spLocks/>
          </p:cNvSpPr>
          <p:nvPr/>
        </p:nvSpPr>
        <p:spPr bwMode="auto">
          <a:xfrm>
            <a:off x="1687513" y="2506663"/>
            <a:ext cx="1593850" cy="455612"/>
          </a:xfrm>
          <a:custGeom>
            <a:avLst/>
            <a:gdLst/>
            <a:ahLst/>
            <a:cxnLst>
              <a:cxn ang="0">
                <a:pos x="0" y="0"/>
              </a:cxn>
              <a:cxn ang="0">
                <a:pos x="96" y="287"/>
              </a:cxn>
              <a:cxn ang="0">
                <a:pos x="1004" y="287"/>
              </a:cxn>
            </a:cxnLst>
            <a:rect l="0" t="0" r="r" b="b"/>
            <a:pathLst>
              <a:path w="1004" h="287">
                <a:moveTo>
                  <a:pt x="0" y="0"/>
                </a:moveTo>
                <a:lnTo>
                  <a:pt x="96" y="287"/>
                </a:lnTo>
                <a:lnTo>
                  <a:pt x="1004" y="287"/>
                </a:lnTo>
              </a:path>
            </a:pathLst>
          </a:custGeom>
          <a:noFill/>
          <a:ln w="9525">
            <a:solidFill>
              <a:schemeClr val="tx1"/>
            </a:solidFill>
            <a:round/>
            <a:headEnd/>
            <a:tailEnd type="triangle" w="med" len="med"/>
          </a:ln>
          <a:effectLst/>
        </p:spPr>
        <p:txBody>
          <a:bodyPr/>
          <a:lstStyle/>
          <a:p>
            <a:pPr fontAlgn="base">
              <a:spcBef>
                <a:spcPct val="0"/>
              </a:spcBef>
              <a:spcAft>
                <a:spcPct val="0"/>
              </a:spcAft>
            </a:pPr>
            <a:endParaRPr lang="en-US">
              <a:solidFill>
                <a:srgbClr val="000000"/>
              </a:solidFill>
              <a:latin typeface="Gill Sans MT" pitchFamily="34" charset="0"/>
            </a:endParaRPr>
          </a:p>
        </p:txBody>
      </p:sp>
      <p:grpSp>
        <p:nvGrpSpPr>
          <p:cNvPr id="436248" name="Group 24"/>
          <p:cNvGrpSpPr>
            <a:grpSpLocks/>
          </p:cNvGrpSpPr>
          <p:nvPr/>
        </p:nvGrpSpPr>
        <p:grpSpPr bwMode="auto">
          <a:xfrm>
            <a:off x="3206750" y="2735263"/>
            <a:ext cx="2428875" cy="454025"/>
            <a:chOff x="2163" y="1778"/>
            <a:chExt cx="1530" cy="286"/>
          </a:xfrm>
        </p:grpSpPr>
        <p:sp>
          <p:nvSpPr>
            <p:cNvPr id="436249" name="Line 25"/>
            <p:cNvSpPr>
              <a:spLocks noChangeShapeType="1"/>
            </p:cNvSpPr>
            <p:nvPr/>
          </p:nvSpPr>
          <p:spPr bwMode="auto">
            <a:xfrm flipV="1">
              <a:off x="2163" y="1778"/>
              <a:ext cx="1530" cy="286"/>
            </a:xfrm>
            <a:prstGeom prst="line">
              <a:avLst/>
            </a:prstGeom>
            <a:noFill/>
            <a:ln w="38100">
              <a:solidFill>
                <a:srgbClr val="FF0000"/>
              </a:solidFill>
              <a:round/>
              <a:headEnd/>
              <a:tailEnd/>
            </a:ln>
            <a:effectLst/>
          </p:spPr>
          <p:txBody>
            <a:bodyPr/>
            <a:lstStyle/>
            <a:p>
              <a:pPr fontAlgn="base">
                <a:spcBef>
                  <a:spcPct val="0"/>
                </a:spcBef>
                <a:spcAft>
                  <a:spcPct val="0"/>
                </a:spcAft>
              </a:pPr>
              <a:endParaRPr lang="en-US">
                <a:solidFill>
                  <a:srgbClr val="000000"/>
                </a:solidFill>
                <a:latin typeface="Gill Sans MT" pitchFamily="34" charset="0"/>
              </a:endParaRPr>
            </a:p>
          </p:txBody>
        </p:sp>
        <p:sp>
          <p:nvSpPr>
            <p:cNvPr id="436250" name="Line 26"/>
            <p:cNvSpPr>
              <a:spLocks noChangeShapeType="1"/>
            </p:cNvSpPr>
            <p:nvPr/>
          </p:nvSpPr>
          <p:spPr bwMode="auto">
            <a:xfrm>
              <a:off x="2163" y="1778"/>
              <a:ext cx="1530" cy="286"/>
            </a:xfrm>
            <a:prstGeom prst="line">
              <a:avLst/>
            </a:prstGeom>
            <a:noFill/>
            <a:ln w="38100">
              <a:solidFill>
                <a:srgbClr val="FF0000"/>
              </a:solidFill>
              <a:round/>
              <a:headEnd/>
              <a:tailEnd/>
            </a:ln>
            <a:effectLst/>
          </p:spPr>
          <p:txBody>
            <a:bodyPr/>
            <a:lstStyle/>
            <a:p>
              <a:pPr fontAlgn="base">
                <a:spcBef>
                  <a:spcPct val="0"/>
                </a:spcBef>
                <a:spcAft>
                  <a:spcPct val="0"/>
                </a:spcAft>
              </a:pPr>
              <a:endParaRPr lang="en-US">
                <a:solidFill>
                  <a:srgbClr val="000000"/>
                </a:solidFill>
                <a:latin typeface="Gill Sans MT" pitchFamily="34" charset="0"/>
              </a:endParaRPr>
            </a:p>
          </p:txBody>
        </p:sp>
      </p:grpSp>
      <p:sp>
        <p:nvSpPr>
          <p:cNvPr id="436267" name="Line 43"/>
          <p:cNvSpPr>
            <a:spLocks noChangeShapeType="1"/>
          </p:cNvSpPr>
          <p:nvPr/>
        </p:nvSpPr>
        <p:spPr bwMode="auto">
          <a:xfrm flipV="1">
            <a:off x="4724400" y="2051050"/>
            <a:ext cx="152400" cy="152400"/>
          </a:xfrm>
          <a:prstGeom prst="line">
            <a:avLst/>
          </a:prstGeom>
          <a:noFill/>
          <a:ln w="9525">
            <a:solidFill>
              <a:schemeClr val="tx1"/>
            </a:solidFill>
            <a:prstDash val="dash"/>
            <a:round/>
            <a:headEnd/>
            <a:tailEnd/>
          </a:ln>
          <a:effectLst/>
        </p:spPr>
        <p:txBody>
          <a:bodyPr/>
          <a:lstStyle/>
          <a:p>
            <a:pPr fontAlgn="base">
              <a:spcBef>
                <a:spcPct val="0"/>
              </a:spcBef>
              <a:spcAft>
                <a:spcPct val="0"/>
              </a:spcAft>
            </a:pPr>
            <a:endParaRPr lang="en-US">
              <a:solidFill>
                <a:srgbClr val="000000"/>
              </a:solidFill>
              <a:latin typeface="Gill Sans MT" pitchFamily="34" charset="0"/>
            </a:endParaRPr>
          </a:p>
        </p:txBody>
      </p:sp>
      <p:sp>
        <p:nvSpPr>
          <p:cNvPr id="436268" name="Text Box 44"/>
          <p:cNvSpPr txBox="1">
            <a:spLocks noChangeArrowheads="1"/>
          </p:cNvSpPr>
          <p:nvPr/>
        </p:nvSpPr>
        <p:spPr bwMode="auto">
          <a:xfrm>
            <a:off x="4859338" y="1758950"/>
            <a:ext cx="922047" cy="307777"/>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sz="1400" dirty="0">
                <a:solidFill>
                  <a:srgbClr val="000000"/>
                </a:solidFill>
                <a:latin typeface="Gill Sans MT" pitchFamily="34" charset="0"/>
              </a:rPr>
              <a:t>L1-D Miss</a:t>
            </a:r>
          </a:p>
        </p:txBody>
      </p:sp>
      <p:grpSp>
        <p:nvGrpSpPr>
          <p:cNvPr id="436281" name="Group 57"/>
          <p:cNvGrpSpPr>
            <a:grpSpLocks/>
          </p:cNvGrpSpPr>
          <p:nvPr/>
        </p:nvGrpSpPr>
        <p:grpSpPr bwMode="auto">
          <a:xfrm>
            <a:off x="3965575" y="3114675"/>
            <a:ext cx="2354263" cy="1897063"/>
            <a:chOff x="2498" y="2017"/>
            <a:chExt cx="1483" cy="1195"/>
          </a:xfrm>
        </p:grpSpPr>
        <p:grpSp>
          <p:nvGrpSpPr>
            <p:cNvPr id="436263" name="Group 39"/>
            <p:cNvGrpSpPr>
              <a:grpSpLocks/>
            </p:cNvGrpSpPr>
            <p:nvPr/>
          </p:nvGrpSpPr>
          <p:grpSpPr bwMode="auto">
            <a:xfrm>
              <a:off x="2546" y="2447"/>
              <a:ext cx="1435" cy="192"/>
              <a:chOff x="3644" y="2256"/>
              <a:chExt cx="1435" cy="192"/>
            </a:xfrm>
          </p:grpSpPr>
          <p:sp>
            <p:nvSpPr>
              <p:cNvPr id="436264" name="Rectangle 40"/>
              <p:cNvSpPr>
                <a:spLocks noChangeArrowheads="1"/>
              </p:cNvSpPr>
              <p:nvPr/>
            </p:nvSpPr>
            <p:spPr bwMode="auto">
              <a:xfrm>
                <a:off x="3644" y="2256"/>
                <a:ext cx="478" cy="192"/>
              </a:xfrm>
              <a:prstGeom prst="rect">
                <a:avLst/>
              </a:prstGeom>
              <a:solidFill>
                <a:srgbClr val="99CCFF"/>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dirty="0" err="1">
                    <a:solidFill>
                      <a:srgbClr val="000000"/>
                    </a:solidFill>
                    <a:latin typeface="Gill Sans MT" pitchFamily="34" charset="0"/>
                  </a:rPr>
                  <a:t>Sched</a:t>
                </a:r>
                <a:endParaRPr lang="en-US" dirty="0">
                  <a:solidFill>
                    <a:srgbClr val="000000"/>
                  </a:solidFill>
                  <a:latin typeface="Gill Sans MT" pitchFamily="34" charset="0"/>
                </a:endParaRPr>
              </a:p>
            </p:txBody>
          </p:sp>
          <p:sp>
            <p:nvSpPr>
              <p:cNvPr id="436265" name="Rectangle 41"/>
              <p:cNvSpPr>
                <a:spLocks noChangeArrowheads="1"/>
              </p:cNvSpPr>
              <p:nvPr/>
            </p:nvSpPr>
            <p:spPr bwMode="auto">
              <a:xfrm>
                <a:off x="4122" y="2256"/>
                <a:ext cx="478" cy="192"/>
              </a:xfrm>
              <a:prstGeom prst="rect">
                <a:avLst/>
              </a:prstGeom>
              <a:solidFill>
                <a:srgbClr val="99CCFF"/>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a:solidFill>
                      <a:srgbClr val="000000"/>
                    </a:solidFill>
                    <a:latin typeface="Gill Sans MT" pitchFamily="34" charset="0"/>
                  </a:rPr>
                  <a:t>PayLd</a:t>
                </a:r>
              </a:p>
            </p:txBody>
          </p:sp>
          <p:sp>
            <p:nvSpPr>
              <p:cNvPr id="436266" name="Rectangle 42"/>
              <p:cNvSpPr>
                <a:spLocks noChangeArrowheads="1"/>
              </p:cNvSpPr>
              <p:nvPr/>
            </p:nvSpPr>
            <p:spPr bwMode="auto">
              <a:xfrm>
                <a:off x="4601" y="2256"/>
                <a:ext cx="478" cy="192"/>
              </a:xfrm>
              <a:prstGeom prst="rect">
                <a:avLst/>
              </a:prstGeom>
              <a:solidFill>
                <a:srgbClr val="99CCFF"/>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a:solidFill>
                      <a:srgbClr val="000000"/>
                    </a:solidFill>
                    <a:latin typeface="Gill Sans MT" pitchFamily="34" charset="0"/>
                  </a:rPr>
                  <a:t>Exec</a:t>
                </a:r>
              </a:p>
            </p:txBody>
          </p:sp>
        </p:grpSp>
        <p:sp>
          <p:nvSpPr>
            <p:cNvPr id="436269" name="Line 45"/>
            <p:cNvSpPr>
              <a:spLocks noChangeShapeType="1"/>
            </p:cNvSpPr>
            <p:nvPr/>
          </p:nvSpPr>
          <p:spPr bwMode="auto">
            <a:xfrm>
              <a:off x="2498" y="2017"/>
              <a:ext cx="96" cy="430"/>
            </a:xfrm>
            <a:prstGeom prst="line">
              <a:avLst/>
            </a:prstGeom>
            <a:noFill/>
            <a:ln w="9525">
              <a:solidFill>
                <a:schemeClr val="tx1"/>
              </a:solidFill>
              <a:round/>
              <a:headEnd/>
              <a:tailEnd type="triangle" w="med" len="med"/>
            </a:ln>
            <a:effectLst/>
          </p:spPr>
          <p:txBody>
            <a:bodyPr/>
            <a:lstStyle/>
            <a:p>
              <a:pPr fontAlgn="base">
                <a:spcBef>
                  <a:spcPct val="0"/>
                </a:spcBef>
                <a:spcAft>
                  <a:spcPct val="0"/>
                </a:spcAft>
              </a:pPr>
              <a:endParaRPr lang="en-US">
                <a:solidFill>
                  <a:srgbClr val="000000"/>
                </a:solidFill>
                <a:latin typeface="Gill Sans MT" pitchFamily="34" charset="0"/>
              </a:endParaRPr>
            </a:p>
          </p:txBody>
        </p:sp>
        <p:grpSp>
          <p:nvGrpSpPr>
            <p:cNvPr id="436270" name="Group 46"/>
            <p:cNvGrpSpPr>
              <a:grpSpLocks/>
            </p:cNvGrpSpPr>
            <p:nvPr/>
          </p:nvGrpSpPr>
          <p:grpSpPr bwMode="auto">
            <a:xfrm>
              <a:off x="2546" y="2733"/>
              <a:ext cx="1435" cy="192"/>
              <a:chOff x="3644" y="2256"/>
              <a:chExt cx="1435" cy="192"/>
            </a:xfrm>
          </p:grpSpPr>
          <p:sp>
            <p:nvSpPr>
              <p:cNvPr id="436271" name="Rectangle 47"/>
              <p:cNvSpPr>
                <a:spLocks noChangeArrowheads="1"/>
              </p:cNvSpPr>
              <p:nvPr/>
            </p:nvSpPr>
            <p:spPr bwMode="auto">
              <a:xfrm>
                <a:off x="3644" y="2256"/>
                <a:ext cx="478" cy="192"/>
              </a:xfrm>
              <a:prstGeom prst="rect">
                <a:avLst/>
              </a:prstGeom>
              <a:solidFill>
                <a:srgbClr val="FFFFCC"/>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a:solidFill>
                      <a:srgbClr val="000000"/>
                    </a:solidFill>
                    <a:latin typeface="Gill Sans MT" pitchFamily="34" charset="0"/>
                  </a:rPr>
                  <a:t>Sched</a:t>
                </a:r>
              </a:p>
            </p:txBody>
          </p:sp>
          <p:sp>
            <p:nvSpPr>
              <p:cNvPr id="436272" name="Rectangle 48"/>
              <p:cNvSpPr>
                <a:spLocks noChangeArrowheads="1"/>
              </p:cNvSpPr>
              <p:nvPr/>
            </p:nvSpPr>
            <p:spPr bwMode="auto">
              <a:xfrm>
                <a:off x="4122" y="2256"/>
                <a:ext cx="478" cy="192"/>
              </a:xfrm>
              <a:prstGeom prst="rect">
                <a:avLst/>
              </a:prstGeom>
              <a:solidFill>
                <a:srgbClr val="FFFFCC"/>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a:solidFill>
                      <a:srgbClr val="000000"/>
                    </a:solidFill>
                    <a:latin typeface="Gill Sans MT" pitchFamily="34" charset="0"/>
                  </a:rPr>
                  <a:t>PayLd</a:t>
                </a:r>
              </a:p>
            </p:txBody>
          </p:sp>
          <p:sp>
            <p:nvSpPr>
              <p:cNvPr id="436273" name="Rectangle 49"/>
              <p:cNvSpPr>
                <a:spLocks noChangeArrowheads="1"/>
              </p:cNvSpPr>
              <p:nvPr/>
            </p:nvSpPr>
            <p:spPr bwMode="auto">
              <a:xfrm>
                <a:off x="4601" y="2256"/>
                <a:ext cx="478" cy="192"/>
              </a:xfrm>
              <a:prstGeom prst="rect">
                <a:avLst/>
              </a:prstGeom>
              <a:solidFill>
                <a:srgbClr val="FFFFCC"/>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a:solidFill>
                      <a:srgbClr val="000000"/>
                    </a:solidFill>
                    <a:latin typeface="Gill Sans MT" pitchFamily="34" charset="0"/>
                  </a:rPr>
                  <a:t>Exec</a:t>
                </a:r>
              </a:p>
            </p:txBody>
          </p:sp>
        </p:grpSp>
        <p:grpSp>
          <p:nvGrpSpPr>
            <p:cNvPr id="436274" name="Group 50"/>
            <p:cNvGrpSpPr>
              <a:grpSpLocks/>
            </p:cNvGrpSpPr>
            <p:nvPr/>
          </p:nvGrpSpPr>
          <p:grpSpPr bwMode="auto">
            <a:xfrm>
              <a:off x="2546" y="3020"/>
              <a:ext cx="1435" cy="192"/>
              <a:chOff x="3644" y="2256"/>
              <a:chExt cx="1435" cy="192"/>
            </a:xfrm>
          </p:grpSpPr>
          <p:sp>
            <p:nvSpPr>
              <p:cNvPr id="436275" name="Rectangle 51"/>
              <p:cNvSpPr>
                <a:spLocks noChangeArrowheads="1"/>
              </p:cNvSpPr>
              <p:nvPr/>
            </p:nvSpPr>
            <p:spPr bwMode="auto">
              <a:xfrm>
                <a:off x="3644" y="2256"/>
                <a:ext cx="478" cy="192"/>
              </a:xfrm>
              <a:prstGeom prst="rect">
                <a:avLst/>
              </a:prstGeom>
              <a:solidFill>
                <a:srgbClr val="CCFFFF"/>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a:solidFill>
                      <a:srgbClr val="000000"/>
                    </a:solidFill>
                    <a:latin typeface="Gill Sans MT" pitchFamily="34" charset="0"/>
                  </a:rPr>
                  <a:t>Sched</a:t>
                </a:r>
              </a:p>
            </p:txBody>
          </p:sp>
          <p:sp>
            <p:nvSpPr>
              <p:cNvPr id="436276" name="Rectangle 52"/>
              <p:cNvSpPr>
                <a:spLocks noChangeArrowheads="1"/>
              </p:cNvSpPr>
              <p:nvPr/>
            </p:nvSpPr>
            <p:spPr bwMode="auto">
              <a:xfrm>
                <a:off x="4122" y="2256"/>
                <a:ext cx="478" cy="192"/>
              </a:xfrm>
              <a:prstGeom prst="rect">
                <a:avLst/>
              </a:prstGeom>
              <a:solidFill>
                <a:srgbClr val="CCFFFF"/>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a:solidFill>
                      <a:srgbClr val="000000"/>
                    </a:solidFill>
                    <a:latin typeface="Gill Sans MT" pitchFamily="34" charset="0"/>
                  </a:rPr>
                  <a:t>PayLd</a:t>
                </a:r>
              </a:p>
            </p:txBody>
          </p:sp>
          <p:sp>
            <p:nvSpPr>
              <p:cNvPr id="436277" name="Rectangle 53"/>
              <p:cNvSpPr>
                <a:spLocks noChangeArrowheads="1"/>
              </p:cNvSpPr>
              <p:nvPr/>
            </p:nvSpPr>
            <p:spPr bwMode="auto">
              <a:xfrm>
                <a:off x="4601" y="2256"/>
                <a:ext cx="478" cy="192"/>
              </a:xfrm>
              <a:prstGeom prst="rect">
                <a:avLst/>
              </a:prstGeom>
              <a:solidFill>
                <a:srgbClr val="CCFFFF"/>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a:solidFill>
                      <a:srgbClr val="000000"/>
                    </a:solidFill>
                    <a:latin typeface="Gill Sans MT" pitchFamily="34" charset="0"/>
                  </a:rPr>
                  <a:t>Exec</a:t>
                </a:r>
              </a:p>
            </p:txBody>
          </p:sp>
        </p:grpSp>
        <p:sp>
          <p:nvSpPr>
            <p:cNvPr id="436278" name="Line 54"/>
            <p:cNvSpPr>
              <a:spLocks noChangeShapeType="1"/>
            </p:cNvSpPr>
            <p:nvPr/>
          </p:nvSpPr>
          <p:spPr bwMode="auto">
            <a:xfrm>
              <a:off x="2498" y="2017"/>
              <a:ext cx="96" cy="717"/>
            </a:xfrm>
            <a:prstGeom prst="line">
              <a:avLst/>
            </a:prstGeom>
            <a:noFill/>
            <a:ln w="9525">
              <a:solidFill>
                <a:schemeClr val="tx1"/>
              </a:solidFill>
              <a:round/>
              <a:headEnd/>
              <a:tailEnd type="triangle" w="med" len="med"/>
            </a:ln>
            <a:effectLst/>
          </p:spPr>
          <p:txBody>
            <a:bodyPr/>
            <a:lstStyle/>
            <a:p>
              <a:pPr fontAlgn="base">
                <a:spcBef>
                  <a:spcPct val="0"/>
                </a:spcBef>
                <a:spcAft>
                  <a:spcPct val="0"/>
                </a:spcAft>
              </a:pPr>
              <a:endParaRPr lang="en-US">
                <a:solidFill>
                  <a:srgbClr val="000000"/>
                </a:solidFill>
                <a:latin typeface="Gill Sans MT" pitchFamily="34" charset="0"/>
              </a:endParaRPr>
            </a:p>
          </p:txBody>
        </p:sp>
        <p:sp>
          <p:nvSpPr>
            <p:cNvPr id="436279" name="Line 55"/>
            <p:cNvSpPr>
              <a:spLocks noChangeShapeType="1"/>
            </p:cNvSpPr>
            <p:nvPr/>
          </p:nvSpPr>
          <p:spPr bwMode="auto">
            <a:xfrm>
              <a:off x="2498" y="2017"/>
              <a:ext cx="96" cy="1004"/>
            </a:xfrm>
            <a:prstGeom prst="line">
              <a:avLst/>
            </a:prstGeom>
            <a:noFill/>
            <a:ln w="9525">
              <a:solidFill>
                <a:schemeClr val="tx1"/>
              </a:solidFill>
              <a:round/>
              <a:headEnd/>
              <a:tailEnd type="triangle" w="med" len="med"/>
            </a:ln>
            <a:effectLst/>
          </p:spPr>
          <p:txBody>
            <a:bodyPr/>
            <a:lstStyle/>
            <a:p>
              <a:pPr fontAlgn="base">
                <a:spcBef>
                  <a:spcPct val="0"/>
                </a:spcBef>
                <a:spcAft>
                  <a:spcPct val="0"/>
                </a:spcAft>
              </a:pPr>
              <a:endParaRPr lang="en-US">
                <a:solidFill>
                  <a:srgbClr val="000000"/>
                </a:solidFill>
                <a:latin typeface="Gill Sans MT" pitchFamily="34" charset="0"/>
              </a:endParaRPr>
            </a:p>
          </p:txBody>
        </p:sp>
      </p:grpSp>
      <p:sp>
        <p:nvSpPr>
          <p:cNvPr id="436280" name="Text Box 56"/>
          <p:cNvSpPr txBox="1">
            <a:spLocks noChangeArrowheads="1"/>
          </p:cNvSpPr>
          <p:nvPr/>
        </p:nvSpPr>
        <p:spPr bwMode="auto">
          <a:xfrm>
            <a:off x="4800600" y="2508250"/>
            <a:ext cx="698500" cy="304800"/>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sz="1400">
                <a:solidFill>
                  <a:srgbClr val="000000"/>
                </a:solidFill>
                <a:latin typeface="Gill Sans MT" pitchFamily="34" charset="0"/>
              </a:rPr>
              <a:t>Squash</a:t>
            </a:r>
          </a:p>
        </p:txBody>
      </p:sp>
      <p:grpSp>
        <p:nvGrpSpPr>
          <p:cNvPr id="436285" name="Group 61"/>
          <p:cNvGrpSpPr>
            <a:grpSpLocks/>
          </p:cNvGrpSpPr>
          <p:nvPr/>
        </p:nvGrpSpPr>
        <p:grpSpPr bwMode="auto">
          <a:xfrm>
            <a:off x="4724400" y="2506663"/>
            <a:ext cx="227013" cy="2201862"/>
            <a:chOff x="2976" y="1634"/>
            <a:chExt cx="143" cy="1387"/>
          </a:xfrm>
        </p:grpSpPr>
        <p:sp>
          <p:nvSpPr>
            <p:cNvPr id="436282" name="Line 58"/>
            <p:cNvSpPr>
              <a:spLocks noChangeShapeType="1"/>
            </p:cNvSpPr>
            <p:nvPr/>
          </p:nvSpPr>
          <p:spPr bwMode="auto">
            <a:xfrm>
              <a:off x="2976" y="1634"/>
              <a:ext cx="143" cy="813"/>
            </a:xfrm>
            <a:prstGeom prst="line">
              <a:avLst/>
            </a:prstGeom>
            <a:noFill/>
            <a:ln w="38100">
              <a:solidFill>
                <a:srgbClr val="FF00FF"/>
              </a:solidFill>
              <a:round/>
              <a:headEnd/>
              <a:tailEnd type="triangle" w="med" len="med"/>
            </a:ln>
            <a:effectLst/>
          </p:spPr>
          <p:txBody>
            <a:bodyPr/>
            <a:lstStyle/>
            <a:p>
              <a:pPr fontAlgn="base">
                <a:spcBef>
                  <a:spcPct val="0"/>
                </a:spcBef>
                <a:spcAft>
                  <a:spcPct val="0"/>
                </a:spcAft>
              </a:pPr>
              <a:endParaRPr lang="en-US">
                <a:solidFill>
                  <a:srgbClr val="000000"/>
                </a:solidFill>
                <a:latin typeface="Gill Sans MT" pitchFamily="34" charset="0"/>
              </a:endParaRPr>
            </a:p>
          </p:txBody>
        </p:sp>
        <p:sp>
          <p:nvSpPr>
            <p:cNvPr id="436283" name="Line 59"/>
            <p:cNvSpPr>
              <a:spLocks noChangeShapeType="1"/>
            </p:cNvSpPr>
            <p:nvPr/>
          </p:nvSpPr>
          <p:spPr bwMode="auto">
            <a:xfrm>
              <a:off x="2976" y="1634"/>
              <a:ext cx="95" cy="1100"/>
            </a:xfrm>
            <a:prstGeom prst="line">
              <a:avLst/>
            </a:prstGeom>
            <a:noFill/>
            <a:ln w="38100">
              <a:solidFill>
                <a:srgbClr val="FF00FF"/>
              </a:solidFill>
              <a:round/>
              <a:headEnd/>
              <a:tailEnd type="triangle" w="med" len="med"/>
            </a:ln>
            <a:effectLst/>
          </p:spPr>
          <p:txBody>
            <a:bodyPr/>
            <a:lstStyle/>
            <a:p>
              <a:pPr fontAlgn="base">
                <a:spcBef>
                  <a:spcPct val="0"/>
                </a:spcBef>
                <a:spcAft>
                  <a:spcPct val="0"/>
                </a:spcAft>
              </a:pPr>
              <a:endParaRPr lang="en-US">
                <a:solidFill>
                  <a:srgbClr val="000000"/>
                </a:solidFill>
                <a:latin typeface="Gill Sans MT" pitchFamily="34" charset="0"/>
              </a:endParaRPr>
            </a:p>
          </p:txBody>
        </p:sp>
        <p:sp>
          <p:nvSpPr>
            <p:cNvPr id="436284" name="Line 60"/>
            <p:cNvSpPr>
              <a:spLocks noChangeShapeType="1"/>
            </p:cNvSpPr>
            <p:nvPr/>
          </p:nvSpPr>
          <p:spPr bwMode="auto">
            <a:xfrm>
              <a:off x="2976" y="1634"/>
              <a:ext cx="47" cy="1387"/>
            </a:xfrm>
            <a:prstGeom prst="line">
              <a:avLst/>
            </a:prstGeom>
            <a:noFill/>
            <a:ln w="38100">
              <a:solidFill>
                <a:srgbClr val="FF00FF"/>
              </a:solidFill>
              <a:round/>
              <a:headEnd/>
              <a:tailEnd type="triangle" w="med" len="med"/>
            </a:ln>
            <a:effectLst/>
          </p:spPr>
          <p:txBody>
            <a:bodyPr/>
            <a:lstStyle/>
            <a:p>
              <a:pPr fontAlgn="base">
                <a:spcBef>
                  <a:spcPct val="0"/>
                </a:spcBef>
                <a:spcAft>
                  <a:spcPct val="0"/>
                </a:spcAft>
              </a:pPr>
              <a:endParaRPr lang="en-US">
                <a:solidFill>
                  <a:srgbClr val="000000"/>
                </a:solidFill>
                <a:latin typeface="Gill Sans MT" pitchFamily="34" charset="0"/>
              </a:endParaRPr>
            </a:p>
          </p:txBody>
        </p:sp>
      </p:grpSp>
      <p:sp>
        <p:nvSpPr>
          <p:cNvPr id="436286" name="Text Box 62"/>
          <p:cNvSpPr txBox="1">
            <a:spLocks noChangeArrowheads="1"/>
          </p:cNvSpPr>
          <p:nvPr/>
        </p:nvSpPr>
        <p:spPr bwMode="auto">
          <a:xfrm>
            <a:off x="5862638" y="1924050"/>
            <a:ext cx="2352675" cy="1190625"/>
          </a:xfrm>
          <a:prstGeom prst="rect">
            <a:avLst/>
          </a:prstGeom>
          <a:noFill/>
          <a:ln w="9525">
            <a:noFill/>
            <a:miter lim="800000"/>
            <a:headEnd/>
            <a:tailEnd/>
          </a:ln>
          <a:effectLst/>
        </p:spPr>
        <p:txBody>
          <a:bodyPr>
            <a:spAutoFit/>
          </a:bodyPr>
          <a:lstStyle/>
          <a:p>
            <a:pPr fontAlgn="base">
              <a:spcBef>
                <a:spcPct val="0"/>
              </a:spcBef>
              <a:spcAft>
                <a:spcPct val="0"/>
              </a:spcAft>
            </a:pPr>
            <a:r>
              <a:rPr lang="en-US">
                <a:solidFill>
                  <a:srgbClr val="000000"/>
                </a:solidFill>
                <a:latin typeface="Gill Sans MT" pitchFamily="34" charset="0"/>
              </a:rPr>
              <a:t>Not only children get</a:t>
            </a:r>
          </a:p>
          <a:p>
            <a:pPr fontAlgn="base">
              <a:spcBef>
                <a:spcPct val="0"/>
              </a:spcBef>
              <a:spcAft>
                <a:spcPct val="0"/>
              </a:spcAft>
            </a:pPr>
            <a:r>
              <a:rPr lang="en-US">
                <a:solidFill>
                  <a:srgbClr val="000000"/>
                </a:solidFill>
                <a:latin typeface="Gill Sans MT" pitchFamily="34" charset="0"/>
              </a:rPr>
              <a:t>squashed, there may be grand-children to squash as well</a:t>
            </a:r>
          </a:p>
        </p:txBody>
      </p:sp>
      <p:grpSp>
        <p:nvGrpSpPr>
          <p:cNvPr id="436296" name="Group 72"/>
          <p:cNvGrpSpPr>
            <a:grpSpLocks/>
          </p:cNvGrpSpPr>
          <p:nvPr/>
        </p:nvGrpSpPr>
        <p:grpSpPr bwMode="auto">
          <a:xfrm>
            <a:off x="3963988" y="3797300"/>
            <a:ext cx="2430462" cy="1214438"/>
            <a:chOff x="2497" y="2447"/>
            <a:chExt cx="1531" cy="765"/>
          </a:xfrm>
        </p:grpSpPr>
        <p:grpSp>
          <p:nvGrpSpPr>
            <p:cNvPr id="436287" name="Group 63"/>
            <p:cNvGrpSpPr>
              <a:grpSpLocks/>
            </p:cNvGrpSpPr>
            <p:nvPr/>
          </p:nvGrpSpPr>
          <p:grpSpPr bwMode="auto">
            <a:xfrm>
              <a:off x="2497" y="2447"/>
              <a:ext cx="1530" cy="191"/>
              <a:chOff x="2163" y="1778"/>
              <a:chExt cx="1530" cy="286"/>
            </a:xfrm>
          </p:grpSpPr>
          <p:sp>
            <p:nvSpPr>
              <p:cNvPr id="436288" name="Line 64"/>
              <p:cNvSpPr>
                <a:spLocks noChangeShapeType="1"/>
              </p:cNvSpPr>
              <p:nvPr/>
            </p:nvSpPr>
            <p:spPr bwMode="auto">
              <a:xfrm flipV="1">
                <a:off x="2163" y="1778"/>
                <a:ext cx="1530" cy="286"/>
              </a:xfrm>
              <a:prstGeom prst="line">
                <a:avLst/>
              </a:prstGeom>
              <a:noFill/>
              <a:ln w="38100">
                <a:solidFill>
                  <a:srgbClr val="FF0000"/>
                </a:solidFill>
                <a:round/>
                <a:headEnd/>
                <a:tailEnd/>
              </a:ln>
              <a:effectLst/>
            </p:spPr>
            <p:txBody>
              <a:bodyPr/>
              <a:lstStyle/>
              <a:p>
                <a:pPr fontAlgn="base">
                  <a:spcBef>
                    <a:spcPct val="0"/>
                  </a:spcBef>
                  <a:spcAft>
                    <a:spcPct val="0"/>
                  </a:spcAft>
                </a:pPr>
                <a:endParaRPr lang="en-US">
                  <a:solidFill>
                    <a:srgbClr val="000000"/>
                  </a:solidFill>
                  <a:latin typeface="Gill Sans MT" pitchFamily="34" charset="0"/>
                </a:endParaRPr>
              </a:p>
            </p:txBody>
          </p:sp>
          <p:sp>
            <p:nvSpPr>
              <p:cNvPr id="436289" name="Line 65"/>
              <p:cNvSpPr>
                <a:spLocks noChangeShapeType="1"/>
              </p:cNvSpPr>
              <p:nvPr/>
            </p:nvSpPr>
            <p:spPr bwMode="auto">
              <a:xfrm>
                <a:off x="2163" y="1778"/>
                <a:ext cx="1530" cy="286"/>
              </a:xfrm>
              <a:prstGeom prst="line">
                <a:avLst/>
              </a:prstGeom>
              <a:noFill/>
              <a:ln w="38100">
                <a:solidFill>
                  <a:srgbClr val="FF0000"/>
                </a:solidFill>
                <a:round/>
                <a:headEnd/>
                <a:tailEnd/>
              </a:ln>
              <a:effectLst/>
            </p:spPr>
            <p:txBody>
              <a:bodyPr/>
              <a:lstStyle/>
              <a:p>
                <a:pPr fontAlgn="base">
                  <a:spcBef>
                    <a:spcPct val="0"/>
                  </a:spcBef>
                  <a:spcAft>
                    <a:spcPct val="0"/>
                  </a:spcAft>
                </a:pPr>
                <a:endParaRPr lang="en-US">
                  <a:solidFill>
                    <a:srgbClr val="000000"/>
                  </a:solidFill>
                  <a:latin typeface="Gill Sans MT" pitchFamily="34" charset="0"/>
                </a:endParaRPr>
              </a:p>
            </p:txBody>
          </p:sp>
        </p:grpSp>
        <p:grpSp>
          <p:nvGrpSpPr>
            <p:cNvPr id="436290" name="Group 66"/>
            <p:cNvGrpSpPr>
              <a:grpSpLocks/>
            </p:cNvGrpSpPr>
            <p:nvPr/>
          </p:nvGrpSpPr>
          <p:grpSpPr bwMode="auto">
            <a:xfrm>
              <a:off x="2498" y="2734"/>
              <a:ext cx="1530" cy="191"/>
              <a:chOff x="2163" y="1778"/>
              <a:chExt cx="1530" cy="286"/>
            </a:xfrm>
          </p:grpSpPr>
          <p:sp>
            <p:nvSpPr>
              <p:cNvPr id="436291" name="Line 67"/>
              <p:cNvSpPr>
                <a:spLocks noChangeShapeType="1"/>
              </p:cNvSpPr>
              <p:nvPr/>
            </p:nvSpPr>
            <p:spPr bwMode="auto">
              <a:xfrm flipV="1">
                <a:off x="2163" y="1778"/>
                <a:ext cx="1530" cy="286"/>
              </a:xfrm>
              <a:prstGeom prst="line">
                <a:avLst/>
              </a:prstGeom>
              <a:noFill/>
              <a:ln w="38100">
                <a:solidFill>
                  <a:srgbClr val="FF0000"/>
                </a:solidFill>
                <a:round/>
                <a:headEnd/>
                <a:tailEnd/>
              </a:ln>
              <a:effectLst/>
            </p:spPr>
            <p:txBody>
              <a:bodyPr/>
              <a:lstStyle/>
              <a:p>
                <a:pPr fontAlgn="base">
                  <a:spcBef>
                    <a:spcPct val="0"/>
                  </a:spcBef>
                  <a:spcAft>
                    <a:spcPct val="0"/>
                  </a:spcAft>
                </a:pPr>
                <a:endParaRPr lang="en-US">
                  <a:solidFill>
                    <a:srgbClr val="000000"/>
                  </a:solidFill>
                  <a:latin typeface="Gill Sans MT" pitchFamily="34" charset="0"/>
                </a:endParaRPr>
              </a:p>
            </p:txBody>
          </p:sp>
          <p:sp>
            <p:nvSpPr>
              <p:cNvPr id="436292" name="Line 68"/>
              <p:cNvSpPr>
                <a:spLocks noChangeShapeType="1"/>
              </p:cNvSpPr>
              <p:nvPr/>
            </p:nvSpPr>
            <p:spPr bwMode="auto">
              <a:xfrm>
                <a:off x="2163" y="1778"/>
                <a:ext cx="1530" cy="286"/>
              </a:xfrm>
              <a:prstGeom prst="line">
                <a:avLst/>
              </a:prstGeom>
              <a:noFill/>
              <a:ln w="38100">
                <a:solidFill>
                  <a:srgbClr val="FF0000"/>
                </a:solidFill>
                <a:round/>
                <a:headEnd/>
                <a:tailEnd/>
              </a:ln>
              <a:effectLst/>
            </p:spPr>
            <p:txBody>
              <a:bodyPr/>
              <a:lstStyle/>
              <a:p>
                <a:pPr fontAlgn="base">
                  <a:spcBef>
                    <a:spcPct val="0"/>
                  </a:spcBef>
                  <a:spcAft>
                    <a:spcPct val="0"/>
                  </a:spcAft>
                </a:pPr>
                <a:endParaRPr lang="en-US">
                  <a:solidFill>
                    <a:srgbClr val="000000"/>
                  </a:solidFill>
                  <a:latin typeface="Gill Sans MT" pitchFamily="34" charset="0"/>
                </a:endParaRPr>
              </a:p>
            </p:txBody>
          </p:sp>
        </p:grpSp>
        <p:grpSp>
          <p:nvGrpSpPr>
            <p:cNvPr id="436293" name="Group 69"/>
            <p:cNvGrpSpPr>
              <a:grpSpLocks/>
            </p:cNvGrpSpPr>
            <p:nvPr/>
          </p:nvGrpSpPr>
          <p:grpSpPr bwMode="auto">
            <a:xfrm>
              <a:off x="2498" y="3021"/>
              <a:ext cx="1530" cy="191"/>
              <a:chOff x="2163" y="1778"/>
              <a:chExt cx="1530" cy="286"/>
            </a:xfrm>
          </p:grpSpPr>
          <p:sp>
            <p:nvSpPr>
              <p:cNvPr id="436294" name="Line 70"/>
              <p:cNvSpPr>
                <a:spLocks noChangeShapeType="1"/>
              </p:cNvSpPr>
              <p:nvPr/>
            </p:nvSpPr>
            <p:spPr bwMode="auto">
              <a:xfrm flipV="1">
                <a:off x="2163" y="1778"/>
                <a:ext cx="1530" cy="286"/>
              </a:xfrm>
              <a:prstGeom prst="line">
                <a:avLst/>
              </a:prstGeom>
              <a:noFill/>
              <a:ln w="38100">
                <a:solidFill>
                  <a:srgbClr val="FF0000"/>
                </a:solidFill>
                <a:round/>
                <a:headEnd/>
                <a:tailEnd/>
              </a:ln>
              <a:effectLst/>
            </p:spPr>
            <p:txBody>
              <a:bodyPr/>
              <a:lstStyle/>
              <a:p>
                <a:pPr fontAlgn="base">
                  <a:spcBef>
                    <a:spcPct val="0"/>
                  </a:spcBef>
                  <a:spcAft>
                    <a:spcPct val="0"/>
                  </a:spcAft>
                </a:pPr>
                <a:endParaRPr lang="en-US">
                  <a:solidFill>
                    <a:srgbClr val="000000"/>
                  </a:solidFill>
                  <a:latin typeface="Gill Sans MT" pitchFamily="34" charset="0"/>
                </a:endParaRPr>
              </a:p>
            </p:txBody>
          </p:sp>
          <p:sp>
            <p:nvSpPr>
              <p:cNvPr id="436295" name="Line 71"/>
              <p:cNvSpPr>
                <a:spLocks noChangeShapeType="1"/>
              </p:cNvSpPr>
              <p:nvPr/>
            </p:nvSpPr>
            <p:spPr bwMode="auto">
              <a:xfrm>
                <a:off x="2163" y="1778"/>
                <a:ext cx="1530" cy="286"/>
              </a:xfrm>
              <a:prstGeom prst="line">
                <a:avLst/>
              </a:prstGeom>
              <a:noFill/>
              <a:ln w="38100">
                <a:solidFill>
                  <a:srgbClr val="FF0000"/>
                </a:solidFill>
                <a:round/>
                <a:headEnd/>
                <a:tailEnd/>
              </a:ln>
              <a:effectLst/>
            </p:spPr>
            <p:txBody>
              <a:bodyPr/>
              <a:lstStyle/>
              <a:p>
                <a:pPr fontAlgn="base">
                  <a:spcBef>
                    <a:spcPct val="0"/>
                  </a:spcBef>
                  <a:spcAft>
                    <a:spcPct val="0"/>
                  </a:spcAft>
                </a:pPr>
                <a:endParaRPr lang="en-US">
                  <a:solidFill>
                    <a:srgbClr val="000000"/>
                  </a:solidFill>
                  <a:latin typeface="Gill Sans MT" pitchFamily="34" charset="0"/>
                </a:endParaRPr>
              </a:p>
            </p:txBody>
          </p:sp>
        </p:grpSp>
      </p:grpSp>
      <p:sp>
        <p:nvSpPr>
          <p:cNvPr id="436297" name="Text Box 73"/>
          <p:cNvSpPr txBox="1">
            <a:spLocks noChangeArrowheads="1"/>
          </p:cNvSpPr>
          <p:nvPr/>
        </p:nvSpPr>
        <p:spPr bwMode="auto">
          <a:xfrm>
            <a:off x="1000125" y="3570288"/>
            <a:ext cx="2636106" cy="1477328"/>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a:solidFill>
                  <a:srgbClr val="000000"/>
                </a:solidFill>
                <a:latin typeface="Gill Sans MT" pitchFamily="34" charset="0"/>
              </a:rPr>
              <a:t>All waste issue slots</a:t>
            </a:r>
          </a:p>
          <a:p>
            <a:pPr fontAlgn="base">
              <a:spcBef>
                <a:spcPct val="0"/>
              </a:spcBef>
              <a:spcAft>
                <a:spcPct val="0"/>
              </a:spcAft>
            </a:pPr>
            <a:r>
              <a:rPr lang="en-US">
                <a:solidFill>
                  <a:srgbClr val="000000"/>
                </a:solidFill>
                <a:latin typeface="Gill Sans MT" pitchFamily="34" charset="0"/>
              </a:rPr>
              <a:t>All must be rescheduled</a:t>
            </a:r>
          </a:p>
          <a:p>
            <a:pPr fontAlgn="base">
              <a:spcBef>
                <a:spcPct val="0"/>
              </a:spcBef>
              <a:spcAft>
                <a:spcPct val="0"/>
              </a:spcAft>
            </a:pPr>
            <a:r>
              <a:rPr lang="en-US">
                <a:solidFill>
                  <a:srgbClr val="000000"/>
                </a:solidFill>
                <a:latin typeface="Gill Sans MT" pitchFamily="34" charset="0"/>
              </a:rPr>
              <a:t>All waste power</a:t>
            </a:r>
          </a:p>
          <a:p>
            <a:pPr fontAlgn="base">
              <a:spcBef>
                <a:spcPct val="0"/>
              </a:spcBef>
              <a:spcAft>
                <a:spcPct val="0"/>
              </a:spcAft>
            </a:pPr>
            <a:r>
              <a:rPr lang="en-US">
                <a:solidFill>
                  <a:srgbClr val="000000"/>
                </a:solidFill>
                <a:latin typeface="Gill Sans MT" pitchFamily="34" charset="0"/>
              </a:rPr>
              <a:t>None may leave scheduler</a:t>
            </a:r>
          </a:p>
          <a:p>
            <a:pPr fontAlgn="base">
              <a:spcBef>
                <a:spcPct val="0"/>
              </a:spcBef>
              <a:spcAft>
                <a:spcPct val="0"/>
              </a:spcAft>
            </a:pPr>
            <a:r>
              <a:rPr lang="en-US">
                <a:solidFill>
                  <a:srgbClr val="000000"/>
                </a:solidFill>
                <a:latin typeface="Gill Sans MT" pitchFamily="34" charset="0"/>
              </a:rPr>
              <a:t>   until load hit known</a:t>
            </a:r>
          </a:p>
        </p:txBody>
      </p:sp>
      <p:grpSp>
        <p:nvGrpSpPr>
          <p:cNvPr id="436318" name="Group 94"/>
          <p:cNvGrpSpPr>
            <a:grpSpLocks/>
          </p:cNvGrpSpPr>
          <p:nvPr/>
        </p:nvGrpSpPr>
        <p:grpSpPr bwMode="auto">
          <a:xfrm>
            <a:off x="5557838" y="3341688"/>
            <a:ext cx="3117850" cy="1670050"/>
            <a:chOff x="3501" y="2160"/>
            <a:chExt cx="1964" cy="1052"/>
          </a:xfrm>
        </p:grpSpPr>
        <p:sp>
          <p:nvSpPr>
            <p:cNvPr id="436301" name="Rectangle 77"/>
            <p:cNvSpPr>
              <a:spLocks noChangeArrowheads="1"/>
            </p:cNvSpPr>
            <p:nvPr/>
          </p:nvSpPr>
          <p:spPr bwMode="auto">
            <a:xfrm>
              <a:off x="3980" y="2447"/>
              <a:ext cx="478" cy="192"/>
            </a:xfrm>
            <a:prstGeom prst="rect">
              <a:avLst/>
            </a:prstGeom>
            <a:solidFill>
              <a:srgbClr val="99CCFF"/>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dirty="0" err="1">
                  <a:solidFill>
                    <a:srgbClr val="000000"/>
                  </a:solidFill>
                  <a:latin typeface="Gill Sans MT" pitchFamily="34" charset="0"/>
                </a:rPr>
                <a:t>Sched</a:t>
              </a:r>
              <a:endParaRPr lang="en-US" dirty="0">
                <a:solidFill>
                  <a:srgbClr val="000000"/>
                </a:solidFill>
                <a:latin typeface="Gill Sans MT" pitchFamily="34" charset="0"/>
              </a:endParaRPr>
            </a:p>
          </p:txBody>
        </p:sp>
        <p:sp>
          <p:nvSpPr>
            <p:cNvPr id="436302" name="Rectangle 78"/>
            <p:cNvSpPr>
              <a:spLocks noChangeArrowheads="1"/>
            </p:cNvSpPr>
            <p:nvPr/>
          </p:nvSpPr>
          <p:spPr bwMode="auto">
            <a:xfrm>
              <a:off x="4458" y="2447"/>
              <a:ext cx="478" cy="192"/>
            </a:xfrm>
            <a:prstGeom prst="rect">
              <a:avLst/>
            </a:prstGeom>
            <a:solidFill>
              <a:srgbClr val="99CCFF"/>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a:solidFill>
                    <a:srgbClr val="000000"/>
                  </a:solidFill>
                  <a:latin typeface="Gill Sans MT" pitchFamily="34" charset="0"/>
                </a:rPr>
                <a:t>PayLd</a:t>
              </a:r>
            </a:p>
          </p:txBody>
        </p:sp>
        <p:sp>
          <p:nvSpPr>
            <p:cNvPr id="436303" name="Rectangle 79"/>
            <p:cNvSpPr>
              <a:spLocks noChangeArrowheads="1"/>
            </p:cNvSpPr>
            <p:nvPr/>
          </p:nvSpPr>
          <p:spPr bwMode="auto">
            <a:xfrm>
              <a:off x="4937" y="2447"/>
              <a:ext cx="528" cy="192"/>
            </a:xfrm>
            <a:prstGeom prst="rect">
              <a:avLst/>
            </a:prstGeom>
            <a:solidFill>
              <a:srgbClr val="99CCFF"/>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dirty="0">
                  <a:solidFill>
                    <a:srgbClr val="000000"/>
                  </a:solidFill>
                  <a:latin typeface="Gill Sans MT" pitchFamily="34" charset="0"/>
                </a:rPr>
                <a:t>Exec</a:t>
              </a:r>
            </a:p>
          </p:txBody>
        </p:sp>
        <p:sp>
          <p:nvSpPr>
            <p:cNvPr id="436306" name="Rectangle 82"/>
            <p:cNvSpPr>
              <a:spLocks noChangeArrowheads="1"/>
            </p:cNvSpPr>
            <p:nvPr/>
          </p:nvSpPr>
          <p:spPr bwMode="auto">
            <a:xfrm>
              <a:off x="3980" y="2733"/>
              <a:ext cx="478" cy="192"/>
            </a:xfrm>
            <a:prstGeom prst="rect">
              <a:avLst/>
            </a:prstGeom>
            <a:solidFill>
              <a:srgbClr val="FFFFCC"/>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a:solidFill>
                    <a:srgbClr val="000000"/>
                  </a:solidFill>
                  <a:latin typeface="Gill Sans MT" pitchFamily="34" charset="0"/>
                </a:rPr>
                <a:t>Sched</a:t>
              </a:r>
            </a:p>
          </p:txBody>
        </p:sp>
        <p:sp>
          <p:nvSpPr>
            <p:cNvPr id="436307" name="Rectangle 83"/>
            <p:cNvSpPr>
              <a:spLocks noChangeArrowheads="1"/>
            </p:cNvSpPr>
            <p:nvPr/>
          </p:nvSpPr>
          <p:spPr bwMode="auto">
            <a:xfrm>
              <a:off x="4458" y="2733"/>
              <a:ext cx="478" cy="192"/>
            </a:xfrm>
            <a:prstGeom prst="rect">
              <a:avLst/>
            </a:prstGeom>
            <a:solidFill>
              <a:srgbClr val="FFFFCC"/>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a:solidFill>
                    <a:srgbClr val="000000"/>
                  </a:solidFill>
                  <a:latin typeface="Gill Sans MT" pitchFamily="34" charset="0"/>
                </a:rPr>
                <a:t>PayLd</a:t>
              </a:r>
            </a:p>
          </p:txBody>
        </p:sp>
        <p:sp>
          <p:nvSpPr>
            <p:cNvPr id="436308" name="Rectangle 84"/>
            <p:cNvSpPr>
              <a:spLocks noChangeArrowheads="1"/>
            </p:cNvSpPr>
            <p:nvPr/>
          </p:nvSpPr>
          <p:spPr bwMode="auto">
            <a:xfrm>
              <a:off x="4937" y="2733"/>
              <a:ext cx="528" cy="192"/>
            </a:xfrm>
            <a:prstGeom prst="rect">
              <a:avLst/>
            </a:prstGeom>
            <a:solidFill>
              <a:srgbClr val="FFFFCC"/>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dirty="0">
                  <a:solidFill>
                    <a:srgbClr val="000000"/>
                  </a:solidFill>
                  <a:latin typeface="Gill Sans MT" pitchFamily="34" charset="0"/>
                </a:rPr>
                <a:t>Exec</a:t>
              </a:r>
            </a:p>
          </p:txBody>
        </p:sp>
        <p:sp>
          <p:nvSpPr>
            <p:cNvPr id="436310" name="Rectangle 86"/>
            <p:cNvSpPr>
              <a:spLocks noChangeArrowheads="1"/>
            </p:cNvSpPr>
            <p:nvPr/>
          </p:nvSpPr>
          <p:spPr bwMode="auto">
            <a:xfrm>
              <a:off x="3980" y="3020"/>
              <a:ext cx="478" cy="192"/>
            </a:xfrm>
            <a:prstGeom prst="rect">
              <a:avLst/>
            </a:prstGeom>
            <a:solidFill>
              <a:srgbClr val="CCFFFF"/>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a:solidFill>
                    <a:srgbClr val="000000"/>
                  </a:solidFill>
                  <a:latin typeface="Gill Sans MT" pitchFamily="34" charset="0"/>
                </a:rPr>
                <a:t>Sched</a:t>
              </a:r>
            </a:p>
          </p:txBody>
        </p:sp>
        <p:sp>
          <p:nvSpPr>
            <p:cNvPr id="436311" name="Rectangle 87"/>
            <p:cNvSpPr>
              <a:spLocks noChangeArrowheads="1"/>
            </p:cNvSpPr>
            <p:nvPr/>
          </p:nvSpPr>
          <p:spPr bwMode="auto">
            <a:xfrm>
              <a:off x="4458" y="3020"/>
              <a:ext cx="478" cy="192"/>
            </a:xfrm>
            <a:prstGeom prst="rect">
              <a:avLst/>
            </a:prstGeom>
            <a:solidFill>
              <a:srgbClr val="CCFFFF"/>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a:solidFill>
                    <a:srgbClr val="000000"/>
                  </a:solidFill>
                  <a:latin typeface="Gill Sans MT" pitchFamily="34" charset="0"/>
                </a:rPr>
                <a:t>PayLd</a:t>
              </a:r>
            </a:p>
          </p:txBody>
        </p:sp>
        <p:sp>
          <p:nvSpPr>
            <p:cNvPr id="436312" name="Rectangle 88"/>
            <p:cNvSpPr>
              <a:spLocks noChangeArrowheads="1"/>
            </p:cNvSpPr>
            <p:nvPr/>
          </p:nvSpPr>
          <p:spPr bwMode="auto">
            <a:xfrm>
              <a:off x="4937" y="3020"/>
              <a:ext cx="528" cy="192"/>
            </a:xfrm>
            <a:prstGeom prst="rect">
              <a:avLst/>
            </a:prstGeom>
            <a:solidFill>
              <a:srgbClr val="CCFFFF"/>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dirty="0">
                  <a:solidFill>
                    <a:srgbClr val="000000"/>
                  </a:solidFill>
                  <a:latin typeface="Gill Sans MT" pitchFamily="34" charset="0"/>
                </a:rPr>
                <a:t>Exec</a:t>
              </a:r>
            </a:p>
          </p:txBody>
        </p:sp>
        <p:grpSp>
          <p:nvGrpSpPr>
            <p:cNvPr id="436252" name="Group 28"/>
            <p:cNvGrpSpPr>
              <a:grpSpLocks/>
            </p:cNvGrpSpPr>
            <p:nvPr/>
          </p:nvGrpSpPr>
          <p:grpSpPr bwMode="auto">
            <a:xfrm>
              <a:off x="3501" y="2160"/>
              <a:ext cx="1435" cy="192"/>
              <a:chOff x="3644" y="2256"/>
              <a:chExt cx="1435" cy="192"/>
            </a:xfrm>
          </p:grpSpPr>
          <p:sp>
            <p:nvSpPr>
              <p:cNvPr id="436253" name="Rectangle 29"/>
              <p:cNvSpPr>
                <a:spLocks noChangeArrowheads="1"/>
              </p:cNvSpPr>
              <p:nvPr/>
            </p:nvSpPr>
            <p:spPr bwMode="auto">
              <a:xfrm>
                <a:off x="3644" y="2256"/>
                <a:ext cx="478" cy="192"/>
              </a:xfrm>
              <a:prstGeom prst="rect">
                <a:avLst/>
              </a:prstGeom>
              <a:solidFill>
                <a:srgbClr val="CCFFCC"/>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dirty="0" err="1">
                    <a:solidFill>
                      <a:srgbClr val="000000"/>
                    </a:solidFill>
                    <a:latin typeface="Gill Sans MT" pitchFamily="34" charset="0"/>
                  </a:rPr>
                  <a:t>Sched</a:t>
                </a:r>
                <a:endParaRPr lang="en-US" dirty="0">
                  <a:solidFill>
                    <a:srgbClr val="000000"/>
                  </a:solidFill>
                  <a:latin typeface="Gill Sans MT" pitchFamily="34" charset="0"/>
                </a:endParaRPr>
              </a:p>
            </p:txBody>
          </p:sp>
          <p:sp>
            <p:nvSpPr>
              <p:cNvPr id="436254" name="Rectangle 30"/>
              <p:cNvSpPr>
                <a:spLocks noChangeArrowheads="1"/>
              </p:cNvSpPr>
              <p:nvPr/>
            </p:nvSpPr>
            <p:spPr bwMode="auto">
              <a:xfrm>
                <a:off x="4122" y="2256"/>
                <a:ext cx="478" cy="192"/>
              </a:xfrm>
              <a:prstGeom prst="rect">
                <a:avLst/>
              </a:prstGeom>
              <a:solidFill>
                <a:srgbClr val="CCFFCC"/>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a:solidFill>
                      <a:srgbClr val="000000"/>
                    </a:solidFill>
                    <a:latin typeface="Gill Sans MT" pitchFamily="34" charset="0"/>
                  </a:rPr>
                  <a:t>PayLd</a:t>
                </a:r>
              </a:p>
            </p:txBody>
          </p:sp>
          <p:sp>
            <p:nvSpPr>
              <p:cNvPr id="436255" name="Rectangle 31"/>
              <p:cNvSpPr>
                <a:spLocks noChangeArrowheads="1"/>
              </p:cNvSpPr>
              <p:nvPr/>
            </p:nvSpPr>
            <p:spPr bwMode="auto">
              <a:xfrm>
                <a:off x="4601" y="2256"/>
                <a:ext cx="478" cy="192"/>
              </a:xfrm>
              <a:prstGeom prst="rect">
                <a:avLst/>
              </a:prstGeom>
              <a:solidFill>
                <a:srgbClr val="CCFFCC"/>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a:solidFill>
                      <a:srgbClr val="000000"/>
                    </a:solidFill>
                    <a:latin typeface="Gill Sans MT" pitchFamily="34" charset="0"/>
                  </a:rPr>
                  <a:t>Exec</a:t>
                </a:r>
              </a:p>
            </p:txBody>
          </p:sp>
        </p:grpSp>
        <p:sp>
          <p:nvSpPr>
            <p:cNvPr id="436315" name="Line 91"/>
            <p:cNvSpPr>
              <a:spLocks noChangeShapeType="1"/>
            </p:cNvSpPr>
            <p:nvPr/>
          </p:nvSpPr>
          <p:spPr bwMode="auto">
            <a:xfrm>
              <a:off x="3932" y="2351"/>
              <a:ext cx="95" cy="96"/>
            </a:xfrm>
            <a:prstGeom prst="line">
              <a:avLst/>
            </a:prstGeom>
            <a:noFill/>
            <a:ln w="9525">
              <a:solidFill>
                <a:schemeClr val="tx1"/>
              </a:solidFill>
              <a:round/>
              <a:headEnd/>
              <a:tailEnd type="triangle" w="med" len="med"/>
            </a:ln>
            <a:effectLst/>
          </p:spPr>
          <p:txBody>
            <a:bodyPr/>
            <a:lstStyle/>
            <a:p>
              <a:pPr fontAlgn="base">
                <a:spcBef>
                  <a:spcPct val="0"/>
                </a:spcBef>
                <a:spcAft>
                  <a:spcPct val="0"/>
                </a:spcAft>
              </a:pPr>
              <a:endParaRPr lang="en-US">
                <a:solidFill>
                  <a:srgbClr val="000000"/>
                </a:solidFill>
                <a:latin typeface="Gill Sans MT" pitchFamily="34" charset="0"/>
              </a:endParaRPr>
            </a:p>
          </p:txBody>
        </p:sp>
        <p:sp>
          <p:nvSpPr>
            <p:cNvPr id="436316" name="Line 92"/>
            <p:cNvSpPr>
              <a:spLocks noChangeShapeType="1"/>
            </p:cNvSpPr>
            <p:nvPr/>
          </p:nvSpPr>
          <p:spPr bwMode="auto">
            <a:xfrm>
              <a:off x="3932" y="2351"/>
              <a:ext cx="95" cy="383"/>
            </a:xfrm>
            <a:prstGeom prst="line">
              <a:avLst/>
            </a:prstGeom>
            <a:noFill/>
            <a:ln w="9525">
              <a:solidFill>
                <a:schemeClr val="tx1"/>
              </a:solidFill>
              <a:round/>
              <a:headEnd/>
              <a:tailEnd type="triangle" w="med" len="med"/>
            </a:ln>
            <a:effectLst/>
          </p:spPr>
          <p:txBody>
            <a:bodyPr/>
            <a:lstStyle/>
            <a:p>
              <a:pPr fontAlgn="base">
                <a:spcBef>
                  <a:spcPct val="0"/>
                </a:spcBef>
                <a:spcAft>
                  <a:spcPct val="0"/>
                </a:spcAft>
              </a:pPr>
              <a:endParaRPr lang="en-US">
                <a:solidFill>
                  <a:srgbClr val="000000"/>
                </a:solidFill>
                <a:latin typeface="Gill Sans MT" pitchFamily="34" charset="0"/>
              </a:endParaRPr>
            </a:p>
          </p:txBody>
        </p:sp>
        <p:sp>
          <p:nvSpPr>
            <p:cNvPr id="436317" name="Line 93"/>
            <p:cNvSpPr>
              <a:spLocks noChangeShapeType="1"/>
            </p:cNvSpPr>
            <p:nvPr/>
          </p:nvSpPr>
          <p:spPr bwMode="auto">
            <a:xfrm>
              <a:off x="3932" y="2351"/>
              <a:ext cx="95" cy="670"/>
            </a:xfrm>
            <a:prstGeom prst="line">
              <a:avLst/>
            </a:prstGeom>
            <a:noFill/>
            <a:ln w="9525">
              <a:solidFill>
                <a:schemeClr val="tx1"/>
              </a:solidFill>
              <a:round/>
              <a:headEnd/>
              <a:tailEnd type="triangle" w="med" len="med"/>
            </a:ln>
            <a:effectLst/>
          </p:spPr>
          <p:txBody>
            <a:bodyPr/>
            <a:lstStyle/>
            <a:p>
              <a:pPr fontAlgn="base">
                <a:spcBef>
                  <a:spcPct val="0"/>
                </a:spcBef>
                <a:spcAft>
                  <a:spcPct val="0"/>
                </a:spcAft>
              </a:pPr>
              <a:endParaRPr lang="en-US">
                <a:solidFill>
                  <a:srgbClr val="000000"/>
                </a:solidFill>
                <a:latin typeface="Gill Sans MT" pitchFamily="34" charset="0"/>
              </a:endParaRPr>
            </a:p>
          </p:txBody>
        </p:sp>
      </p:grpSp>
    </p:spTree>
    <p:extLst>
      <p:ext uri="{BB962C8B-B14F-4D97-AF65-F5344CB8AC3E}">
        <p14:creationId xmlns:p14="http://schemas.microsoft.com/office/powerpoint/2010/main" val="13681099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36281"/>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36286"/>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436285"/>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43629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36297"/>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4363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6286" grpId="0"/>
      <p:bldP spid="436297"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9298" name="Rectangle 2"/>
          <p:cNvSpPr>
            <a:spLocks noGrp="1" noChangeArrowheads="1"/>
          </p:cNvSpPr>
          <p:nvPr>
            <p:ph type="title"/>
          </p:nvPr>
        </p:nvSpPr>
        <p:spPr/>
        <p:txBody>
          <a:bodyPr>
            <a:normAutofit fontScale="90000"/>
          </a:bodyPr>
          <a:lstStyle/>
          <a:p>
            <a:r>
              <a:rPr lang="en-US" dirty="0"/>
              <a:t>Squashing (1/3)</a:t>
            </a:r>
          </a:p>
        </p:txBody>
      </p:sp>
      <p:sp>
        <p:nvSpPr>
          <p:cNvPr id="439299" name="Rectangle 3"/>
          <p:cNvSpPr>
            <a:spLocks noGrp="1" noChangeArrowheads="1"/>
          </p:cNvSpPr>
          <p:nvPr>
            <p:ph idx="1"/>
          </p:nvPr>
        </p:nvSpPr>
        <p:spPr/>
        <p:txBody>
          <a:bodyPr/>
          <a:lstStyle/>
          <a:p>
            <a:r>
              <a:rPr lang="en-US" dirty="0"/>
              <a:t>Squash “in-flight” between schedule and execute</a:t>
            </a:r>
          </a:p>
          <a:p>
            <a:pPr lvl="1"/>
            <a:r>
              <a:rPr lang="en-US" dirty="0"/>
              <a:t>Relatively simple (each RS remembers that it was issued)</a:t>
            </a:r>
          </a:p>
          <a:p>
            <a:r>
              <a:rPr lang="en-US" dirty="0" err="1"/>
              <a:t>Insns</a:t>
            </a:r>
            <a:r>
              <a:rPr lang="en-US" dirty="0"/>
              <a:t>. stay in scheduler</a:t>
            </a:r>
          </a:p>
          <a:p>
            <a:pPr lvl="1"/>
            <a:r>
              <a:rPr lang="en-US" dirty="0"/>
              <a:t>Ensure they are not re-scheduled</a:t>
            </a:r>
          </a:p>
          <a:p>
            <a:pPr lvl="1"/>
            <a:r>
              <a:rPr lang="en-US" dirty="0"/>
              <a:t>Not too bad</a:t>
            </a:r>
          </a:p>
          <a:p>
            <a:pPr lvl="2"/>
            <a:r>
              <a:rPr lang="en-US" dirty="0"/>
              <a:t>Dependents issued </a:t>
            </a:r>
            <a:r>
              <a:rPr lang="en-US" b="1" i="1" dirty="0"/>
              <a:t>in order</a:t>
            </a:r>
          </a:p>
          <a:p>
            <a:pPr lvl="2"/>
            <a:r>
              <a:rPr lang="en-US" dirty="0" err="1"/>
              <a:t>Mis</a:t>
            </a:r>
            <a:r>
              <a:rPr lang="en-US" dirty="0"/>
              <a:t>-speculation known before Exec</a:t>
            </a:r>
          </a:p>
          <a:p>
            <a:pPr lvl="1"/>
            <a:endParaRPr lang="en-US" dirty="0"/>
          </a:p>
        </p:txBody>
      </p:sp>
      <p:sp>
        <p:nvSpPr>
          <p:cNvPr id="439300" name="Rectangle 4"/>
          <p:cNvSpPr>
            <a:spLocks noChangeArrowheads="1"/>
          </p:cNvSpPr>
          <p:nvPr/>
        </p:nvSpPr>
        <p:spPr bwMode="auto">
          <a:xfrm>
            <a:off x="5094139" y="2492896"/>
            <a:ext cx="531812" cy="228600"/>
          </a:xfrm>
          <a:prstGeom prst="rect">
            <a:avLst/>
          </a:prstGeom>
          <a:solidFill>
            <a:srgbClr val="FF99CC"/>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sz="1400" dirty="0" err="1">
                <a:solidFill>
                  <a:srgbClr val="000000"/>
                </a:solidFill>
                <a:latin typeface="Gill Sans MT" pitchFamily="34" charset="0"/>
              </a:rPr>
              <a:t>Sched</a:t>
            </a:r>
            <a:endParaRPr lang="en-US" sz="1400" dirty="0">
              <a:solidFill>
                <a:srgbClr val="000000"/>
              </a:solidFill>
              <a:latin typeface="Gill Sans MT" pitchFamily="34" charset="0"/>
            </a:endParaRPr>
          </a:p>
        </p:txBody>
      </p:sp>
      <p:sp>
        <p:nvSpPr>
          <p:cNvPr id="439301" name="Rectangle 5"/>
          <p:cNvSpPr>
            <a:spLocks noChangeArrowheads="1"/>
          </p:cNvSpPr>
          <p:nvPr/>
        </p:nvSpPr>
        <p:spPr bwMode="auto">
          <a:xfrm>
            <a:off x="5625951" y="2492896"/>
            <a:ext cx="531813" cy="228600"/>
          </a:xfrm>
          <a:prstGeom prst="rect">
            <a:avLst/>
          </a:prstGeom>
          <a:solidFill>
            <a:srgbClr val="FF99CC"/>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sz="1400">
                <a:solidFill>
                  <a:srgbClr val="000000"/>
                </a:solidFill>
                <a:latin typeface="Gill Sans MT" pitchFamily="34" charset="0"/>
              </a:rPr>
              <a:t>PayLd</a:t>
            </a:r>
          </a:p>
        </p:txBody>
      </p:sp>
      <p:sp>
        <p:nvSpPr>
          <p:cNvPr id="439302" name="Rectangle 6"/>
          <p:cNvSpPr>
            <a:spLocks noChangeArrowheads="1"/>
          </p:cNvSpPr>
          <p:nvPr/>
        </p:nvSpPr>
        <p:spPr bwMode="auto">
          <a:xfrm>
            <a:off x="6156176" y="2492896"/>
            <a:ext cx="531813" cy="228600"/>
          </a:xfrm>
          <a:prstGeom prst="rect">
            <a:avLst/>
          </a:prstGeom>
          <a:solidFill>
            <a:srgbClr val="FF99CC"/>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sz="1400">
                <a:solidFill>
                  <a:srgbClr val="000000"/>
                </a:solidFill>
                <a:latin typeface="Gill Sans MT" pitchFamily="34" charset="0"/>
              </a:rPr>
              <a:t>Exec</a:t>
            </a:r>
          </a:p>
        </p:txBody>
      </p:sp>
      <p:sp>
        <p:nvSpPr>
          <p:cNvPr id="439303" name="Rectangle 7"/>
          <p:cNvSpPr>
            <a:spLocks noChangeArrowheads="1"/>
          </p:cNvSpPr>
          <p:nvPr/>
        </p:nvSpPr>
        <p:spPr bwMode="auto">
          <a:xfrm>
            <a:off x="6687989" y="2492896"/>
            <a:ext cx="531812" cy="228600"/>
          </a:xfrm>
          <a:prstGeom prst="rect">
            <a:avLst/>
          </a:prstGeom>
          <a:solidFill>
            <a:srgbClr val="FF99CC"/>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sz="1400">
                <a:solidFill>
                  <a:srgbClr val="000000"/>
                </a:solidFill>
                <a:latin typeface="Gill Sans MT" pitchFamily="34" charset="0"/>
              </a:rPr>
              <a:t>Exec</a:t>
            </a:r>
          </a:p>
        </p:txBody>
      </p:sp>
      <p:sp>
        <p:nvSpPr>
          <p:cNvPr id="439304" name="Rectangle 8"/>
          <p:cNvSpPr>
            <a:spLocks noChangeArrowheads="1"/>
          </p:cNvSpPr>
          <p:nvPr/>
        </p:nvSpPr>
        <p:spPr bwMode="auto">
          <a:xfrm>
            <a:off x="7219801" y="2492896"/>
            <a:ext cx="531813" cy="228600"/>
          </a:xfrm>
          <a:prstGeom prst="rect">
            <a:avLst/>
          </a:prstGeom>
          <a:solidFill>
            <a:srgbClr val="FF99CC"/>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sz="1400">
                <a:solidFill>
                  <a:srgbClr val="000000"/>
                </a:solidFill>
                <a:latin typeface="Gill Sans MT" pitchFamily="34" charset="0"/>
              </a:rPr>
              <a:t>Exec</a:t>
            </a:r>
          </a:p>
        </p:txBody>
      </p:sp>
      <p:sp>
        <p:nvSpPr>
          <p:cNvPr id="439305" name="Rectangle 9"/>
          <p:cNvSpPr>
            <a:spLocks noChangeArrowheads="1"/>
          </p:cNvSpPr>
          <p:nvPr/>
        </p:nvSpPr>
        <p:spPr bwMode="auto">
          <a:xfrm>
            <a:off x="6687989" y="2796109"/>
            <a:ext cx="531812" cy="228600"/>
          </a:xfrm>
          <a:prstGeom prst="rect">
            <a:avLst/>
          </a:prstGeom>
          <a:solidFill>
            <a:srgbClr val="CCFFCC"/>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sz="1400">
                <a:solidFill>
                  <a:srgbClr val="000000"/>
                </a:solidFill>
                <a:latin typeface="Gill Sans MT" pitchFamily="34" charset="0"/>
              </a:rPr>
              <a:t>Sched</a:t>
            </a:r>
          </a:p>
        </p:txBody>
      </p:sp>
      <p:sp>
        <p:nvSpPr>
          <p:cNvPr id="439306" name="Rectangle 10"/>
          <p:cNvSpPr>
            <a:spLocks noChangeArrowheads="1"/>
          </p:cNvSpPr>
          <p:nvPr/>
        </p:nvSpPr>
        <p:spPr bwMode="auto">
          <a:xfrm>
            <a:off x="7219801" y="2796109"/>
            <a:ext cx="531813" cy="228600"/>
          </a:xfrm>
          <a:prstGeom prst="rect">
            <a:avLst/>
          </a:prstGeom>
          <a:solidFill>
            <a:srgbClr val="CCFFCC"/>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sz="1400">
                <a:solidFill>
                  <a:srgbClr val="000000"/>
                </a:solidFill>
                <a:latin typeface="Gill Sans MT" pitchFamily="34" charset="0"/>
              </a:rPr>
              <a:t>PayLd</a:t>
            </a:r>
          </a:p>
        </p:txBody>
      </p:sp>
      <p:sp>
        <p:nvSpPr>
          <p:cNvPr id="439307" name="Rectangle 11"/>
          <p:cNvSpPr>
            <a:spLocks noChangeArrowheads="1"/>
          </p:cNvSpPr>
          <p:nvPr/>
        </p:nvSpPr>
        <p:spPr bwMode="auto">
          <a:xfrm>
            <a:off x="7750026" y="2796109"/>
            <a:ext cx="531813" cy="228600"/>
          </a:xfrm>
          <a:prstGeom prst="rect">
            <a:avLst/>
          </a:prstGeom>
          <a:solidFill>
            <a:srgbClr val="CCFFCC"/>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sz="1400">
                <a:solidFill>
                  <a:srgbClr val="000000"/>
                </a:solidFill>
                <a:latin typeface="Gill Sans MT" pitchFamily="34" charset="0"/>
              </a:rPr>
              <a:t>Exec</a:t>
            </a:r>
          </a:p>
        </p:txBody>
      </p:sp>
      <p:sp>
        <p:nvSpPr>
          <p:cNvPr id="439308" name="Rectangle 12"/>
          <p:cNvSpPr>
            <a:spLocks noChangeArrowheads="1"/>
          </p:cNvSpPr>
          <p:nvPr/>
        </p:nvSpPr>
        <p:spPr bwMode="auto">
          <a:xfrm>
            <a:off x="7219801" y="3099321"/>
            <a:ext cx="531813" cy="228600"/>
          </a:xfrm>
          <a:prstGeom prst="rect">
            <a:avLst/>
          </a:prstGeom>
          <a:solidFill>
            <a:srgbClr val="99CCFF"/>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sz="1400">
                <a:solidFill>
                  <a:srgbClr val="000000"/>
                </a:solidFill>
                <a:latin typeface="Gill Sans MT" pitchFamily="34" charset="0"/>
              </a:rPr>
              <a:t>Sched</a:t>
            </a:r>
          </a:p>
        </p:txBody>
      </p:sp>
      <p:sp>
        <p:nvSpPr>
          <p:cNvPr id="439309" name="Rectangle 13"/>
          <p:cNvSpPr>
            <a:spLocks noChangeArrowheads="1"/>
          </p:cNvSpPr>
          <p:nvPr/>
        </p:nvSpPr>
        <p:spPr bwMode="auto">
          <a:xfrm>
            <a:off x="7751614" y="3099321"/>
            <a:ext cx="531812" cy="228600"/>
          </a:xfrm>
          <a:prstGeom prst="rect">
            <a:avLst/>
          </a:prstGeom>
          <a:solidFill>
            <a:srgbClr val="99CCFF"/>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sz="1400">
                <a:solidFill>
                  <a:srgbClr val="000000"/>
                </a:solidFill>
                <a:latin typeface="Gill Sans MT" pitchFamily="34" charset="0"/>
              </a:rPr>
              <a:t>PayLd</a:t>
            </a:r>
          </a:p>
        </p:txBody>
      </p:sp>
      <p:sp>
        <p:nvSpPr>
          <p:cNvPr id="439310" name="Rectangle 14"/>
          <p:cNvSpPr>
            <a:spLocks noChangeArrowheads="1"/>
          </p:cNvSpPr>
          <p:nvPr/>
        </p:nvSpPr>
        <p:spPr bwMode="auto">
          <a:xfrm>
            <a:off x="8281839" y="3099321"/>
            <a:ext cx="531812" cy="228600"/>
          </a:xfrm>
          <a:prstGeom prst="rect">
            <a:avLst/>
          </a:prstGeom>
          <a:solidFill>
            <a:srgbClr val="99CCFF"/>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sz="1400">
                <a:solidFill>
                  <a:srgbClr val="000000"/>
                </a:solidFill>
                <a:latin typeface="Gill Sans MT" pitchFamily="34" charset="0"/>
              </a:rPr>
              <a:t>Exec</a:t>
            </a:r>
          </a:p>
        </p:txBody>
      </p:sp>
      <p:grpSp>
        <p:nvGrpSpPr>
          <p:cNvPr id="439327" name="Group 31"/>
          <p:cNvGrpSpPr>
            <a:grpSpLocks/>
          </p:cNvGrpSpPr>
          <p:nvPr/>
        </p:nvGrpSpPr>
        <p:grpSpPr bwMode="auto">
          <a:xfrm>
            <a:off x="6687989" y="2796109"/>
            <a:ext cx="1593850" cy="227012"/>
            <a:chOff x="2163" y="1778"/>
            <a:chExt cx="1530" cy="286"/>
          </a:xfrm>
        </p:grpSpPr>
        <p:sp>
          <p:nvSpPr>
            <p:cNvPr id="439328" name="Line 32"/>
            <p:cNvSpPr>
              <a:spLocks noChangeShapeType="1"/>
            </p:cNvSpPr>
            <p:nvPr/>
          </p:nvSpPr>
          <p:spPr bwMode="auto">
            <a:xfrm flipV="1">
              <a:off x="2163" y="1778"/>
              <a:ext cx="1530" cy="286"/>
            </a:xfrm>
            <a:prstGeom prst="line">
              <a:avLst/>
            </a:prstGeom>
            <a:noFill/>
            <a:ln w="38100">
              <a:solidFill>
                <a:srgbClr val="FF0000"/>
              </a:solidFill>
              <a:round/>
              <a:headEnd/>
              <a:tailEnd/>
            </a:ln>
            <a:effectLst/>
          </p:spPr>
          <p:txBody>
            <a:bodyPr/>
            <a:lstStyle/>
            <a:p>
              <a:pPr fontAlgn="base">
                <a:spcBef>
                  <a:spcPct val="0"/>
                </a:spcBef>
                <a:spcAft>
                  <a:spcPct val="0"/>
                </a:spcAft>
              </a:pPr>
              <a:endParaRPr lang="en-US">
                <a:solidFill>
                  <a:srgbClr val="000000"/>
                </a:solidFill>
                <a:latin typeface="Gill Sans MT" pitchFamily="34" charset="0"/>
              </a:endParaRPr>
            </a:p>
          </p:txBody>
        </p:sp>
        <p:sp>
          <p:nvSpPr>
            <p:cNvPr id="439329" name="Line 33"/>
            <p:cNvSpPr>
              <a:spLocks noChangeShapeType="1"/>
            </p:cNvSpPr>
            <p:nvPr/>
          </p:nvSpPr>
          <p:spPr bwMode="auto">
            <a:xfrm>
              <a:off x="2163" y="1778"/>
              <a:ext cx="1530" cy="286"/>
            </a:xfrm>
            <a:prstGeom prst="line">
              <a:avLst/>
            </a:prstGeom>
            <a:noFill/>
            <a:ln w="38100">
              <a:solidFill>
                <a:srgbClr val="FF0000"/>
              </a:solidFill>
              <a:round/>
              <a:headEnd/>
              <a:tailEnd/>
            </a:ln>
            <a:effectLst/>
          </p:spPr>
          <p:txBody>
            <a:bodyPr/>
            <a:lstStyle/>
            <a:p>
              <a:pPr fontAlgn="base">
                <a:spcBef>
                  <a:spcPct val="0"/>
                </a:spcBef>
                <a:spcAft>
                  <a:spcPct val="0"/>
                </a:spcAft>
              </a:pPr>
              <a:endParaRPr lang="en-US">
                <a:solidFill>
                  <a:srgbClr val="000000"/>
                </a:solidFill>
                <a:latin typeface="Gill Sans MT" pitchFamily="34" charset="0"/>
              </a:endParaRPr>
            </a:p>
          </p:txBody>
        </p:sp>
      </p:grpSp>
      <p:grpSp>
        <p:nvGrpSpPr>
          <p:cNvPr id="439336" name="Group 40"/>
          <p:cNvGrpSpPr>
            <a:grpSpLocks/>
          </p:cNvGrpSpPr>
          <p:nvPr/>
        </p:nvGrpSpPr>
        <p:grpSpPr bwMode="auto">
          <a:xfrm>
            <a:off x="7219801" y="3100909"/>
            <a:ext cx="1593850" cy="227012"/>
            <a:chOff x="2163" y="1778"/>
            <a:chExt cx="1530" cy="286"/>
          </a:xfrm>
        </p:grpSpPr>
        <p:sp>
          <p:nvSpPr>
            <p:cNvPr id="439337" name="Line 41"/>
            <p:cNvSpPr>
              <a:spLocks noChangeShapeType="1"/>
            </p:cNvSpPr>
            <p:nvPr/>
          </p:nvSpPr>
          <p:spPr bwMode="auto">
            <a:xfrm flipV="1">
              <a:off x="2163" y="1778"/>
              <a:ext cx="1530" cy="286"/>
            </a:xfrm>
            <a:prstGeom prst="line">
              <a:avLst/>
            </a:prstGeom>
            <a:noFill/>
            <a:ln w="38100">
              <a:solidFill>
                <a:srgbClr val="FF0000"/>
              </a:solidFill>
              <a:round/>
              <a:headEnd/>
              <a:tailEnd/>
            </a:ln>
            <a:effectLst/>
          </p:spPr>
          <p:txBody>
            <a:bodyPr/>
            <a:lstStyle/>
            <a:p>
              <a:pPr fontAlgn="base">
                <a:spcBef>
                  <a:spcPct val="0"/>
                </a:spcBef>
                <a:spcAft>
                  <a:spcPct val="0"/>
                </a:spcAft>
              </a:pPr>
              <a:endParaRPr lang="en-US">
                <a:solidFill>
                  <a:srgbClr val="000000"/>
                </a:solidFill>
                <a:latin typeface="Gill Sans MT" pitchFamily="34" charset="0"/>
              </a:endParaRPr>
            </a:p>
          </p:txBody>
        </p:sp>
        <p:sp>
          <p:nvSpPr>
            <p:cNvPr id="439338" name="Line 42"/>
            <p:cNvSpPr>
              <a:spLocks noChangeShapeType="1"/>
            </p:cNvSpPr>
            <p:nvPr/>
          </p:nvSpPr>
          <p:spPr bwMode="auto">
            <a:xfrm>
              <a:off x="2163" y="1778"/>
              <a:ext cx="1530" cy="286"/>
            </a:xfrm>
            <a:prstGeom prst="line">
              <a:avLst/>
            </a:prstGeom>
            <a:noFill/>
            <a:ln w="38100">
              <a:solidFill>
                <a:srgbClr val="FF0000"/>
              </a:solidFill>
              <a:round/>
              <a:headEnd/>
              <a:tailEnd/>
            </a:ln>
            <a:effectLst/>
          </p:spPr>
          <p:txBody>
            <a:bodyPr/>
            <a:lstStyle/>
            <a:p>
              <a:pPr fontAlgn="base">
                <a:spcBef>
                  <a:spcPct val="0"/>
                </a:spcBef>
                <a:spcAft>
                  <a:spcPct val="0"/>
                </a:spcAft>
              </a:pPr>
              <a:endParaRPr lang="en-US">
                <a:solidFill>
                  <a:srgbClr val="000000"/>
                </a:solidFill>
                <a:latin typeface="Gill Sans MT" pitchFamily="34" charset="0"/>
              </a:endParaRPr>
            </a:p>
          </p:txBody>
        </p:sp>
      </p:grpSp>
      <p:grpSp>
        <p:nvGrpSpPr>
          <p:cNvPr id="439346" name="Group 50"/>
          <p:cNvGrpSpPr>
            <a:grpSpLocks/>
          </p:cNvGrpSpPr>
          <p:nvPr/>
        </p:nvGrpSpPr>
        <p:grpSpPr bwMode="auto">
          <a:xfrm>
            <a:off x="5094139" y="3478734"/>
            <a:ext cx="3719512" cy="1443037"/>
            <a:chOff x="776" y="2351"/>
            <a:chExt cx="2343" cy="909"/>
          </a:xfrm>
        </p:grpSpPr>
        <p:sp>
          <p:nvSpPr>
            <p:cNvPr id="439311" name="Rectangle 15"/>
            <p:cNvSpPr>
              <a:spLocks noChangeArrowheads="1"/>
            </p:cNvSpPr>
            <p:nvPr/>
          </p:nvSpPr>
          <p:spPr bwMode="auto">
            <a:xfrm>
              <a:off x="776" y="2351"/>
              <a:ext cx="335" cy="144"/>
            </a:xfrm>
            <a:prstGeom prst="rect">
              <a:avLst/>
            </a:prstGeom>
            <a:solidFill>
              <a:srgbClr val="FFFFCC"/>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sz="1400" dirty="0" err="1">
                  <a:solidFill>
                    <a:srgbClr val="000000"/>
                  </a:solidFill>
                  <a:latin typeface="Gill Sans MT" pitchFamily="34" charset="0"/>
                </a:rPr>
                <a:t>Sched</a:t>
              </a:r>
              <a:endParaRPr lang="en-US" sz="1400" dirty="0">
                <a:solidFill>
                  <a:srgbClr val="000000"/>
                </a:solidFill>
                <a:latin typeface="Gill Sans MT" pitchFamily="34" charset="0"/>
              </a:endParaRPr>
            </a:p>
          </p:txBody>
        </p:sp>
        <p:sp>
          <p:nvSpPr>
            <p:cNvPr id="439312" name="Rectangle 16"/>
            <p:cNvSpPr>
              <a:spLocks noChangeArrowheads="1"/>
            </p:cNvSpPr>
            <p:nvPr/>
          </p:nvSpPr>
          <p:spPr bwMode="auto">
            <a:xfrm>
              <a:off x="1111" y="2351"/>
              <a:ext cx="335" cy="144"/>
            </a:xfrm>
            <a:prstGeom prst="rect">
              <a:avLst/>
            </a:prstGeom>
            <a:solidFill>
              <a:srgbClr val="FFFFCC"/>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sz="1400">
                  <a:solidFill>
                    <a:srgbClr val="000000"/>
                  </a:solidFill>
                  <a:latin typeface="Gill Sans MT" pitchFamily="34" charset="0"/>
                </a:rPr>
                <a:t>PayLd</a:t>
              </a:r>
            </a:p>
          </p:txBody>
        </p:sp>
        <p:sp>
          <p:nvSpPr>
            <p:cNvPr id="439313" name="Rectangle 17"/>
            <p:cNvSpPr>
              <a:spLocks noChangeArrowheads="1"/>
            </p:cNvSpPr>
            <p:nvPr/>
          </p:nvSpPr>
          <p:spPr bwMode="auto">
            <a:xfrm>
              <a:off x="1445" y="2351"/>
              <a:ext cx="335" cy="144"/>
            </a:xfrm>
            <a:prstGeom prst="rect">
              <a:avLst/>
            </a:prstGeom>
            <a:solidFill>
              <a:srgbClr val="FFFFCC"/>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sz="1400">
                  <a:solidFill>
                    <a:srgbClr val="000000"/>
                  </a:solidFill>
                  <a:latin typeface="Gill Sans MT" pitchFamily="34" charset="0"/>
                </a:rPr>
                <a:t>Exec</a:t>
              </a:r>
            </a:p>
          </p:txBody>
        </p:sp>
        <p:sp>
          <p:nvSpPr>
            <p:cNvPr id="439314" name="Rectangle 18"/>
            <p:cNvSpPr>
              <a:spLocks noChangeArrowheads="1"/>
            </p:cNvSpPr>
            <p:nvPr/>
          </p:nvSpPr>
          <p:spPr bwMode="auto">
            <a:xfrm>
              <a:off x="1111" y="2542"/>
              <a:ext cx="335" cy="144"/>
            </a:xfrm>
            <a:prstGeom prst="rect">
              <a:avLst/>
            </a:prstGeom>
            <a:solidFill>
              <a:srgbClr val="CCFFFF"/>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sz="1400">
                  <a:solidFill>
                    <a:srgbClr val="000000"/>
                  </a:solidFill>
                  <a:latin typeface="Gill Sans MT" pitchFamily="34" charset="0"/>
                </a:rPr>
                <a:t>Sched</a:t>
              </a:r>
            </a:p>
          </p:txBody>
        </p:sp>
        <p:sp>
          <p:nvSpPr>
            <p:cNvPr id="439315" name="Rectangle 19"/>
            <p:cNvSpPr>
              <a:spLocks noChangeArrowheads="1"/>
            </p:cNvSpPr>
            <p:nvPr/>
          </p:nvSpPr>
          <p:spPr bwMode="auto">
            <a:xfrm>
              <a:off x="1446" y="2542"/>
              <a:ext cx="335" cy="144"/>
            </a:xfrm>
            <a:prstGeom prst="rect">
              <a:avLst/>
            </a:prstGeom>
            <a:solidFill>
              <a:srgbClr val="CCFFFF"/>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sz="1400">
                  <a:solidFill>
                    <a:srgbClr val="000000"/>
                  </a:solidFill>
                  <a:latin typeface="Gill Sans MT" pitchFamily="34" charset="0"/>
                </a:rPr>
                <a:t>PayLd</a:t>
              </a:r>
            </a:p>
          </p:txBody>
        </p:sp>
        <p:sp>
          <p:nvSpPr>
            <p:cNvPr id="439316" name="Rectangle 20"/>
            <p:cNvSpPr>
              <a:spLocks noChangeArrowheads="1"/>
            </p:cNvSpPr>
            <p:nvPr/>
          </p:nvSpPr>
          <p:spPr bwMode="auto">
            <a:xfrm>
              <a:off x="1780" y="2542"/>
              <a:ext cx="335" cy="144"/>
            </a:xfrm>
            <a:prstGeom prst="rect">
              <a:avLst/>
            </a:prstGeom>
            <a:solidFill>
              <a:srgbClr val="CCFFFF"/>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sz="1400">
                  <a:solidFill>
                    <a:srgbClr val="000000"/>
                  </a:solidFill>
                  <a:latin typeface="Gill Sans MT" pitchFamily="34" charset="0"/>
                </a:rPr>
                <a:t>Exec</a:t>
              </a:r>
            </a:p>
          </p:txBody>
        </p:sp>
        <p:sp>
          <p:nvSpPr>
            <p:cNvPr id="439317" name="Rectangle 21"/>
            <p:cNvSpPr>
              <a:spLocks noChangeArrowheads="1"/>
            </p:cNvSpPr>
            <p:nvPr/>
          </p:nvSpPr>
          <p:spPr bwMode="auto">
            <a:xfrm>
              <a:off x="1446" y="2734"/>
              <a:ext cx="335" cy="144"/>
            </a:xfrm>
            <a:prstGeom prst="rect">
              <a:avLst/>
            </a:prstGeom>
            <a:solidFill>
              <a:srgbClr val="FFCC99"/>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sz="1400">
                  <a:solidFill>
                    <a:srgbClr val="000000"/>
                  </a:solidFill>
                  <a:latin typeface="Gill Sans MT" pitchFamily="34" charset="0"/>
                </a:rPr>
                <a:t>Sched</a:t>
              </a:r>
            </a:p>
          </p:txBody>
        </p:sp>
        <p:sp>
          <p:nvSpPr>
            <p:cNvPr id="439318" name="Rectangle 22"/>
            <p:cNvSpPr>
              <a:spLocks noChangeArrowheads="1"/>
            </p:cNvSpPr>
            <p:nvPr/>
          </p:nvSpPr>
          <p:spPr bwMode="auto">
            <a:xfrm>
              <a:off x="1781" y="2734"/>
              <a:ext cx="335" cy="144"/>
            </a:xfrm>
            <a:prstGeom prst="rect">
              <a:avLst/>
            </a:prstGeom>
            <a:solidFill>
              <a:srgbClr val="FFCC99"/>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sz="1400">
                  <a:solidFill>
                    <a:srgbClr val="000000"/>
                  </a:solidFill>
                  <a:latin typeface="Gill Sans MT" pitchFamily="34" charset="0"/>
                </a:rPr>
                <a:t>PayLd</a:t>
              </a:r>
            </a:p>
          </p:txBody>
        </p:sp>
        <p:sp>
          <p:nvSpPr>
            <p:cNvPr id="439319" name="Rectangle 23"/>
            <p:cNvSpPr>
              <a:spLocks noChangeArrowheads="1"/>
            </p:cNvSpPr>
            <p:nvPr/>
          </p:nvSpPr>
          <p:spPr bwMode="auto">
            <a:xfrm>
              <a:off x="2115" y="2734"/>
              <a:ext cx="335" cy="144"/>
            </a:xfrm>
            <a:prstGeom prst="rect">
              <a:avLst/>
            </a:prstGeom>
            <a:solidFill>
              <a:srgbClr val="FFCC99"/>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sz="1400">
                  <a:solidFill>
                    <a:srgbClr val="000000"/>
                  </a:solidFill>
                  <a:latin typeface="Gill Sans MT" pitchFamily="34" charset="0"/>
                </a:rPr>
                <a:t>Exec</a:t>
              </a:r>
            </a:p>
          </p:txBody>
        </p:sp>
        <p:sp>
          <p:nvSpPr>
            <p:cNvPr id="439320" name="Rectangle 24"/>
            <p:cNvSpPr>
              <a:spLocks noChangeArrowheads="1"/>
            </p:cNvSpPr>
            <p:nvPr/>
          </p:nvSpPr>
          <p:spPr bwMode="auto">
            <a:xfrm>
              <a:off x="1780" y="2925"/>
              <a:ext cx="335" cy="144"/>
            </a:xfrm>
            <a:prstGeom prst="rect">
              <a:avLst/>
            </a:prstGeom>
            <a:solidFill>
              <a:srgbClr val="CC99FF"/>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sz="1400">
                  <a:solidFill>
                    <a:srgbClr val="000000"/>
                  </a:solidFill>
                  <a:latin typeface="Gill Sans MT" pitchFamily="34" charset="0"/>
                </a:rPr>
                <a:t>Sched</a:t>
              </a:r>
            </a:p>
          </p:txBody>
        </p:sp>
        <p:sp>
          <p:nvSpPr>
            <p:cNvPr id="439321" name="Rectangle 25"/>
            <p:cNvSpPr>
              <a:spLocks noChangeArrowheads="1"/>
            </p:cNvSpPr>
            <p:nvPr/>
          </p:nvSpPr>
          <p:spPr bwMode="auto">
            <a:xfrm>
              <a:off x="2115" y="2925"/>
              <a:ext cx="335" cy="144"/>
            </a:xfrm>
            <a:prstGeom prst="rect">
              <a:avLst/>
            </a:prstGeom>
            <a:solidFill>
              <a:srgbClr val="CC99FF"/>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sz="1400">
                  <a:solidFill>
                    <a:srgbClr val="000000"/>
                  </a:solidFill>
                  <a:latin typeface="Gill Sans MT" pitchFamily="34" charset="0"/>
                </a:rPr>
                <a:t>PayLd</a:t>
              </a:r>
            </a:p>
          </p:txBody>
        </p:sp>
        <p:sp>
          <p:nvSpPr>
            <p:cNvPr id="439322" name="Rectangle 26"/>
            <p:cNvSpPr>
              <a:spLocks noChangeArrowheads="1"/>
            </p:cNvSpPr>
            <p:nvPr/>
          </p:nvSpPr>
          <p:spPr bwMode="auto">
            <a:xfrm>
              <a:off x="2449" y="2925"/>
              <a:ext cx="335" cy="144"/>
            </a:xfrm>
            <a:prstGeom prst="rect">
              <a:avLst/>
            </a:prstGeom>
            <a:solidFill>
              <a:srgbClr val="CC99FF"/>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sz="1400">
                  <a:solidFill>
                    <a:srgbClr val="000000"/>
                  </a:solidFill>
                  <a:latin typeface="Gill Sans MT" pitchFamily="34" charset="0"/>
                </a:rPr>
                <a:t>Exec</a:t>
              </a:r>
            </a:p>
          </p:txBody>
        </p:sp>
        <p:sp>
          <p:nvSpPr>
            <p:cNvPr id="439323" name="Rectangle 27"/>
            <p:cNvSpPr>
              <a:spLocks noChangeArrowheads="1"/>
            </p:cNvSpPr>
            <p:nvPr/>
          </p:nvSpPr>
          <p:spPr bwMode="auto">
            <a:xfrm>
              <a:off x="2115" y="3116"/>
              <a:ext cx="335" cy="144"/>
            </a:xfrm>
            <a:prstGeom prst="rect">
              <a:avLst/>
            </a:prstGeom>
            <a:solidFill>
              <a:srgbClr val="B2B2B2"/>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sz="1400">
                  <a:solidFill>
                    <a:srgbClr val="000000"/>
                  </a:solidFill>
                  <a:latin typeface="Gill Sans MT" pitchFamily="34" charset="0"/>
                </a:rPr>
                <a:t>Sched</a:t>
              </a:r>
            </a:p>
          </p:txBody>
        </p:sp>
        <p:sp>
          <p:nvSpPr>
            <p:cNvPr id="439324" name="Rectangle 28"/>
            <p:cNvSpPr>
              <a:spLocks noChangeArrowheads="1"/>
            </p:cNvSpPr>
            <p:nvPr/>
          </p:nvSpPr>
          <p:spPr bwMode="auto">
            <a:xfrm>
              <a:off x="2450" y="3116"/>
              <a:ext cx="335" cy="144"/>
            </a:xfrm>
            <a:prstGeom prst="rect">
              <a:avLst/>
            </a:prstGeom>
            <a:solidFill>
              <a:srgbClr val="B2B2B2"/>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sz="1400">
                  <a:solidFill>
                    <a:srgbClr val="000000"/>
                  </a:solidFill>
                  <a:latin typeface="Gill Sans MT" pitchFamily="34" charset="0"/>
                </a:rPr>
                <a:t>PayLd</a:t>
              </a:r>
            </a:p>
          </p:txBody>
        </p:sp>
        <p:sp>
          <p:nvSpPr>
            <p:cNvPr id="439325" name="Rectangle 29"/>
            <p:cNvSpPr>
              <a:spLocks noChangeArrowheads="1"/>
            </p:cNvSpPr>
            <p:nvPr/>
          </p:nvSpPr>
          <p:spPr bwMode="auto">
            <a:xfrm>
              <a:off x="2784" y="3116"/>
              <a:ext cx="335" cy="144"/>
            </a:xfrm>
            <a:prstGeom prst="rect">
              <a:avLst/>
            </a:prstGeom>
            <a:solidFill>
              <a:srgbClr val="B2B2B2"/>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sz="1400">
                  <a:solidFill>
                    <a:srgbClr val="000000"/>
                  </a:solidFill>
                  <a:latin typeface="Gill Sans MT" pitchFamily="34" charset="0"/>
                </a:rPr>
                <a:t>Exec</a:t>
              </a:r>
            </a:p>
          </p:txBody>
        </p:sp>
        <p:grpSp>
          <p:nvGrpSpPr>
            <p:cNvPr id="439339" name="Group 43"/>
            <p:cNvGrpSpPr>
              <a:grpSpLocks/>
            </p:cNvGrpSpPr>
            <p:nvPr/>
          </p:nvGrpSpPr>
          <p:grpSpPr bwMode="auto">
            <a:xfrm>
              <a:off x="1780" y="2925"/>
              <a:ext cx="1004" cy="143"/>
              <a:chOff x="2163" y="1778"/>
              <a:chExt cx="1530" cy="286"/>
            </a:xfrm>
          </p:grpSpPr>
          <p:sp>
            <p:nvSpPr>
              <p:cNvPr id="439340" name="Line 44"/>
              <p:cNvSpPr>
                <a:spLocks noChangeShapeType="1"/>
              </p:cNvSpPr>
              <p:nvPr/>
            </p:nvSpPr>
            <p:spPr bwMode="auto">
              <a:xfrm flipV="1">
                <a:off x="2163" y="1778"/>
                <a:ext cx="1530" cy="286"/>
              </a:xfrm>
              <a:prstGeom prst="line">
                <a:avLst/>
              </a:prstGeom>
              <a:noFill/>
              <a:ln w="38100">
                <a:solidFill>
                  <a:srgbClr val="FF0000"/>
                </a:solidFill>
                <a:round/>
                <a:headEnd/>
                <a:tailEnd/>
              </a:ln>
              <a:effectLst/>
            </p:spPr>
            <p:txBody>
              <a:bodyPr/>
              <a:lstStyle/>
              <a:p>
                <a:pPr fontAlgn="base">
                  <a:spcBef>
                    <a:spcPct val="0"/>
                  </a:spcBef>
                  <a:spcAft>
                    <a:spcPct val="0"/>
                  </a:spcAft>
                </a:pPr>
                <a:endParaRPr lang="en-US">
                  <a:solidFill>
                    <a:srgbClr val="000000"/>
                  </a:solidFill>
                  <a:latin typeface="Gill Sans MT" pitchFamily="34" charset="0"/>
                </a:endParaRPr>
              </a:p>
            </p:txBody>
          </p:sp>
          <p:sp>
            <p:nvSpPr>
              <p:cNvPr id="439341" name="Line 45"/>
              <p:cNvSpPr>
                <a:spLocks noChangeShapeType="1"/>
              </p:cNvSpPr>
              <p:nvPr/>
            </p:nvSpPr>
            <p:spPr bwMode="auto">
              <a:xfrm>
                <a:off x="2163" y="1778"/>
                <a:ext cx="1530" cy="286"/>
              </a:xfrm>
              <a:prstGeom prst="line">
                <a:avLst/>
              </a:prstGeom>
              <a:noFill/>
              <a:ln w="38100">
                <a:solidFill>
                  <a:srgbClr val="FF0000"/>
                </a:solidFill>
                <a:round/>
                <a:headEnd/>
                <a:tailEnd/>
              </a:ln>
              <a:effectLst/>
            </p:spPr>
            <p:txBody>
              <a:bodyPr/>
              <a:lstStyle/>
              <a:p>
                <a:pPr fontAlgn="base">
                  <a:spcBef>
                    <a:spcPct val="0"/>
                  </a:spcBef>
                  <a:spcAft>
                    <a:spcPct val="0"/>
                  </a:spcAft>
                </a:pPr>
                <a:endParaRPr lang="en-US">
                  <a:solidFill>
                    <a:srgbClr val="000000"/>
                  </a:solidFill>
                  <a:latin typeface="Gill Sans MT" pitchFamily="34" charset="0"/>
                </a:endParaRPr>
              </a:p>
            </p:txBody>
          </p:sp>
        </p:grpSp>
        <p:grpSp>
          <p:nvGrpSpPr>
            <p:cNvPr id="439342" name="Group 46"/>
            <p:cNvGrpSpPr>
              <a:grpSpLocks/>
            </p:cNvGrpSpPr>
            <p:nvPr/>
          </p:nvGrpSpPr>
          <p:grpSpPr bwMode="auto">
            <a:xfrm>
              <a:off x="2115" y="3117"/>
              <a:ext cx="1004" cy="143"/>
              <a:chOff x="2163" y="1778"/>
              <a:chExt cx="1530" cy="286"/>
            </a:xfrm>
          </p:grpSpPr>
          <p:sp>
            <p:nvSpPr>
              <p:cNvPr id="439343" name="Line 47"/>
              <p:cNvSpPr>
                <a:spLocks noChangeShapeType="1"/>
              </p:cNvSpPr>
              <p:nvPr/>
            </p:nvSpPr>
            <p:spPr bwMode="auto">
              <a:xfrm flipV="1">
                <a:off x="2163" y="1778"/>
                <a:ext cx="1530" cy="286"/>
              </a:xfrm>
              <a:prstGeom prst="line">
                <a:avLst/>
              </a:prstGeom>
              <a:noFill/>
              <a:ln w="38100">
                <a:solidFill>
                  <a:srgbClr val="FF0000"/>
                </a:solidFill>
                <a:round/>
                <a:headEnd/>
                <a:tailEnd/>
              </a:ln>
              <a:effectLst/>
            </p:spPr>
            <p:txBody>
              <a:bodyPr/>
              <a:lstStyle/>
              <a:p>
                <a:pPr fontAlgn="base">
                  <a:spcBef>
                    <a:spcPct val="0"/>
                  </a:spcBef>
                  <a:spcAft>
                    <a:spcPct val="0"/>
                  </a:spcAft>
                </a:pPr>
                <a:endParaRPr lang="en-US">
                  <a:solidFill>
                    <a:srgbClr val="000000"/>
                  </a:solidFill>
                  <a:latin typeface="Gill Sans MT" pitchFamily="34" charset="0"/>
                </a:endParaRPr>
              </a:p>
            </p:txBody>
          </p:sp>
          <p:sp>
            <p:nvSpPr>
              <p:cNvPr id="439344" name="Line 48"/>
              <p:cNvSpPr>
                <a:spLocks noChangeShapeType="1"/>
              </p:cNvSpPr>
              <p:nvPr/>
            </p:nvSpPr>
            <p:spPr bwMode="auto">
              <a:xfrm>
                <a:off x="2163" y="1778"/>
                <a:ext cx="1530" cy="286"/>
              </a:xfrm>
              <a:prstGeom prst="line">
                <a:avLst/>
              </a:prstGeom>
              <a:noFill/>
              <a:ln w="38100">
                <a:solidFill>
                  <a:srgbClr val="FF0000"/>
                </a:solidFill>
                <a:round/>
                <a:headEnd/>
                <a:tailEnd/>
              </a:ln>
              <a:effectLst/>
            </p:spPr>
            <p:txBody>
              <a:bodyPr/>
              <a:lstStyle/>
              <a:p>
                <a:pPr fontAlgn="base">
                  <a:spcBef>
                    <a:spcPct val="0"/>
                  </a:spcBef>
                  <a:spcAft>
                    <a:spcPct val="0"/>
                  </a:spcAft>
                </a:pPr>
                <a:endParaRPr lang="en-US">
                  <a:solidFill>
                    <a:srgbClr val="000000"/>
                  </a:solidFill>
                  <a:latin typeface="Gill Sans MT" pitchFamily="34" charset="0"/>
                </a:endParaRPr>
              </a:p>
            </p:txBody>
          </p:sp>
        </p:grpSp>
      </p:grpSp>
      <p:sp>
        <p:nvSpPr>
          <p:cNvPr id="44" name="Rectangle 8"/>
          <p:cNvSpPr>
            <a:spLocks noChangeArrowheads="1"/>
          </p:cNvSpPr>
          <p:nvPr/>
        </p:nvSpPr>
        <p:spPr bwMode="auto">
          <a:xfrm>
            <a:off x="7750025" y="2492896"/>
            <a:ext cx="531813" cy="228600"/>
          </a:xfrm>
          <a:prstGeom prst="rect">
            <a:avLst/>
          </a:prstGeom>
          <a:solidFill>
            <a:srgbClr val="FF99CC"/>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sz="1400" dirty="0">
                <a:solidFill>
                  <a:srgbClr val="000000"/>
                </a:solidFill>
                <a:latin typeface="Gill Sans MT" pitchFamily="34" charset="0"/>
              </a:rPr>
              <a:t>?</a:t>
            </a:r>
          </a:p>
        </p:txBody>
      </p:sp>
      <p:sp>
        <p:nvSpPr>
          <p:cNvPr id="45" name="TextBox 44"/>
          <p:cNvSpPr txBox="1"/>
          <p:nvPr/>
        </p:nvSpPr>
        <p:spPr>
          <a:xfrm>
            <a:off x="0" y="6237822"/>
            <a:ext cx="9144000" cy="575554"/>
          </a:xfrm>
          <a:prstGeom prst="rect">
            <a:avLst/>
          </a:prstGeom>
          <a:noFill/>
        </p:spPr>
        <p:txBody>
          <a:bodyPr wrap="square" lIns="82309" tIns="41154" rIns="82309" bIns="41154" rtlCol="0">
            <a:spAutoFit/>
          </a:bodyPr>
          <a:lstStyle/>
          <a:p>
            <a:pPr marL="0" lvl="1" indent="-514291" algn="ctr"/>
            <a:r>
              <a:rPr lang="en-US" sz="3200" dirty="0">
                <a:solidFill>
                  <a:schemeClr val="bg1"/>
                </a:solidFill>
              </a:rPr>
              <a:t>May squash non-dependent instructions</a:t>
            </a:r>
            <a:endParaRPr lang="en-US" sz="3200" b="1" i="1" dirty="0">
              <a:solidFill>
                <a:schemeClr val="bg1"/>
              </a:solidFill>
            </a:endParaRPr>
          </a:p>
        </p:txBody>
      </p:sp>
    </p:spTree>
    <p:extLst>
      <p:ext uri="{BB962C8B-B14F-4D97-AF65-F5344CB8AC3E}">
        <p14:creationId xmlns:p14="http://schemas.microsoft.com/office/powerpoint/2010/main" val="3759722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3934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22" name="Rectangle 2"/>
          <p:cNvSpPr>
            <a:spLocks noGrp="1" noChangeArrowheads="1"/>
          </p:cNvSpPr>
          <p:nvPr>
            <p:ph type="title"/>
          </p:nvPr>
        </p:nvSpPr>
        <p:spPr/>
        <p:txBody>
          <a:bodyPr>
            <a:normAutofit fontScale="90000"/>
          </a:bodyPr>
          <a:lstStyle/>
          <a:p>
            <a:r>
              <a:rPr lang="en-US" dirty="0"/>
              <a:t>Squashing (2/3)</a:t>
            </a:r>
          </a:p>
        </p:txBody>
      </p:sp>
      <p:sp>
        <p:nvSpPr>
          <p:cNvPr id="440323" name="Rectangle 3"/>
          <p:cNvSpPr>
            <a:spLocks noGrp="1" noChangeArrowheads="1"/>
          </p:cNvSpPr>
          <p:nvPr>
            <p:ph idx="1"/>
          </p:nvPr>
        </p:nvSpPr>
        <p:spPr/>
        <p:txBody>
          <a:bodyPr/>
          <a:lstStyle/>
          <a:p>
            <a:r>
              <a:rPr lang="en-US" dirty="0"/>
              <a:t>Selective squashing with “load colors”</a:t>
            </a:r>
          </a:p>
          <a:p>
            <a:pPr lvl="1"/>
            <a:r>
              <a:rPr lang="en-US" dirty="0"/>
              <a:t>Each load assigned a unique color</a:t>
            </a:r>
          </a:p>
          <a:p>
            <a:pPr lvl="1"/>
            <a:r>
              <a:rPr lang="en-US" dirty="0"/>
              <a:t>Every dependent “inherits” parents’ colors</a:t>
            </a:r>
          </a:p>
          <a:p>
            <a:pPr lvl="1"/>
            <a:r>
              <a:rPr lang="en-US" dirty="0"/>
              <a:t>On load miss, the load broadcasts its color</a:t>
            </a:r>
          </a:p>
          <a:p>
            <a:pPr lvl="2"/>
            <a:r>
              <a:rPr lang="en-US" dirty="0"/>
              <a:t>Anyone in the same color group gets squashed</a:t>
            </a:r>
          </a:p>
          <a:p>
            <a:r>
              <a:rPr lang="en-US" dirty="0"/>
              <a:t>An instruction may end up with many colors</a:t>
            </a:r>
          </a:p>
        </p:txBody>
      </p:sp>
      <p:grpSp>
        <p:nvGrpSpPr>
          <p:cNvPr id="440347" name="Group 27"/>
          <p:cNvGrpSpPr>
            <a:grpSpLocks/>
          </p:cNvGrpSpPr>
          <p:nvPr/>
        </p:nvGrpSpPr>
        <p:grpSpPr bwMode="auto">
          <a:xfrm>
            <a:off x="2948223" y="4335388"/>
            <a:ext cx="2124075" cy="1290638"/>
            <a:chOff x="920" y="2686"/>
            <a:chExt cx="1338" cy="813"/>
          </a:xfrm>
        </p:grpSpPr>
        <p:sp>
          <p:nvSpPr>
            <p:cNvPr id="440324" name="Oval 4"/>
            <p:cNvSpPr>
              <a:spLocks noChangeArrowheads="1"/>
            </p:cNvSpPr>
            <p:nvPr/>
          </p:nvSpPr>
          <p:spPr bwMode="auto">
            <a:xfrm>
              <a:off x="920" y="2686"/>
              <a:ext cx="143" cy="144"/>
            </a:xfrm>
            <a:prstGeom prst="ellipse">
              <a:avLst/>
            </a:prstGeom>
            <a:solidFill>
              <a:srgbClr val="FF0000"/>
            </a:solidFill>
            <a:ln w="9525">
              <a:solidFill>
                <a:schemeClr val="tx1"/>
              </a:solid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fontAlgn="base">
                <a:spcBef>
                  <a:spcPct val="0"/>
                </a:spcBef>
                <a:spcAft>
                  <a:spcPct val="0"/>
                </a:spcAft>
              </a:pPr>
              <a:endParaRPr lang="en-US">
                <a:solidFill>
                  <a:srgbClr val="000000"/>
                </a:solidFill>
                <a:latin typeface="Gill Sans MT" pitchFamily="34" charset="0"/>
              </a:endParaRPr>
            </a:p>
          </p:txBody>
        </p:sp>
        <p:sp>
          <p:nvSpPr>
            <p:cNvPr id="440325" name="Oval 5"/>
            <p:cNvSpPr>
              <a:spLocks noChangeArrowheads="1"/>
            </p:cNvSpPr>
            <p:nvPr/>
          </p:nvSpPr>
          <p:spPr bwMode="auto">
            <a:xfrm>
              <a:off x="1111" y="2686"/>
              <a:ext cx="143" cy="144"/>
            </a:xfrm>
            <a:prstGeom prst="ellipse">
              <a:avLst/>
            </a:prstGeom>
            <a:solidFill>
              <a:srgbClr val="FF9900"/>
            </a:solidFill>
            <a:ln w="9525">
              <a:solidFill>
                <a:schemeClr val="tx1"/>
              </a:solid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fontAlgn="base">
                <a:spcBef>
                  <a:spcPct val="0"/>
                </a:spcBef>
                <a:spcAft>
                  <a:spcPct val="0"/>
                </a:spcAft>
              </a:pPr>
              <a:endParaRPr lang="en-US">
                <a:solidFill>
                  <a:srgbClr val="000000"/>
                </a:solidFill>
                <a:latin typeface="Gill Sans MT" pitchFamily="34" charset="0"/>
              </a:endParaRPr>
            </a:p>
          </p:txBody>
        </p:sp>
        <p:sp>
          <p:nvSpPr>
            <p:cNvPr id="440326" name="Oval 6"/>
            <p:cNvSpPr>
              <a:spLocks noChangeArrowheads="1"/>
            </p:cNvSpPr>
            <p:nvPr/>
          </p:nvSpPr>
          <p:spPr bwMode="auto">
            <a:xfrm>
              <a:off x="1398" y="2877"/>
              <a:ext cx="143" cy="144"/>
            </a:xfrm>
            <a:prstGeom prst="ellipse">
              <a:avLst/>
            </a:prstGeom>
            <a:solidFill>
              <a:srgbClr val="FFFF00"/>
            </a:solidFill>
            <a:ln w="9525">
              <a:solidFill>
                <a:schemeClr val="tx1"/>
              </a:solid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fontAlgn="base">
                <a:spcBef>
                  <a:spcPct val="0"/>
                </a:spcBef>
                <a:spcAft>
                  <a:spcPct val="0"/>
                </a:spcAft>
              </a:pPr>
              <a:endParaRPr lang="en-US">
                <a:solidFill>
                  <a:srgbClr val="000000"/>
                </a:solidFill>
                <a:latin typeface="Gill Sans MT" pitchFamily="34" charset="0"/>
              </a:endParaRPr>
            </a:p>
          </p:txBody>
        </p:sp>
        <p:sp>
          <p:nvSpPr>
            <p:cNvPr id="440327" name="Oval 7"/>
            <p:cNvSpPr>
              <a:spLocks noChangeArrowheads="1"/>
            </p:cNvSpPr>
            <p:nvPr/>
          </p:nvSpPr>
          <p:spPr bwMode="auto">
            <a:xfrm>
              <a:off x="1924" y="2686"/>
              <a:ext cx="143" cy="144"/>
            </a:xfrm>
            <a:prstGeom prst="ellipse">
              <a:avLst/>
            </a:prstGeom>
            <a:solidFill>
              <a:srgbClr val="0000FF"/>
            </a:solidFill>
            <a:ln w="9525">
              <a:solidFill>
                <a:schemeClr val="tx1"/>
              </a:solid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fontAlgn="base">
                <a:spcBef>
                  <a:spcPct val="0"/>
                </a:spcBef>
                <a:spcAft>
                  <a:spcPct val="0"/>
                </a:spcAft>
              </a:pPr>
              <a:endParaRPr lang="en-US">
                <a:solidFill>
                  <a:srgbClr val="000000"/>
                </a:solidFill>
                <a:latin typeface="Gill Sans MT" pitchFamily="34" charset="0"/>
              </a:endParaRPr>
            </a:p>
          </p:txBody>
        </p:sp>
        <p:sp>
          <p:nvSpPr>
            <p:cNvPr id="440328" name="Oval 8"/>
            <p:cNvSpPr>
              <a:spLocks noChangeArrowheads="1"/>
            </p:cNvSpPr>
            <p:nvPr/>
          </p:nvSpPr>
          <p:spPr bwMode="auto">
            <a:xfrm>
              <a:off x="2115" y="2686"/>
              <a:ext cx="143" cy="144"/>
            </a:xfrm>
            <a:prstGeom prst="ellipse">
              <a:avLst/>
            </a:prstGeom>
            <a:solidFill>
              <a:srgbClr val="6600CC"/>
            </a:solidFill>
            <a:ln w="9525">
              <a:solidFill>
                <a:schemeClr val="tx1"/>
              </a:solid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fontAlgn="base">
                <a:spcBef>
                  <a:spcPct val="0"/>
                </a:spcBef>
                <a:spcAft>
                  <a:spcPct val="0"/>
                </a:spcAft>
              </a:pPr>
              <a:endParaRPr lang="en-US">
                <a:solidFill>
                  <a:srgbClr val="000000"/>
                </a:solidFill>
                <a:latin typeface="Gill Sans MT" pitchFamily="34" charset="0"/>
              </a:endParaRPr>
            </a:p>
          </p:txBody>
        </p:sp>
        <p:sp>
          <p:nvSpPr>
            <p:cNvPr id="440331" name="Oval 11"/>
            <p:cNvSpPr>
              <a:spLocks noChangeArrowheads="1"/>
            </p:cNvSpPr>
            <p:nvPr/>
          </p:nvSpPr>
          <p:spPr bwMode="auto">
            <a:xfrm>
              <a:off x="1589" y="2686"/>
              <a:ext cx="143" cy="144"/>
            </a:xfrm>
            <a:prstGeom prst="ellipse">
              <a:avLst/>
            </a:prstGeom>
            <a:solidFill>
              <a:srgbClr val="00FF00"/>
            </a:solidFill>
            <a:ln w="9525">
              <a:solidFill>
                <a:schemeClr val="tx1"/>
              </a:solid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fontAlgn="base">
                <a:spcBef>
                  <a:spcPct val="0"/>
                </a:spcBef>
                <a:spcAft>
                  <a:spcPct val="0"/>
                </a:spcAft>
              </a:pPr>
              <a:endParaRPr lang="en-US">
                <a:solidFill>
                  <a:srgbClr val="000000"/>
                </a:solidFill>
                <a:latin typeface="Gill Sans MT" pitchFamily="34" charset="0"/>
              </a:endParaRPr>
            </a:p>
          </p:txBody>
        </p:sp>
        <p:cxnSp>
          <p:nvCxnSpPr>
            <p:cNvPr id="440334" name="AutoShape 14"/>
            <p:cNvCxnSpPr>
              <a:cxnSpLocks noChangeShapeType="1"/>
              <a:stCxn id="440325" idx="4"/>
              <a:endCxn id="440329" idx="7"/>
            </p:cNvCxnSpPr>
            <p:nvPr/>
          </p:nvCxnSpPr>
          <p:spPr bwMode="auto">
            <a:xfrm flipH="1">
              <a:off x="1137" y="2830"/>
              <a:ext cx="46" cy="68"/>
            </a:xfrm>
            <a:prstGeom prst="straightConnector1">
              <a:avLst/>
            </a:prstGeom>
            <a:noFill/>
            <a:ln w="9525">
              <a:solidFill>
                <a:schemeClr val="tx1"/>
              </a:solidFill>
              <a:round/>
              <a:headEnd/>
              <a:tailEnd/>
            </a:ln>
            <a:effectLst/>
          </p:spPr>
        </p:cxnSp>
        <p:cxnSp>
          <p:nvCxnSpPr>
            <p:cNvPr id="440335" name="AutoShape 15"/>
            <p:cNvCxnSpPr>
              <a:cxnSpLocks noChangeShapeType="1"/>
              <a:stCxn id="440324" idx="4"/>
              <a:endCxn id="440329" idx="1"/>
            </p:cNvCxnSpPr>
            <p:nvPr/>
          </p:nvCxnSpPr>
          <p:spPr bwMode="auto">
            <a:xfrm>
              <a:off x="992" y="2830"/>
              <a:ext cx="44" cy="68"/>
            </a:xfrm>
            <a:prstGeom prst="straightConnector1">
              <a:avLst/>
            </a:prstGeom>
            <a:noFill/>
            <a:ln w="9525">
              <a:solidFill>
                <a:schemeClr val="tx1"/>
              </a:solidFill>
              <a:round/>
              <a:headEnd/>
              <a:tailEnd/>
            </a:ln>
            <a:effectLst/>
          </p:spPr>
        </p:cxnSp>
        <p:cxnSp>
          <p:nvCxnSpPr>
            <p:cNvPr id="440336" name="AutoShape 16"/>
            <p:cNvCxnSpPr>
              <a:cxnSpLocks noChangeShapeType="1"/>
              <a:stCxn id="440331" idx="4"/>
              <a:endCxn id="440332" idx="7"/>
            </p:cNvCxnSpPr>
            <p:nvPr/>
          </p:nvCxnSpPr>
          <p:spPr bwMode="auto">
            <a:xfrm>
              <a:off x="1661" y="2830"/>
              <a:ext cx="2" cy="259"/>
            </a:xfrm>
            <a:prstGeom prst="straightConnector1">
              <a:avLst/>
            </a:prstGeom>
            <a:noFill/>
            <a:ln w="9525">
              <a:solidFill>
                <a:schemeClr val="tx1"/>
              </a:solidFill>
              <a:round/>
              <a:headEnd/>
              <a:tailEnd/>
            </a:ln>
            <a:effectLst/>
          </p:spPr>
        </p:cxnSp>
        <p:cxnSp>
          <p:nvCxnSpPr>
            <p:cNvPr id="440337" name="AutoShape 17"/>
            <p:cNvCxnSpPr>
              <a:cxnSpLocks noChangeShapeType="1"/>
              <a:stCxn id="440326" idx="4"/>
              <a:endCxn id="440332" idx="1"/>
            </p:cNvCxnSpPr>
            <p:nvPr/>
          </p:nvCxnSpPr>
          <p:spPr bwMode="auto">
            <a:xfrm>
              <a:off x="1470" y="3021"/>
              <a:ext cx="92" cy="68"/>
            </a:xfrm>
            <a:prstGeom prst="straightConnector1">
              <a:avLst/>
            </a:prstGeom>
            <a:noFill/>
            <a:ln w="9525">
              <a:solidFill>
                <a:schemeClr val="tx1"/>
              </a:solidFill>
              <a:round/>
              <a:headEnd/>
              <a:tailEnd/>
            </a:ln>
            <a:effectLst/>
          </p:spPr>
        </p:cxnSp>
        <p:cxnSp>
          <p:nvCxnSpPr>
            <p:cNvPr id="440338" name="AutoShape 18"/>
            <p:cNvCxnSpPr>
              <a:cxnSpLocks noChangeShapeType="1"/>
              <a:stCxn id="440327" idx="4"/>
              <a:endCxn id="440330" idx="1"/>
            </p:cNvCxnSpPr>
            <p:nvPr/>
          </p:nvCxnSpPr>
          <p:spPr bwMode="auto">
            <a:xfrm>
              <a:off x="1996" y="2830"/>
              <a:ext cx="44" cy="68"/>
            </a:xfrm>
            <a:prstGeom prst="straightConnector1">
              <a:avLst/>
            </a:prstGeom>
            <a:noFill/>
            <a:ln w="9525">
              <a:solidFill>
                <a:schemeClr val="tx1"/>
              </a:solidFill>
              <a:round/>
              <a:headEnd/>
              <a:tailEnd/>
            </a:ln>
            <a:effectLst/>
          </p:spPr>
        </p:cxnSp>
        <p:cxnSp>
          <p:nvCxnSpPr>
            <p:cNvPr id="440339" name="AutoShape 19"/>
            <p:cNvCxnSpPr>
              <a:cxnSpLocks noChangeShapeType="1"/>
              <a:stCxn id="440328" idx="4"/>
              <a:endCxn id="440330" idx="7"/>
            </p:cNvCxnSpPr>
            <p:nvPr/>
          </p:nvCxnSpPr>
          <p:spPr bwMode="auto">
            <a:xfrm flipH="1">
              <a:off x="2141" y="2830"/>
              <a:ext cx="46" cy="68"/>
            </a:xfrm>
            <a:prstGeom prst="straightConnector1">
              <a:avLst/>
            </a:prstGeom>
            <a:noFill/>
            <a:ln w="9525">
              <a:solidFill>
                <a:schemeClr val="tx1"/>
              </a:solidFill>
              <a:round/>
              <a:headEnd/>
              <a:tailEnd/>
            </a:ln>
            <a:effectLst/>
          </p:spPr>
        </p:cxnSp>
        <p:sp>
          <p:nvSpPr>
            <p:cNvPr id="440340" name="Text Box 20"/>
            <p:cNvSpPr txBox="1">
              <a:spLocks noChangeArrowheads="1"/>
            </p:cNvSpPr>
            <p:nvPr/>
          </p:nvSpPr>
          <p:spPr bwMode="auto">
            <a:xfrm>
              <a:off x="1159" y="3021"/>
              <a:ext cx="260" cy="231"/>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a:solidFill>
                    <a:srgbClr val="000000"/>
                  </a:solidFill>
                  <a:latin typeface="Gill Sans MT" pitchFamily="34" charset="0"/>
                </a:rPr>
                <a:t>…</a:t>
              </a:r>
            </a:p>
          </p:txBody>
        </p:sp>
        <p:sp>
          <p:nvSpPr>
            <p:cNvPr id="440341" name="Text Box 21"/>
            <p:cNvSpPr txBox="1">
              <a:spLocks noChangeArrowheads="1"/>
            </p:cNvSpPr>
            <p:nvPr/>
          </p:nvSpPr>
          <p:spPr bwMode="auto">
            <a:xfrm>
              <a:off x="1759" y="3021"/>
              <a:ext cx="260" cy="231"/>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a:solidFill>
                    <a:srgbClr val="000000"/>
                  </a:solidFill>
                  <a:latin typeface="Gill Sans MT" pitchFamily="34" charset="0"/>
                </a:rPr>
                <a:t>…</a:t>
              </a:r>
            </a:p>
          </p:txBody>
        </p:sp>
        <p:cxnSp>
          <p:nvCxnSpPr>
            <p:cNvPr id="440343" name="AutoShape 23"/>
            <p:cNvCxnSpPr>
              <a:cxnSpLocks noChangeShapeType="1"/>
              <a:stCxn id="440340" idx="2"/>
              <a:endCxn id="440342" idx="1"/>
            </p:cNvCxnSpPr>
            <p:nvPr/>
          </p:nvCxnSpPr>
          <p:spPr bwMode="auto">
            <a:xfrm>
              <a:off x="1289" y="3252"/>
              <a:ext cx="273" cy="124"/>
            </a:xfrm>
            <a:prstGeom prst="straightConnector1">
              <a:avLst/>
            </a:prstGeom>
            <a:noFill/>
            <a:ln w="9525">
              <a:solidFill>
                <a:schemeClr val="tx1"/>
              </a:solidFill>
              <a:round/>
              <a:headEnd/>
              <a:tailEnd/>
            </a:ln>
            <a:effectLst/>
          </p:spPr>
        </p:cxnSp>
        <p:cxnSp>
          <p:nvCxnSpPr>
            <p:cNvPr id="440344" name="AutoShape 24"/>
            <p:cNvCxnSpPr>
              <a:cxnSpLocks noChangeShapeType="1"/>
              <a:stCxn id="440341" idx="2"/>
              <a:endCxn id="440342" idx="7"/>
            </p:cNvCxnSpPr>
            <p:nvPr/>
          </p:nvCxnSpPr>
          <p:spPr bwMode="auto">
            <a:xfrm flipH="1">
              <a:off x="1663" y="3252"/>
              <a:ext cx="226" cy="124"/>
            </a:xfrm>
            <a:prstGeom prst="straightConnector1">
              <a:avLst/>
            </a:prstGeom>
            <a:noFill/>
            <a:ln w="9525">
              <a:solidFill>
                <a:schemeClr val="tx1"/>
              </a:solidFill>
              <a:round/>
              <a:headEnd/>
              <a:tailEnd/>
            </a:ln>
            <a:effectLst/>
          </p:spPr>
        </p:cxnSp>
        <p:cxnSp>
          <p:nvCxnSpPr>
            <p:cNvPr id="440345" name="AutoShape 25"/>
            <p:cNvCxnSpPr>
              <a:cxnSpLocks noChangeShapeType="1"/>
              <a:stCxn id="440329" idx="4"/>
              <a:endCxn id="440340" idx="1"/>
            </p:cNvCxnSpPr>
            <p:nvPr/>
          </p:nvCxnSpPr>
          <p:spPr bwMode="auto">
            <a:xfrm>
              <a:off x="1087" y="3021"/>
              <a:ext cx="72" cy="116"/>
            </a:xfrm>
            <a:prstGeom prst="straightConnector1">
              <a:avLst/>
            </a:prstGeom>
            <a:noFill/>
            <a:ln w="9525">
              <a:solidFill>
                <a:schemeClr val="tx1"/>
              </a:solidFill>
              <a:round/>
              <a:headEnd/>
              <a:tailEnd/>
            </a:ln>
            <a:effectLst/>
          </p:spPr>
        </p:cxnSp>
        <p:cxnSp>
          <p:nvCxnSpPr>
            <p:cNvPr id="440346" name="AutoShape 26"/>
            <p:cNvCxnSpPr>
              <a:cxnSpLocks noChangeShapeType="1"/>
              <a:stCxn id="440330" idx="4"/>
              <a:endCxn id="440341" idx="3"/>
            </p:cNvCxnSpPr>
            <p:nvPr/>
          </p:nvCxnSpPr>
          <p:spPr bwMode="auto">
            <a:xfrm flipH="1">
              <a:off x="2019" y="3021"/>
              <a:ext cx="72" cy="116"/>
            </a:xfrm>
            <a:prstGeom prst="straightConnector1">
              <a:avLst/>
            </a:prstGeom>
            <a:noFill/>
            <a:ln w="9525">
              <a:solidFill>
                <a:schemeClr val="tx1"/>
              </a:solidFill>
              <a:round/>
              <a:headEnd/>
              <a:tailEnd/>
            </a:ln>
            <a:effectLst/>
          </p:spPr>
        </p:cxnSp>
        <p:sp>
          <p:nvSpPr>
            <p:cNvPr id="440332" name="Oval 12"/>
            <p:cNvSpPr>
              <a:spLocks noChangeArrowheads="1"/>
            </p:cNvSpPr>
            <p:nvPr/>
          </p:nvSpPr>
          <p:spPr bwMode="auto">
            <a:xfrm>
              <a:off x="1541" y="3068"/>
              <a:ext cx="143" cy="144"/>
            </a:xfrm>
            <a:prstGeom prst="ellipse">
              <a:avLst/>
            </a:prstGeom>
            <a:gradFill rotWithShape="1">
              <a:gsLst>
                <a:gs pos="0">
                  <a:srgbClr val="FFFF00"/>
                </a:gs>
                <a:gs pos="100000">
                  <a:srgbClr val="00FF00"/>
                </a:gs>
              </a:gsLst>
              <a:lin ang="0" scaled="1"/>
            </a:gradFill>
            <a:ln w="9525">
              <a:solidFill>
                <a:schemeClr val="tx1"/>
              </a:solid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fontAlgn="base">
                <a:spcBef>
                  <a:spcPct val="0"/>
                </a:spcBef>
                <a:spcAft>
                  <a:spcPct val="0"/>
                </a:spcAft>
              </a:pPr>
              <a:endParaRPr lang="en-US">
                <a:solidFill>
                  <a:srgbClr val="000000"/>
                </a:solidFill>
                <a:latin typeface="Gill Sans MT" pitchFamily="34" charset="0"/>
              </a:endParaRPr>
            </a:p>
          </p:txBody>
        </p:sp>
        <p:sp>
          <p:nvSpPr>
            <p:cNvPr id="440342" name="Oval 22"/>
            <p:cNvSpPr>
              <a:spLocks noChangeArrowheads="1"/>
            </p:cNvSpPr>
            <p:nvPr/>
          </p:nvSpPr>
          <p:spPr bwMode="auto">
            <a:xfrm>
              <a:off x="1541" y="3355"/>
              <a:ext cx="143" cy="144"/>
            </a:xfrm>
            <a:prstGeom prst="ellipse">
              <a:avLst/>
            </a:prstGeom>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ln w="9525">
              <a:solidFill>
                <a:schemeClr val="tx1"/>
              </a:solid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fontAlgn="base">
                <a:spcBef>
                  <a:spcPct val="0"/>
                </a:spcBef>
                <a:spcAft>
                  <a:spcPct val="0"/>
                </a:spcAft>
              </a:pPr>
              <a:endParaRPr lang="en-US">
                <a:solidFill>
                  <a:srgbClr val="000000"/>
                </a:solidFill>
                <a:latin typeface="Gill Sans MT" pitchFamily="34" charset="0"/>
              </a:endParaRPr>
            </a:p>
          </p:txBody>
        </p:sp>
        <p:sp>
          <p:nvSpPr>
            <p:cNvPr id="440329" name="Oval 9"/>
            <p:cNvSpPr>
              <a:spLocks noChangeArrowheads="1"/>
            </p:cNvSpPr>
            <p:nvPr/>
          </p:nvSpPr>
          <p:spPr bwMode="auto">
            <a:xfrm>
              <a:off x="1015" y="2877"/>
              <a:ext cx="143" cy="144"/>
            </a:xfrm>
            <a:prstGeom prst="ellipse">
              <a:avLst/>
            </a:prstGeom>
            <a:gradFill rotWithShape="1">
              <a:gsLst>
                <a:gs pos="0">
                  <a:srgbClr val="FF0000"/>
                </a:gs>
                <a:gs pos="100000">
                  <a:srgbClr val="FF6600"/>
                </a:gs>
              </a:gsLst>
              <a:lin ang="0" scaled="1"/>
            </a:gradFill>
            <a:ln w="9525">
              <a:solidFill>
                <a:schemeClr val="tx1"/>
              </a:solid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fontAlgn="base">
                <a:spcBef>
                  <a:spcPct val="0"/>
                </a:spcBef>
                <a:spcAft>
                  <a:spcPct val="0"/>
                </a:spcAft>
              </a:pPr>
              <a:endParaRPr lang="en-US">
                <a:solidFill>
                  <a:srgbClr val="000000"/>
                </a:solidFill>
                <a:latin typeface="Gill Sans MT" pitchFamily="34" charset="0"/>
              </a:endParaRPr>
            </a:p>
          </p:txBody>
        </p:sp>
        <p:sp>
          <p:nvSpPr>
            <p:cNvPr id="440330" name="Oval 10"/>
            <p:cNvSpPr>
              <a:spLocks noChangeArrowheads="1"/>
            </p:cNvSpPr>
            <p:nvPr/>
          </p:nvSpPr>
          <p:spPr bwMode="auto">
            <a:xfrm>
              <a:off x="2019" y="2877"/>
              <a:ext cx="143" cy="144"/>
            </a:xfrm>
            <a:prstGeom prst="ellipse">
              <a:avLst/>
            </a:prstGeom>
            <a:gradFill rotWithShape="1">
              <a:gsLst>
                <a:gs pos="0">
                  <a:srgbClr val="0000FF"/>
                </a:gs>
                <a:gs pos="100000">
                  <a:srgbClr val="6600CC"/>
                </a:gs>
              </a:gsLst>
              <a:lin ang="0" scaled="1"/>
            </a:gradFill>
            <a:ln w="9525">
              <a:solidFill>
                <a:schemeClr val="tx1"/>
              </a:solid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fontAlgn="base">
                <a:spcBef>
                  <a:spcPct val="0"/>
                </a:spcBef>
                <a:spcAft>
                  <a:spcPct val="0"/>
                </a:spcAft>
              </a:pPr>
              <a:endParaRPr lang="en-US">
                <a:solidFill>
                  <a:srgbClr val="000000"/>
                </a:solidFill>
                <a:latin typeface="Gill Sans MT" pitchFamily="34" charset="0"/>
              </a:endParaRPr>
            </a:p>
          </p:txBody>
        </p:sp>
      </p:grpSp>
      <p:sp>
        <p:nvSpPr>
          <p:cNvPr id="28" name="TextBox 27"/>
          <p:cNvSpPr txBox="1"/>
          <p:nvPr/>
        </p:nvSpPr>
        <p:spPr>
          <a:xfrm>
            <a:off x="0" y="6237822"/>
            <a:ext cx="9144000" cy="575554"/>
          </a:xfrm>
          <a:prstGeom prst="rect">
            <a:avLst/>
          </a:prstGeom>
          <a:noFill/>
        </p:spPr>
        <p:txBody>
          <a:bodyPr wrap="square" lIns="82309" tIns="41154" rIns="82309" bIns="41154" rtlCol="0">
            <a:spAutoFit/>
          </a:bodyPr>
          <a:lstStyle/>
          <a:p>
            <a:pPr marL="0" lvl="1" indent="-514291" algn="ctr"/>
            <a:r>
              <a:rPr lang="en-US" sz="3200" dirty="0">
                <a:solidFill>
                  <a:schemeClr val="bg1"/>
                </a:solidFill>
              </a:rPr>
              <a:t>Tracking colors requires huge number of comparisons</a:t>
            </a:r>
            <a:endParaRPr lang="en-US" sz="3200" b="1" i="1" dirty="0">
              <a:solidFill>
                <a:schemeClr val="bg1"/>
              </a:solidFill>
            </a:endParaRPr>
          </a:p>
        </p:txBody>
      </p:sp>
    </p:spTree>
    <p:extLst>
      <p:ext uri="{BB962C8B-B14F-4D97-AF65-F5344CB8AC3E}">
        <p14:creationId xmlns:p14="http://schemas.microsoft.com/office/powerpoint/2010/main" val="10168523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40323">
                                            <p:txEl>
                                              <p:pRg st="5" end="5"/>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40347"/>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6834" name="Rectangle 2"/>
          <p:cNvSpPr>
            <a:spLocks noGrp="1" noChangeArrowheads="1"/>
          </p:cNvSpPr>
          <p:nvPr>
            <p:ph type="title"/>
          </p:nvPr>
        </p:nvSpPr>
        <p:spPr/>
        <p:txBody>
          <a:bodyPr>
            <a:normAutofit fontScale="90000"/>
          </a:bodyPr>
          <a:lstStyle/>
          <a:p>
            <a:r>
              <a:rPr lang="en-US"/>
              <a:t>Components of a Scheduler</a:t>
            </a:r>
          </a:p>
        </p:txBody>
      </p:sp>
      <p:grpSp>
        <p:nvGrpSpPr>
          <p:cNvPr id="376884" name="Group 52"/>
          <p:cNvGrpSpPr>
            <a:grpSpLocks/>
          </p:cNvGrpSpPr>
          <p:nvPr/>
        </p:nvGrpSpPr>
        <p:grpSpPr bwMode="auto">
          <a:xfrm>
            <a:off x="1295400" y="2443163"/>
            <a:ext cx="2057400" cy="2590800"/>
            <a:chOff x="1440" y="1728"/>
            <a:chExt cx="1296" cy="1632"/>
          </a:xfrm>
        </p:grpSpPr>
        <p:sp>
          <p:nvSpPr>
            <p:cNvPr id="376836" name="Rectangle 4"/>
            <p:cNvSpPr>
              <a:spLocks noChangeArrowheads="1"/>
            </p:cNvSpPr>
            <p:nvPr/>
          </p:nvSpPr>
          <p:spPr bwMode="auto">
            <a:xfrm>
              <a:off x="1440" y="1728"/>
              <a:ext cx="1296" cy="1632"/>
            </a:xfrm>
            <a:prstGeom prst="rect">
              <a:avLst/>
            </a:prstGeom>
            <a:solidFill>
              <a:schemeClr val="accent1"/>
            </a:solidFill>
            <a:ln w="9525">
              <a:solidFill>
                <a:schemeClr val="tx1"/>
              </a:solid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fontAlgn="base">
                <a:spcBef>
                  <a:spcPct val="0"/>
                </a:spcBef>
                <a:spcAft>
                  <a:spcPct val="0"/>
                </a:spcAft>
              </a:pPr>
              <a:endParaRPr lang="en-US">
                <a:solidFill>
                  <a:srgbClr val="000000"/>
                </a:solidFill>
                <a:latin typeface="Gill Sans MT" pitchFamily="34" charset="0"/>
              </a:endParaRPr>
            </a:p>
          </p:txBody>
        </p:sp>
        <p:sp>
          <p:nvSpPr>
            <p:cNvPr id="376837" name="Oval 5"/>
            <p:cNvSpPr>
              <a:spLocks noChangeArrowheads="1"/>
            </p:cNvSpPr>
            <p:nvPr/>
          </p:nvSpPr>
          <p:spPr bwMode="auto">
            <a:xfrm>
              <a:off x="1584" y="1988"/>
              <a:ext cx="240" cy="240"/>
            </a:xfrm>
            <a:prstGeom prst="ellipse">
              <a:avLst/>
            </a:prstGeom>
            <a:solidFill>
              <a:srgbClr val="99CCFF"/>
            </a:solidFill>
            <a:ln w="9525">
              <a:solidFill>
                <a:schemeClr val="tx1"/>
              </a:solid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a:solidFill>
                    <a:srgbClr val="000000"/>
                  </a:solidFill>
                  <a:latin typeface="Gill Sans MT" pitchFamily="34" charset="0"/>
                </a:rPr>
                <a:t>A</a:t>
              </a:r>
            </a:p>
          </p:txBody>
        </p:sp>
        <p:sp>
          <p:nvSpPr>
            <p:cNvPr id="376838" name="Oval 6"/>
            <p:cNvSpPr>
              <a:spLocks noChangeArrowheads="1"/>
            </p:cNvSpPr>
            <p:nvPr/>
          </p:nvSpPr>
          <p:spPr bwMode="auto">
            <a:xfrm>
              <a:off x="2016" y="1988"/>
              <a:ext cx="240" cy="240"/>
            </a:xfrm>
            <a:prstGeom prst="ellipse">
              <a:avLst/>
            </a:prstGeom>
            <a:solidFill>
              <a:srgbClr val="99CCFF"/>
            </a:solidFill>
            <a:ln w="9525">
              <a:solidFill>
                <a:schemeClr val="tx1"/>
              </a:solid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a:solidFill>
                    <a:srgbClr val="000000"/>
                  </a:solidFill>
                  <a:latin typeface="Gill Sans MT" pitchFamily="34" charset="0"/>
                </a:rPr>
                <a:t>B</a:t>
              </a:r>
            </a:p>
          </p:txBody>
        </p:sp>
        <p:sp>
          <p:nvSpPr>
            <p:cNvPr id="376839" name="Oval 7"/>
            <p:cNvSpPr>
              <a:spLocks noChangeArrowheads="1"/>
            </p:cNvSpPr>
            <p:nvPr/>
          </p:nvSpPr>
          <p:spPr bwMode="auto">
            <a:xfrm>
              <a:off x="1776" y="2372"/>
              <a:ext cx="240" cy="240"/>
            </a:xfrm>
            <a:prstGeom prst="ellipse">
              <a:avLst/>
            </a:prstGeom>
            <a:solidFill>
              <a:srgbClr val="99CCFF"/>
            </a:solidFill>
            <a:ln w="9525">
              <a:solidFill>
                <a:schemeClr val="tx1"/>
              </a:solid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a:solidFill>
                    <a:srgbClr val="000000"/>
                  </a:solidFill>
                  <a:latin typeface="Gill Sans MT" pitchFamily="34" charset="0"/>
                </a:rPr>
                <a:t>C</a:t>
              </a:r>
            </a:p>
          </p:txBody>
        </p:sp>
        <p:sp>
          <p:nvSpPr>
            <p:cNvPr id="376840" name="Oval 8"/>
            <p:cNvSpPr>
              <a:spLocks noChangeArrowheads="1"/>
            </p:cNvSpPr>
            <p:nvPr/>
          </p:nvSpPr>
          <p:spPr bwMode="auto">
            <a:xfrm>
              <a:off x="1776" y="2708"/>
              <a:ext cx="240" cy="240"/>
            </a:xfrm>
            <a:prstGeom prst="ellipse">
              <a:avLst/>
            </a:prstGeom>
            <a:solidFill>
              <a:srgbClr val="99CCFF"/>
            </a:solidFill>
            <a:ln w="9525">
              <a:solidFill>
                <a:schemeClr val="tx1"/>
              </a:solid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a:solidFill>
                    <a:srgbClr val="000000"/>
                  </a:solidFill>
                  <a:latin typeface="Gill Sans MT" pitchFamily="34" charset="0"/>
                </a:rPr>
                <a:t>D</a:t>
              </a:r>
            </a:p>
          </p:txBody>
        </p:sp>
        <p:sp>
          <p:nvSpPr>
            <p:cNvPr id="376841" name="Oval 9"/>
            <p:cNvSpPr>
              <a:spLocks noChangeArrowheads="1"/>
            </p:cNvSpPr>
            <p:nvPr/>
          </p:nvSpPr>
          <p:spPr bwMode="auto">
            <a:xfrm>
              <a:off x="1776" y="3044"/>
              <a:ext cx="240" cy="240"/>
            </a:xfrm>
            <a:prstGeom prst="ellipse">
              <a:avLst/>
            </a:prstGeom>
            <a:solidFill>
              <a:srgbClr val="99CCFF"/>
            </a:solidFill>
            <a:ln w="9525">
              <a:solidFill>
                <a:schemeClr val="tx1"/>
              </a:solid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a:solidFill>
                    <a:srgbClr val="000000"/>
                  </a:solidFill>
                  <a:latin typeface="Gill Sans MT" pitchFamily="34" charset="0"/>
                </a:rPr>
                <a:t>F</a:t>
              </a:r>
            </a:p>
          </p:txBody>
        </p:sp>
        <p:sp>
          <p:nvSpPr>
            <p:cNvPr id="376842" name="Oval 10"/>
            <p:cNvSpPr>
              <a:spLocks noChangeArrowheads="1"/>
            </p:cNvSpPr>
            <p:nvPr/>
          </p:nvSpPr>
          <p:spPr bwMode="auto">
            <a:xfrm>
              <a:off x="2256" y="2372"/>
              <a:ext cx="240" cy="240"/>
            </a:xfrm>
            <a:prstGeom prst="ellipse">
              <a:avLst/>
            </a:prstGeom>
            <a:solidFill>
              <a:srgbClr val="99CCFF"/>
            </a:solidFill>
            <a:ln w="9525">
              <a:solidFill>
                <a:schemeClr val="tx1"/>
              </a:solid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a:solidFill>
                    <a:srgbClr val="000000"/>
                  </a:solidFill>
                  <a:latin typeface="Gill Sans MT" pitchFamily="34" charset="0"/>
                </a:rPr>
                <a:t>E</a:t>
              </a:r>
            </a:p>
          </p:txBody>
        </p:sp>
        <p:sp>
          <p:nvSpPr>
            <p:cNvPr id="376843" name="Oval 11"/>
            <p:cNvSpPr>
              <a:spLocks noChangeArrowheads="1"/>
            </p:cNvSpPr>
            <p:nvPr/>
          </p:nvSpPr>
          <p:spPr bwMode="auto">
            <a:xfrm>
              <a:off x="2256" y="3044"/>
              <a:ext cx="240" cy="240"/>
            </a:xfrm>
            <a:prstGeom prst="ellipse">
              <a:avLst/>
            </a:prstGeom>
            <a:solidFill>
              <a:srgbClr val="99CCFF"/>
            </a:solidFill>
            <a:ln w="9525">
              <a:solidFill>
                <a:schemeClr val="tx1"/>
              </a:solid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a:solidFill>
                    <a:srgbClr val="000000"/>
                  </a:solidFill>
                  <a:latin typeface="Gill Sans MT" pitchFamily="34" charset="0"/>
                </a:rPr>
                <a:t>G</a:t>
              </a:r>
            </a:p>
          </p:txBody>
        </p:sp>
        <p:cxnSp>
          <p:nvCxnSpPr>
            <p:cNvPr id="376844" name="AutoShape 12"/>
            <p:cNvCxnSpPr>
              <a:cxnSpLocks noChangeShapeType="1"/>
              <a:stCxn id="376837" idx="4"/>
              <a:endCxn id="376839" idx="1"/>
            </p:cNvCxnSpPr>
            <p:nvPr/>
          </p:nvCxnSpPr>
          <p:spPr bwMode="auto">
            <a:xfrm>
              <a:off x="1704" y="2228"/>
              <a:ext cx="107" cy="179"/>
            </a:xfrm>
            <a:prstGeom prst="straightConnector1">
              <a:avLst/>
            </a:prstGeom>
            <a:noFill/>
            <a:ln w="9525">
              <a:solidFill>
                <a:schemeClr val="tx1"/>
              </a:solidFill>
              <a:round/>
              <a:headEnd/>
              <a:tailEnd type="triangle" w="med" len="med"/>
            </a:ln>
            <a:effectLst/>
          </p:spPr>
        </p:cxnSp>
        <p:cxnSp>
          <p:nvCxnSpPr>
            <p:cNvPr id="376845" name="AutoShape 13"/>
            <p:cNvCxnSpPr>
              <a:cxnSpLocks noChangeShapeType="1"/>
              <a:stCxn id="376838" idx="4"/>
              <a:endCxn id="376839" idx="7"/>
            </p:cNvCxnSpPr>
            <p:nvPr/>
          </p:nvCxnSpPr>
          <p:spPr bwMode="auto">
            <a:xfrm flipH="1">
              <a:off x="1981" y="2228"/>
              <a:ext cx="155" cy="179"/>
            </a:xfrm>
            <a:prstGeom prst="straightConnector1">
              <a:avLst/>
            </a:prstGeom>
            <a:noFill/>
            <a:ln w="9525">
              <a:solidFill>
                <a:schemeClr val="tx1"/>
              </a:solidFill>
              <a:round/>
              <a:headEnd/>
              <a:tailEnd type="triangle" w="med" len="med"/>
            </a:ln>
            <a:effectLst/>
          </p:spPr>
        </p:cxnSp>
        <p:cxnSp>
          <p:nvCxnSpPr>
            <p:cNvPr id="376846" name="AutoShape 14"/>
            <p:cNvCxnSpPr>
              <a:cxnSpLocks noChangeShapeType="1"/>
              <a:stCxn id="376838" idx="4"/>
              <a:endCxn id="376842" idx="1"/>
            </p:cNvCxnSpPr>
            <p:nvPr/>
          </p:nvCxnSpPr>
          <p:spPr bwMode="auto">
            <a:xfrm>
              <a:off x="2136" y="2228"/>
              <a:ext cx="155" cy="179"/>
            </a:xfrm>
            <a:prstGeom prst="straightConnector1">
              <a:avLst/>
            </a:prstGeom>
            <a:noFill/>
            <a:ln w="9525">
              <a:solidFill>
                <a:schemeClr val="tx1"/>
              </a:solidFill>
              <a:round/>
              <a:headEnd/>
              <a:tailEnd type="triangle" w="med" len="med"/>
            </a:ln>
            <a:effectLst/>
          </p:spPr>
        </p:cxnSp>
        <p:cxnSp>
          <p:nvCxnSpPr>
            <p:cNvPr id="376847" name="AutoShape 15"/>
            <p:cNvCxnSpPr>
              <a:cxnSpLocks noChangeShapeType="1"/>
              <a:stCxn id="376839" idx="4"/>
              <a:endCxn id="376840" idx="0"/>
            </p:cNvCxnSpPr>
            <p:nvPr/>
          </p:nvCxnSpPr>
          <p:spPr bwMode="auto">
            <a:xfrm>
              <a:off x="1896" y="2612"/>
              <a:ext cx="0" cy="96"/>
            </a:xfrm>
            <a:prstGeom prst="straightConnector1">
              <a:avLst/>
            </a:prstGeom>
            <a:noFill/>
            <a:ln w="9525">
              <a:solidFill>
                <a:schemeClr val="tx1"/>
              </a:solidFill>
              <a:round/>
              <a:headEnd/>
              <a:tailEnd type="triangle" w="med" len="med"/>
            </a:ln>
            <a:effectLst/>
          </p:spPr>
        </p:cxnSp>
        <p:cxnSp>
          <p:nvCxnSpPr>
            <p:cNvPr id="376848" name="AutoShape 16"/>
            <p:cNvCxnSpPr>
              <a:cxnSpLocks noChangeShapeType="1"/>
              <a:stCxn id="376840" idx="4"/>
              <a:endCxn id="376841" idx="0"/>
            </p:cNvCxnSpPr>
            <p:nvPr/>
          </p:nvCxnSpPr>
          <p:spPr bwMode="auto">
            <a:xfrm>
              <a:off x="1896" y="2948"/>
              <a:ext cx="0" cy="96"/>
            </a:xfrm>
            <a:prstGeom prst="straightConnector1">
              <a:avLst/>
            </a:prstGeom>
            <a:noFill/>
            <a:ln w="9525">
              <a:solidFill>
                <a:schemeClr val="tx1"/>
              </a:solidFill>
              <a:round/>
              <a:headEnd/>
              <a:tailEnd type="triangle" w="med" len="med"/>
            </a:ln>
            <a:effectLst/>
          </p:spPr>
        </p:cxnSp>
        <p:cxnSp>
          <p:nvCxnSpPr>
            <p:cNvPr id="376849" name="AutoShape 17"/>
            <p:cNvCxnSpPr>
              <a:cxnSpLocks noChangeShapeType="1"/>
              <a:stCxn id="376840" idx="5"/>
              <a:endCxn id="376843" idx="1"/>
            </p:cNvCxnSpPr>
            <p:nvPr/>
          </p:nvCxnSpPr>
          <p:spPr bwMode="auto">
            <a:xfrm>
              <a:off x="1981" y="2913"/>
              <a:ext cx="310" cy="166"/>
            </a:xfrm>
            <a:prstGeom prst="straightConnector1">
              <a:avLst/>
            </a:prstGeom>
            <a:noFill/>
            <a:ln w="9525">
              <a:solidFill>
                <a:schemeClr val="tx1"/>
              </a:solidFill>
              <a:round/>
              <a:headEnd/>
              <a:tailEnd type="triangle" w="med" len="med"/>
            </a:ln>
            <a:effectLst/>
          </p:spPr>
        </p:cxnSp>
        <p:cxnSp>
          <p:nvCxnSpPr>
            <p:cNvPr id="376850" name="AutoShape 18"/>
            <p:cNvCxnSpPr>
              <a:cxnSpLocks noChangeShapeType="1"/>
              <a:stCxn id="376842" idx="4"/>
              <a:endCxn id="376843" idx="0"/>
            </p:cNvCxnSpPr>
            <p:nvPr/>
          </p:nvCxnSpPr>
          <p:spPr bwMode="auto">
            <a:xfrm>
              <a:off x="2376" y="2612"/>
              <a:ext cx="0" cy="432"/>
            </a:xfrm>
            <a:prstGeom prst="straightConnector1">
              <a:avLst/>
            </a:prstGeom>
            <a:noFill/>
            <a:ln w="9525">
              <a:solidFill>
                <a:schemeClr val="tx1"/>
              </a:solidFill>
              <a:round/>
              <a:headEnd/>
              <a:tailEnd type="triangle" w="med" len="med"/>
            </a:ln>
            <a:effectLst/>
          </p:spPr>
        </p:cxnSp>
      </p:grpSp>
      <p:sp>
        <p:nvSpPr>
          <p:cNvPr id="376851" name="Text Box 19"/>
          <p:cNvSpPr txBox="1">
            <a:spLocks noChangeArrowheads="1"/>
          </p:cNvSpPr>
          <p:nvPr/>
        </p:nvSpPr>
        <p:spPr bwMode="auto">
          <a:xfrm>
            <a:off x="1235075" y="1758950"/>
            <a:ext cx="2228367" cy="646331"/>
          </a:xfrm>
          <a:prstGeom prst="rect">
            <a:avLst/>
          </a:prstGeom>
          <a:noFill/>
          <a:ln w="9525">
            <a:noFill/>
            <a:miter lim="800000"/>
            <a:headEnd/>
            <a:tailEnd/>
          </a:ln>
          <a:effectLst/>
        </p:spPr>
        <p:txBody>
          <a:bodyPr wrap="none">
            <a:spAutoFit/>
          </a:bodyPr>
          <a:lstStyle/>
          <a:p>
            <a:pPr algn="ctr" fontAlgn="base">
              <a:spcBef>
                <a:spcPct val="0"/>
              </a:spcBef>
              <a:spcAft>
                <a:spcPct val="0"/>
              </a:spcAft>
            </a:pPr>
            <a:r>
              <a:rPr lang="en-US">
                <a:solidFill>
                  <a:srgbClr val="000000"/>
                </a:solidFill>
                <a:latin typeface="Gill Sans MT" pitchFamily="34" charset="0"/>
              </a:rPr>
              <a:t>Buffer for unexecuted</a:t>
            </a:r>
          </a:p>
          <a:p>
            <a:pPr algn="ctr" fontAlgn="base">
              <a:spcBef>
                <a:spcPct val="0"/>
              </a:spcBef>
              <a:spcAft>
                <a:spcPct val="0"/>
              </a:spcAft>
            </a:pPr>
            <a:r>
              <a:rPr lang="en-US">
                <a:solidFill>
                  <a:srgbClr val="000000"/>
                </a:solidFill>
                <a:latin typeface="Gill Sans MT" pitchFamily="34" charset="0"/>
              </a:rPr>
              <a:t>instructions</a:t>
            </a:r>
          </a:p>
        </p:txBody>
      </p:sp>
      <p:grpSp>
        <p:nvGrpSpPr>
          <p:cNvPr id="376869" name="Group 37"/>
          <p:cNvGrpSpPr>
            <a:grpSpLocks/>
          </p:cNvGrpSpPr>
          <p:nvPr/>
        </p:nvGrpSpPr>
        <p:grpSpPr bwMode="auto">
          <a:xfrm>
            <a:off x="1484313" y="2603500"/>
            <a:ext cx="1563687" cy="1984375"/>
            <a:chOff x="2277" y="1829"/>
            <a:chExt cx="985" cy="1250"/>
          </a:xfrm>
        </p:grpSpPr>
        <p:cxnSp>
          <p:nvCxnSpPr>
            <p:cNvPr id="376853" name="AutoShape 21"/>
            <p:cNvCxnSpPr>
              <a:cxnSpLocks noChangeShapeType="1"/>
            </p:cNvCxnSpPr>
            <p:nvPr/>
          </p:nvCxnSpPr>
          <p:spPr bwMode="auto">
            <a:xfrm>
              <a:off x="2277" y="1833"/>
              <a:ext cx="62" cy="190"/>
            </a:xfrm>
            <a:prstGeom prst="straightConnector1">
              <a:avLst/>
            </a:prstGeom>
            <a:noFill/>
            <a:ln w="25400">
              <a:solidFill>
                <a:srgbClr val="008000"/>
              </a:solidFill>
              <a:round/>
              <a:headEnd/>
              <a:tailEnd type="triangle" w="med" len="med"/>
            </a:ln>
            <a:effectLst/>
          </p:spPr>
        </p:cxnSp>
        <p:cxnSp>
          <p:nvCxnSpPr>
            <p:cNvPr id="376854" name="AutoShape 22"/>
            <p:cNvCxnSpPr>
              <a:cxnSpLocks noChangeShapeType="1"/>
            </p:cNvCxnSpPr>
            <p:nvPr/>
          </p:nvCxnSpPr>
          <p:spPr bwMode="auto">
            <a:xfrm flipH="1">
              <a:off x="2941" y="1843"/>
              <a:ext cx="76" cy="180"/>
            </a:xfrm>
            <a:prstGeom prst="straightConnector1">
              <a:avLst/>
            </a:prstGeom>
            <a:noFill/>
            <a:ln w="25400">
              <a:solidFill>
                <a:srgbClr val="008000"/>
              </a:solidFill>
              <a:round/>
              <a:headEnd/>
              <a:tailEnd type="triangle" w="med" len="med"/>
            </a:ln>
            <a:effectLst/>
          </p:spPr>
        </p:cxnSp>
        <p:cxnSp>
          <p:nvCxnSpPr>
            <p:cNvPr id="376855" name="AutoShape 23"/>
            <p:cNvCxnSpPr>
              <a:cxnSpLocks noChangeShapeType="1"/>
            </p:cNvCxnSpPr>
            <p:nvPr/>
          </p:nvCxnSpPr>
          <p:spPr bwMode="auto">
            <a:xfrm flipH="1">
              <a:off x="2509" y="1836"/>
              <a:ext cx="54" cy="187"/>
            </a:xfrm>
            <a:prstGeom prst="straightConnector1">
              <a:avLst/>
            </a:prstGeom>
            <a:noFill/>
            <a:ln w="25400">
              <a:solidFill>
                <a:srgbClr val="008000"/>
              </a:solidFill>
              <a:round/>
              <a:headEnd/>
              <a:tailEnd type="triangle" w="med" len="med"/>
            </a:ln>
            <a:effectLst/>
          </p:spPr>
        </p:cxnSp>
        <p:cxnSp>
          <p:nvCxnSpPr>
            <p:cNvPr id="376856" name="AutoShape 24"/>
            <p:cNvCxnSpPr>
              <a:cxnSpLocks noChangeShapeType="1"/>
            </p:cNvCxnSpPr>
            <p:nvPr/>
          </p:nvCxnSpPr>
          <p:spPr bwMode="auto">
            <a:xfrm>
              <a:off x="2707" y="1829"/>
              <a:ext cx="64" cy="194"/>
            </a:xfrm>
            <a:prstGeom prst="straightConnector1">
              <a:avLst/>
            </a:prstGeom>
            <a:noFill/>
            <a:ln w="25400">
              <a:solidFill>
                <a:srgbClr val="008000"/>
              </a:solidFill>
              <a:round/>
              <a:headEnd/>
              <a:tailEnd type="triangle" w="med" len="med"/>
            </a:ln>
            <a:effectLst/>
          </p:spPr>
        </p:cxnSp>
        <p:cxnSp>
          <p:nvCxnSpPr>
            <p:cNvPr id="376857" name="AutoShape 25"/>
            <p:cNvCxnSpPr>
              <a:cxnSpLocks noChangeShapeType="1"/>
            </p:cNvCxnSpPr>
            <p:nvPr/>
          </p:nvCxnSpPr>
          <p:spPr bwMode="auto">
            <a:xfrm flipH="1">
              <a:off x="3181" y="2196"/>
              <a:ext cx="81" cy="211"/>
            </a:xfrm>
            <a:prstGeom prst="straightConnector1">
              <a:avLst/>
            </a:prstGeom>
            <a:noFill/>
            <a:ln w="25400">
              <a:solidFill>
                <a:srgbClr val="008000"/>
              </a:solidFill>
              <a:round/>
              <a:headEnd/>
              <a:tailEnd type="triangle" w="med" len="med"/>
            </a:ln>
            <a:effectLst/>
          </p:spPr>
        </p:cxnSp>
        <p:cxnSp>
          <p:nvCxnSpPr>
            <p:cNvPr id="376858" name="AutoShape 26"/>
            <p:cNvCxnSpPr>
              <a:cxnSpLocks noChangeShapeType="1"/>
            </p:cNvCxnSpPr>
            <p:nvPr/>
          </p:nvCxnSpPr>
          <p:spPr bwMode="auto">
            <a:xfrm>
              <a:off x="2347" y="2556"/>
              <a:ext cx="184" cy="187"/>
            </a:xfrm>
            <a:prstGeom prst="straightConnector1">
              <a:avLst/>
            </a:prstGeom>
            <a:noFill/>
            <a:ln w="25400">
              <a:solidFill>
                <a:srgbClr val="008000"/>
              </a:solidFill>
              <a:round/>
              <a:headEnd/>
              <a:tailEnd type="triangle" w="med" len="med"/>
            </a:ln>
            <a:effectLst/>
          </p:spPr>
        </p:cxnSp>
        <p:cxnSp>
          <p:nvCxnSpPr>
            <p:cNvPr id="376859" name="AutoShape 27"/>
            <p:cNvCxnSpPr>
              <a:cxnSpLocks noChangeShapeType="1"/>
            </p:cNvCxnSpPr>
            <p:nvPr/>
          </p:nvCxnSpPr>
          <p:spPr bwMode="auto">
            <a:xfrm>
              <a:off x="2342" y="2935"/>
              <a:ext cx="189" cy="144"/>
            </a:xfrm>
            <a:prstGeom prst="straightConnector1">
              <a:avLst/>
            </a:prstGeom>
            <a:noFill/>
            <a:ln w="25400">
              <a:solidFill>
                <a:srgbClr val="008000"/>
              </a:solidFill>
              <a:round/>
              <a:headEnd/>
              <a:tailEnd type="triangle" w="med" len="med"/>
            </a:ln>
            <a:effectLst/>
          </p:spPr>
        </p:cxnSp>
        <p:cxnSp>
          <p:nvCxnSpPr>
            <p:cNvPr id="376860" name="AutoShape 28"/>
            <p:cNvCxnSpPr>
              <a:cxnSpLocks noChangeShapeType="1"/>
            </p:cNvCxnSpPr>
            <p:nvPr/>
          </p:nvCxnSpPr>
          <p:spPr bwMode="auto">
            <a:xfrm>
              <a:off x="2424" y="2228"/>
              <a:ext cx="107" cy="179"/>
            </a:xfrm>
            <a:prstGeom prst="straightConnector1">
              <a:avLst/>
            </a:prstGeom>
            <a:noFill/>
            <a:ln w="25400">
              <a:solidFill>
                <a:srgbClr val="FF0000"/>
              </a:solidFill>
              <a:round/>
              <a:headEnd/>
              <a:tailEnd type="triangle" w="med" len="med"/>
            </a:ln>
            <a:effectLst/>
          </p:spPr>
        </p:cxnSp>
        <p:cxnSp>
          <p:nvCxnSpPr>
            <p:cNvPr id="376861" name="AutoShape 29"/>
            <p:cNvCxnSpPr>
              <a:cxnSpLocks noChangeShapeType="1"/>
            </p:cNvCxnSpPr>
            <p:nvPr/>
          </p:nvCxnSpPr>
          <p:spPr bwMode="auto">
            <a:xfrm flipH="1">
              <a:off x="2701" y="2228"/>
              <a:ext cx="155" cy="179"/>
            </a:xfrm>
            <a:prstGeom prst="straightConnector1">
              <a:avLst/>
            </a:prstGeom>
            <a:noFill/>
            <a:ln w="25400">
              <a:solidFill>
                <a:srgbClr val="FF0000"/>
              </a:solidFill>
              <a:round/>
              <a:headEnd/>
              <a:tailEnd type="triangle" w="med" len="med"/>
            </a:ln>
            <a:effectLst/>
          </p:spPr>
        </p:cxnSp>
        <p:cxnSp>
          <p:nvCxnSpPr>
            <p:cNvPr id="376862" name="AutoShape 30"/>
            <p:cNvCxnSpPr>
              <a:cxnSpLocks noChangeShapeType="1"/>
            </p:cNvCxnSpPr>
            <p:nvPr/>
          </p:nvCxnSpPr>
          <p:spPr bwMode="auto">
            <a:xfrm>
              <a:off x="2856" y="2228"/>
              <a:ext cx="155" cy="179"/>
            </a:xfrm>
            <a:prstGeom prst="straightConnector1">
              <a:avLst/>
            </a:prstGeom>
            <a:noFill/>
            <a:ln w="25400">
              <a:solidFill>
                <a:srgbClr val="FF0000"/>
              </a:solidFill>
              <a:round/>
              <a:headEnd/>
              <a:tailEnd type="triangle" w="med" len="med"/>
            </a:ln>
            <a:effectLst/>
          </p:spPr>
        </p:cxnSp>
        <p:cxnSp>
          <p:nvCxnSpPr>
            <p:cNvPr id="376863" name="AutoShape 31"/>
            <p:cNvCxnSpPr>
              <a:cxnSpLocks noChangeShapeType="1"/>
            </p:cNvCxnSpPr>
            <p:nvPr/>
          </p:nvCxnSpPr>
          <p:spPr bwMode="auto">
            <a:xfrm>
              <a:off x="3096" y="2612"/>
              <a:ext cx="0" cy="432"/>
            </a:xfrm>
            <a:prstGeom prst="straightConnector1">
              <a:avLst/>
            </a:prstGeom>
            <a:noFill/>
            <a:ln w="25400">
              <a:solidFill>
                <a:srgbClr val="FF0000"/>
              </a:solidFill>
              <a:round/>
              <a:headEnd/>
              <a:tailEnd type="triangle" w="med" len="med"/>
            </a:ln>
            <a:effectLst/>
          </p:spPr>
        </p:cxnSp>
        <p:cxnSp>
          <p:nvCxnSpPr>
            <p:cNvPr id="376864" name="AutoShape 32"/>
            <p:cNvCxnSpPr>
              <a:cxnSpLocks noChangeShapeType="1"/>
            </p:cNvCxnSpPr>
            <p:nvPr/>
          </p:nvCxnSpPr>
          <p:spPr bwMode="auto">
            <a:xfrm>
              <a:off x="2616" y="2612"/>
              <a:ext cx="0" cy="96"/>
            </a:xfrm>
            <a:prstGeom prst="straightConnector1">
              <a:avLst/>
            </a:prstGeom>
            <a:noFill/>
            <a:ln w="25400">
              <a:solidFill>
                <a:srgbClr val="FF0000"/>
              </a:solidFill>
              <a:round/>
              <a:headEnd/>
              <a:tailEnd type="triangle" w="med" len="med"/>
            </a:ln>
            <a:effectLst/>
          </p:spPr>
        </p:cxnSp>
        <p:cxnSp>
          <p:nvCxnSpPr>
            <p:cNvPr id="376865" name="AutoShape 33"/>
            <p:cNvCxnSpPr>
              <a:cxnSpLocks noChangeShapeType="1"/>
            </p:cNvCxnSpPr>
            <p:nvPr/>
          </p:nvCxnSpPr>
          <p:spPr bwMode="auto">
            <a:xfrm>
              <a:off x="2616" y="2948"/>
              <a:ext cx="0" cy="96"/>
            </a:xfrm>
            <a:prstGeom prst="straightConnector1">
              <a:avLst/>
            </a:prstGeom>
            <a:noFill/>
            <a:ln w="25400">
              <a:solidFill>
                <a:srgbClr val="FF0000"/>
              </a:solidFill>
              <a:round/>
              <a:headEnd/>
              <a:tailEnd type="triangle" w="med" len="med"/>
            </a:ln>
            <a:effectLst/>
          </p:spPr>
        </p:cxnSp>
        <p:cxnSp>
          <p:nvCxnSpPr>
            <p:cNvPr id="376866" name="AutoShape 34"/>
            <p:cNvCxnSpPr>
              <a:cxnSpLocks noChangeShapeType="1"/>
            </p:cNvCxnSpPr>
            <p:nvPr/>
          </p:nvCxnSpPr>
          <p:spPr bwMode="auto">
            <a:xfrm>
              <a:off x="2701" y="2913"/>
              <a:ext cx="310" cy="166"/>
            </a:xfrm>
            <a:prstGeom prst="straightConnector1">
              <a:avLst/>
            </a:prstGeom>
            <a:noFill/>
            <a:ln w="25400">
              <a:solidFill>
                <a:srgbClr val="FF0000"/>
              </a:solidFill>
              <a:round/>
              <a:headEnd/>
              <a:tailEnd type="triangle" w="med" len="med"/>
            </a:ln>
            <a:effectLst/>
          </p:spPr>
        </p:cxnSp>
      </p:grpSp>
      <p:sp>
        <p:nvSpPr>
          <p:cNvPr id="376867" name="Text Box 35"/>
          <p:cNvSpPr txBox="1">
            <a:spLocks noChangeArrowheads="1"/>
          </p:cNvSpPr>
          <p:nvPr/>
        </p:nvSpPr>
        <p:spPr bwMode="auto">
          <a:xfrm>
            <a:off x="4953000" y="1682750"/>
            <a:ext cx="2216150" cy="915988"/>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a:solidFill>
                  <a:srgbClr val="000000"/>
                </a:solidFill>
                <a:latin typeface="Gill Sans MT" pitchFamily="34" charset="0"/>
              </a:rPr>
              <a:t>Method for tracking</a:t>
            </a:r>
          </a:p>
          <a:p>
            <a:pPr fontAlgn="base">
              <a:spcBef>
                <a:spcPct val="0"/>
              </a:spcBef>
              <a:spcAft>
                <a:spcPct val="0"/>
              </a:spcAft>
            </a:pPr>
            <a:r>
              <a:rPr lang="en-US">
                <a:solidFill>
                  <a:srgbClr val="000000"/>
                </a:solidFill>
                <a:latin typeface="Gill Sans MT" pitchFamily="34" charset="0"/>
              </a:rPr>
              <a:t>state of dependencies</a:t>
            </a:r>
          </a:p>
          <a:p>
            <a:pPr fontAlgn="base">
              <a:spcBef>
                <a:spcPct val="0"/>
              </a:spcBef>
              <a:spcAft>
                <a:spcPct val="0"/>
              </a:spcAft>
            </a:pPr>
            <a:r>
              <a:rPr lang="en-US">
                <a:solidFill>
                  <a:srgbClr val="000000"/>
                </a:solidFill>
                <a:latin typeface="Gill Sans MT" pitchFamily="34" charset="0"/>
              </a:rPr>
              <a:t>(</a:t>
            </a:r>
            <a:r>
              <a:rPr lang="en-US">
                <a:solidFill>
                  <a:srgbClr val="009900"/>
                </a:solidFill>
                <a:latin typeface="Gill Sans MT" pitchFamily="34" charset="0"/>
              </a:rPr>
              <a:t>resolved</a:t>
            </a:r>
            <a:r>
              <a:rPr lang="en-US">
                <a:solidFill>
                  <a:srgbClr val="000000"/>
                </a:solidFill>
                <a:latin typeface="Gill Sans MT" pitchFamily="34" charset="0"/>
              </a:rPr>
              <a:t> or </a:t>
            </a:r>
            <a:r>
              <a:rPr lang="en-US">
                <a:solidFill>
                  <a:srgbClr val="FF0000"/>
                </a:solidFill>
                <a:latin typeface="Gill Sans MT" pitchFamily="34" charset="0"/>
              </a:rPr>
              <a:t>not</a:t>
            </a:r>
            <a:r>
              <a:rPr lang="en-US">
                <a:solidFill>
                  <a:srgbClr val="000000"/>
                </a:solidFill>
                <a:latin typeface="Gill Sans MT" pitchFamily="34" charset="0"/>
              </a:rPr>
              <a:t>)</a:t>
            </a:r>
          </a:p>
        </p:txBody>
      </p:sp>
      <p:grpSp>
        <p:nvGrpSpPr>
          <p:cNvPr id="376877" name="Group 45"/>
          <p:cNvGrpSpPr>
            <a:grpSpLocks/>
          </p:cNvGrpSpPr>
          <p:nvPr/>
        </p:nvGrpSpPr>
        <p:grpSpPr bwMode="auto">
          <a:xfrm>
            <a:off x="1905000" y="2824163"/>
            <a:ext cx="4114800" cy="457200"/>
            <a:chOff x="1824" y="1968"/>
            <a:chExt cx="2592" cy="288"/>
          </a:xfrm>
        </p:grpSpPr>
        <p:sp>
          <p:nvSpPr>
            <p:cNvPr id="376875" name="Line 43"/>
            <p:cNvSpPr>
              <a:spLocks noChangeShapeType="1"/>
            </p:cNvSpPr>
            <p:nvPr/>
          </p:nvSpPr>
          <p:spPr bwMode="auto">
            <a:xfrm>
              <a:off x="3600" y="2112"/>
              <a:ext cx="576" cy="0"/>
            </a:xfrm>
            <a:prstGeom prst="line">
              <a:avLst/>
            </a:prstGeom>
            <a:noFill/>
            <a:ln w="9525">
              <a:solidFill>
                <a:schemeClr val="tx1"/>
              </a:solidFill>
              <a:round/>
              <a:headEnd/>
              <a:tailEnd type="triangle" w="med" len="med"/>
            </a:ln>
            <a:effectLst/>
          </p:spPr>
          <p:txBody>
            <a:bodyPr/>
            <a:lstStyle/>
            <a:p>
              <a:pPr fontAlgn="base">
                <a:spcBef>
                  <a:spcPct val="0"/>
                </a:spcBef>
                <a:spcAft>
                  <a:spcPct val="0"/>
                </a:spcAft>
              </a:pPr>
              <a:endParaRPr lang="en-US">
                <a:solidFill>
                  <a:srgbClr val="000000"/>
                </a:solidFill>
                <a:latin typeface="Gill Sans MT" pitchFamily="34" charset="0"/>
              </a:endParaRPr>
            </a:p>
          </p:txBody>
        </p:sp>
        <p:sp>
          <p:nvSpPr>
            <p:cNvPr id="376870" name="Freeform 38"/>
            <p:cNvSpPr>
              <a:spLocks/>
            </p:cNvSpPr>
            <p:nvPr/>
          </p:nvSpPr>
          <p:spPr bwMode="auto">
            <a:xfrm>
              <a:off x="4224" y="1968"/>
              <a:ext cx="192" cy="288"/>
            </a:xfrm>
            <a:custGeom>
              <a:avLst/>
              <a:gdLst/>
              <a:ahLst/>
              <a:cxnLst>
                <a:cxn ang="0">
                  <a:pos x="0" y="0"/>
                </a:cxn>
                <a:cxn ang="0">
                  <a:pos x="0" y="96"/>
                </a:cxn>
                <a:cxn ang="0">
                  <a:pos x="48" y="144"/>
                </a:cxn>
                <a:cxn ang="0">
                  <a:pos x="0" y="192"/>
                </a:cxn>
                <a:cxn ang="0">
                  <a:pos x="0" y="288"/>
                </a:cxn>
                <a:cxn ang="0">
                  <a:pos x="192" y="192"/>
                </a:cxn>
                <a:cxn ang="0">
                  <a:pos x="192" y="96"/>
                </a:cxn>
                <a:cxn ang="0">
                  <a:pos x="0" y="0"/>
                </a:cxn>
              </a:cxnLst>
              <a:rect l="0" t="0" r="r" b="b"/>
              <a:pathLst>
                <a:path w="192" h="288">
                  <a:moveTo>
                    <a:pt x="0" y="0"/>
                  </a:moveTo>
                  <a:lnTo>
                    <a:pt x="0" y="96"/>
                  </a:lnTo>
                  <a:lnTo>
                    <a:pt x="48" y="144"/>
                  </a:lnTo>
                  <a:lnTo>
                    <a:pt x="0" y="192"/>
                  </a:lnTo>
                  <a:lnTo>
                    <a:pt x="0" y="288"/>
                  </a:lnTo>
                  <a:lnTo>
                    <a:pt x="192" y="192"/>
                  </a:lnTo>
                  <a:lnTo>
                    <a:pt x="192" y="96"/>
                  </a:lnTo>
                  <a:lnTo>
                    <a:pt x="0" y="0"/>
                  </a:lnTo>
                  <a:close/>
                </a:path>
              </a:pathLst>
            </a:custGeom>
            <a:solidFill>
              <a:srgbClr val="3366FF"/>
            </a:solidFill>
            <a:ln w="9525">
              <a:noFill/>
              <a:round/>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a:lstStyle/>
            <a:p>
              <a:pPr fontAlgn="base">
                <a:spcBef>
                  <a:spcPct val="0"/>
                </a:spcBef>
                <a:spcAft>
                  <a:spcPct val="0"/>
                </a:spcAft>
              </a:pPr>
              <a:endParaRPr lang="en-US">
                <a:solidFill>
                  <a:srgbClr val="000000"/>
                </a:solidFill>
                <a:latin typeface="Gill Sans MT" pitchFamily="34" charset="0"/>
              </a:endParaRPr>
            </a:p>
          </p:txBody>
        </p:sp>
        <p:sp>
          <p:nvSpPr>
            <p:cNvPr id="376871" name="Line 39"/>
            <p:cNvSpPr>
              <a:spLocks noChangeShapeType="1"/>
            </p:cNvSpPr>
            <p:nvPr/>
          </p:nvSpPr>
          <p:spPr bwMode="auto">
            <a:xfrm>
              <a:off x="1824" y="2064"/>
              <a:ext cx="1248" cy="0"/>
            </a:xfrm>
            <a:prstGeom prst="line">
              <a:avLst/>
            </a:prstGeom>
            <a:noFill/>
            <a:ln w="9525">
              <a:solidFill>
                <a:schemeClr val="tx1"/>
              </a:solidFill>
              <a:round/>
              <a:headEnd/>
              <a:tailEnd type="triangle" w="med" len="med"/>
            </a:ln>
            <a:effectLst/>
          </p:spPr>
          <p:txBody>
            <a:bodyPr/>
            <a:lstStyle/>
            <a:p>
              <a:pPr fontAlgn="base">
                <a:spcBef>
                  <a:spcPct val="0"/>
                </a:spcBef>
                <a:spcAft>
                  <a:spcPct val="0"/>
                </a:spcAft>
              </a:pPr>
              <a:endParaRPr lang="en-US">
                <a:solidFill>
                  <a:srgbClr val="000000"/>
                </a:solidFill>
                <a:latin typeface="Gill Sans MT" pitchFamily="34" charset="0"/>
              </a:endParaRPr>
            </a:p>
          </p:txBody>
        </p:sp>
        <p:sp>
          <p:nvSpPr>
            <p:cNvPr id="376872" name="Line 40"/>
            <p:cNvSpPr>
              <a:spLocks noChangeShapeType="1"/>
            </p:cNvSpPr>
            <p:nvPr/>
          </p:nvSpPr>
          <p:spPr bwMode="auto">
            <a:xfrm>
              <a:off x="2256" y="2112"/>
              <a:ext cx="816" cy="0"/>
            </a:xfrm>
            <a:prstGeom prst="line">
              <a:avLst/>
            </a:prstGeom>
            <a:noFill/>
            <a:ln w="9525">
              <a:solidFill>
                <a:schemeClr val="tx1"/>
              </a:solidFill>
              <a:round/>
              <a:headEnd/>
              <a:tailEnd type="triangle" w="med" len="med"/>
            </a:ln>
            <a:effectLst/>
          </p:spPr>
          <p:txBody>
            <a:bodyPr/>
            <a:lstStyle/>
            <a:p>
              <a:pPr fontAlgn="base">
                <a:spcBef>
                  <a:spcPct val="0"/>
                </a:spcBef>
                <a:spcAft>
                  <a:spcPct val="0"/>
                </a:spcAft>
              </a:pPr>
              <a:endParaRPr lang="en-US">
                <a:solidFill>
                  <a:srgbClr val="000000"/>
                </a:solidFill>
                <a:latin typeface="Gill Sans MT" pitchFamily="34" charset="0"/>
              </a:endParaRPr>
            </a:p>
          </p:txBody>
        </p:sp>
        <p:sp>
          <p:nvSpPr>
            <p:cNvPr id="376873" name="Rectangle 41"/>
            <p:cNvSpPr>
              <a:spLocks noChangeArrowheads="1"/>
            </p:cNvSpPr>
            <p:nvPr/>
          </p:nvSpPr>
          <p:spPr bwMode="auto">
            <a:xfrm>
              <a:off x="3072" y="1968"/>
              <a:ext cx="528" cy="288"/>
            </a:xfrm>
            <a:prstGeom prst="rect">
              <a:avLst/>
            </a:prstGeom>
            <a:solidFill>
              <a:srgbClr val="00CCFF"/>
            </a:solidFill>
            <a:ln w="9525">
              <a:no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r>
                <a:rPr lang="en-US">
                  <a:solidFill>
                    <a:srgbClr val="FFFFFF"/>
                  </a:solidFill>
                  <a:effectLst>
                    <a:outerShdw blurRad="38100" dist="38100" dir="2700000" algn="tl">
                      <a:srgbClr val="000000"/>
                    </a:outerShdw>
                  </a:effectLst>
                  <a:latin typeface="Gill Sans MT" pitchFamily="34" charset="0"/>
                </a:rPr>
                <a:t>Arbiter</a:t>
              </a:r>
            </a:p>
          </p:txBody>
        </p:sp>
        <p:sp>
          <p:nvSpPr>
            <p:cNvPr id="376874" name="Oval 42"/>
            <p:cNvSpPr>
              <a:spLocks noChangeArrowheads="1"/>
            </p:cNvSpPr>
            <p:nvPr/>
          </p:nvSpPr>
          <p:spPr bwMode="auto">
            <a:xfrm>
              <a:off x="3792" y="2016"/>
              <a:ext cx="240" cy="240"/>
            </a:xfrm>
            <a:prstGeom prst="ellipse">
              <a:avLst/>
            </a:prstGeom>
            <a:solidFill>
              <a:srgbClr val="99CCFF"/>
            </a:solidFill>
            <a:ln w="9525">
              <a:solidFill>
                <a:schemeClr val="tx1"/>
              </a:solid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dirty="0">
                  <a:solidFill>
                    <a:srgbClr val="000000"/>
                  </a:solidFill>
                  <a:latin typeface="Gill Sans MT" pitchFamily="34" charset="0"/>
                </a:rPr>
                <a:t>B</a:t>
              </a:r>
            </a:p>
          </p:txBody>
        </p:sp>
      </p:grpSp>
      <p:sp>
        <p:nvSpPr>
          <p:cNvPr id="376876" name="Text Box 44"/>
          <p:cNvSpPr txBox="1">
            <a:spLocks noChangeArrowheads="1"/>
          </p:cNvSpPr>
          <p:nvPr/>
        </p:nvSpPr>
        <p:spPr bwMode="auto">
          <a:xfrm>
            <a:off x="6324600" y="2747963"/>
            <a:ext cx="1905000" cy="1569660"/>
          </a:xfrm>
          <a:prstGeom prst="rect">
            <a:avLst/>
          </a:prstGeom>
          <a:noFill/>
          <a:ln w="9525">
            <a:noFill/>
            <a:miter lim="800000"/>
            <a:headEnd/>
            <a:tailEnd/>
          </a:ln>
          <a:effectLst/>
        </p:spPr>
        <p:txBody>
          <a:bodyPr>
            <a:spAutoFit/>
          </a:bodyPr>
          <a:lstStyle/>
          <a:p>
            <a:pPr fontAlgn="base">
              <a:spcBef>
                <a:spcPct val="0"/>
              </a:spcBef>
              <a:spcAft>
                <a:spcPct val="0"/>
              </a:spcAft>
            </a:pPr>
            <a:r>
              <a:rPr lang="en-US" sz="1600">
                <a:solidFill>
                  <a:srgbClr val="000000"/>
                </a:solidFill>
                <a:latin typeface="Gill Sans MT" pitchFamily="34" charset="0"/>
              </a:rPr>
              <a:t>Method for choosing between multiple ready instructions competing for the same resource</a:t>
            </a:r>
          </a:p>
        </p:txBody>
      </p:sp>
      <p:grpSp>
        <p:nvGrpSpPr>
          <p:cNvPr id="376882" name="Group 50"/>
          <p:cNvGrpSpPr>
            <a:grpSpLocks/>
          </p:cNvGrpSpPr>
          <p:nvPr/>
        </p:nvGrpSpPr>
        <p:grpSpPr bwMode="auto">
          <a:xfrm>
            <a:off x="2133600" y="3052763"/>
            <a:ext cx="4191000" cy="533400"/>
            <a:chOff x="1968" y="2112"/>
            <a:chExt cx="2640" cy="336"/>
          </a:xfrm>
        </p:grpSpPr>
        <p:sp>
          <p:nvSpPr>
            <p:cNvPr id="376878" name="Freeform 46"/>
            <p:cNvSpPr>
              <a:spLocks/>
            </p:cNvSpPr>
            <p:nvPr/>
          </p:nvSpPr>
          <p:spPr bwMode="auto">
            <a:xfrm>
              <a:off x="2496" y="2112"/>
              <a:ext cx="2112" cy="336"/>
            </a:xfrm>
            <a:custGeom>
              <a:avLst/>
              <a:gdLst/>
              <a:ahLst/>
              <a:cxnLst>
                <a:cxn ang="0">
                  <a:pos x="1920" y="0"/>
                </a:cxn>
                <a:cxn ang="0">
                  <a:pos x="2112" y="0"/>
                </a:cxn>
                <a:cxn ang="0">
                  <a:pos x="2112" y="336"/>
                </a:cxn>
                <a:cxn ang="0">
                  <a:pos x="0" y="336"/>
                </a:cxn>
              </a:cxnLst>
              <a:rect l="0" t="0" r="r" b="b"/>
              <a:pathLst>
                <a:path w="2112" h="336">
                  <a:moveTo>
                    <a:pt x="1920" y="0"/>
                  </a:moveTo>
                  <a:lnTo>
                    <a:pt x="2112" y="0"/>
                  </a:lnTo>
                  <a:lnTo>
                    <a:pt x="2112" y="336"/>
                  </a:lnTo>
                  <a:lnTo>
                    <a:pt x="0" y="336"/>
                  </a:lnTo>
                </a:path>
              </a:pathLst>
            </a:custGeom>
            <a:noFill/>
            <a:ln w="9525">
              <a:solidFill>
                <a:schemeClr val="tx1"/>
              </a:solidFill>
              <a:round/>
              <a:headEnd/>
              <a:tailEnd type="triangle" w="med" len="med"/>
            </a:ln>
            <a:effectLst/>
          </p:spPr>
          <p:txBody>
            <a:bodyPr/>
            <a:lstStyle/>
            <a:p>
              <a:pPr fontAlgn="base">
                <a:spcBef>
                  <a:spcPct val="0"/>
                </a:spcBef>
                <a:spcAft>
                  <a:spcPct val="0"/>
                </a:spcAft>
              </a:pPr>
              <a:endParaRPr lang="en-US">
                <a:solidFill>
                  <a:srgbClr val="000000"/>
                </a:solidFill>
                <a:latin typeface="Gill Sans MT" pitchFamily="34" charset="0"/>
              </a:endParaRPr>
            </a:p>
          </p:txBody>
        </p:sp>
        <p:sp>
          <p:nvSpPr>
            <p:cNvPr id="376879" name="Line 47"/>
            <p:cNvSpPr>
              <a:spLocks noChangeShapeType="1"/>
            </p:cNvSpPr>
            <p:nvPr/>
          </p:nvSpPr>
          <p:spPr bwMode="auto">
            <a:xfrm flipH="1">
              <a:off x="1968" y="2448"/>
              <a:ext cx="528" cy="0"/>
            </a:xfrm>
            <a:prstGeom prst="line">
              <a:avLst/>
            </a:prstGeom>
            <a:noFill/>
            <a:ln w="9525">
              <a:solidFill>
                <a:schemeClr val="tx1"/>
              </a:solidFill>
              <a:round/>
              <a:headEnd/>
              <a:tailEnd type="triangle" w="med" len="med"/>
            </a:ln>
            <a:effectLst/>
          </p:spPr>
          <p:txBody>
            <a:bodyPr/>
            <a:lstStyle/>
            <a:p>
              <a:pPr fontAlgn="base">
                <a:spcBef>
                  <a:spcPct val="0"/>
                </a:spcBef>
                <a:spcAft>
                  <a:spcPct val="0"/>
                </a:spcAft>
              </a:pPr>
              <a:endParaRPr lang="en-US">
                <a:solidFill>
                  <a:srgbClr val="000000"/>
                </a:solidFill>
                <a:latin typeface="Gill Sans MT" pitchFamily="34" charset="0"/>
              </a:endParaRPr>
            </a:p>
          </p:txBody>
        </p:sp>
        <p:cxnSp>
          <p:nvCxnSpPr>
            <p:cNvPr id="376880" name="AutoShape 48"/>
            <p:cNvCxnSpPr>
              <a:cxnSpLocks noChangeShapeType="1"/>
              <a:stCxn id="376838" idx="4"/>
              <a:endCxn id="376839" idx="7"/>
            </p:cNvCxnSpPr>
            <p:nvPr/>
          </p:nvCxnSpPr>
          <p:spPr bwMode="auto">
            <a:xfrm flipH="1">
              <a:off x="1981" y="2228"/>
              <a:ext cx="155" cy="179"/>
            </a:xfrm>
            <a:prstGeom prst="straightConnector1">
              <a:avLst/>
            </a:prstGeom>
            <a:noFill/>
            <a:ln w="25400">
              <a:solidFill>
                <a:srgbClr val="008000"/>
              </a:solidFill>
              <a:round/>
              <a:headEnd/>
              <a:tailEnd type="triangle" w="med" len="med"/>
            </a:ln>
            <a:effectLst/>
          </p:spPr>
        </p:cxnSp>
        <p:cxnSp>
          <p:nvCxnSpPr>
            <p:cNvPr id="376881" name="AutoShape 49"/>
            <p:cNvCxnSpPr>
              <a:cxnSpLocks noChangeShapeType="1"/>
              <a:stCxn id="376838" idx="4"/>
              <a:endCxn id="376842" idx="1"/>
            </p:cNvCxnSpPr>
            <p:nvPr/>
          </p:nvCxnSpPr>
          <p:spPr bwMode="auto">
            <a:xfrm>
              <a:off x="2136" y="2228"/>
              <a:ext cx="155" cy="179"/>
            </a:xfrm>
            <a:prstGeom prst="straightConnector1">
              <a:avLst/>
            </a:prstGeom>
            <a:noFill/>
            <a:ln w="25400">
              <a:solidFill>
                <a:srgbClr val="008000"/>
              </a:solidFill>
              <a:round/>
              <a:headEnd/>
              <a:tailEnd type="triangle" w="med" len="med"/>
            </a:ln>
            <a:effectLst/>
          </p:spPr>
        </p:cxnSp>
      </p:grpSp>
      <p:sp>
        <p:nvSpPr>
          <p:cNvPr id="376883" name="Text Box 51"/>
          <p:cNvSpPr txBox="1">
            <a:spLocks noChangeArrowheads="1"/>
          </p:cNvSpPr>
          <p:nvPr/>
        </p:nvSpPr>
        <p:spPr bwMode="auto">
          <a:xfrm>
            <a:off x="3352800" y="3663950"/>
            <a:ext cx="2560509" cy="646331"/>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a:solidFill>
                  <a:srgbClr val="000000"/>
                </a:solidFill>
                <a:latin typeface="Gill Sans MT" pitchFamily="34" charset="0"/>
              </a:rPr>
              <a:t>Method for notification</a:t>
            </a:r>
          </a:p>
          <a:p>
            <a:pPr fontAlgn="base">
              <a:spcBef>
                <a:spcPct val="0"/>
              </a:spcBef>
              <a:spcAft>
                <a:spcPct val="0"/>
              </a:spcAft>
            </a:pPr>
            <a:r>
              <a:rPr lang="en-US">
                <a:solidFill>
                  <a:srgbClr val="000000"/>
                </a:solidFill>
                <a:latin typeface="Gill Sans MT" pitchFamily="34" charset="0"/>
              </a:rPr>
              <a:t>of dependency resolution</a:t>
            </a:r>
          </a:p>
        </p:txBody>
      </p:sp>
      <p:sp>
        <p:nvSpPr>
          <p:cNvPr id="376885" name="Text Box 53"/>
          <p:cNvSpPr txBox="1">
            <a:spLocks noChangeArrowheads="1"/>
          </p:cNvSpPr>
          <p:nvPr/>
        </p:nvSpPr>
        <p:spPr bwMode="auto">
          <a:xfrm>
            <a:off x="4040188" y="4775200"/>
            <a:ext cx="2190536" cy="738664"/>
          </a:xfrm>
          <a:prstGeom prst="rect">
            <a:avLst/>
          </a:prstGeom>
          <a:noFill/>
          <a:ln w="9525">
            <a:noFill/>
            <a:miter lim="800000"/>
            <a:headEnd/>
            <a:tailEnd/>
          </a:ln>
          <a:effectLst/>
        </p:spPr>
        <p:txBody>
          <a:bodyPr wrap="square">
            <a:spAutoFit/>
          </a:bodyPr>
          <a:lstStyle/>
          <a:p>
            <a:pPr fontAlgn="base">
              <a:spcBef>
                <a:spcPct val="0"/>
              </a:spcBef>
              <a:spcAft>
                <a:spcPct val="0"/>
              </a:spcAft>
            </a:pPr>
            <a:r>
              <a:rPr lang="en-US" sz="1400" dirty="0">
                <a:solidFill>
                  <a:srgbClr val="000000"/>
                </a:solidFill>
                <a:latin typeface="Gill Sans MT" pitchFamily="34" charset="0"/>
              </a:rPr>
              <a:t>“Scheduler Entries” or</a:t>
            </a:r>
          </a:p>
          <a:p>
            <a:pPr fontAlgn="base">
              <a:spcBef>
                <a:spcPct val="0"/>
              </a:spcBef>
              <a:spcAft>
                <a:spcPct val="0"/>
              </a:spcAft>
            </a:pPr>
            <a:r>
              <a:rPr lang="en-US" sz="1400" dirty="0">
                <a:solidFill>
                  <a:srgbClr val="000000"/>
                </a:solidFill>
                <a:latin typeface="Gill Sans MT" pitchFamily="34" charset="0"/>
              </a:rPr>
              <a:t>“Issue Queue” (IQ) or</a:t>
            </a:r>
          </a:p>
          <a:p>
            <a:pPr fontAlgn="base">
              <a:spcBef>
                <a:spcPct val="0"/>
              </a:spcBef>
              <a:spcAft>
                <a:spcPct val="0"/>
              </a:spcAft>
            </a:pPr>
            <a:r>
              <a:rPr lang="en-US" sz="1400" dirty="0">
                <a:solidFill>
                  <a:srgbClr val="000000"/>
                </a:solidFill>
                <a:latin typeface="Gill Sans MT" pitchFamily="34" charset="0"/>
              </a:rPr>
              <a:t>“Reservation Stations” (RS)</a:t>
            </a:r>
          </a:p>
        </p:txBody>
      </p:sp>
      <p:sp>
        <p:nvSpPr>
          <p:cNvPr id="376886" name="Line 54"/>
          <p:cNvSpPr>
            <a:spLocks noChangeShapeType="1"/>
          </p:cNvSpPr>
          <p:nvPr/>
        </p:nvSpPr>
        <p:spPr bwMode="auto">
          <a:xfrm flipH="1" flipV="1">
            <a:off x="3357563" y="4722813"/>
            <a:ext cx="682625" cy="303212"/>
          </a:xfrm>
          <a:prstGeom prst="line">
            <a:avLst/>
          </a:prstGeom>
          <a:noFill/>
          <a:ln w="9525">
            <a:solidFill>
              <a:schemeClr val="tx1"/>
            </a:solidFill>
            <a:round/>
            <a:headEnd/>
            <a:tailEnd type="triangle" w="med" len="med"/>
          </a:ln>
          <a:effectLst/>
        </p:spPr>
        <p:txBody>
          <a:bodyPr/>
          <a:lstStyle/>
          <a:p>
            <a:pPr fontAlgn="base">
              <a:spcBef>
                <a:spcPct val="0"/>
              </a:spcBef>
              <a:spcAft>
                <a:spcPct val="0"/>
              </a:spcAft>
            </a:pPr>
            <a:endParaRPr lang="en-US">
              <a:solidFill>
                <a:srgbClr val="000000"/>
              </a:solidFill>
              <a:latin typeface="Gill Sans MT" pitchFamily="34" charset="0"/>
            </a:endParaRPr>
          </a:p>
        </p:txBody>
      </p:sp>
    </p:spTree>
    <p:extLst>
      <p:ext uri="{BB962C8B-B14F-4D97-AF65-F5344CB8AC3E}">
        <p14:creationId xmlns:p14="http://schemas.microsoft.com/office/powerpoint/2010/main" val="31136252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7686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76867"/>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76877"/>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7687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76882"/>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7688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6867" grpId="0"/>
      <p:bldP spid="376876" grpId="0"/>
      <p:bldP spid="376883"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1346" name="Rectangle 2"/>
          <p:cNvSpPr>
            <a:spLocks noGrp="1" noChangeArrowheads="1"/>
          </p:cNvSpPr>
          <p:nvPr>
            <p:ph type="title"/>
          </p:nvPr>
        </p:nvSpPr>
        <p:spPr/>
        <p:txBody>
          <a:bodyPr>
            <a:normAutofit fontScale="90000"/>
          </a:bodyPr>
          <a:lstStyle/>
          <a:p>
            <a:r>
              <a:rPr lang="en-US"/>
              <a:t>Squashing (3/3)</a:t>
            </a:r>
            <a:endParaRPr lang="en-US" dirty="0"/>
          </a:p>
        </p:txBody>
      </p:sp>
      <p:sp>
        <p:nvSpPr>
          <p:cNvPr id="441348" name="Rectangle 4"/>
          <p:cNvSpPr>
            <a:spLocks noGrp="1" noChangeArrowheads="1"/>
          </p:cNvSpPr>
          <p:nvPr>
            <p:ph idx="1"/>
          </p:nvPr>
        </p:nvSpPr>
        <p:spPr/>
        <p:txBody>
          <a:bodyPr/>
          <a:lstStyle/>
          <a:p>
            <a:r>
              <a:rPr lang="en-US" dirty="0"/>
              <a:t>Can list “colors” in unary (bit-vector) form</a:t>
            </a:r>
          </a:p>
          <a:p>
            <a:pPr lvl="1"/>
            <a:r>
              <a:rPr lang="en-US" dirty="0">
                <a:solidFill>
                  <a:srgbClr val="000000"/>
                </a:solidFill>
                <a:latin typeface="Gill Sans MT" pitchFamily="34" charset="0"/>
              </a:rPr>
              <a:t>Each </a:t>
            </a:r>
            <a:r>
              <a:rPr lang="en-US" dirty="0" err="1">
                <a:solidFill>
                  <a:srgbClr val="000000"/>
                </a:solidFill>
                <a:latin typeface="Gill Sans MT" pitchFamily="34" charset="0"/>
              </a:rPr>
              <a:t>insn</a:t>
            </a:r>
            <a:r>
              <a:rPr lang="en-US" dirty="0">
                <a:solidFill>
                  <a:srgbClr val="000000"/>
                </a:solidFill>
                <a:latin typeface="Gill Sans MT" pitchFamily="34" charset="0"/>
              </a:rPr>
              <a:t>.’s vector is bitwise OR of parents’ vectors</a:t>
            </a:r>
          </a:p>
          <a:p>
            <a:endParaRPr lang="en-US" dirty="0"/>
          </a:p>
        </p:txBody>
      </p:sp>
      <p:sp>
        <p:nvSpPr>
          <p:cNvPr id="441349" name="Rectangle 5"/>
          <p:cNvSpPr>
            <a:spLocks noChangeArrowheads="1"/>
          </p:cNvSpPr>
          <p:nvPr/>
        </p:nvSpPr>
        <p:spPr bwMode="auto">
          <a:xfrm>
            <a:off x="1624565" y="2645321"/>
            <a:ext cx="152400" cy="152400"/>
          </a:xfrm>
          <a:prstGeom prst="rect">
            <a:avLst/>
          </a:prstGeom>
          <a:solidFill>
            <a:srgbClr val="FF0000"/>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fontAlgn="base">
              <a:spcBef>
                <a:spcPct val="0"/>
              </a:spcBef>
              <a:spcAft>
                <a:spcPct val="0"/>
              </a:spcAft>
            </a:pPr>
            <a:endParaRPr lang="en-US">
              <a:solidFill>
                <a:srgbClr val="000000"/>
              </a:solidFill>
              <a:latin typeface="Gill Sans MT" pitchFamily="34" charset="0"/>
            </a:endParaRPr>
          </a:p>
        </p:txBody>
      </p:sp>
      <p:sp>
        <p:nvSpPr>
          <p:cNvPr id="441350" name="Rectangle 6"/>
          <p:cNvSpPr>
            <a:spLocks noChangeArrowheads="1"/>
          </p:cNvSpPr>
          <p:nvPr/>
        </p:nvSpPr>
        <p:spPr bwMode="auto">
          <a:xfrm>
            <a:off x="1776965" y="2645321"/>
            <a:ext cx="152400" cy="152400"/>
          </a:xfrm>
          <a:prstGeom prst="rect">
            <a:avLst/>
          </a:prstGeom>
          <a:solidFill>
            <a:srgbClr val="FF9900"/>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fontAlgn="base">
              <a:spcBef>
                <a:spcPct val="0"/>
              </a:spcBef>
              <a:spcAft>
                <a:spcPct val="0"/>
              </a:spcAft>
            </a:pPr>
            <a:endParaRPr lang="en-US">
              <a:solidFill>
                <a:srgbClr val="000000"/>
              </a:solidFill>
              <a:latin typeface="Gill Sans MT" pitchFamily="34" charset="0"/>
            </a:endParaRPr>
          </a:p>
        </p:txBody>
      </p:sp>
      <p:sp>
        <p:nvSpPr>
          <p:cNvPr id="441351" name="Rectangle 7"/>
          <p:cNvSpPr>
            <a:spLocks noChangeArrowheads="1"/>
          </p:cNvSpPr>
          <p:nvPr/>
        </p:nvSpPr>
        <p:spPr bwMode="auto">
          <a:xfrm>
            <a:off x="1929365" y="2645321"/>
            <a:ext cx="152400" cy="152400"/>
          </a:xfrm>
          <a:prstGeom prst="rect">
            <a:avLst/>
          </a:prstGeom>
          <a:solidFill>
            <a:srgbClr val="FFFF00"/>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fontAlgn="base">
              <a:spcBef>
                <a:spcPct val="0"/>
              </a:spcBef>
              <a:spcAft>
                <a:spcPct val="0"/>
              </a:spcAft>
            </a:pPr>
            <a:endParaRPr lang="en-US">
              <a:solidFill>
                <a:srgbClr val="000000"/>
              </a:solidFill>
              <a:latin typeface="Gill Sans MT" pitchFamily="34" charset="0"/>
            </a:endParaRPr>
          </a:p>
        </p:txBody>
      </p:sp>
      <p:sp>
        <p:nvSpPr>
          <p:cNvPr id="441352" name="Rectangle 8"/>
          <p:cNvSpPr>
            <a:spLocks noChangeArrowheads="1"/>
          </p:cNvSpPr>
          <p:nvPr/>
        </p:nvSpPr>
        <p:spPr bwMode="auto">
          <a:xfrm>
            <a:off x="2081765" y="2645321"/>
            <a:ext cx="152400" cy="152400"/>
          </a:xfrm>
          <a:prstGeom prst="rect">
            <a:avLst/>
          </a:prstGeom>
          <a:solidFill>
            <a:srgbClr val="00FF00"/>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fontAlgn="base">
              <a:spcBef>
                <a:spcPct val="0"/>
              </a:spcBef>
              <a:spcAft>
                <a:spcPct val="0"/>
              </a:spcAft>
            </a:pPr>
            <a:endParaRPr lang="en-US">
              <a:solidFill>
                <a:srgbClr val="000000"/>
              </a:solidFill>
              <a:latin typeface="Gill Sans MT" pitchFamily="34" charset="0"/>
            </a:endParaRPr>
          </a:p>
        </p:txBody>
      </p:sp>
      <p:sp>
        <p:nvSpPr>
          <p:cNvPr id="441353" name="Rectangle 9"/>
          <p:cNvSpPr>
            <a:spLocks noChangeArrowheads="1"/>
          </p:cNvSpPr>
          <p:nvPr/>
        </p:nvSpPr>
        <p:spPr bwMode="auto">
          <a:xfrm>
            <a:off x="2234165" y="2645321"/>
            <a:ext cx="152400" cy="152400"/>
          </a:xfrm>
          <a:prstGeom prst="rect">
            <a:avLst/>
          </a:prstGeom>
          <a:solidFill>
            <a:srgbClr val="00FFFF"/>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fontAlgn="base">
              <a:spcBef>
                <a:spcPct val="0"/>
              </a:spcBef>
              <a:spcAft>
                <a:spcPct val="0"/>
              </a:spcAft>
            </a:pPr>
            <a:endParaRPr lang="en-US">
              <a:solidFill>
                <a:srgbClr val="000000"/>
              </a:solidFill>
              <a:latin typeface="Gill Sans MT" pitchFamily="34" charset="0"/>
            </a:endParaRPr>
          </a:p>
        </p:txBody>
      </p:sp>
      <p:sp>
        <p:nvSpPr>
          <p:cNvPr id="441354" name="Rectangle 10"/>
          <p:cNvSpPr>
            <a:spLocks noChangeArrowheads="1"/>
          </p:cNvSpPr>
          <p:nvPr/>
        </p:nvSpPr>
        <p:spPr bwMode="auto">
          <a:xfrm>
            <a:off x="2386565" y="2645321"/>
            <a:ext cx="152400" cy="152400"/>
          </a:xfrm>
          <a:prstGeom prst="rect">
            <a:avLst/>
          </a:prstGeom>
          <a:solidFill>
            <a:srgbClr val="0000FF"/>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fontAlgn="base">
              <a:spcBef>
                <a:spcPct val="0"/>
              </a:spcBef>
              <a:spcAft>
                <a:spcPct val="0"/>
              </a:spcAft>
            </a:pPr>
            <a:endParaRPr lang="en-US">
              <a:solidFill>
                <a:srgbClr val="000000"/>
              </a:solidFill>
              <a:latin typeface="Gill Sans MT" pitchFamily="34" charset="0"/>
            </a:endParaRPr>
          </a:p>
        </p:txBody>
      </p:sp>
      <p:sp>
        <p:nvSpPr>
          <p:cNvPr id="441355" name="Rectangle 11"/>
          <p:cNvSpPr>
            <a:spLocks noChangeArrowheads="1"/>
          </p:cNvSpPr>
          <p:nvPr/>
        </p:nvSpPr>
        <p:spPr bwMode="auto">
          <a:xfrm>
            <a:off x="2538965" y="2645321"/>
            <a:ext cx="152400" cy="152400"/>
          </a:xfrm>
          <a:prstGeom prst="rect">
            <a:avLst/>
          </a:prstGeom>
          <a:solidFill>
            <a:srgbClr val="6600CC"/>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fontAlgn="base">
              <a:spcBef>
                <a:spcPct val="0"/>
              </a:spcBef>
              <a:spcAft>
                <a:spcPct val="0"/>
              </a:spcAft>
            </a:pPr>
            <a:endParaRPr lang="en-US">
              <a:solidFill>
                <a:srgbClr val="000000"/>
              </a:solidFill>
              <a:latin typeface="Gill Sans MT" pitchFamily="34" charset="0"/>
            </a:endParaRPr>
          </a:p>
        </p:txBody>
      </p:sp>
      <p:sp>
        <p:nvSpPr>
          <p:cNvPr id="441356" name="Rectangle 12"/>
          <p:cNvSpPr>
            <a:spLocks noChangeArrowheads="1"/>
          </p:cNvSpPr>
          <p:nvPr/>
        </p:nvSpPr>
        <p:spPr bwMode="auto">
          <a:xfrm>
            <a:off x="1473753" y="2645321"/>
            <a:ext cx="152400" cy="152400"/>
          </a:xfrm>
          <a:prstGeom prst="rect">
            <a:avLst/>
          </a:prstGeom>
          <a:solidFill>
            <a:srgbClr val="FF00FF"/>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fontAlgn="base">
              <a:spcBef>
                <a:spcPct val="0"/>
              </a:spcBef>
              <a:spcAft>
                <a:spcPct val="0"/>
              </a:spcAft>
            </a:pPr>
            <a:endParaRPr lang="en-US">
              <a:solidFill>
                <a:srgbClr val="000000"/>
              </a:solidFill>
              <a:latin typeface="Gill Sans MT" pitchFamily="34" charset="0"/>
            </a:endParaRPr>
          </a:p>
        </p:txBody>
      </p:sp>
      <p:sp>
        <p:nvSpPr>
          <p:cNvPr id="441357" name="Text Box 13"/>
          <p:cNvSpPr txBox="1">
            <a:spLocks noChangeArrowheads="1"/>
          </p:cNvSpPr>
          <p:nvPr/>
        </p:nvSpPr>
        <p:spPr bwMode="auto">
          <a:xfrm>
            <a:off x="3207303" y="2908846"/>
            <a:ext cx="1861407" cy="369332"/>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a:solidFill>
                  <a:srgbClr val="000000"/>
                </a:solidFill>
                <a:latin typeface="Gill Sans MT" pitchFamily="34" charset="0"/>
              </a:rPr>
              <a:t>Load </a:t>
            </a:r>
            <a:r>
              <a:rPr lang="en-US">
                <a:solidFill>
                  <a:srgbClr val="FF00FF"/>
                </a:solidFill>
                <a:latin typeface="Gill Sans MT" pitchFamily="34" charset="0"/>
              </a:rPr>
              <a:t>R1</a:t>
            </a:r>
            <a:r>
              <a:rPr lang="en-US">
                <a:solidFill>
                  <a:srgbClr val="000000"/>
                </a:solidFill>
                <a:latin typeface="Gill Sans MT" pitchFamily="34" charset="0"/>
              </a:rPr>
              <a:t> = 16[R2]</a:t>
            </a:r>
          </a:p>
        </p:txBody>
      </p:sp>
      <p:sp>
        <p:nvSpPr>
          <p:cNvPr id="441359" name="Rectangle 15"/>
          <p:cNvSpPr>
            <a:spLocks noChangeArrowheads="1"/>
          </p:cNvSpPr>
          <p:nvPr/>
        </p:nvSpPr>
        <p:spPr bwMode="auto">
          <a:xfrm>
            <a:off x="1476928" y="3024733"/>
            <a:ext cx="152400" cy="152400"/>
          </a:xfrm>
          <a:prstGeom prst="rect">
            <a:avLst/>
          </a:prstGeom>
          <a:solidFill>
            <a:srgbClr val="FF00FF"/>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lIns="0" rIns="0" anchor="ctr"/>
          <a:lstStyle/>
          <a:p>
            <a:pPr algn="ctr" fontAlgn="base">
              <a:spcBef>
                <a:spcPct val="0"/>
              </a:spcBef>
              <a:spcAft>
                <a:spcPct val="0"/>
              </a:spcAft>
            </a:pPr>
            <a:r>
              <a:rPr lang="en-US" sz="1200">
                <a:solidFill>
                  <a:srgbClr val="000000"/>
                </a:solidFill>
                <a:latin typeface="Gill Sans MT" pitchFamily="34" charset="0"/>
              </a:rPr>
              <a:t>1</a:t>
            </a:r>
          </a:p>
        </p:txBody>
      </p:sp>
      <p:sp>
        <p:nvSpPr>
          <p:cNvPr id="441360" name="Rectangle 16"/>
          <p:cNvSpPr>
            <a:spLocks noChangeArrowheads="1"/>
          </p:cNvSpPr>
          <p:nvPr/>
        </p:nvSpPr>
        <p:spPr bwMode="auto">
          <a:xfrm>
            <a:off x="1629328" y="3024733"/>
            <a:ext cx="152400" cy="152400"/>
          </a:xfrm>
          <a:prstGeom prst="rect">
            <a:avLst/>
          </a:prstGeom>
          <a:solidFill>
            <a:schemeClr val="accent1"/>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lIns="0" rIns="0" anchor="ctr"/>
          <a:lstStyle/>
          <a:p>
            <a:pPr algn="ctr" fontAlgn="base">
              <a:spcBef>
                <a:spcPct val="0"/>
              </a:spcBef>
              <a:spcAft>
                <a:spcPct val="0"/>
              </a:spcAft>
            </a:pPr>
            <a:r>
              <a:rPr lang="en-US" sz="1200">
                <a:solidFill>
                  <a:srgbClr val="000000"/>
                </a:solidFill>
                <a:latin typeface="Gill Sans MT" pitchFamily="34" charset="0"/>
              </a:rPr>
              <a:t>0</a:t>
            </a:r>
          </a:p>
        </p:txBody>
      </p:sp>
      <p:sp>
        <p:nvSpPr>
          <p:cNvPr id="441361" name="Rectangle 17"/>
          <p:cNvSpPr>
            <a:spLocks noChangeArrowheads="1"/>
          </p:cNvSpPr>
          <p:nvPr/>
        </p:nvSpPr>
        <p:spPr bwMode="auto">
          <a:xfrm>
            <a:off x="1781728" y="3024733"/>
            <a:ext cx="152400" cy="152400"/>
          </a:xfrm>
          <a:prstGeom prst="rect">
            <a:avLst/>
          </a:prstGeom>
          <a:solidFill>
            <a:schemeClr val="accent1"/>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lIns="0" rIns="0" anchor="ctr"/>
          <a:lstStyle/>
          <a:p>
            <a:pPr algn="ctr" fontAlgn="base">
              <a:spcBef>
                <a:spcPct val="0"/>
              </a:spcBef>
              <a:spcAft>
                <a:spcPct val="0"/>
              </a:spcAft>
            </a:pPr>
            <a:r>
              <a:rPr lang="en-US" sz="1200">
                <a:solidFill>
                  <a:srgbClr val="000000"/>
                </a:solidFill>
                <a:latin typeface="Gill Sans MT" pitchFamily="34" charset="0"/>
              </a:rPr>
              <a:t>0</a:t>
            </a:r>
          </a:p>
        </p:txBody>
      </p:sp>
      <p:sp>
        <p:nvSpPr>
          <p:cNvPr id="441362" name="Rectangle 18"/>
          <p:cNvSpPr>
            <a:spLocks noChangeArrowheads="1"/>
          </p:cNvSpPr>
          <p:nvPr/>
        </p:nvSpPr>
        <p:spPr bwMode="auto">
          <a:xfrm>
            <a:off x="1934128" y="3024733"/>
            <a:ext cx="152400" cy="152400"/>
          </a:xfrm>
          <a:prstGeom prst="rect">
            <a:avLst/>
          </a:prstGeom>
          <a:solidFill>
            <a:schemeClr val="accent1"/>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lIns="0" rIns="0" anchor="ctr"/>
          <a:lstStyle/>
          <a:p>
            <a:pPr algn="ctr" fontAlgn="base">
              <a:spcBef>
                <a:spcPct val="0"/>
              </a:spcBef>
              <a:spcAft>
                <a:spcPct val="0"/>
              </a:spcAft>
            </a:pPr>
            <a:r>
              <a:rPr lang="en-US" sz="1200">
                <a:solidFill>
                  <a:srgbClr val="000000"/>
                </a:solidFill>
                <a:latin typeface="Gill Sans MT" pitchFamily="34" charset="0"/>
              </a:rPr>
              <a:t>0</a:t>
            </a:r>
          </a:p>
        </p:txBody>
      </p:sp>
      <p:sp>
        <p:nvSpPr>
          <p:cNvPr id="441363" name="Rectangle 19"/>
          <p:cNvSpPr>
            <a:spLocks noChangeArrowheads="1"/>
          </p:cNvSpPr>
          <p:nvPr/>
        </p:nvSpPr>
        <p:spPr bwMode="auto">
          <a:xfrm>
            <a:off x="2086528" y="3024733"/>
            <a:ext cx="152400" cy="152400"/>
          </a:xfrm>
          <a:prstGeom prst="rect">
            <a:avLst/>
          </a:prstGeom>
          <a:solidFill>
            <a:schemeClr val="accent1"/>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lIns="0" rIns="0" anchor="ctr"/>
          <a:lstStyle/>
          <a:p>
            <a:pPr algn="ctr" fontAlgn="base">
              <a:spcBef>
                <a:spcPct val="0"/>
              </a:spcBef>
              <a:spcAft>
                <a:spcPct val="0"/>
              </a:spcAft>
            </a:pPr>
            <a:r>
              <a:rPr lang="en-US" sz="1200">
                <a:solidFill>
                  <a:srgbClr val="000000"/>
                </a:solidFill>
                <a:latin typeface="Gill Sans MT" pitchFamily="34" charset="0"/>
              </a:rPr>
              <a:t>0</a:t>
            </a:r>
          </a:p>
        </p:txBody>
      </p:sp>
      <p:sp>
        <p:nvSpPr>
          <p:cNvPr id="441364" name="Rectangle 20"/>
          <p:cNvSpPr>
            <a:spLocks noChangeArrowheads="1"/>
          </p:cNvSpPr>
          <p:nvPr/>
        </p:nvSpPr>
        <p:spPr bwMode="auto">
          <a:xfrm>
            <a:off x="2238928" y="3024733"/>
            <a:ext cx="152400" cy="152400"/>
          </a:xfrm>
          <a:prstGeom prst="rect">
            <a:avLst/>
          </a:prstGeom>
          <a:solidFill>
            <a:schemeClr val="accent1"/>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lIns="0" rIns="0" anchor="ctr"/>
          <a:lstStyle/>
          <a:p>
            <a:pPr algn="ctr" fontAlgn="base">
              <a:spcBef>
                <a:spcPct val="0"/>
              </a:spcBef>
              <a:spcAft>
                <a:spcPct val="0"/>
              </a:spcAft>
            </a:pPr>
            <a:r>
              <a:rPr lang="en-US" sz="1200">
                <a:solidFill>
                  <a:srgbClr val="000000"/>
                </a:solidFill>
                <a:latin typeface="Gill Sans MT" pitchFamily="34" charset="0"/>
              </a:rPr>
              <a:t>0</a:t>
            </a:r>
          </a:p>
        </p:txBody>
      </p:sp>
      <p:sp>
        <p:nvSpPr>
          <p:cNvPr id="441365" name="Rectangle 21"/>
          <p:cNvSpPr>
            <a:spLocks noChangeArrowheads="1"/>
          </p:cNvSpPr>
          <p:nvPr/>
        </p:nvSpPr>
        <p:spPr bwMode="auto">
          <a:xfrm>
            <a:off x="2391328" y="3024733"/>
            <a:ext cx="152400" cy="152400"/>
          </a:xfrm>
          <a:prstGeom prst="rect">
            <a:avLst/>
          </a:prstGeom>
          <a:solidFill>
            <a:schemeClr val="accent1"/>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lIns="0" rIns="0" anchor="ctr"/>
          <a:lstStyle/>
          <a:p>
            <a:pPr algn="ctr" fontAlgn="base">
              <a:spcBef>
                <a:spcPct val="0"/>
              </a:spcBef>
              <a:spcAft>
                <a:spcPct val="0"/>
              </a:spcAft>
            </a:pPr>
            <a:r>
              <a:rPr lang="en-US" sz="1200">
                <a:solidFill>
                  <a:srgbClr val="000000"/>
                </a:solidFill>
                <a:latin typeface="Gill Sans MT" pitchFamily="34" charset="0"/>
              </a:rPr>
              <a:t>0</a:t>
            </a:r>
          </a:p>
        </p:txBody>
      </p:sp>
      <p:sp>
        <p:nvSpPr>
          <p:cNvPr id="441366" name="Rectangle 22"/>
          <p:cNvSpPr>
            <a:spLocks noChangeArrowheads="1"/>
          </p:cNvSpPr>
          <p:nvPr/>
        </p:nvSpPr>
        <p:spPr bwMode="auto">
          <a:xfrm>
            <a:off x="2543728" y="3024733"/>
            <a:ext cx="152400" cy="152400"/>
          </a:xfrm>
          <a:prstGeom prst="rect">
            <a:avLst/>
          </a:prstGeom>
          <a:solidFill>
            <a:schemeClr val="accent1"/>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lIns="0" rIns="0" anchor="ctr"/>
          <a:lstStyle/>
          <a:p>
            <a:pPr algn="ctr" fontAlgn="base">
              <a:spcBef>
                <a:spcPct val="0"/>
              </a:spcBef>
              <a:spcAft>
                <a:spcPct val="0"/>
              </a:spcAft>
            </a:pPr>
            <a:r>
              <a:rPr lang="en-US" sz="1200">
                <a:solidFill>
                  <a:srgbClr val="000000"/>
                </a:solidFill>
                <a:latin typeface="Gill Sans MT" pitchFamily="34" charset="0"/>
              </a:rPr>
              <a:t>0</a:t>
            </a:r>
          </a:p>
        </p:txBody>
      </p:sp>
      <p:sp>
        <p:nvSpPr>
          <p:cNvPr id="441367" name="Text Box 23"/>
          <p:cNvSpPr txBox="1">
            <a:spLocks noChangeArrowheads="1"/>
          </p:cNvSpPr>
          <p:nvPr/>
        </p:nvSpPr>
        <p:spPr bwMode="auto">
          <a:xfrm>
            <a:off x="3223178" y="3264446"/>
            <a:ext cx="1924886" cy="369332"/>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a:solidFill>
                  <a:srgbClr val="000000"/>
                </a:solidFill>
                <a:latin typeface="Gill Sans MT" pitchFamily="34" charset="0"/>
              </a:rPr>
              <a:t>Add R3 = </a:t>
            </a:r>
            <a:r>
              <a:rPr lang="en-US">
                <a:solidFill>
                  <a:srgbClr val="FF00FF"/>
                </a:solidFill>
                <a:latin typeface="Gill Sans MT" pitchFamily="34" charset="0"/>
              </a:rPr>
              <a:t>R1</a:t>
            </a:r>
            <a:r>
              <a:rPr lang="en-US">
                <a:solidFill>
                  <a:srgbClr val="000000"/>
                </a:solidFill>
                <a:latin typeface="Gill Sans MT" pitchFamily="34" charset="0"/>
              </a:rPr>
              <a:t> + R4</a:t>
            </a:r>
          </a:p>
        </p:txBody>
      </p:sp>
      <p:sp>
        <p:nvSpPr>
          <p:cNvPr id="441368" name="Rectangle 24"/>
          <p:cNvSpPr>
            <a:spLocks noChangeArrowheads="1"/>
          </p:cNvSpPr>
          <p:nvPr/>
        </p:nvSpPr>
        <p:spPr bwMode="auto">
          <a:xfrm>
            <a:off x="1476928" y="3404146"/>
            <a:ext cx="152400" cy="152400"/>
          </a:xfrm>
          <a:prstGeom prst="rect">
            <a:avLst/>
          </a:prstGeom>
          <a:solidFill>
            <a:srgbClr val="FF00FF"/>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lIns="0" rIns="0" anchor="ctr"/>
          <a:lstStyle/>
          <a:p>
            <a:pPr algn="ctr" fontAlgn="base">
              <a:spcBef>
                <a:spcPct val="0"/>
              </a:spcBef>
              <a:spcAft>
                <a:spcPct val="0"/>
              </a:spcAft>
            </a:pPr>
            <a:r>
              <a:rPr lang="en-US" sz="1200">
                <a:solidFill>
                  <a:srgbClr val="000000"/>
                </a:solidFill>
                <a:latin typeface="Gill Sans MT" pitchFamily="34" charset="0"/>
              </a:rPr>
              <a:t>1</a:t>
            </a:r>
          </a:p>
        </p:txBody>
      </p:sp>
      <p:sp>
        <p:nvSpPr>
          <p:cNvPr id="441369" name="Rectangle 25"/>
          <p:cNvSpPr>
            <a:spLocks noChangeArrowheads="1"/>
          </p:cNvSpPr>
          <p:nvPr/>
        </p:nvSpPr>
        <p:spPr bwMode="auto">
          <a:xfrm>
            <a:off x="1629328" y="3404146"/>
            <a:ext cx="152400" cy="152400"/>
          </a:xfrm>
          <a:prstGeom prst="rect">
            <a:avLst/>
          </a:prstGeom>
          <a:solidFill>
            <a:schemeClr val="accent1"/>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lIns="0" rIns="0" anchor="ctr"/>
          <a:lstStyle/>
          <a:p>
            <a:pPr algn="ctr" fontAlgn="base">
              <a:spcBef>
                <a:spcPct val="0"/>
              </a:spcBef>
              <a:spcAft>
                <a:spcPct val="0"/>
              </a:spcAft>
            </a:pPr>
            <a:r>
              <a:rPr lang="en-US" sz="1200">
                <a:solidFill>
                  <a:srgbClr val="000000"/>
                </a:solidFill>
                <a:latin typeface="Gill Sans MT" pitchFamily="34" charset="0"/>
              </a:rPr>
              <a:t>0</a:t>
            </a:r>
          </a:p>
        </p:txBody>
      </p:sp>
      <p:sp>
        <p:nvSpPr>
          <p:cNvPr id="441370" name="Rectangle 26"/>
          <p:cNvSpPr>
            <a:spLocks noChangeArrowheads="1"/>
          </p:cNvSpPr>
          <p:nvPr/>
        </p:nvSpPr>
        <p:spPr bwMode="auto">
          <a:xfrm>
            <a:off x="1781728" y="3404146"/>
            <a:ext cx="152400" cy="152400"/>
          </a:xfrm>
          <a:prstGeom prst="rect">
            <a:avLst/>
          </a:prstGeom>
          <a:solidFill>
            <a:schemeClr val="accent1"/>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lIns="0" rIns="0" anchor="ctr"/>
          <a:lstStyle/>
          <a:p>
            <a:pPr algn="ctr" fontAlgn="base">
              <a:spcBef>
                <a:spcPct val="0"/>
              </a:spcBef>
              <a:spcAft>
                <a:spcPct val="0"/>
              </a:spcAft>
            </a:pPr>
            <a:r>
              <a:rPr lang="en-US" sz="1200">
                <a:solidFill>
                  <a:srgbClr val="000000"/>
                </a:solidFill>
                <a:latin typeface="Gill Sans MT" pitchFamily="34" charset="0"/>
              </a:rPr>
              <a:t>0</a:t>
            </a:r>
          </a:p>
        </p:txBody>
      </p:sp>
      <p:sp>
        <p:nvSpPr>
          <p:cNvPr id="441371" name="Rectangle 27"/>
          <p:cNvSpPr>
            <a:spLocks noChangeArrowheads="1"/>
          </p:cNvSpPr>
          <p:nvPr/>
        </p:nvSpPr>
        <p:spPr bwMode="auto">
          <a:xfrm>
            <a:off x="1934128" y="3404146"/>
            <a:ext cx="152400" cy="152400"/>
          </a:xfrm>
          <a:prstGeom prst="rect">
            <a:avLst/>
          </a:prstGeom>
          <a:solidFill>
            <a:schemeClr val="accent1"/>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lIns="0" rIns="0" anchor="ctr"/>
          <a:lstStyle/>
          <a:p>
            <a:pPr algn="ctr" fontAlgn="base">
              <a:spcBef>
                <a:spcPct val="0"/>
              </a:spcBef>
              <a:spcAft>
                <a:spcPct val="0"/>
              </a:spcAft>
            </a:pPr>
            <a:r>
              <a:rPr lang="en-US" sz="1200">
                <a:solidFill>
                  <a:srgbClr val="000000"/>
                </a:solidFill>
                <a:latin typeface="Gill Sans MT" pitchFamily="34" charset="0"/>
              </a:rPr>
              <a:t>0</a:t>
            </a:r>
          </a:p>
        </p:txBody>
      </p:sp>
      <p:sp>
        <p:nvSpPr>
          <p:cNvPr id="441372" name="Rectangle 28"/>
          <p:cNvSpPr>
            <a:spLocks noChangeArrowheads="1"/>
          </p:cNvSpPr>
          <p:nvPr/>
        </p:nvSpPr>
        <p:spPr bwMode="auto">
          <a:xfrm>
            <a:off x="2086528" y="3404146"/>
            <a:ext cx="152400" cy="152400"/>
          </a:xfrm>
          <a:prstGeom prst="rect">
            <a:avLst/>
          </a:prstGeom>
          <a:solidFill>
            <a:schemeClr val="accent1"/>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lIns="0" rIns="0" anchor="ctr"/>
          <a:lstStyle/>
          <a:p>
            <a:pPr algn="ctr" fontAlgn="base">
              <a:spcBef>
                <a:spcPct val="0"/>
              </a:spcBef>
              <a:spcAft>
                <a:spcPct val="0"/>
              </a:spcAft>
            </a:pPr>
            <a:r>
              <a:rPr lang="en-US" sz="1200">
                <a:solidFill>
                  <a:srgbClr val="000000"/>
                </a:solidFill>
                <a:latin typeface="Gill Sans MT" pitchFamily="34" charset="0"/>
              </a:rPr>
              <a:t>0</a:t>
            </a:r>
          </a:p>
        </p:txBody>
      </p:sp>
      <p:sp>
        <p:nvSpPr>
          <p:cNvPr id="441373" name="Rectangle 29"/>
          <p:cNvSpPr>
            <a:spLocks noChangeArrowheads="1"/>
          </p:cNvSpPr>
          <p:nvPr/>
        </p:nvSpPr>
        <p:spPr bwMode="auto">
          <a:xfrm>
            <a:off x="2238928" y="3404146"/>
            <a:ext cx="152400" cy="152400"/>
          </a:xfrm>
          <a:prstGeom prst="rect">
            <a:avLst/>
          </a:prstGeom>
          <a:solidFill>
            <a:schemeClr val="accent1"/>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lIns="0" rIns="0" anchor="ctr"/>
          <a:lstStyle/>
          <a:p>
            <a:pPr algn="ctr" fontAlgn="base">
              <a:spcBef>
                <a:spcPct val="0"/>
              </a:spcBef>
              <a:spcAft>
                <a:spcPct val="0"/>
              </a:spcAft>
            </a:pPr>
            <a:r>
              <a:rPr lang="en-US" sz="1200">
                <a:solidFill>
                  <a:srgbClr val="000000"/>
                </a:solidFill>
                <a:latin typeface="Gill Sans MT" pitchFamily="34" charset="0"/>
              </a:rPr>
              <a:t>0</a:t>
            </a:r>
          </a:p>
        </p:txBody>
      </p:sp>
      <p:sp>
        <p:nvSpPr>
          <p:cNvPr id="441374" name="Rectangle 30"/>
          <p:cNvSpPr>
            <a:spLocks noChangeArrowheads="1"/>
          </p:cNvSpPr>
          <p:nvPr/>
        </p:nvSpPr>
        <p:spPr bwMode="auto">
          <a:xfrm>
            <a:off x="2391328" y="3404146"/>
            <a:ext cx="152400" cy="152400"/>
          </a:xfrm>
          <a:prstGeom prst="rect">
            <a:avLst/>
          </a:prstGeom>
          <a:solidFill>
            <a:schemeClr val="accent1"/>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lIns="0" rIns="0" anchor="ctr"/>
          <a:lstStyle/>
          <a:p>
            <a:pPr algn="ctr" fontAlgn="base">
              <a:spcBef>
                <a:spcPct val="0"/>
              </a:spcBef>
              <a:spcAft>
                <a:spcPct val="0"/>
              </a:spcAft>
            </a:pPr>
            <a:r>
              <a:rPr lang="en-US" sz="1200">
                <a:solidFill>
                  <a:srgbClr val="000000"/>
                </a:solidFill>
                <a:latin typeface="Gill Sans MT" pitchFamily="34" charset="0"/>
              </a:rPr>
              <a:t>0</a:t>
            </a:r>
          </a:p>
        </p:txBody>
      </p:sp>
      <p:sp>
        <p:nvSpPr>
          <p:cNvPr id="441375" name="Rectangle 31"/>
          <p:cNvSpPr>
            <a:spLocks noChangeArrowheads="1"/>
          </p:cNvSpPr>
          <p:nvPr/>
        </p:nvSpPr>
        <p:spPr bwMode="auto">
          <a:xfrm>
            <a:off x="2543728" y="3404146"/>
            <a:ext cx="152400" cy="152400"/>
          </a:xfrm>
          <a:prstGeom prst="rect">
            <a:avLst/>
          </a:prstGeom>
          <a:solidFill>
            <a:schemeClr val="accent1"/>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lIns="0" rIns="0" anchor="ctr"/>
          <a:lstStyle/>
          <a:p>
            <a:pPr algn="ctr" fontAlgn="base">
              <a:spcBef>
                <a:spcPct val="0"/>
              </a:spcBef>
              <a:spcAft>
                <a:spcPct val="0"/>
              </a:spcAft>
            </a:pPr>
            <a:r>
              <a:rPr lang="en-US" sz="1200">
                <a:solidFill>
                  <a:srgbClr val="000000"/>
                </a:solidFill>
                <a:latin typeface="Gill Sans MT" pitchFamily="34" charset="0"/>
              </a:rPr>
              <a:t>0</a:t>
            </a:r>
          </a:p>
        </p:txBody>
      </p:sp>
      <p:sp>
        <p:nvSpPr>
          <p:cNvPr id="441376" name="Text Box 32"/>
          <p:cNvSpPr txBox="1">
            <a:spLocks noChangeArrowheads="1"/>
          </p:cNvSpPr>
          <p:nvPr/>
        </p:nvSpPr>
        <p:spPr bwMode="auto">
          <a:xfrm>
            <a:off x="3223178" y="3643858"/>
            <a:ext cx="1861407" cy="369332"/>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a:solidFill>
                  <a:srgbClr val="000000"/>
                </a:solidFill>
                <a:latin typeface="Gill Sans MT" pitchFamily="34" charset="0"/>
              </a:rPr>
              <a:t>Load </a:t>
            </a:r>
            <a:r>
              <a:rPr lang="en-US">
                <a:solidFill>
                  <a:srgbClr val="FF0000"/>
                </a:solidFill>
                <a:latin typeface="Gill Sans MT" pitchFamily="34" charset="0"/>
              </a:rPr>
              <a:t>R5</a:t>
            </a:r>
            <a:r>
              <a:rPr lang="en-US">
                <a:solidFill>
                  <a:srgbClr val="000000"/>
                </a:solidFill>
                <a:latin typeface="Gill Sans MT" pitchFamily="34" charset="0"/>
              </a:rPr>
              <a:t> = 12[R7]</a:t>
            </a:r>
          </a:p>
        </p:txBody>
      </p:sp>
      <p:sp>
        <p:nvSpPr>
          <p:cNvPr id="441377" name="Rectangle 33"/>
          <p:cNvSpPr>
            <a:spLocks noChangeArrowheads="1"/>
          </p:cNvSpPr>
          <p:nvPr/>
        </p:nvSpPr>
        <p:spPr bwMode="auto">
          <a:xfrm>
            <a:off x="1629328" y="3783558"/>
            <a:ext cx="152400" cy="152400"/>
          </a:xfrm>
          <a:prstGeom prst="rect">
            <a:avLst/>
          </a:prstGeom>
          <a:solidFill>
            <a:srgbClr val="FF0000"/>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lIns="0" rIns="0" anchor="ctr"/>
          <a:lstStyle/>
          <a:p>
            <a:pPr algn="ctr" fontAlgn="base">
              <a:spcBef>
                <a:spcPct val="0"/>
              </a:spcBef>
              <a:spcAft>
                <a:spcPct val="0"/>
              </a:spcAft>
            </a:pPr>
            <a:r>
              <a:rPr lang="en-US" sz="1200">
                <a:solidFill>
                  <a:srgbClr val="000000"/>
                </a:solidFill>
                <a:latin typeface="Gill Sans MT" pitchFamily="34" charset="0"/>
              </a:rPr>
              <a:t>1</a:t>
            </a:r>
          </a:p>
        </p:txBody>
      </p:sp>
      <p:sp>
        <p:nvSpPr>
          <p:cNvPr id="441378" name="Rectangle 34"/>
          <p:cNvSpPr>
            <a:spLocks noChangeArrowheads="1"/>
          </p:cNvSpPr>
          <p:nvPr/>
        </p:nvSpPr>
        <p:spPr bwMode="auto">
          <a:xfrm>
            <a:off x="1781728" y="3783558"/>
            <a:ext cx="152400" cy="152400"/>
          </a:xfrm>
          <a:prstGeom prst="rect">
            <a:avLst/>
          </a:prstGeom>
          <a:solidFill>
            <a:schemeClr val="accent1"/>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lIns="0" rIns="0" anchor="ctr"/>
          <a:lstStyle/>
          <a:p>
            <a:pPr algn="ctr" fontAlgn="base">
              <a:spcBef>
                <a:spcPct val="0"/>
              </a:spcBef>
              <a:spcAft>
                <a:spcPct val="0"/>
              </a:spcAft>
            </a:pPr>
            <a:r>
              <a:rPr lang="en-US" sz="1200">
                <a:solidFill>
                  <a:srgbClr val="000000"/>
                </a:solidFill>
                <a:latin typeface="Gill Sans MT" pitchFamily="34" charset="0"/>
              </a:rPr>
              <a:t>0</a:t>
            </a:r>
          </a:p>
        </p:txBody>
      </p:sp>
      <p:sp>
        <p:nvSpPr>
          <p:cNvPr id="441379" name="Rectangle 35"/>
          <p:cNvSpPr>
            <a:spLocks noChangeArrowheads="1"/>
          </p:cNvSpPr>
          <p:nvPr/>
        </p:nvSpPr>
        <p:spPr bwMode="auto">
          <a:xfrm>
            <a:off x="1934128" y="3783558"/>
            <a:ext cx="152400" cy="152400"/>
          </a:xfrm>
          <a:prstGeom prst="rect">
            <a:avLst/>
          </a:prstGeom>
          <a:solidFill>
            <a:schemeClr val="accent1"/>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lIns="0" rIns="0" anchor="ctr"/>
          <a:lstStyle/>
          <a:p>
            <a:pPr algn="ctr" fontAlgn="base">
              <a:spcBef>
                <a:spcPct val="0"/>
              </a:spcBef>
              <a:spcAft>
                <a:spcPct val="0"/>
              </a:spcAft>
            </a:pPr>
            <a:r>
              <a:rPr lang="en-US" sz="1200">
                <a:solidFill>
                  <a:srgbClr val="000000"/>
                </a:solidFill>
                <a:latin typeface="Gill Sans MT" pitchFamily="34" charset="0"/>
              </a:rPr>
              <a:t>0</a:t>
            </a:r>
          </a:p>
        </p:txBody>
      </p:sp>
      <p:sp>
        <p:nvSpPr>
          <p:cNvPr id="441380" name="Rectangle 36"/>
          <p:cNvSpPr>
            <a:spLocks noChangeArrowheads="1"/>
          </p:cNvSpPr>
          <p:nvPr/>
        </p:nvSpPr>
        <p:spPr bwMode="auto">
          <a:xfrm>
            <a:off x="2086528" y="3783558"/>
            <a:ext cx="152400" cy="152400"/>
          </a:xfrm>
          <a:prstGeom prst="rect">
            <a:avLst/>
          </a:prstGeom>
          <a:solidFill>
            <a:schemeClr val="accent1"/>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lIns="0" rIns="0" anchor="ctr"/>
          <a:lstStyle/>
          <a:p>
            <a:pPr algn="ctr" fontAlgn="base">
              <a:spcBef>
                <a:spcPct val="0"/>
              </a:spcBef>
              <a:spcAft>
                <a:spcPct val="0"/>
              </a:spcAft>
            </a:pPr>
            <a:r>
              <a:rPr lang="en-US" sz="1200">
                <a:solidFill>
                  <a:srgbClr val="000000"/>
                </a:solidFill>
                <a:latin typeface="Gill Sans MT" pitchFamily="34" charset="0"/>
              </a:rPr>
              <a:t>0</a:t>
            </a:r>
          </a:p>
        </p:txBody>
      </p:sp>
      <p:sp>
        <p:nvSpPr>
          <p:cNvPr id="441381" name="Rectangle 37"/>
          <p:cNvSpPr>
            <a:spLocks noChangeArrowheads="1"/>
          </p:cNvSpPr>
          <p:nvPr/>
        </p:nvSpPr>
        <p:spPr bwMode="auto">
          <a:xfrm>
            <a:off x="2238928" y="3783558"/>
            <a:ext cx="152400" cy="152400"/>
          </a:xfrm>
          <a:prstGeom prst="rect">
            <a:avLst/>
          </a:prstGeom>
          <a:solidFill>
            <a:schemeClr val="accent1"/>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lIns="0" rIns="0" anchor="ctr"/>
          <a:lstStyle/>
          <a:p>
            <a:pPr algn="ctr" fontAlgn="base">
              <a:spcBef>
                <a:spcPct val="0"/>
              </a:spcBef>
              <a:spcAft>
                <a:spcPct val="0"/>
              </a:spcAft>
            </a:pPr>
            <a:r>
              <a:rPr lang="en-US" sz="1200">
                <a:solidFill>
                  <a:srgbClr val="000000"/>
                </a:solidFill>
                <a:latin typeface="Gill Sans MT" pitchFamily="34" charset="0"/>
              </a:rPr>
              <a:t>0</a:t>
            </a:r>
          </a:p>
        </p:txBody>
      </p:sp>
      <p:sp>
        <p:nvSpPr>
          <p:cNvPr id="441382" name="Rectangle 38"/>
          <p:cNvSpPr>
            <a:spLocks noChangeArrowheads="1"/>
          </p:cNvSpPr>
          <p:nvPr/>
        </p:nvSpPr>
        <p:spPr bwMode="auto">
          <a:xfrm>
            <a:off x="2391328" y="3783558"/>
            <a:ext cx="152400" cy="152400"/>
          </a:xfrm>
          <a:prstGeom prst="rect">
            <a:avLst/>
          </a:prstGeom>
          <a:solidFill>
            <a:schemeClr val="accent1"/>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lIns="0" rIns="0" anchor="ctr"/>
          <a:lstStyle/>
          <a:p>
            <a:pPr algn="ctr" fontAlgn="base">
              <a:spcBef>
                <a:spcPct val="0"/>
              </a:spcBef>
              <a:spcAft>
                <a:spcPct val="0"/>
              </a:spcAft>
            </a:pPr>
            <a:r>
              <a:rPr lang="en-US" sz="1200">
                <a:solidFill>
                  <a:srgbClr val="000000"/>
                </a:solidFill>
                <a:latin typeface="Gill Sans MT" pitchFamily="34" charset="0"/>
              </a:rPr>
              <a:t>0</a:t>
            </a:r>
          </a:p>
        </p:txBody>
      </p:sp>
      <p:sp>
        <p:nvSpPr>
          <p:cNvPr id="441383" name="Rectangle 39"/>
          <p:cNvSpPr>
            <a:spLocks noChangeArrowheads="1"/>
          </p:cNvSpPr>
          <p:nvPr/>
        </p:nvSpPr>
        <p:spPr bwMode="auto">
          <a:xfrm>
            <a:off x="2543728" y="3783558"/>
            <a:ext cx="152400" cy="152400"/>
          </a:xfrm>
          <a:prstGeom prst="rect">
            <a:avLst/>
          </a:prstGeom>
          <a:solidFill>
            <a:schemeClr val="accent1"/>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lIns="0" rIns="0" anchor="ctr"/>
          <a:lstStyle/>
          <a:p>
            <a:pPr algn="ctr" fontAlgn="base">
              <a:spcBef>
                <a:spcPct val="0"/>
              </a:spcBef>
              <a:spcAft>
                <a:spcPct val="0"/>
              </a:spcAft>
            </a:pPr>
            <a:r>
              <a:rPr lang="en-US" sz="1200">
                <a:solidFill>
                  <a:srgbClr val="000000"/>
                </a:solidFill>
                <a:latin typeface="Gill Sans MT" pitchFamily="34" charset="0"/>
              </a:rPr>
              <a:t>0</a:t>
            </a:r>
          </a:p>
        </p:txBody>
      </p:sp>
      <p:sp>
        <p:nvSpPr>
          <p:cNvPr id="441384" name="Rectangle 40"/>
          <p:cNvSpPr>
            <a:spLocks noChangeArrowheads="1"/>
          </p:cNvSpPr>
          <p:nvPr/>
        </p:nvSpPr>
        <p:spPr bwMode="auto">
          <a:xfrm>
            <a:off x="1476928" y="3783558"/>
            <a:ext cx="152400" cy="152400"/>
          </a:xfrm>
          <a:prstGeom prst="rect">
            <a:avLst/>
          </a:prstGeom>
          <a:solidFill>
            <a:schemeClr val="accent1"/>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lIns="0" rIns="0" anchor="ctr"/>
          <a:lstStyle/>
          <a:p>
            <a:pPr algn="ctr" fontAlgn="base">
              <a:spcBef>
                <a:spcPct val="0"/>
              </a:spcBef>
              <a:spcAft>
                <a:spcPct val="0"/>
              </a:spcAft>
            </a:pPr>
            <a:r>
              <a:rPr lang="en-US" sz="1200">
                <a:solidFill>
                  <a:srgbClr val="000000"/>
                </a:solidFill>
                <a:latin typeface="Gill Sans MT" pitchFamily="34" charset="0"/>
              </a:rPr>
              <a:t>0</a:t>
            </a:r>
          </a:p>
        </p:txBody>
      </p:sp>
      <p:sp>
        <p:nvSpPr>
          <p:cNvPr id="441385" name="Text Box 41"/>
          <p:cNvSpPr txBox="1">
            <a:spLocks noChangeArrowheads="1"/>
          </p:cNvSpPr>
          <p:nvPr/>
        </p:nvSpPr>
        <p:spPr bwMode="auto">
          <a:xfrm>
            <a:off x="3223178" y="4023271"/>
            <a:ext cx="1745991" cy="369332"/>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a:solidFill>
                  <a:srgbClr val="000000"/>
                </a:solidFill>
                <a:latin typeface="Gill Sans MT" pitchFamily="34" charset="0"/>
              </a:rPr>
              <a:t>Load </a:t>
            </a:r>
            <a:r>
              <a:rPr lang="en-US">
                <a:solidFill>
                  <a:srgbClr val="FF6600"/>
                </a:solidFill>
                <a:latin typeface="Gill Sans MT" pitchFamily="34" charset="0"/>
              </a:rPr>
              <a:t>R8</a:t>
            </a:r>
            <a:r>
              <a:rPr lang="en-US">
                <a:solidFill>
                  <a:srgbClr val="000000"/>
                </a:solidFill>
                <a:latin typeface="Gill Sans MT" pitchFamily="34" charset="0"/>
              </a:rPr>
              <a:t> = 0[</a:t>
            </a:r>
            <a:r>
              <a:rPr lang="en-US">
                <a:solidFill>
                  <a:srgbClr val="FF00FF"/>
                </a:solidFill>
                <a:latin typeface="Gill Sans MT" pitchFamily="34" charset="0"/>
              </a:rPr>
              <a:t>R1</a:t>
            </a:r>
            <a:r>
              <a:rPr lang="en-US">
                <a:solidFill>
                  <a:srgbClr val="000000"/>
                </a:solidFill>
                <a:latin typeface="Gill Sans MT" pitchFamily="34" charset="0"/>
              </a:rPr>
              <a:t>]</a:t>
            </a:r>
          </a:p>
        </p:txBody>
      </p:sp>
      <p:sp>
        <p:nvSpPr>
          <p:cNvPr id="441386" name="Rectangle 42"/>
          <p:cNvSpPr>
            <a:spLocks noChangeArrowheads="1"/>
          </p:cNvSpPr>
          <p:nvPr/>
        </p:nvSpPr>
        <p:spPr bwMode="auto">
          <a:xfrm>
            <a:off x="1476928" y="4162971"/>
            <a:ext cx="152400" cy="152400"/>
          </a:xfrm>
          <a:prstGeom prst="rect">
            <a:avLst/>
          </a:prstGeom>
          <a:solidFill>
            <a:srgbClr val="FF00FF"/>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lIns="0" rIns="0" anchor="ctr"/>
          <a:lstStyle/>
          <a:p>
            <a:pPr algn="ctr" fontAlgn="base">
              <a:spcBef>
                <a:spcPct val="0"/>
              </a:spcBef>
              <a:spcAft>
                <a:spcPct val="0"/>
              </a:spcAft>
            </a:pPr>
            <a:r>
              <a:rPr lang="en-US" sz="1200">
                <a:solidFill>
                  <a:srgbClr val="000000"/>
                </a:solidFill>
                <a:latin typeface="Gill Sans MT" pitchFamily="34" charset="0"/>
              </a:rPr>
              <a:t>1</a:t>
            </a:r>
          </a:p>
        </p:txBody>
      </p:sp>
      <p:sp>
        <p:nvSpPr>
          <p:cNvPr id="441387" name="Rectangle 43"/>
          <p:cNvSpPr>
            <a:spLocks noChangeArrowheads="1"/>
          </p:cNvSpPr>
          <p:nvPr/>
        </p:nvSpPr>
        <p:spPr bwMode="auto">
          <a:xfrm>
            <a:off x="1629328" y="4162971"/>
            <a:ext cx="152400" cy="152400"/>
          </a:xfrm>
          <a:prstGeom prst="rect">
            <a:avLst/>
          </a:prstGeom>
          <a:solidFill>
            <a:schemeClr val="accent1"/>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lIns="0" rIns="0" anchor="ctr"/>
          <a:lstStyle/>
          <a:p>
            <a:pPr algn="ctr" fontAlgn="base">
              <a:spcBef>
                <a:spcPct val="0"/>
              </a:spcBef>
              <a:spcAft>
                <a:spcPct val="0"/>
              </a:spcAft>
            </a:pPr>
            <a:r>
              <a:rPr lang="en-US" sz="1200">
                <a:solidFill>
                  <a:srgbClr val="000000"/>
                </a:solidFill>
                <a:latin typeface="Gill Sans MT" pitchFamily="34" charset="0"/>
              </a:rPr>
              <a:t>0</a:t>
            </a:r>
          </a:p>
        </p:txBody>
      </p:sp>
      <p:sp>
        <p:nvSpPr>
          <p:cNvPr id="441388" name="Rectangle 44"/>
          <p:cNvSpPr>
            <a:spLocks noChangeArrowheads="1"/>
          </p:cNvSpPr>
          <p:nvPr/>
        </p:nvSpPr>
        <p:spPr bwMode="auto">
          <a:xfrm>
            <a:off x="1781728" y="4162971"/>
            <a:ext cx="152400" cy="152400"/>
          </a:xfrm>
          <a:prstGeom prst="rect">
            <a:avLst/>
          </a:prstGeom>
          <a:solidFill>
            <a:srgbClr val="FF9900"/>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lIns="0" rIns="0" anchor="ctr"/>
          <a:lstStyle/>
          <a:p>
            <a:pPr algn="ctr" fontAlgn="base">
              <a:spcBef>
                <a:spcPct val="0"/>
              </a:spcBef>
              <a:spcAft>
                <a:spcPct val="0"/>
              </a:spcAft>
            </a:pPr>
            <a:r>
              <a:rPr lang="en-US" sz="1200">
                <a:solidFill>
                  <a:srgbClr val="000000"/>
                </a:solidFill>
                <a:latin typeface="Gill Sans MT" pitchFamily="34" charset="0"/>
              </a:rPr>
              <a:t>1</a:t>
            </a:r>
          </a:p>
        </p:txBody>
      </p:sp>
      <p:sp>
        <p:nvSpPr>
          <p:cNvPr id="441389" name="Rectangle 45"/>
          <p:cNvSpPr>
            <a:spLocks noChangeArrowheads="1"/>
          </p:cNvSpPr>
          <p:nvPr/>
        </p:nvSpPr>
        <p:spPr bwMode="auto">
          <a:xfrm>
            <a:off x="1934128" y="4162971"/>
            <a:ext cx="152400" cy="152400"/>
          </a:xfrm>
          <a:prstGeom prst="rect">
            <a:avLst/>
          </a:prstGeom>
          <a:solidFill>
            <a:schemeClr val="accent1"/>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lIns="0" rIns="0" anchor="ctr"/>
          <a:lstStyle/>
          <a:p>
            <a:pPr algn="ctr" fontAlgn="base">
              <a:spcBef>
                <a:spcPct val="0"/>
              </a:spcBef>
              <a:spcAft>
                <a:spcPct val="0"/>
              </a:spcAft>
            </a:pPr>
            <a:r>
              <a:rPr lang="en-US" sz="1200">
                <a:solidFill>
                  <a:srgbClr val="000000"/>
                </a:solidFill>
                <a:latin typeface="Gill Sans MT" pitchFamily="34" charset="0"/>
              </a:rPr>
              <a:t>0</a:t>
            </a:r>
          </a:p>
        </p:txBody>
      </p:sp>
      <p:sp>
        <p:nvSpPr>
          <p:cNvPr id="441390" name="Rectangle 46"/>
          <p:cNvSpPr>
            <a:spLocks noChangeArrowheads="1"/>
          </p:cNvSpPr>
          <p:nvPr/>
        </p:nvSpPr>
        <p:spPr bwMode="auto">
          <a:xfrm>
            <a:off x="2086528" y="4162971"/>
            <a:ext cx="152400" cy="152400"/>
          </a:xfrm>
          <a:prstGeom prst="rect">
            <a:avLst/>
          </a:prstGeom>
          <a:solidFill>
            <a:schemeClr val="accent1"/>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lIns="0" rIns="0" anchor="ctr"/>
          <a:lstStyle/>
          <a:p>
            <a:pPr algn="ctr" fontAlgn="base">
              <a:spcBef>
                <a:spcPct val="0"/>
              </a:spcBef>
              <a:spcAft>
                <a:spcPct val="0"/>
              </a:spcAft>
            </a:pPr>
            <a:r>
              <a:rPr lang="en-US" sz="1200">
                <a:solidFill>
                  <a:srgbClr val="000000"/>
                </a:solidFill>
                <a:latin typeface="Gill Sans MT" pitchFamily="34" charset="0"/>
              </a:rPr>
              <a:t>0</a:t>
            </a:r>
          </a:p>
        </p:txBody>
      </p:sp>
      <p:sp>
        <p:nvSpPr>
          <p:cNvPr id="441391" name="Rectangle 47"/>
          <p:cNvSpPr>
            <a:spLocks noChangeArrowheads="1"/>
          </p:cNvSpPr>
          <p:nvPr/>
        </p:nvSpPr>
        <p:spPr bwMode="auto">
          <a:xfrm>
            <a:off x="2238928" y="4162971"/>
            <a:ext cx="152400" cy="152400"/>
          </a:xfrm>
          <a:prstGeom prst="rect">
            <a:avLst/>
          </a:prstGeom>
          <a:solidFill>
            <a:schemeClr val="accent1"/>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lIns="0" rIns="0" anchor="ctr"/>
          <a:lstStyle/>
          <a:p>
            <a:pPr algn="ctr" fontAlgn="base">
              <a:spcBef>
                <a:spcPct val="0"/>
              </a:spcBef>
              <a:spcAft>
                <a:spcPct val="0"/>
              </a:spcAft>
            </a:pPr>
            <a:r>
              <a:rPr lang="en-US" sz="1200">
                <a:solidFill>
                  <a:srgbClr val="000000"/>
                </a:solidFill>
                <a:latin typeface="Gill Sans MT" pitchFamily="34" charset="0"/>
              </a:rPr>
              <a:t>0</a:t>
            </a:r>
          </a:p>
        </p:txBody>
      </p:sp>
      <p:sp>
        <p:nvSpPr>
          <p:cNvPr id="441392" name="Rectangle 48"/>
          <p:cNvSpPr>
            <a:spLocks noChangeArrowheads="1"/>
          </p:cNvSpPr>
          <p:nvPr/>
        </p:nvSpPr>
        <p:spPr bwMode="auto">
          <a:xfrm>
            <a:off x="2391328" y="4162971"/>
            <a:ext cx="152400" cy="152400"/>
          </a:xfrm>
          <a:prstGeom prst="rect">
            <a:avLst/>
          </a:prstGeom>
          <a:solidFill>
            <a:schemeClr val="accent1"/>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lIns="0" rIns="0" anchor="ctr"/>
          <a:lstStyle/>
          <a:p>
            <a:pPr algn="ctr" fontAlgn="base">
              <a:spcBef>
                <a:spcPct val="0"/>
              </a:spcBef>
              <a:spcAft>
                <a:spcPct val="0"/>
              </a:spcAft>
            </a:pPr>
            <a:r>
              <a:rPr lang="en-US" sz="1200">
                <a:solidFill>
                  <a:srgbClr val="000000"/>
                </a:solidFill>
                <a:latin typeface="Gill Sans MT" pitchFamily="34" charset="0"/>
              </a:rPr>
              <a:t>0</a:t>
            </a:r>
          </a:p>
        </p:txBody>
      </p:sp>
      <p:sp>
        <p:nvSpPr>
          <p:cNvPr id="441393" name="Rectangle 49"/>
          <p:cNvSpPr>
            <a:spLocks noChangeArrowheads="1"/>
          </p:cNvSpPr>
          <p:nvPr/>
        </p:nvSpPr>
        <p:spPr bwMode="auto">
          <a:xfrm>
            <a:off x="2543728" y="4162971"/>
            <a:ext cx="152400" cy="152400"/>
          </a:xfrm>
          <a:prstGeom prst="rect">
            <a:avLst/>
          </a:prstGeom>
          <a:solidFill>
            <a:schemeClr val="accent1"/>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lIns="0" rIns="0" anchor="ctr"/>
          <a:lstStyle/>
          <a:p>
            <a:pPr algn="ctr" fontAlgn="base">
              <a:spcBef>
                <a:spcPct val="0"/>
              </a:spcBef>
              <a:spcAft>
                <a:spcPct val="0"/>
              </a:spcAft>
            </a:pPr>
            <a:r>
              <a:rPr lang="en-US" sz="1200">
                <a:solidFill>
                  <a:srgbClr val="000000"/>
                </a:solidFill>
                <a:latin typeface="Gill Sans MT" pitchFamily="34" charset="0"/>
              </a:rPr>
              <a:t>0</a:t>
            </a:r>
          </a:p>
        </p:txBody>
      </p:sp>
      <p:sp>
        <p:nvSpPr>
          <p:cNvPr id="441394" name="Text Box 50"/>
          <p:cNvSpPr txBox="1">
            <a:spLocks noChangeArrowheads="1"/>
          </p:cNvSpPr>
          <p:nvPr/>
        </p:nvSpPr>
        <p:spPr bwMode="auto">
          <a:xfrm>
            <a:off x="3223178" y="4404271"/>
            <a:ext cx="1745991" cy="369332"/>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dirty="0">
                <a:solidFill>
                  <a:srgbClr val="000000"/>
                </a:solidFill>
                <a:latin typeface="Gill Sans MT" pitchFamily="34" charset="0"/>
              </a:rPr>
              <a:t>Load </a:t>
            </a:r>
            <a:r>
              <a:rPr lang="en-US" dirty="0">
                <a:solidFill>
                  <a:srgbClr val="FFFF00"/>
                </a:solidFill>
                <a:effectLst>
                  <a:outerShdw blurRad="38100" dist="38100" dir="2700000" algn="tl">
                    <a:srgbClr val="000000"/>
                  </a:outerShdw>
                </a:effectLst>
                <a:latin typeface="Gill Sans MT" pitchFamily="34" charset="0"/>
              </a:rPr>
              <a:t>R7</a:t>
            </a:r>
            <a:r>
              <a:rPr lang="en-US" dirty="0">
                <a:solidFill>
                  <a:srgbClr val="000000"/>
                </a:solidFill>
                <a:latin typeface="Gill Sans MT" pitchFamily="34" charset="0"/>
              </a:rPr>
              <a:t> = 8[R4]</a:t>
            </a:r>
          </a:p>
        </p:txBody>
      </p:sp>
      <p:sp>
        <p:nvSpPr>
          <p:cNvPr id="441395" name="Rectangle 51"/>
          <p:cNvSpPr>
            <a:spLocks noChangeArrowheads="1"/>
          </p:cNvSpPr>
          <p:nvPr/>
        </p:nvSpPr>
        <p:spPr bwMode="auto">
          <a:xfrm>
            <a:off x="1932540" y="4542383"/>
            <a:ext cx="152400" cy="152400"/>
          </a:xfrm>
          <a:prstGeom prst="rect">
            <a:avLst/>
          </a:prstGeom>
          <a:solidFill>
            <a:srgbClr val="FFFF00"/>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lIns="0" rIns="0" anchor="ctr"/>
          <a:lstStyle/>
          <a:p>
            <a:pPr algn="ctr" fontAlgn="base">
              <a:spcBef>
                <a:spcPct val="0"/>
              </a:spcBef>
              <a:spcAft>
                <a:spcPct val="0"/>
              </a:spcAft>
            </a:pPr>
            <a:r>
              <a:rPr lang="en-US" sz="1200">
                <a:solidFill>
                  <a:srgbClr val="000000"/>
                </a:solidFill>
                <a:latin typeface="Gill Sans MT" pitchFamily="34" charset="0"/>
              </a:rPr>
              <a:t>1</a:t>
            </a:r>
          </a:p>
        </p:txBody>
      </p:sp>
      <p:sp>
        <p:nvSpPr>
          <p:cNvPr id="441396" name="Rectangle 52"/>
          <p:cNvSpPr>
            <a:spLocks noChangeArrowheads="1"/>
          </p:cNvSpPr>
          <p:nvPr/>
        </p:nvSpPr>
        <p:spPr bwMode="auto">
          <a:xfrm>
            <a:off x="1781728" y="4542383"/>
            <a:ext cx="152400" cy="152400"/>
          </a:xfrm>
          <a:prstGeom prst="rect">
            <a:avLst/>
          </a:prstGeom>
          <a:solidFill>
            <a:schemeClr val="accent1"/>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lIns="0" rIns="0" anchor="ctr"/>
          <a:lstStyle/>
          <a:p>
            <a:pPr algn="ctr" fontAlgn="base">
              <a:spcBef>
                <a:spcPct val="0"/>
              </a:spcBef>
              <a:spcAft>
                <a:spcPct val="0"/>
              </a:spcAft>
            </a:pPr>
            <a:r>
              <a:rPr lang="en-US" sz="1200">
                <a:solidFill>
                  <a:srgbClr val="000000"/>
                </a:solidFill>
                <a:latin typeface="Gill Sans MT" pitchFamily="34" charset="0"/>
              </a:rPr>
              <a:t>0</a:t>
            </a:r>
          </a:p>
        </p:txBody>
      </p:sp>
      <p:sp>
        <p:nvSpPr>
          <p:cNvPr id="441397" name="Rectangle 53"/>
          <p:cNvSpPr>
            <a:spLocks noChangeArrowheads="1"/>
          </p:cNvSpPr>
          <p:nvPr/>
        </p:nvSpPr>
        <p:spPr bwMode="auto">
          <a:xfrm>
            <a:off x="1629328" y="4542383"/>
            <a:ext cx="152400" cy="152400"/>
          </a:xfrm>
          <a:prstGeom prst="rect">
            <a:avLst/>
          </a:prstGeom>
          <a:solidFill>
            <a:schemeClr val="accent1"/>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lIns="0" rIns="0" anchor="ctr"/>
          <a:lstStyle/>
          <a:p>
            <a:pPr algn="ctr" fontAlgn="base">
              <a:spcBef>
                <a:spcPct val="0"/>
              </a:spcBef>
              <a:spcAft>
                <a:spcPct val="0"/>
              </a:spcAft>
            </a:pPr>
            <a:r>
              <a:rPr lang="en-US" sz="1200">
                <a:solidFill>
                  <a:srgbClr val="000000"/>
                </a:solidFill>
                <a:latin typeface="Gill Sans MT" pitchFamily="34" charset="0"/>
              </a:rPr>
              <a:t>0</a:t>
            </a:r>
          </a:p>
        </p:txBody>
      </p:sp>
      <p:sp>
        <p:nvSpPr>
          <p:cNvPr id="441398" name="Rectangle 54"/>
          <p:cNvSpPr>
            <a:spLocks noChangeArrowheads="1"/>
          </p:cNvSpPr>
          <p:nvPr/>
        </p:nvSpPr>
        <p:spPr bwMode="auto">
          <a:xfrm>
            <a:off x="2086528" y="4542383"/>
            <a:ext cx="152400" cy="152400"/>
          </a:xfrm>
          <a:prstGeom prst="rect">
            <a:avLst/>
          </a:prstGeom>
          <a:solidFill>
            <a:schemeClr val="accent1"/>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lIns="0" rIns="0" anchor="ctr"/>
          <a:lstStyle/>
          <a:p>
            <a:pPr algn="ctr" fontAlgn="base">
              <a:spcBef>
                <a:spcPct val="0"/>
              </a:spcBef>
              <a:spcAft>
                <a:spcPct val="0"/>
              </a:spcAft>
            </a:pPr>
            <a:r>
              <a:rPr lang="en-US" sz="1200">
                <a:solidFill>
                  <a:srgbClr val="000000"/>
                </a:solidFill>
                <a:latin typeface="Gill Sans MT" pitchFamily="34" charset="0"/>
              </a:rPr>
              <a:t>0</a:t>
            </a:r>
          </a:p>
        </p:txBody>
      </p:sp>
      <p:sp>
        <p:nvSpPr>
          <p:cNvPr id="441399" name="Rectangle 55"/>
          <p:cNvSpPr>
            <a:spLocks noChangeArrowheads="1"/>
          </p:cNvSpPr>
          <p:nvPr/>
        </p:nvSpPr>
        <p:spPr bwMode="auto">
          <a:xfrm>
            <a:off x="2238928" y="4542383"/>
            <a:ext cx="152400" cy="152400"/>
          </a:xfrm>
          <a:prstGeom prst="rect">
            <a:avLst/>
          </a:prstGeom>
          <a:solidFill>
            <a:schemeClr val="accent1"/>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lIns="0" rIns="0" anchor="ctr"/>
          <a:lstStyle/>
          <a:p>
            <a:pPr algn="ctr" fontAlgn="base">
              <a:spcBef>
                <a:spcPct val="0"/>
              </a:spcBef>
              <a:spcAft>
                <a:spcPct val="0"/>
              </a:spcAft>
            </a:pPr>
            <a:r>
              <a:rPr lang="en-US" sz="1200">
                <a:solidFill>
                  <a:srgbClr val="000000"/>
                </a:solidFill>
                <a:latin typeface="Gill Sans MT" pitchFamily="34" charset="0"/>
              </a:rPr>
              <a:t>0</a:t>
            </a:r>
          </a:p>
        </p:txBody>
      </p:sp>
      <p:sp>
        <p:nvSpPr>
          <p:cNvPr id="441400" name="Rectangle 56"/>
          <p:cNvSpPr>
            <a:spLocks noChangeArrowheads="1"/>
          </p:cNvSpPr>
          <p:nvPr/>
        </p:nvSpPr>
        <p:spPr bwMode="auto">
          <a:xfrm>
            <a:off x="2391328" y="4542383"/>
            <a:ext cx="152400" cy="152400"/>
          </a:xfrm>
          <a:prstGeom prst="rect">
            <a:avLst/>
          </a:prstGeom>
          <a:solidFill>
            <a:schemeClr val="accent1"/>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lIns="0" rIns="0" anchor="ctr"/>
          <a:lstStyle/>
          <a:p>
            <a:pPr algn="ctr" fontAlgn="base">
              <a:spcBef>
                <a:spcPct val="0"/>
              </a:spcBef>
              <a:spcAft>
                <a:spcPct val="0"/>
              </a:spcAft>
            </a:pPr>
            <a:r>
              <a:rPr lang="en-US" sz="1200">
                <a:solidFill>
                  <a:srgbClr val="000000"/>
                </a:solidFill>
                <a:latin typeface="Gill Sans MT" pitchFamily="34" charset="0"/>
              </a:rPr>
              <a:t>0</a:t>
            </a:r>
          </a:p>
        </p:txBody>
      </p:sp>
      <p:sp>
        <p:nvSpPr>
          <p:cNvPr id="441401" name="Rectangle 57"/>
          <p:cNvSpPr>
            <a:spLocks noChangeArrowheads="1"/>
          </p:cNvSpPr>
          <p:nvPr/>
        </p:nvSpPr>
        <p:spPr bwMode="auto">
          <a:xfrm>
            <a:off x="2543728" y="4542383"/>
            <a:ext cx="152400" cy="152400"/>
          </a:xfrm>
          <a:prstGeom prst="rect">
            <a:avLst/>
          </a:prstGeom>
          <a:solidFill>
            <a:schemeClr val="accent1"/>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lIns="0" rIns="0" anchor="ctr"/>
          <a:lstStyle/>
          <a:p>
            <a:pPr algn="ctr" fontAlgn="base">
              <a:spcBef>
                <a:spcPct val="0"/>
              </a:spcBef>
              <a:spcAft>
                <a:spcPct val="0"/>
              </a:spcAft>
            </a:pPr>
            <a:r>
              <a:rPr lang="en-US" sz="1200">
                <a:solidFill>
                  <a:srgbClr val="000000"/>
                </a:solidFill>
                <a:latin typeface="Gill Sans MT" pitchFamily="34" charset="0"/>
              </a:rPr>
              <a:t>0</a:t>
            </a:r>
          </a:p>
        </p:txBody>
      </p:sp>
      <p:sp>
        <p:nvSpPr>
          <p:cNvPr id="441402" name="Rectangle 58"/>
          <p:cNvSpPr>
            <a:spLocks noChangeArrowheads="1"/>
          </p:cNvSpPr>
          <p:nvPr/>
        </p:nvSpPr>
        <p:spPr bwMode="auto">
          <a:xfrm>
            <a:off x="1476928" y="4542383"/>
            <a:ext cx="152400" cy="152400"/>
          </a:xfrm>
          <a:prstGeom prst="rect">
            <a:avLst/>
          </a:prstGeom>
          <a:solidFill>
            <a:schemeClr val="accent1"/>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lIns="0" rIns="0" anchor="ctr"/>
          <a:lstStyle/>
          <a:p>
            <a:pPr algn="ctr" fontAlgn="base">
              <a:spcBef>
                <a:spcPct val="0"/>
              </a:spcBef>
              <a:spcAft>
                <a:spcPct val="0"/>
              </a:spcAft>
            </a:pPr>
            <a:r>
              <a:rPr lang="en-US" sz="1200">
                <a:solidFill>
                  <a:srgbClr val="000000"/>
                </a:solidFill>
                <a:latin typeface="Gill Sans MT" pitchFamily="34" charset="0"/>
              </a:rPr>
              <a:t>0</a:t>
            </a:r>
          </a:p>
        </p:txBody>
      </p:sp>
      <p:sp>
        <p:nvSpPr>
          <p:cNvPr id="441403" name="Text Box 59"/>
          <p:cNvSpPr txBox="1">
            <a:spLocks noChangeArrowheads="1"/>
          </p:cNvSpPr>
          <p:nvPr/>
        </p:nvSpPr>
        <p:spPr bwMode="auto">
          <a:xfrm>
            <a:off x="3223178" y="4783683"/>
            <a:ext cx="1924886" cy="369332"/>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dirty="0">
                <a:solidFill>
                  <a:srgbClr val="000000"/>
                </a:solidFill>
                <a:latin typeface="Gill Sans MT" pitchFamily="34" charset="0"/>
              </a:rPr>
              <a:t>Add R6 = </a:t>
            </a:r>
            <a:r>
              <a:rPr lang="en-US" dirty="0">
                <a:solidFill>
                  <a:srgbClr val="FF00FF"/>
                </a:solidFill>
                <a:latin typeface="Gill Sans MT" pitchFamily="34" charset="0"/>
              </a:rPr>
              <a:t>R8</a:t>
            </a:r>
            <a:r>
              <a:rPr lang="en-US" dirty="0">
                <a:solidFill>
                  <a:srgbClr val="000000"/>
                </a:solidFill>
                <a:latin typeface="Gill Sans MT" pitchFamily="34" charset="0"/>
              </a:rPr>
              <a:t> + </a:t>
            </a:r>
            <a:r>
              <a:rPr lang="en-US" dirty="0">
                <a:solidFill>
                  <a:srgbClr val="FFFF00"/>
                </a:solidFill>
                <a:effectLst>
                  <a:outerShdw blurRad="38100" dist="38100" dir="2700000" algn="tl">
                    <a:srgbClr val="000000"/>
                  </a:outerShdw>
                </a:effectLst>
                <a:latin typeface="Gill Sans MT" pitchFamily="34" charset="0"/>
              </a:rPr>
              <a:t>R7</a:t>
            </a:r>
          </a:p>
        </p:txBody>
      </p:sp>
      <p:sp>
        <p:nvSpPr>
          <p:cNvPr id="441404" name="Rectangle 60"/>
          <p:cNvSpPr>
            <a:spLocks noChangeArrowheads="1"/>
          </p:cNvSpPr>
          <p:nvPr/>
        </p:nvSpPr>
        <p:spPr bwMode="auto">
          <a:xfrm>
            <a:off x="1476928" y="4921796"/>
            <a:ext cx="152400" cy="152400"/>
          </a:xfrm>
          <a:prstGeom prst="rect">
            <a:avLst/>
          </a:prstGeom>
          <a:solidFill>
            <a:srgbClr val="FF00FF"/>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lIns="0" rIns="0" anchor="ctr"/>
          <a:lstStyle/>
          <a:p>
            <a:pPr algn="ctr" fontAlgn="base">
              <a:spcBef>
                <a:spcPct val="0"/>
              </a:spcBef>
              <a:spcAft>
                <a:spcPct val="0"/>
              </a:spcAft>
            </a:pPr>
            <a:r>
              <a:rPr lang="en-US" sz="1200">
                <a:solidFill>
                  <a:srgbClr val="000000"/>
                </a:solidFill>
                <a:latin typeface="Gill Sans MT" pitchFamily="34" charset="0"/>
              </a:rPr>
              <a:t>1</a:t>
            </a:r>
          </a:p>
        </p:txBody>
      </p:sp>
      <p:sp>
        <p:nvSpPr>
          <p:cNvPr id="441405" name="Rectangle 61"/>
          <p:cNvSpPr>
            <a:spLocks noChangeArrowheads="1"/>
          </p:cNvSpPr>
          <p:nvPr/>
        </p:nvSpPr>
        <p:spPr bwMode="auto">
          <a:xfrm>
            <a:off x="1629328" y="4921796"/>
            <a:ext cx="152400" cy="152400"/>
          </a:xfrm>
          <a:prstGeom prst="rect">
            <a:avLst/>
          </a:prstGeom>
          <a:solidFill>
            <a:schemeClr val="accent1"/>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lIns="0" rIns="0" anchor="ctr"/>
          <a:lstStyle/>
          <a:p>
            <a:pPr algn="ctr" fontAlgn="base">
              <a:spcBef>
                <a:spcPct val="0"/>
              </a:spcBef>
              <a:spcAft>
                <a:spcPct val="0"/>
              </a:spcAft>
            </a:pPr>
            <a:r>
              <a:rPr lang="en-US" sz="1200">
                <a:solidFill>
                  <a:srgbClr val="000000"/>
                </a:solidFill>
                <a:latin typeface="Gill Sans MT" pitchFamily="34" charset="0"/>
              </a:rPr>
              <a:t>0</a:t>
            </a:r>
          </a:p>
        </p:txBody>
      </p:sp>
      <p:sp>
        <p:nvSpPr>
          <p:cNvPr id="441406" name="Rectangle 62"/>
          <p:cNvSpPr>
            <a:spLocks noChangeArrowheads="1"/>
          </p:cNvSpPr>
          <p:nvPr/>
        </p:nvSpPr>
        <p:spPr bwMode="auto">
          <a:xfrm>
            <a:off x="1781728" y="4921796"/>
            <a:ext cx="152400" cy="152400"/>
          </a:xfrm>
          <a:prstGeom prst="rect">
            <a:avLst/>
          </a:prstGeom>
          <a:solidFill>
            <a:srgbClr val="FF9900"/>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lIns="0" rIns="0" anchor="ctr"/>
          <a:lstStyle/>
          <a:p>
            <a:pPr algn="ctr" fontAlgn="base">
              <a:spcBef>
                <a:spcPct val="0"/>
              </a:spcBef>
              <a:spcAft>
                <a:spcPct val="0"/>
              </a:spcAft>
            </a:pPr>
            <a:r>
              <a:rPr lang="en-US" sz="1200">
                <a:solidFill>
                  <a:srgbClr val="000000"/>
                </a:solidFill>
                <a:latin typeface="Gill Sans MT" pitchFamily="34" charset="0"/>
              </a:rPr>
              <a:t>1</a:t>
            </a:r>
          </a:p>
        </p:txBody>
      </p:sp>
      <p:sp>
        <p:nvSpPr>
          <p:cNvPr id="441408" name="Rectangle 64"/>
          <p:cNvSpPr>
            <a:spLocks noChangeArrowheads="1"/>
          </p:cNvSpPr>
          <p:nvPr/>
        </p:nvSpPr>
        <p:spPr bwMode="auto">
          <a:xfrm>
            <a:off x="2086528" y="4921796"/>
            <a:ext cx="152400" cy="152400"/>
          </a:xfrm>
          <a:prstGeom prst="rect">
            <a:avLst/>
          </a:prstGeom>
          <a:solidFill>
            <a:schemeClr val="accent1"/>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lIns="0" rIns="0" anchor="ctr"/>
          <a:lstStyle/>
          <a:p>
            <a:pPr algn="ctr" fontAlgn="base">
              <a:spcBef>
                <a:spcPct val="0"/>
              </a:spcBef>
              <a:spcAft>
                <a:spcPct val="0"/>
              </a:spcAft>
            </a:pPr>
            <a:r>
              <a:rPr lang="en-US" sz="1200">
                <a:solidFill>
                  <a:srgbClr val="000000"/>
                </a:solidFill>
                <a:latin typeface="Gill Sans MT" pitchFamily="34" charset="0"/>
              </a:rPr>
              <a:t>0</a:t>
            </a:r>
          </a:p>
        </p:txBody>
      </p:sp>
      <p:sp>
        <p:nvSpPr>
          <p:cNvPr id="441409" name="Rectangle 65"/>
          <p:cNvSpPr>
            <a:spLocks noChangeArrowheads="1"/>
          </p:cNvSpPr>
          <p:nvPr/>
        </p:nvSpPr>
        <p:spPr bwMode="auto">
          <a:xfrm>
            <a:off x="2238928" y="4921796"/>
            <a:ext cx="152400" cy="152400"/>
          </a:xfrm>
          <a:prstGeom prst="rect">
            <a:avLst/>
          </a:prstGeom>
          <a:solidFill>
            <a:schemeClr val="accent1"/>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lIns="0" rIns="0" anchor="ctr"/>
          <a:lstStyle/>
          <a:p>
            <a:pPr algn="ctr" fontAlgn="base">
              <a:spcBef>
                <a:spcPct val="0"/>
              </a:spcBef>
              <a:spcAft>
                <a:spcPct val="0"/>
              </a:spcAft>
            </a:pPr>
            <a:r>
              <a:rPr lang="en-US" sz="1200">
                <a:solidFill>
                  <a:srgbClr val="000000"/>
                </a:solidFill>
                <a:latin typeface="Gill Sans MT" pitchFamily="34" charset="0"/>
              </a:rPr>
              <a:t>0</a:t>
            </a:r>
          </a:p>
        </p:txBody>
      </p:sp>
      <p:sp>
        <p:nvSpPr>
          <p:cNvPr id="441410" name="Rectangle 66"/>
          <p:cNvSpPr>
            <a:spLocks noChangeArrowheads="1"/>
          </p:cNvSpPr>
          <p:nvPr/>
        </p:nvSpPr>
        <p:spPr bwMode="auto">
          <a:xfrm>
            <a:off x="2391328" y="4921796"/>
            <a:ext cx="152400" cy="152400"/>
          </a:xfrm>
          <a:prstGeom prst="rect">
            <a:avLst/>
          </a:prstGeom>
          <a:solidFill>
            <a:schemeClr val="accent1"/>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lIns="0" rIns="0" anchor="ctr"/>
          <a:lstStyle/>
          <a:p>
            <a:pPr algn="ctr" fontAlgn="base">
              <a:spcBef>
                <a:spcPct val="0"/>
              </a:spcBef>
              <a:spcAft>
                <a:spcPct val="0"/>
              </a:spcAft>
            </a:pPr>
            <a:r>
              <a:rPr lang="en-US" sz="1200">
                <a:solidFill>
                  <a:srgbClr val="000000"/>
                </a:solidFill>
                <a:latin typeface="Gill Sans MT" pitchFamily="34" charset="0"/>
              </a:rPr>
              <a:t>0</a:t>
            </a:r>
          </a:p>
        </p:txBody>
      </p:sp>
      <p:sp>
        <p:nvSpPr>
          <p:cNvPr id="441411" name="Rectangle 67"/>
          <p:cNvSpPr>
            <a:spLocks noChangeArrowheads="1"/>
          </p:cNvSpPr>
          <p:nvPr/>
        </p:nvSpPr>
        <p:spPr bwMode="auto">
          <a:xfrm>
            <a:off x="2543728" y="4921796"/>
            <a:ext cx="152400" cy="152400"/>
          </a:xfrm>
          <a:prstGeom prst="rect">
            <a:avLst/>
          </a:prstGeom>
          <a:solidFill>
            <a:schemeClr val="accent1"/>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lIns="0" rIns="0" anchor="ctr"/>
          <a:lstStyle/>
          <a:p>
            <a:pPr algn="ctr" fontAlgn="base">
              <a:spcBef>
                <a:spcPct val="0"/>
              </a:spcBef>
              <a:spcAft>
                <a:spcPct val="0"/>
              </a:spcAft>
            </a:pPr>
            <a:r>
              <a:rPr lang="en-US" sz="1200">
                <a:solidFill>
                  <a:srgbClr val="000000"/>
                </a:solidFill>
                <a:latin typeface="Gill Sans MT" pitchFamily="34" charset="0"/>
              </a:rPr>
              <a:t>0</a:t>
            </a:r>
          </a:p>
        </p:txBody>
      </p:sp>
      <p:sp>
        <p:nvSpPr>
          <p:cNvPr id="441412" name="Rectangle 68"/>
          <p:cNvSpPr>
            <a:spLocks noChangeArrowheads="1"/>
          </p:cNvSpPr>
          <p:nvPr/>
        </p:nvSpPr>
        <p:spPr bwMode="auto">
          <a:xfrm>
            <a:off x="1932540" y="4921796"/>
            <a:ext cx="152400" cy="152400"/>
          </a:xfrm>
          <a:prstGeom prst="rect">
            <a:avLst/>
          </a:prstGeom>
          <a:solidFill>
            <a:srgbClr val="FFFF00"/>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lIns="0" rIns="0" anchor="ctr"/>
          <a:lstStyle/>
          <a:p>
            <a:pPr algn="ctr" fontAlgn="base">
              <a:spcBef>
                <a:spcPct val="0"/>
              </a:spcBef>
              <a:spcAft>
                <a:spcPct val="0"/>
              </a:spcAft>
            </a:pPr>
            <a:r>
              <a:rPr lang="en-US" sz="1200">
                <a:solidFill>
                  <a:srgbClr val="000000"/>
                </a:solidFill>
                <a:latin typeface="Gill Sans MT" pitchFamily="34" charset="0"/>
              </a:rPr>
              <a:t>1</a:t>
            </a:r>
          </a:p>
        </p:txBody>
      </p:sp>
      <p:grpSp>
        <p:nvGrpSpPr>
          <p:cNvPr id="441418" name="Group 74"/>
          <p:cNvGrpSpPr>
            <a:grpSpLocks/>
          </p:cNvGrpSpPr>
          <p:nvPr/>
        </p:nvGrpSpPr>
        <p:grpSpPr bwMode="auto">
          <a:xfrm>
            <a:off x="1553128" y="3177133"/>
            <a:ext cx="1550988" cy="2124075"/>
            <a:chOff x="824" y="2017"/>
            <a:chExt cx="977" cy="1338"/>
          </a:xfrm>
        </p:grpSpPr>
        <p:sp>
          <p:nvSpPr>
            <p:cNvPr id="441414" name="Line 70"/>
            <p:cNvSpPr>
              <a:spLocks noChangeShapeType="1"/>
            </p:cNvSpPr>
            <p:nvPr/>
          </p:nvSpPr>
          <p:spPr bwMode="auto">
            <a:xfrm>
              <a:off x="824" y="2017"/>
              <a:ext cx="0" cy="1338"/>
            </a:xfrm>
            <a:prstGeom prst="line">
              <a:avLst/>
            </a:prstGeom>
            <a:noFill/>
            <a:ln w="38100">
              <a:solidFill>
                <a:schemeClr val="tx1"/>
              </a:solidFill>
              <a:round/>
              <a:headEnd/>
              <a:tailEnd type="triangle" w="med" len="med"/>
            </a:ln>
            <a:effectLst/>
          </p:spPr>
          <p:txBody>
            <a:bodyPr/>
            <a:lstStyle/>
            <a:p>
              <a:pPr fontAlgn="base">
                <a:spcBef>
                  <a:spcPct val="0"/>
                </a:spcBef>
                <a:spcAft>
                  <a:spcPct val="0"/>
                </a:spcAft>
              </a:pPr>
              <a:endParaRPr lang="en-US">
                <a:solidFill>
                  <a:srgbClr val="000000"/>
                </a:solidFill>
                <a:latin typeface="Gill Sans MT" pitchFamily="34" charset="0"/>
              </a:endParaRPr>
            </a:p>
          </p:txBody>
        </p:sp>
        <p:sp>
          <p:nvSpPr>
            <p:cNvPr id="441415" name="Text Box 71"/>
            <p:cNvSpPr txBox="1">
              <a:spLocks noChangeArrowheads="1"/>
            </p:cNvSpPr>
            <p:nvPr/>
          </p:nvSpPr>
          <p:spPr bwMode="auto">
            <a:xfrm>
              <a:off x="1579" y="3043"/>
              <a:ext cx="219" cy="233"/>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a:solidFill>
                    <a:srgbClr val="FF0000"/>
                  </a:solidFill>
                  <a:latin typeface="Gill Sans MT" pitchFamily="34" charset="0"/>
                </a:rPr>
                <a:t>X</a:t>
              </a:r>
            </a:p>
          </p:txBody>
        </p:sp>
        <p:sp>
          <p:nvSpPr>
            <p:cNvPr id="441416" name="Text Box 72"/>
            <p:cNvSpPr txBox="1">
              <a:spLocks noChangeArrowheads="1"/>
            </p:cNvSpPr>
            <p:nvPr/>
          </p:nvSpPr>
          <p:spPr bwMode="auto">
            <a:xfrm>
              <a:off x="1582" y="2564"/>
              <a:ext cx="219" cy="233"/>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a:solidFill>
                    <a:srgbClr val="FF0000"/>
                  </a:solidFill>
                  <a:latin typeface="Gill Sans MT" pitchFamily="34" charset="0"/>
                </a:rPr>
                <a:t>X</a:t>
              </a:r>
            </a:p>
          </p:txBody>
        </p:sp>
        <p:sp>
          <p:nvSpPr>
            <p:cNvPr id="441417" name="Text Box 73"/>
            <p:cNvSpPr txBox="1">
              <a:spLocks noChangeArrowheads="1"/>
            </p:cNvSpPr>
            <p:nvPr/>
          </p:nvSpPr>
          <p:spPr bwMode="auto">
            <a:xfrm>
              <a:off x="1582" y="2105"/>
              <a:ext cx="219" cy="233"/>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a:solidFill>
                    <a:srgbClr val="FF0000"/>
                  </a:solidFill>
                  <a:latin typeface="Gill Sans MT" pitchFamily="34" charset="0"/>
                </a:rPr>
                <a:t>X</a:t>
              </a:r>
            </a:p>
          </p:txBody>
        </p:sp>
      </p:grpSp>
      <p:sp>
        <p:nvSpPr>
          <p:cNvPr id="72" name="TextBox 71"/>
          <p:cNvSpPr txBox="1"/>
          <p:nvPr/>
        </p:nvSpPr>
        <p:spPr>
          <a:xfrm>
            <a:off x="0" y="6237822"/>
            <a:ext cx="9144000" cy="575554"/>
          </a:xfrm>
          <a:prstGeom prst="rect">
            <a:avLst/>
          </a:prstGeom>
          <a:noFill/>
        </p:spPr>
        <p:txBody>
          <a:bodyPr wrap="square" lIns="82309" tIns="41154" rIns="82309" bIns="41154" rtlCol="0">
            <a:spAutoFit/>
          </a:bodyPr>
          <a:lstStyle/>
          <a:p>
            <a:pPr marL="0" lvl="1" indent="-514291" algn="ctr"/>
            <a:r>
              <a:rPr lang="en-US" sz="3200" dirty="0">
                <a:solidFill>
                  <a:schemeClr val="bg1"/>
                </a:solidFill>
              </a:rPr>
              <a:t>Allows squashing just the dependents</a:t>
            </a:r>
            <a:endParaRPr lang="en-US" sz="3200" b="1" i="1" dirty="0">
              <a:solidFill>
                <a:schemeClr val="bg1"/>
              </a:solidFill>
            </a:endParaRPr>
          </a:p>
        </p:txBody>
      </p:sp>
    </p:spTree>
    <p:extLst>
      <p:ext uri="{BB962C8B-B14F-4D97-AF65-F5344CB8AC3E}">
        <p14:creationId xmlns:p14="http://schemas.microsoft.com/office/powerpoint/2010/main" val="17043437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4141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4418" name="Rectangle 2"/>
          <p:cNvSpPr>
            <a:spLocks noGrp="1" noChangeArrowheads="1"/>
          </p:cNvSpPr>
          <p:nvPr>
            <p:ph type="title"/>
          </p:nvPr>
        </p:nvSpPr>
        <p:spPr/>
        <p:txBody>
          <a:bodyPr>
            <a:normAutofit fontScale="90000"/>
          </a:bodyPr>
          <a:lstStyle/>
          <a:p>
            <a:r>
              <a:rPr lang="en-US"/>
              <a:t>Scheduler Allocation (1/3)</a:t>
            </a:r>
            <a:endParaRPr lang="en-US" dirty="0"/>
          </a:p>
        </p:txBody>
      </p:sp>
      <p:sp>
        <p:nvSpPr>
          <p:cNvPr id="444441" name="Rectangle 25"/>
          <p:cNvSpPr>
            <a:spLocks noGrp="1" noChangeArrowheads="1"/>
          </p:cNvSpPr>
          <p:nvPr>
            <p:ph idx="1"/>
          </p:nvPr>
        </p:nvSpPr>
        <p:spPr/>
        <p:txBody>
          <a:bodyPr/>
          <a:lstStyle/>
          <a:p>
            <a:r>
              <a:rPr lang="en-US"/>
              <a:t>Allocate in order, deallocate in order</a:t>
            </a:r>
          </a:p>
          <a:p>
            <a:pPr lvl="1"/>
            <a:r>
              <a:rPr lang="en-US"/>
              <a:t>Very simple!</a:t>
            </a:r>
          </a:p>
          <a:p>
            <a:r>
              <a:rPr lang="en-US"/>
              <a:t>Reduces effective scheduler size</a:t>
            </a:r>
          </a:p>
          <a:p>
            <a:pPr lvl="1"/>
            <a:r>
              <a:rPr lang="en-US"/>
              <a:t>Insns. executed out-of-order</a:t>
            </a:r>
            <a:br>
              <a:rPr lang="en-US"/>
            </a:br>
            <a:r>
              <a:rPr lang="en-US"/>
              <a:t>… RS entries cannot be reused</a:t>
            </a:r>
            <a:endParaRPr lang="en-US" dirty="0"/>
          </a:p>
        </p:txBody>
      </p:sp>
      <p:sp>
        <p:nvSpPr>
          <p:cNvPr id="444420" name="Rectangle 4"/>
          <p:cNvSpPr>
            <a:spLocks noChangeArrowheads="1"/>
          </p:cNvSpPr>
          <p:nvPr/>
        </p:nvSpPr>
        <p:spPr bwMode="auto">
          <a:xfrm>
            <a:off x="7133916" y="1779166"/>
            <a:ext cx="758825" cy="152400"/>
          </a:xfrm>
          <a:prstGeom prst="rect">
            <a:avLst/>
          </a:prstGeom>
          <a:solidFill>
            <a:schemeClr val="accent1"/>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fontAlgn="base">
              <a:spcBef>
                <a:spcPct val="0"/>
              </a:spcBef>
              <a:spcAft>
                <a:spcPct val="0"/>
              </a:spcAft>
            </a:pPr>
            <a:endParaRPr lang="en-US">
              <a:solidFill>
                <a:srgbClr val="000000"/>
              </a:solidFill>
              <a:latin typeface="Gill Sans MT" pitchFamily="34" charset="0"/>
            </a:endParaRPr>
          </a:p>
        </p:txBody>
      </p:sp>
      <p:sp>
        <p:nvSpPr>
          <p:cNvPr id="444421" name="Rectangle 5"/>
          <p:cNvSpPr>
            <a:spLocks noChangeArrowheads="1"/>
          </p:cNvSpPr>
          <p:nvPr/>
        </p:nvSpPr>
        <p:spPr bwMode="auto">
          <a:xfrm>
            <a:off x="7133916" y="1931566"/>
            <a:ext cx="758825" cy="152400"/>
          </a:xfrm>
          <a:prstGeom prst="rect">
            <a:avLst/>
          </a:prstGeom>
          <a:solidFill>
            <a:schemeClr val="accent1"/>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fontAlgn="base">
              <a:spcBef>
                <a:spcPct val="0"/>
              </a:spcBef>
              <a:spcAft>
                <a:spcPct val="0"/>
              </a:spcAft>
            </a:pPr>
            <a:endParaRPr lang="en-US">
              <a:solidFill>
                <a:srgbClr val="000000"/>
              </a:solidFill>
              <a:latin typeface="Gill Sans MT" pitchFamily="34" charset="0"/>
            </a:endParaRPr>
          </a:p>
        </p:txBody>
      </p:sp>
      <p:sp>
        <p:nvSpPr>
          <p:cNvPr id="444422" name="Rectangle 6"/>
          <p:cNvSpPr>
            <a:spLocks noChangeArrowheads="1"/>
          </p:cNvSpPr>
          <p:nvPr/>
        </p:nvSpPr>
        <p:spPr bwMode="auto">
          <a:xfrm>
            <a:off x="7133916" y="2083966"/>
            <a:ext cx="758825" cy="152400"/>
          </a:xfrm>
          <a:prstGeom prst="rect">
            <a:avLst/>
          </a:prstGeom>
          <a:solidFill>
            <a:schemeClr val="accent1"/>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fontAlgn="base">
              <a:spcBef>
                <a:spcPct val="0"/>
              </a:spcBef>
              <a:spcAft>
                <a:spcPct val="0"/>
              </a:spcAft>
            </a:pPr>
            <a:endParaRPr lang="en-US">
              <a:solidFill>
                <a:srgbClr val="000000"/>
              </a:solidFill>
              <a:latin typeface="Gill Sans MT" pitchFamily="34" charset="0"/>
            </a:endParaRPr>
          </a:p>
        </p:txBody>
      </p:sp>
      <p:sp>
        <p:nvSpPr>
          <p:cNvPr id="444423" name="Rectangle 7"/>
          <p:cNvSpPr>
            <a:spLocks noChangeArrowheads="1"/>
          </p:cNvSpPr>
          <p:nvPr/>
        </p:nvSpPr>
        <p:spPr bwMode="auto">
          <a:xfrm>
            <a:off x="7133916" y="2236366"/>
            <a:ext cx="758825" cy="152400"/>
          </a:xfrm>
          <a:prstGeom prst="rect">
            <a:avLst/>
          </a:prstGeom>
          <a:solidFill>
            <a:srgbClr val="99CCFF"/>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fontAlgn="base">
              <a:spcBef>
                <a:spcPct val="0"/>
              </a:spcBef>
              <a:spcAft>
                <a:spcPct val="0"/>
              </a:spcAft>
            </a:pPr>
            <a:endParaRPr lang="en-US">
              <a:solidFill>
                <a:srgbClr val="000000"/>
              </a:solidFill>
              <a:latin typeface="Gill Sans MT" pitchFamily="34" charset="0"/>
            </a:endParaRPr>
          </a:p>
        </p:txBody>
      </p:sp>
      <p:sp>
        <p:nvSpPr>
          <p:cNvPr id="444424" name="Rectangle 8"/>
          <p:cNvSpPr>
            <a:spLocks noChangeArrowheads="1"/>
          </p:cNvSpPr>
          <p:nvPr/>
        </p:nvSpPr>
        <p:spPr bwMode="auto">
          <a:xfrm>
            <a:off x="7133916" y="2388766"/>
            <a:ext cx="758825" cy="152400"/>
          </a:xfrm>
          <a:prstGeom prst="rect">
            <a:avLst/>
          </a:prstGeom>
          <a:solidFill>
            <a:srgbClr val="99CCFF"/>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fontAlgn="base">
              <a:spcBef>
                <a:spcPct val="0"/>
              </a:spcBef>
              <a:spcAft>
                <a:spcPct val="0"/>
              </a:spcAft>
            </a:pPr>
            <a:endParaRPr lang="en-US">
              <a:solidFill>
                <a:srgbClr val="000000"/>
              </a:solidFill>
              <a:latin typeface="Gill Sans MT" pitchFamily="34" charset="0"/>
            </a:endParaRPr>
          </a:p>
        </p:txBody>
      </p:sp>
      <p:sp>
        <p:nvSpPr>
          <p:cNvPr id="444425" name="Rectangle 9"/>
          <p:cNvSpPr>
            <a:spLocks noChangeArrowheads="1"/>
          </p:cNvSpPr>
          <p:nvPr/>
        </p:nvSpPr>
        <p:spPr bwMode="auto">
          <a:xfrm>
            <a:off x="7133916" y="2541166"/>
            <a:ext cx="758825" cy="152400"/>
          </a:xfrm>
          <a:prstGeom prst="rect">
            <a:avLst/>
          </a:prstGeom>
          <a:solidFill>
            <a:srgbClr val="6600CC"/>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fontAlgn="base">
              <a:spcBef>
                <a:spcPct val="0"/>
              </a:spcBef>
              <a:spcAft>
                <a:spcPct val="0"/>
              </a:spcAft>
            </a:pPr>
            <a:endParaRPr lang="en-US">
              <a:solidFill>
                <a:srgbClr val="000000"/>
              </a:solidFill>
              <a:latin typeface="Gill Sans MT" pitchFamily="34" charset="0"/>
            </a:endParaRPr>
          </a:p>
        </p:txBody>
      </p:sp>
      <p:sp>
        <p:nvSpPr>
          <p:cNvPr id="444426" name="Rectangle 10"/>
          <p:cNvSpPr>
            <a:spLocks noChangeArrowheads="1"/>
          </p:cNvSpPr>
          <p:nvPr/>
        </p:nvSpPr>
        <p:spPr bwMode="auto">
          <a:xfrm>
            <a:off x="7133916" y="2693566"/>
            <a:ext cx="758825" cy="152400"/>
          </a:xfrm>
          <a:prstGeom prst="rect">
            <a:avLst/>
          </a:prstGeom>
          <a:solidFill>
            <a:srgbClr val="99CCFF"/>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fontAlgn="base">
              <a:spcBef>
                <a:spcPct val="0"/>
              </a:spcBef>
              <a:spcAft>
                <a:spcPct val="0"/>
              </a:spcAft>
            </a:pPr>
            <a:endParaRPr lang="en-US">
              <a:solidFill>
                <a:srgbClr val="000000"/>
              </a:solidFill>
              <a:latin typeface="Gill Sans MT" pitchFamily="34" charset="0"/>
            </a:endParaRPr>
          </a:p>
        </p:txBody>
      </p:sp>
      <p:sp>
        <p:nvSpPr>
          <p:cNvPr id="444427" name="Rectangle 11"/>
          <p:cNvSpPr>
            <a:spLocks noChangeArrowheads="1"/>
          </p:cNvSpPr>
          <p:nvPr/>
        </p:nvSpPr>
        <p:spPr bwMode="auto">
          <a:xfrm>
            <a:off x="7133916" y="2845966"/>
            <a:ext cx="758825" cy="152400"/>
          </a:xfrm>
          <a:prstGeom prst="rect">
            <a:avLst/>
          </a:prstGeom>
          <a:solidFill>
            <a:srgbClr val="99CCFF"/>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fontAlgn="base">
              <a:spcBef>
                <a:spcPct val="0"/>
              </a:spcBef>
              <a:spcAft>
                <a:spcPct val="0"/>
              </a:spcAft>
            </a:pPr>
            <a:endParaRPr lang="en-US">
              <a:solidFill>
                <a:srgbClr val="000000"/>
              </a:solidFill>
              <a:latin typeface="Gill Sans MT" pitchFamily="34" charset="0"/>
            </a:endParaRPr>
          </a:p>
        </p:txBody>
      </p:sp>
      <p:sp>
        <p:nvSpPr>
          <p:cNvPr id="444428" name="Rectangle 12"/>
          <p:cNvSpPr>
            <a:spLocks noChangeArrowheads="1"/>
          </p:cNvSpPr>
          <p:nvPr/>
        </p:nvSpPr>
        <p:spPr bwMode="auto">
          <a:xfrm>
            <a:off x="7133916" y="2998366"/>
            <a:ext cx="758825" cy="152400"/>
          </a:xfrm>
          <a:prstGeom prst="rect">
            <a:avLst/>
          </a:prstGeom>
          <a:solidFill>
            <a:srgbClr val="6600CC"/>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fontAlgn="base">
              <a:spcBef>
                <a:spcPct val="0"/>
              </a:spcBef>
              <a:spcAft>
                <a:spcPct val="0"/>
              </a:spcAft>
            </a:pPr>
            <a:endParaRPr lang="en-US">
              <a:solidFill>
                <a:srgbClr val="000000"/>
              </a:solidFill>
              <a:latin typeface="Gill Sans MT" pitchFamily="34" charset="0"/>
            </a:endParaRPr>
          </a:p>
        </p:txBody>
      </p:sp>
      <p:sp>
        <p:nvSpPr>
          <p:cNvPr id="444429" name="Rectangle 13"/>
          <p:cNvSpPr>
            <a:spLocks noChangeArrowheads="1"/>
          </p:cNvSpPr>
          <p:nvPr/>
        </p:nvSpPr>
        <p:spPr bwMode="auto">
          <a:xfrm>
            <a:off x="7133916" y="3150766"/>
            <a:ext cx="758825" cy="152400"/>
          </a:xfrm>
          <a:prstGeom prst="rect">
            <a:avLst/>
          </a:prstGeom>
          <a:solidFill>
            <a:srgbClr val="6600CC"/>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fontAlgn="base">
              <a:spcBef>
                <a:spcPct val="0"/>
              </a:spcBef>
              <a:spcAft>
                <a:spcPct val="0"/>
              </a:spcAft>
            </a:pPr>
            <a:endParaRPr lang="en-US">
              <a:solidFill>
                <a:srgbClr val="000000"/>
              </a:solidFill>
              <a:latin typeface="Gill Sans MT" pitchFamily="34" charset="0"/>
            </a:endParaRPr>
          </a:p>
        </p:txBody>
      </p:sp>
      <p:sp>
        <p:nvSpPr>
          <p:cNvPr id="444430" name="Rectangle 14"/>
          <p:cNvSpPr>
            <a:spLocks noChangeArrowheads="1"/>
          </p:cNvSpPr>
          <p:nvPr/>
        </p:nvSpPr>
        <p:spPr bwMode="auto">
          <a:xfrm>
            <a:off x="7133916" y="3303166"/>
            <a:ext cx="758825" cy="152400"/>
          </a:xfrm>
          <a:prstGeom prst="rect">
            <a:avLst/>
          </a:prstGeom>
          <a:solidFill>
            <a:srgbClr val="99CCFF"/>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fontAlgn="base">
              <a:spcBef>
                <a:spcPct val="0"/>
              </a:spcBef>
              <a:spcAft>
                <a:spcPct val="0"/>
              </a:spcAft>
            </a:pPr>
            <a:endParaRPr lang="en-US">
              <a:solidFill>
                <a:srgbClr val="000000"/>
              </a:solidFill>
              <a:latin typeface="Gill Sans MT" pitchFamily="34" charset="0"/>
            </a:endParaRPr>
          </a:p>
        </p:txBody>
      </p:sp>
      <p:sp>
        <p:nvSpPr>
          <p:cNvPr id="444431" name="Rectangle 15"/>
          <p:cNvSpPr>
            <a:spLocks noChangeArrowheads="1"/>
          </p:cNvSpPr>
          <p:nvPr/>
        </p:nvSpPr>
        <p:spPr bwMode="auto">
          <a:xfrm>
            <a:off x="7133916" y="3455566"/>
            <a:ext cx="758825" cy="152400"/>
          </a:xfrm>
          <a:prstGeom prst="rect">
            <a:avLst/>
          </a:prstGeom>
          <a:solidFill>
            <a:schemeClr val="accent1"/>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fontAlgn="base">
              <a:spcBef>
                <a:spcPct val="0"/>
              </a:spcBef>
              <a:spcAft>
                <a:spcPct val="0"/>
              </a:spcAft>
            </a:pPr>
            <a:endParaRPr lang="en-US">
              <a:solidFill>
                <a:srgbClr val="000000"/>
              </a:solidFill>
              <a:latin typeface="Gill Sans MT" pitchFamily="34" charset="0"/>
            </a:endParaRPr>
          </a:p>
        </p:txBody>
      </p:sp>
      <p:sp>
        <p:nvSpPr>
          <p:cNvPr id="444432" name="Rectangle 16"/>
          <p:cNvSpPr>
            <a:spLocks noChangeArrowheads="1"/>
          </p:cNvSpPr>
          <p:nvPr/>
        </p:nvSpPr>
        <p:spPr bwMode="auto">
          <a:xfrm>
            <a:off x="7133916" y="3607966"/>
            <a:ext cx="758825" cy="152400"/>
          </a:xfrm>
          <a:prstGeom prst="rect">
            <a:avLst/>
          </a:prstGeom>
          <a:solidFill>
            <a:schemeClr val="accent1"/>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fontAlgn="base">
              <a:spcBef>
                <a:spcPct val="0"/>
              </a:spcBef>
              <a:spcAft>
                <a:spcPct val="0"/>
              </a:spcAft>
            </a:pPr>
            <a:endParaRPr lang="en-US">
              <a:solidFill>
                <a:srgbClr val="000000"/>
              </a:solidFill>
              <a:latin typeface="Gill Sans MT" pitchFamily="34" charset="0"/>
            </a:endParaRPr>
          </a:p>
        </p:txBody>
      </p:sp>
      <p:sp>
        <p:nvSpPr>
          <p:cNvPr id="444433" name="Rectangle 17"/>
          <p:cNvSpPr>
            <a:spLocks noChangeArrowheads="1"/>
          </p:cNvSpPr>
          <p:nvPr/>
        </p:nvSpPr>
        <p:spPr bwMode="auto">
          <a:xfrm>
            <a:off x="7133916" y="3760366"/>
            <a:ext cx="758825" cy="152400"/>
          </a:xfrm>
          <a:prstGeom prst="rect">
            <a:avLst/>
          </a:prstGeom>
          <a:solidFill>
            <a:schemeClr val="accent1"/>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fontAlgn="base">
              <a:spcBef>
                <a:spcPct val="0"/>
              </a:spcBef>
              <a:spcAft>
                <a:spcPct val="0"/>
              </a:spcAft>
            </a:pPr>
            <a:endParaRPr lang="en-US">
              <a:solidFill>
                <a:srgbClr val="000000"/>
              </a:solidFill>
              <a:latin typeface="Gill Sans MT" pitchFamily="34" charset="0"/>
            </a:endParaRPr>
          </a:p>
        </p:txBody>
      </p:sp>
      <p:sp>
        <p:nvSpPr>
          <p:cNvPr id="444434" name="Rectangle 18"/>
          <p:cNvSpPr>
            <a:spLocks noChangeArrowheads="1"/>
          </p:cNvSpPr>
          <p:nvPr/>
        </p:nvSpPr>
        <p:spPr bwMode="auto">
          <a:xfrm>
            <a:off x="7133916" y="3912766"/>
            <a:ext cx="758825" cy="152400"/>
          </a:xfrm>
          <a:prstGeom prst="rect">
            <a:avLst/>
          </a:prstGeom>
          <a:solidFill>
            <a:schemeClr val="accent1"/>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fontAlgn="base">
              <a:spcBef>
                <a:spcPct val="0"/>
              </a:spcBef>
              <a:spcAft>
                <a:spcPct val="0"/>
              </a:spcAft>
            </a:pPr>
            <a:endParaRPr lang="en-US">
              <a:solidFill>
                <a:srgbClr val="000000"/>
              </a:solidFill>
              <a:latin typeface="Gill Sans MT" pitchFamily="34" charset="0"/>
            </a:endParaRPr>
          </a:p>
        </p:txBody>
      </p:sp>
      <p:sp>
        <p:nvSpPr>
          <p:cNvPr id="444435" name="Rectangle 19"/>
          <p:cNvSpPr>
            <a:spLocks noChangeArrowheads="1"/>
          </p:cNvSpPr>
          <p:nvPr/>
        </p:nvSpPr>
        <p:spPr bwMode="auto">
          <a:xfrm>
            <a:off x="7133916" y="4065166"/>
            <a:ext cx="758825" cy="152400"/>
          </a:xfrm>
          <a:prstGeom prst="rect">
            <a:avLst/>
          </a:prstGeom>
          <a:solidFill>
            <a:schemeClr val="accent1"/>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fontAlgn="base">
              <a:spcBef>
                <a:spcPct val="0"/>
              </a:spcBef>
              <a:spcAft>
                <a:spcPct val="0"/>
              </a:spcAft>
            </a:pPr>
            <a:endParaRPr lang="en-US">
              <a:solidFill>
                <a:srgbClr val="000000"/>
              </a:solidFill>
              <a:latin typeface="Gill Sans MT" pitchFamily="34" charset="0"/>
            </a:endParaRPr>
          </a:p>
        </p:txBody>
      </p:sp>
      <p:sp>
        <p:nvSpPr>
          <p:cNvPr id="444436" name="Text Box 20"/>
          <p:cNvSpPr txBox="1">
            <a:spLocks noChangeArrowheads="1"/>
          </p:cNvSpPr>
          <p:nvPr/>
        </p:nvSpPr>
        <p:spPr bwMode="auto">
          <a:xfrm>
            <a:off x="6738628" y="4396954"/>
            <a:ext cx="1566454" cy="369332"/>
          </a:xfrm>
          <a:prstGeom prst="rect">
            <a:avLst/>
          </a:prstGeom>
          <a:noFill/>
          <a:ln w="9525">
            <a:noFill/>
            <a:miter lim="800000"/>
            <a:headEnd/>
            <a:tailEnd/>
          </a:ln>
          <a:effectLst/>
        </p:spPr>
        <p:txBody>
          <a:bodyPr wrap="none">
            <a:spAutoFit/>
          </a:bodyPr>
          <a:lstStyle/>
          <a:p>
            <a:pPr algn="ctr" fontAlgn="base">
              <a:spcBef>
                <a:spcPct val="0"/>
              </a:spcBef>
              <a:spcAft>
                <a:spcPct val="0"/>
              </a:spcAft>
            </a:pPr>
            <a:r>
              <a:rPr lang="en-US">
                <a:solidFill>
                  <a:srgbClr val="000000"/>
                </a:solidFill>
                <a:latin typeface="Gill Sans MT" pitchFamily="34" charset="0"/>
              </a:rPr>
              <a:t>Circular Buffer</a:t>
            </a:r>
          </a:p>
        </p:txBody>
      </p:sp>
      <p:sp>
        <p:nvSpPr>
          <p:cNvPr id="444437" name="Line 21"/>
          <p:cNvSpPr>
            <a:spLocks noChangeShapeType="1"/>
          </p:cNvSpPr>
          <p:nvPr/>
        </p:nvSpPr>
        <p:spPr bwMode="auto">
          <a:xfrm flipH="1">
            <a:off x="7892741" y="2310979"/>
            <a:ext cx="228600" cy="0"/>
          </a:xfrm>
          <a:prstGeom prst="line">
            <a:avLst/>
          </a:prstGeom>
          <a:noFill/>
          <a:ln w="9525">
            <a:solidFill>
              <a:schemeClr val="tx1"/>
            </a:solidFill>
            <a:round/>
            <a:headEnd/>
            <a:tailEnd type="triangle" w="med" len="med"/>
          </a:ln>
          <a:effectLst/>
        </p:spPr>
        <p:txBody>
          <a:bodyPr/>
          <a:lstStyle/>
          <a:p>
            <a:pPr fontAlgn="base">
              <a:spcBef>
                <a:spcPct val="0"/>
              </a:spcBef>
              <a:spcAft>
                <a:spcPct val="0"/>
              </a:spcAft>
            </a:pPr>
            <a:endParaRPr lang="en-US">
              <a:solidFill>
                <a:srgbClr val="000000"/>
              </a:solidFill>
              <a:latin typeface="Gill Sans MT" pitchFamily="34" charset="0"/>
            </a:endParaRPr>
          </a:p>
        </p:txBody>
      </p:sp>
      <p:sp>
        <p:nvSpPr>
          <p:cNvPr id="444438" name="Text Box 22"/>
          <p:cNvSpPr txBox="1">
            <a:spLocks noChangeArrowheads="1"/>
          </p:cNvSpPr>
          <p:nvPr/>
        </p:nvSpPr>
        <p:spPr bwMode="auto">
          <a:xfrm>
            <a:off x="8105466" y="2171279"/>
            <a:ext cx="570990" cy="307777"/>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sz="1400">
                <a:solidFill>
                  <a:srgbClr val="000000"/>
                </a:solidFill>
                <a:latin typeface="Gill Sans MT" pitchFamily="34" charset="0"/>
              </a:rPr>
              <a:t>Head</a:t>
            </a:r>
          </a:p>
        </p:txBody>
      </p:sp>
      <p:grpSp>
        <p:nvGrpSpPr>
          <p:cNvPr id="444459" name="Group 43"/>
          <p:cNvGrpSpPr>
            <a:grpSpLocks/>
          </p:cNvGrpSpPr>
          <p:nvPr/>
        </p:nvGrpSpPr>
        <p:grpSpPr bwMode="auto">
          <a:xfrm>
            <a:off x="7892741" y="3373016"/>
            <a:ext cx="657225" cy="304800"/>
            <a:chOff x="1780" y="2399"/>
            <a:chExt cx="414" cy="192"/>
          </a:xfrm>
        </p:grpSpPr>
        <p:sp>
          <p:nvSpPr>
            <p:cNvPr id="444439" name="Line 23"/>
            <p:cNvSpPr>
              <a:spLocks noChangeShapeType="1"/>
            </p:cNvSpPr>
            <p:nvPr/>
          </p:nvSpPr>
          <p:spPr bwMode="auto">
            <a:xfrm flipH="1">
              <a:off x="1780" y="2495"/>
              <a:ext cx="144" cy="0"/>
            </a:xfrm>
            <a:prstGeom prst="line">
              <a:avLst/>
            </a:prstGeom>
            <a:noFill/>
            <a:ln w="9525">
              <a:solidFill>
                <a:schemeClr val="tx1"/>
              </a:solidFill>
              <a:round/>
              <a:headEnd/>
              <a:tailEnd type="triangle" w="med" len="med"/>
            </a:ln>
            <a:effectLst/>
          </p:spPr>
          <p:txBody>
            <a:bodyPr/>
            <a:lstStyle/>
            <a:p>
              <a:pPr fontAlgn="base">
                <a:spcBef>
                  <a:spcPct val="0"/>
                </a:spcBef>
                <a:spcAft>
                  <a:spcPct val="0"/>
                </a:spcAft>
              </a:pPr>
              <a:endParaRPr lang="en-US">
                <a:solidFill>
                  <a:srgbClr val="000000"/>
                </a:solidFill>
                <a:latin typeface="Gill Sans MT" pitchFamily="34" charset="0"/>
              </a:endParaRPr>
            </a:p>
          </p:txBody>
        </p:sp>
        <p:sp>
          <p:nvSpPr>
            <p:cNvPr id="444440" name="Text Box 24"/>
            <p:cNvSpPr txBox="1">
              <a:spLocks noChangeArrowheads="1"/>
            </p:cNvSpPr>
            <p:nvPr/>
          </p:nvSpPr>
          <p:spPr bwMode="auto">
            <a:xfrm>
              <a:off x="1924" y="2399"/>
              <a:ext cx="270" cy="192"/>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sz="1400">
                  <a:solidFill>
                    <a:srgbClr val="000000"/>
                  </a:solidFill>
                  <a:latin typeface="Gill Sans MT" pitchFamily="34" charset="0"/>
                </a:rPr>
                <a:t>Tail</a:t>
              </a:r>
            </a:p>
          </p:txBody>
        </p:sp>
      </p:grpSp>
      <p:grpSp>
        <p:nvGrpSpPr>
          <p:cNvPr id="444458" name="Group 42"/>
          <p:cNvGrpSpPr>
            <a:grpSpLocks/>
          </p:cNvGrpSpPr>
          <p:nvPr/>
        </p:nvGrpSpPr>
        <p:grpSpPr bwMode="auto">
          <a:xfrm>
            <a:off x="7139202" y="1772816"/>
            <a:ext cx="758825" cy="2438400"/>
            <a:chOff x="681" y="1395"/>
            <a:chExt cx="478" cy="1536"/>
          </a:xfrm>
          <a:scene3d>
            <a:camera prst="orthographicFront">
              <a:rot lat="0" lon="0" rev="0"/>
            </a:camera>
            <a:lightRig rig="balanced" dir="t">
              <a:rot lat="0" lon="0" rev="8700000"/>
            </a:lightRig>
          </a:scene3d>
        </p:grpSpPr>
        <p:sp>
          <p:nvSpPr>
            <p:cNvPr id="444442" name="Rectangle 26"/>
            <p:cNvSpPr>
              <a:spLocks noChangeArrowheads="1"/>
            </p:cNvSpPr>
            <p:nvPr/>
          </p:nvSpPr>
          <p:spPr bwMode="auto">
            <a:xfrm>
              <a:off x="681" y="1395"/>
              <a:ext cx="478" cy="96"/>
            </a:xfrm>
            <a:prstGeom prst="rect">
              <a:avLst/>
            </a:prstGeom>
            <a:solidFill>
              <a:srgbClr val="6600CC"/>
            </a:solidFill>
            <a:ln w="9525">
              <a:solidFill>
                <a:schemeClr val="tx1"/>
              </a:solidFill>
              <a:miter lim="800000"/>
              <a:headEnd/>
              <a:tailEnd/>
            </a:ln>
            <a:effectLst>
              <a:outerShdw blurRad="44450" dist="27940" dir="5400000" algn="ctr">
                <a:srgbClr val="000000">
                  <a:alpha val="32000"/>
                </a:srgbClr>
              </a:outerShdw>
            </a:effectLst>
            <a:sp3d>
              <a:bevelT w="190500" h="38100"/>
            </a:sp3d>
          </p:spPr>
          <p:txBody>
            <a:bodyPr wrap="none" anchor="ctr"/>
            <a:lstStyle/>
            <a:p>
              <a:pPr fontAlgn="base">
                <a:spcBef>
                  <a:spcPct val="0"/>
                </a:spcBef>
                <a:spcAft>
                  <a:spcPct val="0"/>
                </a:spcAft>
              </a:pPr>
              <a:endParaRPr lang="en-US">
                <a:solidFill>
                  <a:srgbClr val="000000"/>
                </a:solidFill>
                <a:latin typeface="Gill Sans MT" pitchFamily="34" charset="0"/>
              </a:endParaRPr>
            </a:p>
          </p:txBody>
        </p:sp>
        <p:sp>
          <p:nvSpPr>
            <p:cNvPr id="444443" name="Rectangle 27"/>
            <p:cNvSpPr>
              <a:spLocks noChangeArrowheads="1"/>
            </p:cNvSpPr>
            <p:nvPr/>
          </p:nvSpPr>
          <p:spPr bwMode="auto">
            <a:xfrm>
              <a:off x="681" y="1491"/>
              <a:ext cx="478" cy="96"/>
            </a:xfrm>
            <a:prstGeom prst="rect">
              <a:avLst/>
            </a:prstGeom>
            <a:solidFill>
              <a:srgbClr val="6600CC"/>
            </a:solidFill>
            <a:ln w="9525">
              <a:solidFill>
                <a:schemeClr val="tx1"/>
              </a:solidFill>
              <a:miter lim="800000"/>
              <a:headEnd/>
              <a:tailEnd/>
            </a:ln>
            <a:effectLst>
              <a:outerShdw blurRad="44450" dist="27940" dir="5400000" algn="ctr">
                <a:srgbClr val="000000">
                  <a:alpha val="32000"/>
                </a:srgbClr>
              </a:outerShdw>
            </a:effectLst>
            <a:sp3d>
              <a:bevelT w="190500" h="38100"/>
            </a:sp3d>
          </p:spPr>
          <p:txBody>
            <a:bodyPr wrap="none" anchor="ctr"/>
            <a:lstStyle/>
            <a:p>
              <a:pPr fontAlgn="base">
                <a:spcBef>
                  <a:spcPct val="0"/>
                </a:spcBef>
                <a:spcAft>
                  <a:spcPct val="0"/>
                </a:spcAft>
              </a:pPr>
              <a:endParaRPr lang="en-US">
                <a:solidFill>
                  <a:srgbClr val="000000"/>
                </a:solidFill>
                <a:latin typeface="Gill Sans MT" pitchFamily="34" charset="0"/>
              </a:endParaRPr>
            </a:p>
          </p:txBody>
        </p:sp>
        <p:sp>
          <p:nvSpPr>
            <p:cNvPr id="444444" name="Rectangle 28"/>
            <p:cNvSpPr>
              <a:spLocks noChangeArrowheads="1"/>
            </p:cNvSpPr>
            <p:nvPr/>
          </p:nvSpPr>
          <p:spPr bwMode="auto">
            <a:xfrm>
              <a:off x="681" y="1587"/>
              <a:ext cx="478" cy="96"/>
            </a:xfrm>
            <a:prstGeom prst="rect">
              <a:avLst/>
            </a:prstGeom>
            <a:solidFill>
              <a:srgbClr val="6600CC"/>
            </a:solidFill>
            <a:ln w="9525">
              <a:solidFill>
                <a:schemeClr val="tx1"/>
              </a:solidFill>
              <a:miter lim="800000"/>
              <a:headEnd/>
              <a:tailEnd/>
            </a:ln>
            <a:effectLst>
              <a:outerShdw blurRad="44450" dist="27940" dir="5400000" algn="ctr">
                <a:srgbClr val="000000">
                  <a:alpha val="32000"/>
                </a:srgbClr>
              </a:outerShdw>
            </a:effectLst>
            <a:sp3d>
              <a:bevelT w="190500" h="38100"/>
            </a:sp3d>
          </p:spPr>
          <p:txBody>
            <a:bodyPr wrap="none" anchor="ctr"/>
            <a:lstStyle/>
            <a:p>
              <a:pPr fontAlgn="base">
                <a:spcBef>
                  <a:spcPct val="0"/>
                </a:spcBef>
                <a:spcAft>
                  <a:spcPct val="0"/>
                </a:spcAft>
              </a:pPr>
              <a:endParaRPr lang="en-US">
                <a:solidFill>
                  <a:srgbClr val="000000"/>
                </a:solidFill>
                <a:latin typeface="Gill Sans MT" pitchFamily="34" charset="0"/>
              </a:endParaRPr>
            </a:p>
          </p:txBody>
        </p:sp>
        <p:sp>
          <p:nvSpPr>
            <p:cNvPr id="444445" name="Rectangle 29"/>
            <p:cNvSpPr>
              <a:spLocks noChangeArrowheads="1"/>
            </p:cNvSpPr>
            <p:nvPr/>
          </p:nvSpPr>
          <p:spPr bwMode="auto">
            <a:xfrm>
              <a:off x="681" y="1683"/>
              <a:ext cx="478" cy="96"/>
            </a:xfrm>
            <a:prstGeom prst="rect">
              <a:avLst/>
            </a:prstGeom>
            <a:solidFill>
              <a:srgbClr val="FF0000"/>
            </a:solidFill>
            <a:ln w="9525">
              <a:solidFill>
                <a:schemeClr val="tx1"/>
              </a:solidFill>
              <a:miter lim="800000"/>
              <a:headEnd/>
              <a:tailEnd/>
            </a:ln>
            <a:effectLst>
              <a:outerShdw blurRad="44450" dist="27940" dir="5400000" algn="ctr">
                <a:srgbClr val="000000">
                  <a:alpha val="32000"/>
                </a:srgbClr>
              </a:outerShdw>
            </a:effectLst>
            <a:sp3d>
              <a:bevelT w="190500" h="38100"/>
            </a:sp3d>
          </p:spPr>
          <p:txBody>
            <a:bodyPr wrap="none" anchor="ctr"/>
            <a:lstStyle/>
            <a:p>
              <a:pPr fontAlgn="base">
                <a:spcBef>
                  <a:spcPct val="0"/>
                </a:spcBef>
                <a:spcAft>
                  <a:spcPct val="0"/>
                </a:spcAft>
              </a:pPr>
              <a:endParaRPr lang="en-US">
                <a:solidFill>
                  <a:srgbClr val="000000"/>
                </a:solidFill>
                <a:latin typeface="Gill Sans MT" pitchFamily="34" charset="0"/>
              </a:endParaRPr>
            </a:p>
          </p:txBody>
        </p:sp>
        <p:sp>
          <p:nvSpPr>
            <p:cNvPr id="444446" name="Rectangle 30"/>
            <p:cNvSpPr>
              <a:spLocks noChangeArrowheads="1"/>
            </p:cNvSpPr>
            <p:nvPr/>
          </p:nvSpPr>
          <p:spPr bwMode="auto">
            <a:xfrm>
              <a:off x="681" y="1779"/>
              <a:ext cx="478" cy="96"/>
            </a:xfrm>
            <a:prstGeom prst="rect">
              <a:avLst/>
            </a:prstGeom>
            <a:solidFill>
              <a:srgbClr val="6600CC"/>
            </a:solidFill>
            <a:ln w="9525">
              <a:solidFill>
                <a:schemeClr val="tx1"/>
              </a:solidFill>
              <a:miter lim="800000"/>
              <a:headEnd/>
              <a:tailEnd/>
            </a:ln>
            <a:effectLst>
              <a:outerShdw blurRad="44450" dist="27940" dir="5400000" algn="ctr">
                <a:srgbClr val="000000">
                  <a:alpha val="32000"/>
                </a:srgbClr>
              </a:outerShdw>
            </a:effectLst>
            <a:sp3d>
              <a:bevelT w="190500" h="38100"/>
            </a:sp3d>
          </p:spPr>
          <p:txBody>
            <a:bodyPr wrap="none" anchor="ctr"/>
            <a:lstStyle/>
            <a:p>
              <a:pPr fontAlgn="base">
                <a:spcBef>
                  <a:spcPct val="0"/>
                </a:spcBef>
                <a:spcAft>
                  <a:spcPct val="0"/>
                </a:spcAft>
              </a:pPr>
              <a:endParaRPr lang="en-US">
                <a:solidFill>
                  <a:srgbClr val="000000"/>
                </a:solidFill>
                <a:latin typeface="Gill Sans MT" pitchFamily="34" charset="0"/>
              </a:endParaRPr>
            </a:p>
          </p:txBody>
        </p:sp>
        <p:sp>
          <p:nvSpPr>
            <p:cNvPr id="444447" name="Rectangle 31"/>
            <p:cNvSpPr>
              <a:spLocks noChangeArrowheads="1"/>
            </p:cNvSpPr>
            <p:nvPr/>
          </p:nvSpPr>
          <p:spPr bwMode="auto">
            <a:xfrm>
              <a:off x="681" y="1875"/>
              <a:ext cx="478" cy="96"/>
            </a:xfrm>
            <a:prstGeom prst="rect">
              <a:avLst/>
            </a:prstGeom>
            <a:solidFill>
              <a:srgbClr val="6600CC"/>
            </a:solidFill>
            <a:ln w="9525">
              <a:solidFill>
                <a:schemeClr val="tx1"/>
              </a:solidFill>
              <a:miter lim="800000"/>
              <a:headEnd/>
              <a:tailEnd/>
            </a:ln>
            <a:effectLst>
              <a:outerShdw blurRad="44450" dist="27940" dir="5400000" algn="ctr">
                <a:srgbClr val="000000">
                  <a:alpha val="32000"/>
                </a:srgbClr>
              </a:outerShdw>
            </a:effectLst>
            <a:sp3d>
              <a:bevelT w="190500" h="38100"/>
            </a:sp3d>
          </p:spPr>
          <p:txBody>
            <a:bodyPr wrap="none" anchor="ctr"/>
            <a:lstStyle/>
            <a:p>
              <a:pPr fontAlgn="base">
                <a:spcBef>
                  <a:spcPct val="0"/>
                </a:spcBef>
                <a:spcAft>
                  <a:spcPct val="0"/>
                </a:spcAft>
              </a:pPr>
              <a:endParaRPr lang="en-US">
                <a:solidFill>
                  <a:srgbClr val="000000"/>
                </a:solidFill>
                <a:latin typeface="Gill Sans MT" pitchFamily="34" charset="0"/>
              </a:endParaRPr>
            </a:p>
          </p:txBody>
        </p:sp>
        <p:sp>
          <p:nvSpPr>
            <p:cNvPr id="444448" name="Rectangle 32"/>
            <p:cNvSpPr>
              <a:spLocks noChangeArrowheads="1"/>
            </p:cNvSpPr>
            <p:nvPr/>
          </p:nvSpPr>
          <p:spPr bwMode="auto">
            <a:xfrm>
              <a:off x="681" y="1971"/>
              <a:ext cx="478" cy="96"/>
            </a:xfrm>
            <a:prstGeom prst="rect">
              <a:avLst/>
            </a:prstGeom>
            <a:solidFill>
              <a:srgbClr val="6600CC"/>
            </a:solidFill>
            <a:ln w="9525">
              <a:solidFill>
                <a:schemeClr val="tx1"/>
              </a:solidFill>
              <a:miter lim="800000"/>
              <a:headEnd/>
              <a:tailEnd/>
            </a:ln>
            <a:effectLst>
              <a:outerShdw blurRad="44450" dist="27940" dir="5400000" algn="ctr">
                <a:srgbClr val="000000">
                  <a:alpha val="32000"/>
                </a:srgbClr>
              </a:outerShdw>
            </a:effectLst>
            <a:sp3d>
              <a:bevelT w="190500" h="38100"/>
            </a:sp3d>
          </p:spPr>
          <p:txBody>
            <a:bodyPr wrap="none" anchor="ctr"/>
            <a:lstStyle/>
            <a:p>
              <a:pPr fontAlgn="base">
                <a:spcBef>
                  <a:spcPct val="0"/>
                </a:spcBef>
                <a:spcAft>
                  <a:spcPct val="0"/>
                </a:spcAft>
              </a:pPr>
              <a:endParaRPr lang="en-US">
                <a:solidFill>
                  <a:srgbClr val="000000"/>
                </a:solidFill>
                <a:latin typeface="Gill Sans MT" pitchFamily="34" charset="0"/>
              </a:endParaRPr>
            </a:p>
          </p:txBody>
        </p:sp>
        <p:sp>
          <p:nvSpPr>
            <p:cNvPr id="444449" name="Rectangle 33"/>
            <p:cNvSpPr>
              <a:spLocks noChangeArrowheads="1"/>
            </p:cNvSpPr>
            <p:nvPr/>
          </p:nvSpPr>
          <p:spPr bwMode="auto">
            <a:xfrm>
              <a:off x="681" y="2067"/>
              <a:ext cx="478" cy="96"/>
            </a:xfrm>
            <a:prstGeom prst="rect">
              <a:avLst/>
            </a:prstGeom>
            <a:solidFill>
              <a:srgbClr val="6600CC"/>
            </a:solidFill>
            <a:ln w="9525">
              <a:solidFill>
                <a:schemeClr val="tx1"/>
              </a:solidFill>
              <a:miter lim="800000"/>
              <a:headEnd/>
              <a:tailEnd/>
            </a:ln>
            <a:effectLst>
              <a:outerShdw blurRad="44450" dist="27940" dir="5400000" algn="ctr">
                <a:srgbClr val="000000">
                  <a:alpha val="32000"/>
                </a:srgbClr>
              </a:outerShdw>
            </a:effectLst>
            <a:sp3d>
              <a:bevelT w="190500" h="38100"/>
            </a:sp3d>
          </p:spPr>
          <p:txBody>
            <a:bodyPr wrap="none" anchor="ctr"/>
            <a:lstStyle/>
            <a:p>
              <a:pPr fontAlgn="base">
                <a:spcBef>
                  <a:spcPct val="0"/>
                </a:spcBef>
                <a:spcAft>
                  <a:spcPct val="0"/>
                </a:spcAft>
              </a:pPr>
              <a:endParaRPr lang="en-US">
                <a:solidFill>
                  <a:srgbClr val="000000"/>
                </a:solidFill>
                <a:latin typeface="Gill Sans MT" pitchFamily="34" charset="0"/>
              </a:endParaRPr>
            </a:p>
          </p:txBody>
        </p:sp>
        <p:sp>
          <p:nvSpPr>
            <p:cNvPr id="444450" name="Rectangle 34"/>
            <p:cNvSpPr>
              <a:spLocks noChangeArrowheads="1"/>
            </p:cNvSpPr>
            <p:nvPr/>
          </p:nvSpPr>
          <p:spPr bwMode="auto">
            <a:xfrm>
              <a:off x="681" y="2163"/>
              <a:ext cx="478" cy="96"/>
            </a:xfrm>
            <a:prstGeom prst="rect">
              <a:avLst/>
            </a:prstGeom>
            <a:solidFill>
              <a:srgbClr val="6600CC"/>
            </a:solidFill>
            <a:ln w="9525">
              <a:solidFill>
                <a:schemeClr val="tx1"/>
              </a:solidFill>
              <a:miter lim="800000"/>
              <a:headEnd/>
              <a:tailEnd/>
            </a:ln>
            <a:effectLst>
              <a:outerShdw blurRad="44450" dist="27940" dir="5400000" algn="ctr">
                <a:srgbClr val="000000">
                  <a:alpha val="32000"/>
                </a:srgbClr>
              </a:outerShdw>
            </a:effectLst>
            <a:sp3d>
              <a:bevelT w="190500" h="38100"/>
            </a:sp3d>
          </p:spPr>
          <p:txBody>
            <a:bodyPr wrap="none" anchor="ctr"/>
            <a:lstStyle/>
            <a:p>
              <a:pPr fontAlgn="base">
                <a:spcBef>
                  <a:spcPct val="0"/>
                </a:spcBef>
                <a:spcAft>
                  <a:spcPct val="0"/>
                </a:spcAft>
              </a:pPr>
              <a:endParaRPr lang="en-US">
                <a:solidFill>
                  <a:srgbClr val="000000"/>
                </a:solidFill>
                <a:latin typeface="Gill Sans MT" pitchFamily="34" charset="0"/>
              </a:endParaRPr>
            </a:p>
          </p:txBody>
        </p:sp>
        <p:sp>
          <p:nvSpPr>
            <p:cNvPr id="444451" name="Rectangle 35"/>
            <p:cNvSpPr>
              <a:spLocks noChangeArrowheads="1"/>
            </p:cNvSpPr>
            <p:nvPr/>
          </p:nvSpPr>
          <p:spPr bwMode="auto">
            <a:xfrm>
              <a:off x="681" y="2259"/>
              <a:ext cx="478" cy="96"/>
            </a:xfrm>
            <a:prstGeom prst="rect">
              <a:avLst/>
            </a:prstGeom>
            <a:solidFill>
              <a:srgbClr val="6600CC"/>
            </a:solidFill>
            <a:ln w="9525">
              <a:solidFill>
                <a:schemeClr val="tx1"/>
              </a:solidFill>
              <a:miter lim="800000"/>
              <a:headEnd/>
              <a:tailEnd/>
            </a:ln>
            <a:effectLst>
              <a:outerShdw blurRad="44450" dist="27940" dir="5400000" algn="ctr">
                <a:srgbClr val="000000">
                  <a:alpha val="32000"/>
                </a:srgbClr>
              </a:outerShdw>
            </a:effectLst>
            <a:sp3d>
              <a:bevelT w="190500" h="38100"/>
            </a:sp3d>
          </p:spPr>
          <p:txBody>
            <a:bodyPr wrap="none" anchor="ctr"/>
            <a:lstStyle/>
            <a:p>
              <a:pPr fontAlgn="base">
                <a:spcBef>
                  <a:spcPct val="0"/>
                </a:spcBef>
                <a:spcAft>
                  <a:spcPct val="0"/>
                </a:spcAft>
              </a:pPr>
              <a:endParaRPr lang="en-US">
                <a:solidFill>
                  <a:srgbClr val="000000"/>
                </a:solidFill>
                <a:latin typeface="Gill Sans MT" pitchFamily="34" charset="0"/>
              </a:endParaRPr>
            </a:p>
          </p:txBody>
        </p:sp>
        <p:sp>
          <p:nvSpPr>
            <p:cNvPr id="444452" name="Rectangle 36"/>
            <p:cNvSpPr>
              <a:spLocks noChangeArrowheads="1"/>
            </p:cNvSpPr>
            <p:nvPr/>
          </p:nvSpPr>
          <p:spPr bwMode="auto">
            <a:xfrm>
              <a:off x="681" y="2355"/>
              <a:ext cx="478" cy="96"/>
            </a:xfrm>
            <a:prstGeom prst="rect">
              <a:avLst/>
            </a:prstGeom>
            <a:solidFill>
              <a:srgbClr val="6600CC"/>
            </a:solidFill>
            <a:ln w="9525">
              <a:solidFill>
                <a:schemeClr val="tx1"/>
              </a:solidFill>
              <a:miter lim="800000"/>
              <a:headEnd/>
              <a:tailEnd/>
            </a:ln>
            <a:effectLst>
              <a:outerShdw blurRad="44450" dist="27940" dir="5400000" algn="ctr">
                <a:srgbClr val="000000">
                  <a:alpha val="32000"/>
                </a:srgbClr>
              </a:outerShdw>
            </a:effectLst>
            <a:sp3d>
              <a:bevelT w="190500" h="38100"/>
            </a:sp3d>
          </p:spPr>
          <p:txBody>
            <a:bodyPr wrap="none" anchor="ctr"/>
            <a:lstStyle/>
            <a:p>
              <a:pPr fontAlgn="base">
                <a:spcBef>
                  <a:spcPct val="0"/>
                </a:spcBef>
                <a:spcAft>
                  <a:spcPct val="0"/>
                </a:spcAft>
              </a:pPr>
              <a:endParaRPr lang="en-US">
                <a:solidFill>
                  <a:srgbClr val="000000"/>
                </a:solidFill>
                <a:latin typeface="Gill Sans MT" pitchFamily="34" charset="0"/>
              </a:endParaRPr>
            </a:p>
          </p:txBody>
        </p:sp>
        <p:sp>
          <p:nvSpPr>
            <p:cNvPr id="444453" name="Rectangle 37"/>
            <p:cNvSpPr>
              <a:spLocks noChangeArrowheads="1"/>
            </p:cNvSpPr>
            <p:nvPr/>
          </p:nvSpPr>
          <p:spPr bwMode="auto">
            <a:xfrm>
              <a:off x="681" y="2451"/>
              <a:ext cx="478" cy="96"/>
            </a:xfrm>
            <a:prstGeom prst="rect">
              <a:avLst/>
            </a:prstGeom>
            <a:solidFill>
              <a:srgbClr val="6600CC"/>
            </a:solidFill>
            <a:ln w="9525">
              <a:solidFill>
                <a:schemeClr val="tx1"/>
              </a:solidFill>
              <a:miter lim="800000"/>
              <a:headEnd/>
              <a:tailEnd/>
            </a:ln>
            <a:effectLst>
              <a:outerShdw blurRad="44450" dist="27940" dir="5400000" algn="ctr">
                <a:srgbClr val="000000">
                  <a:alpha val="32000"/>
                </a:srgbClr>
              </a:outerShdw>
            </a:effectLst>
            <a:sp3d>
              <a:bevelT w="190500" h="38100"/>
            </a:sp3d>
          </p:spPr>
          <p:txBody>
            <a:bodyPr wrap="none" anchor="ctr"/>
            <a:lstStyle/>
            <a:p>
              <a:pPr fontAlgn="base">
                <a:spcBef>
                  <a:spcPct val="0"/>
                </a:spcBef>
                <a:spcAft>
                  <a:spcPct val="0"/>
                </a:spcAft>
              </a:pPr>
              <a:endParaRPr lang="en-US">
                <a:solidFill>
                  <a:srgbClr val="000000"/>
                </a:solidFill>
                <a:latin typeface="Gill Sans MT" pitchFamily="34" charset="0"/>
              </a:endParaRPr>
            </a:p>
          </p:txBody>
        </p:sp>
        <p:sp>
          <p:nvSpPr>
            <p:cNvPr id="444454" name="Rectangle 38"/>
            <p:cNvSpPr>
              <a:spLocks noChangeArrowheads="1"/>
            </p:cNvSpPr>
            <p:nvPr/>
          </p:nvSpPr>
          <p:spPr bwMode="auto">
            <a:xfrm>
              <a:off x="681" y="2547"/>
              <a:ext cx="478" cy="96"/>
            </a:xfrm>
            <a:prstGeom prst="rect">
              <a:avLst/>
            </a:prstGeom>
            <a:solidFill>
              <a:srgbClr val="6600CC"/>
            </a:solidFill>
            <a:ln w="9525">
              <a:solidFill>
                <a:schemeClr val="tx1"/>
              </a:solidFill>
              <a:miter lim="800000"/>
              <a:headEnd/>
              <a:tailEnd/>
            </a:ln>
            <a:effectLst>
              <a:outerShdw blurRad="44450" dist="27940" dir="5400000" algn="ctr">
                <a:srgbClr val="000000">
                  <a:alpha val="32000"/>
                </a:srgbClr>
              </a:outerShdw>
            </a:effectLst>
            <a:sp3d>
              <a:bevelT w="190500" h="38100"/>
            </a:sp3d>
          </p:spPr>
          <p:txBody>
            <a:bodyPr wrap="none" anchor="ctr"/>
            <a:lstStyle/>
            <a:p>
              <a:pPr fontAlgn="base">
                <a:spcBef>
                  <a:spcPct val="0"/>
                </a:spcBef>
                <a:spcAft>
                  <a:spcPct val="0"/>
                </a:spcAft>
              </a:pPr>
              <a:endParaRPr lang="en-US">
                <a:solidFill>
                  <a:srgbClr val="000000"/>
                </a:solidFill>
                <a:latin typeface="Gill Sans MT" pitchFamily="34" charset="0"/>
              </a:endParaRPr>
            </a:p>
          </p:txBody>
        </p:sp>
        <p:sp>
          <p:nvSpPr>
            <p:cNvPr id="444455" name="Rectangle 39"/>
            <p:cNvSpPr>
              <a:spLocks noChangeArrowheads="1"/>
            </p:cNvSpPr>
            <p:nvPr/>
          </p:nvSpPr>
          <p:spPr bwMode="auto">
            <a:xfrm>
              <a:off x="681" y="2643"/>
              <a:ext cx="478" cy="96"/>
            </a:xfrm>
            <a:prstGeom prst="rect">
              <a:avLst/>
            </a:prstGeom>
            <a:solidFill>
              <a:srgbClr val="6600CC"/>
            </a:solidFill>
            <a:ln w="9525">
              <a:solidFill>
                <a:schemeClr val="tx1"/>
              </a:solidFill>
              <a:miter lim="800000"/>
              <a:headEnd/>
              <a:tailEnd/>
            </a:ln>
            <a:effectLst>
              <a:outerShdw blurRad="44450" dist="27940" dir="5400000" algn="ctr">
                <a:srgbClr val="000000">
                  <a:alpha val="32000"/>
                </a:srgbClr>
              </a:outerShdw>
            </a:effectLst>
            <a:sp3d>
              <a:bevelT w="190500" h="38100"/>
            </a:sp3d>
          </p:spPr>
          <p:txBody>
            <a:bodyPr wrap="none" anchor="ctr"/>
            <a:lstStyle/>
            <a:p>
              <a:pPr fontAlgn="base">
                <a:spcBef>
                  <a:spcPct val="0"/>
                </a:spcBef>
                <a:spcAft>
                  <a:spcPct val="0"/>
                </a:spcAft>
              </a:pPr>
              <a:endParaRPr lang="en-US">
                <a:solidFill>
                  <a:srgbClr val="000000"/>
                </a:solidFill>
                <a:latin typeface="Gill Sans MT" pitchFamily="34" charset="0"/>
              </a:endParaRPr>
            </a:p>
          </p:txBody>
        </p:sp>
        <p:sp>
          <p:nvSpPr>
            <p:cNvPr id="444456" name="Rectangle 40"/>
            <p:cNvSpPr>
              <a:spLocks noChangeArrowheads="1"/>
            </p:cNvSpPr>
            <p:nvPr/>
          </p:nvSpPr>
          <p:spPr bwMode="auto">
            <a:xfrm>
              <a:off x="681" y="2739"/>
              <a:ext cx="478" cy="96"/>
            </a:xfrm>
            <a:prstGeom prst="rect">
              <a:avLst/>
            </a:prstGeom>
            <a:solidFill>
              <a:srgbClr val="6600CC"/>
            </a:solidFill>
            <a:ln w="9525">
              <a:solidFill>
                <a:schemeClr val="tx1"/>
              </a:solidFill>
              <a:miter lim="800000"/>
              <a:headEnd/>
              <a:tailEnd/>
            </a:ln>
            <a:effectLst>
              <a:outerShdw blurRad="44450" dist="27940" dir="5400000" algn="ctr">
                <a:srgbClr val="000000">
                  <a:alpha val="32000"/>
                </a:srgbClr>
              </a:outerShdw>
            </a:effectLst>
            <a:sp3d>
              <a:bevelT w="190500" h="38100"/>
            </a:sp3d>
          </p:spPr>
          <p:txBody>
            <a:bodyPr wrap="none" anchor="ctr"/>
            <a:lstStyle/>
            <a:p>
              <a:pPr fontAlgn="base">
                <a:spcBef>
                  <a:spcPct val="0"/>
                </a:spcBef>
                <a:spcAft>
                  <a:spcPct val="0"/>
                </a:spcAft>
              </a:pPr>
              <a:endParaRPr lang="en-US">
                <a:solidFill>
                  <a:srgbClr val="000000"/>
                </a:solidFill>
                <a:latin typeface="Gill Sans MT" pitchFamily="34" charset="0"/>
              </a:endParaRPr>
            </a:p>
          </p:txBody>
        </p:sp>
        <p:sp>
          <p:nvSpPr>
            <p:cNvPr id="444457" name="Rectangle 41"/>
            <p:cNvSpPr>
              <a:spLocks noChangeArrowheads="1"/>
            </p:cNvSpPr>
            <p:nvPr/>
          </p:nvSpPr>
          <p:spPr bwMode="auto">
            <a:xfrm>
              <a:off x="681" y="2835"/>
              <a:ext cx="478" cy="96"/>
            </a:xfrm>
            <a:prstGeom prst="rect">
              <a:avLst/>
            </a:prstGeom>
            <a:solidFill>
              <a:srgbClr val="6600CC"/>
            </a:solidFill>
            <a:ln w="9525">
              <a:solidFill>
                <a:schemeClr val="tx1"/>
              </a:solidFill>
              <a:miter lim="800000"/>
              <a:headEnd/>
              <a:tailEnd/>
            </a:ln>
            <a:effectLst>
              <a:outerShdw blurRad="44450" dist="27940" dir="5400000" algn="ctr">
                <a:srgbClr val="000000">
                  <a:alpha val="32000"/>
                </a:srgbClr>
              </a:outerShdw>
            </a:effectLst>
            <a:sp3d>
              <a:bevelT w="190500" h="38100"/>
            </a:sp3d>
          </p:spPr>
          <p:txBody>
            <a:bodyPr wrap="none" anchor="ctr"/>
            <a:lstStyle/>
            <a:p>
              <a:pPr fontAlgn="base">
                <a:spcBef>
                  <a:spcPct val="0"/>
                </a:spcBef>
                <a:spcAft>
                  <a:spcPct val="0"/>
                </a:spcAft>
              </a:pPr>
              <a:endParaRPr lang="en-US">
                <a:solidFill>
                  <a:srgbClr val="000000"/>
                </a:solidFill>
                <a:latin typeface="Gill Sans MT" pitchFamily="34" charset="0"/>
              </a:endParaRPr>
            </a:p>
          </p:txBody>
        </p:sp>
      </p:grpSp>
      <p:sp>
        <p:nvSpPr>
          <p:cNvPr id="444460" name="Text Box 44"/>
          <p:cNvSpPr txBox="1">
            <a:spLocks noChangeArrowheads="1"/>
          </p:cNvSpPr>
          <p:nvPr/>
        </p:nvSpPr>
        <p:spPr bwMode="auto">
          <a:xfrm>
            <a:off x="8121341" y="2323679"/>
            <a:ext cx="428625" cy="304800"/>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sz="1400">
                <a:solidFill>
                  <a:srgbClr val="000000"/>
                </a:solidFill>
                <a:latin typeface="Gill Sans MT" pitchFamily="34" charset="0"/>
              </a:rPr>
              <a:t>Tail</a:t>
            </a:r>
          </a:p>
        </p:txBody>
      </p:sp>
      <p:sp>
        <p:nvSpPr>
          <p:cNvPr id="45" name="TextBox 44"/>
          <p:cNvSpPr txBox="1"/>
          <p:nvPr/>
        </p:nvSpPr>
        <p:spPr>
          <a:xfrm>
            <a:off x="0" y="6237822"/>
            <a:ext cx="9144000" cy="575554"/>
          </a:xfrm>
          <a:prstGeom prst="rect">
            <a:avLst/>
          </a:prstGeom>
          <a:noFill/>
        </p:spPr>
        <p:txBody>
          <a:bodyPr wrap="square" lIns="82309" tIns="41154" rIns="82309" bIns="41154" rtlCol="0">
            <a:spAutoFit/>
          </a:bodyPr>
          <a:lstStyle/>
          <a:p>
            <a:pPr marL="0" lvl="1" indent="-514291" algn="ctr"/>
            <a:r>
              <a:rPr lang="en-US" sz="3200" dirty="0">
                <a:solidFill>
                  <a:schemeClr val="bg1"/>
                </a:solidFill>
              </a:rPr>
              <a:t>Can be terrible if load goes to memory</a:t>
            </a:r>
            <a:endParaRPr lang="en-US" sz="3200" b="1" i="1" dirty="0">
              <a:solidFill>
                <a:schemeClr val="bg1"/>
              </a:solidFill>
            </a:endParaRPr>
          </a:p>
        </p:txBody>
      </p:sp>
    </p:spTree>
    <p:extLst>
      <p:ext uri="{BB962C8B-B14F-4D97-AF65-F5344CB8AC3E}">
        <p14:creationId xmlns:p14="http://schemas.microsoft.com/office/powerpoint/2010/main" val="26935931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44458"/>
                                        </p:tgtEl>
                                        <p:attrNameLst>
                                          <p:attrName>style.visibility</p:attrName>
                                        </p:attrNameLst>
                                      </p:cBhvr>
                                      <p:to>
                                        <p:strVal val="visible"/>
                                      </p:to>
                                    </p:set>
                                  </p:childTnLst>
                                </p:cTn>
                              </p:par>
                              <p:par>
                                <p:cTn id="7" presetID="1" presetClass="exit" presetSubtype="0" fill="hold" nodeType="withEffect">
                                  <p:stCondLst>
                                    <p:cond delay="0"/>
                                  </p:stCondLst>
                                  <p:childTnLst>
                                    <p:set>
                                      <p:cBhvr>
                                        <p:cTn id="8" dur="1" fill="hold">
                                          <p:stCondLst>
                                            <p:cond delay="0"/>
                                          </p:stCondLst>
                                        </p:cTn>
                                        <p:tgtEl>
                                          <p:spTgt spid="444459"/>
                                        </p:tgtEl>
                                        <p:attrNameLst>
                                          <p:attrName>style.visibility</p:attrName>
                                        </p:attrNameLst>
                                      </p:cBhvr>
                                      <p:to>
                                        <p:strVal val="hidden"/>
                                      </p:to>
                                    </p:set>
                                  </p:childTnLst>
                                </p:cTn>
                              </p:par>
                              <p:par>
                                <p:cTn id="9" presetID="1" presetClass="entr" presetSubtype="0" fill="hold" grpId="0" nodeType="withEffect">
                                  <p:stCondLst>
                                    <p:cond delay="0"/>
                                  </p:stCondLst>
                                  <p:childTnLst>
                                    <p:set>
                                      <p:cBhvr>
                                        <p:cTn id="10" dur="1" fill="hold">
                                          <p:stCondLst>
                                            <p:cond delay="0"/>
                                          </p:stCondLst>
                                        </p:cTn>
                                        <p:tgtEl>
                                          <p:spTgt spid="444460"/>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4460" grpId="0"/>
      <p:bldP spid="45"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7490" name="Rectangle 2"/>
          <p:cNvSpPr>
            <a:spLocks noGrp="1" noChangeArrowheads="1"/>
          </p:cNvSpPr>
          <p:nvPr>
            <p:ph type="title"/>
          </p:nvPr>
        </p:nvSpPr>
        <p:spPr/>
        <p:txBody>
          <a:bodyPr>
            <a:normAutofit fontScale="90000"/>
          </a:bodyPr>
          <a:lstStyle/>
          <a:p>
            <a:r>
              <a:rPr lang="en-US"/>
              <a:t>Scheduler Allocation (2/3)</a:t>
            </a:r>
            <a:endParaRPr lang="en-US" dirty="0"/>
          </a:p>
        </p:txBody>
      </p:sp>
      <p:sp>
        <p:nvSpPr>
          <p:cNvPr id="447509" name="Rectangle 21"/>
          <p:cNvSpPr>
            <a:spLocks noGrp="1" noChangeArrowheads="1"/>
          </p:cNvSpPr>
          <p:nvPr>
            <p:ph idx="1"/>
          </p:nvPr>
        </p:nvSpPr>
        <p:spPr/>
        <p:txBody>
          <a:bodyPr/>
          <a:lstStyle/>
          <a:p>
            <a:r>
              <a:rPr lang="en-US"/>
              <a:t>Arbitrary placement improves utilization</a:t>
            </a:r>
          </a:p>
          <a:p>
            <a:r>
              <a:rPr lang="en-US"/>
              <a:t>Complex allocator</a:t>
            </a:r>
          </a:p>
          <a:p>
            <a:pPr lvl="1"/>
            <a:r>
              <a:rPr lang="en-US"/>
              <a:t>Scan availability to find N free entries</a:t>
            </a:r>
          </a:p>
          <a:p>
            <a:r>
              <a:rPr lang="en-US"/>
              <a:t>Complex write logic</a:t>
            </a:r>
          </a:p>
          <a:p>
            <a:pPr lvl="1"/>
            <a:r>
              <a:rPr lang="en-US"/>
              <a:t>Route N insns. to arbitrary entries</a:t>
            </a:r>
            <a:endParaRPr lang="en-US" dirty="0"/>
          </a:p>
        </p:txBody>
      </p:sp>
      <p:sp>
        <p:nvSpPr>
          <p:cNvPr id="447492" name="Rectangle 4"/>
          <p:cNvSpPr>
            <a:spLocks noChangeArrowheads="1"/>
          </p:cNvSpPr>
          <p:nvPr/>
        </p:nvSpPr>
        <p:spPr bwMode="auto">
          <a:xfrm>
            <a:off x="6691610" y="2256953"/>
            <a:ext cx="758825" cy="152400"/>
          </a:xfrm>
          <a:prstGeom prst="rect">
            <a:avLst/>
          </a:prstGeom>
          <a:solidFill>
            <a:schemeClr val="accent1"/>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fontAlgn="base">
              <a:spcBef>
                <a:spcPct val="0"/>
              </a:spcBef>
              <a:spcAft>
                <a:spcPct val="0"/>
              </a:spcAft>
            </a:pPr>
            <a:endParaRPr lang="en-US">
              <a:solidFill>
                <a:srgbClr val="000000"/>
              </a:solidFill>
              <a:latin typeface="Gill Sans MT" pitchFamily="34" charset="0"/>
            </a:endParaRPr>
          </a:p>
        </p:txBody>
      </p:sp>
      <p:sp>
        <p:nvSpPr>
          <p:cNvPr id="447493" name="Rectangle 5"/>
          <p:cNvSpPr>
            <a:spLocks noChangeArrowheads="1"/>
          </p:cNvSpPr>
          <p:nvPr/>
        </p:nvSpPr>
        <p:spPr bwMode="auto">
          <a:xfrm>
            <a:off x="6691610" y="2409353"/>
            <a:ext cx="758825" cy="152400"/>
          </a:xfrm>
          <a:prstGeom prst="rect">
            <a:avLst/>
          </a:prstGeom>
          <a:solidFill>
            <a:schemeClr val="accent1"/>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fontAlgn="base">
              <a:spcBef>
                <a:spcPct val="0"/>
              </a:spcBef>
              <a:spcAft>
                <a:spcPct val="0"/>
              </a:spcAft>
            </a:pPr>
            <a:endParaRPr lang="en-US">
              <a:solidFill>
                <a:srgbClr val="000000"/>
              </a:solidFill>
              <a:latin typeface="Gill Sans MT" pitchFamily="34" charset="0"/>
            </a:endParaRPr>
          </a:p>
        </p:txBody>
      </p:sp>
      <p:sp>
        <p:nvSpPr>
          <p:cNvPr id="447494" name="Rectangle 6"/>
          <p:cNvSpPr>
            <a:spLocks noChangeArrowheads="1"/>
          </p:cNvSpPr>
          <p:nvPr/>
        </p:nvSpPr>
        <p:spPr bwMode="auto">
          <a:xfrm>
            <a:off x="6691610" y="2561753"/>
            <a:ext cx="758825" cy="152400"/>
          </a:xfrm>
          <a:prstGeom prst="rect">
            <a:avLst/>
          </a:prstGeom>
          <a:solidFill>
            <a:schemeClr val="accent1"/>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fontAlgn="base">
              <a:spcBef>
                <a:spcPct val="0"/>
              </a:spcBef>
              <a:spcAft>
                <a:spcPct val="0"/>
              </a:spcAft>
            </a:pPr>
            <a:endParaRPr lang="en-US">
              <a:solidFill>
                <a:srgbClr val="000000"/>
              </a:solidFill>
              <a:latin typeface="Gill Sans MT" pitchFamily="34" charset="0"/>
            </a:endParaRPr>
          </a:p>
        </p:txBody>
      </p:sp>
      <p:sp>
        <p:nvSpPr>
          <p:cNvPr id="447495" name="Rectangle 7"/>
          <p:cNvSpPr>
            <a:spLocks noChangeArrowheads="1"/>
          </p:cNvSpPr>
          <p:nvPr/>
        </p:nvSpPr>
        <p:spPr bwMode="auto">
          <a:xfrm>
            <a:off x="6691610" y="2714153"/>
            <a:ext cx="758825" cy="152400"/>
          </a:xfrm>
          <a:prstGeom prst="rect">
            <a:avLst/>
          </a:prstGeom>
          <a:solidFill>
            <a:srgbClr val="99CCFF"/>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fontAlgn="base">
              <a:spcBef>
                <a:spcPct val="0"/>
              </a:spcBef>
              <a:spcAft>
                <a:spcPct val="0"/>
              </a:spcAft>
            </a:pPr>
            <a:endParaRPr lang="en-US">
              <a:solidFill>
                <a:srgbClr val="000000"/>
              </a:solidFill>
              <a:latin typeface="Gill Sans MT" pitchFamily="34" charset="0"/>
            </a:endParaRPr>
          </a:p>
        </p:txBody>
      </p:sp>
      <p:sp>
        <p:nvSpPr>
          <p:cNvPr id="447496" name="Rectangle 8"/>
          <p:cNvSpPr>
            <a:spLocks noChangeArrowheads="1"/>
          </p:cNvSpPr>
          <p:nvPr/>
        </p:nvSpPr>
        <p:spPr bwMode="auto">
          <a:xfrm>
            <a:off x="6691610" y="2866553"/>
            <a:ext cx="758825" cy="152400"/>
          </a:xfrm>
          <a:prstGeom prst="rect">
            <a:avLst/>
          </a:prstGeom>
          <a:solidFill>
            <a:srgbClr val="99CCFF"/>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fontAlgn="base">
              <a:spcBef>
                <a:spcPct val="0"/>
              </a:spcBef>
              <a:spcAft>
                <a:spcPct val="0"/>
              </a:spcAft>
            </a:pPr>
            <a:endParaRPr lang="en-US">
              <a:solidFill>
                <a:srgbClr val="000000"/>
              </a:solidFill>
              <a:latin typeface="Gill Sans MT" pitchFamily="34" charset="0"/>
            </a:endParaRPr>
          </a:p>
        </p:txBody>
      </p:sp>
      <p:sp>
        <p:nvSpPr>
          <p:cNvPr id="447497" name="Rectangle 9"/>
          <p:cNvSpPr>
            <a:spLocks noChangeArrowheads="1"/>
          </p:cNvSpPr>
          <p:nvPr/>
        </p:nvSpPr>
        <p:spPr bwMode="auto">
          <a:xfrm>
            <a:off x="6691610" y="3018953"/>
            <a:ext cx="758825" cy="152400"/>
          </a:xfrm>
          <a:prstGeom prst="rect">
            <a:avLst/>
          </a:prstGeom>
          <a:solidFill>
            <a:srgbClr val="6600CC"/>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fontAlgn="base">
              <a:spcBef>
                <a:spcPct val="0"/>
              </a:spcBef>
              <a:spcAft>
                <a:spcPct val="0"/>
              </a:spcAft>
            </a:pPr>
            <a:endParaRPr lang="en-US">
              <a:solidFill>
                <a:srgbClr val="000000"/>
              </a:solidFill>
              <a:latin typeface="Gill Sans MT" pitchFamily="34" charset="0"/>
            </a:endParaRPr>
          </a:p>
        </p:txBody>
      </p:sp>
      <p:sp>
        <p:nvSpPr>
          <p:cNvPr id="447498" name="Rectangle 10"/>
          <p:cNvSpPr>
            <a:spLocks noChangeArrowheads="1"/>
          </p:cNvSpPr>
          <p:nvPr/>
        </p:nvSpPr>
        <p:spPr bwMode="auto">
          <a:xfrm>
            <a:off x="6691610" y="3171353"/>
            <a:ext cx="758825" cy="152400"/>
          </a:xfrm>
          <a:prstGeom prst="rect">
            <a:avLst/>
          </a:prstGeom>
          <a:solidFill>
            <a:srgbClr val="99CCFF"/>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fontAlgn="base">
              <a:spcBef>
                <a:spcPct val="0"/>
              </a:spcBef>
              <a:spcAft>
                <a:spcPct val="0"/>
              </a:spcAft>
            </a:pPr>
            <a:endParaRPr lang="en-US">
              <a:solidFill>
                <a:srgbClr val="000000"/>
              </a:solidFill>
              <a:latin typeface="Gill Sans MT" pitchFamily="34" charset="0"/>
            </a:endParaRPr>
          </a:p>
        </p:txBody>
      </p:sp>
      <p:sp>
        <p:nvSpPr>
          <p:cNvPr id="447499" name="Rectangle 11"/>
          <p:cNvSpPr>
            <a:spLocks noChangeArrowheads="1"/>
          </p:cNvSpPr>
          <p:nvPr/>
        </p:nvSpPr>
        <p:spPr bwMode="auto">
          <a:xfrm>
            <a:off x="6691610" y="3323753"/>
            <a:ext cx="758825" cy="152400"/>
          </a:xfrm>
          <a:prstGeom prst="rect">
            <a:avLst/>
          </a:prstGeom>
          <a:solidFill>
            <a:srgbClr val="99CCFF"/>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fontAlgn="base">
              <a:spcBef>
                <a:spcPct val="0"/>
              </a:spcBef>
              <a:spcAft>
                <a:spcPct val="0"/>
              </a:spcAft>
            </a:pPr>
            <a:endParaRPr lang="en-US">
              <a:solidFill>
                <a:srgbClr val="000000"/>
              </a:solidFill>
              <a:latin typeface="Gill Sans MT" pitchFamily="34" charset="0"/>
            </a:endParaRPr>
          </a:p>
        </p:txBody>
      </p:sp>
      <p:sp>
        <p:nvSpPr>
          <p:cNvPr id="447500" name="Rectangle 12"/>
          <p:cNvSpPr>
            <a:spLocks noChangeArrowheads="1"/>
          </p:cNvSpPr>
          <p:nvPr/>
        </p:nvSpPr>
        <p:spPr bwMode="auto">
          <a:xfrm>
            <a:off x="6691610" y="3476153"/>
            <a:ext cx="758825" cy="152400"/>
          </a:xfrm>
          <a:prstGeom prst="rect">
            <a:avLst/>
          </a:prstGeom>
          <a:solidFill>
            <a:srgbClr val="6600CC"/>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fontAlgn="base">
              <a:spcBef>
                <a:spcPct val="0"/>
              </a:spcBef>
              <a:spcAft>
                <a:spcPct val="0"/>
              </a:spcAft>
            </a:pPr>
            <a:endParaRPr lang="en-US">
              <a:solidFill>
                <a:srgbClr val="000000"/>
              </a:solidFill>
              <a:latin typeface="Gill Sans MT" pitchFamily="34" charset="0"/>
            </a:endParaRPr>
          </a:p>
        </p:txBody>
      </p:sp>
      <p:sp>
        <p:nvSpPr>
          <p:cNvPr id="447501" name="Rectangle 13"/>
          <p:cNvSpPr>
            <a:spLocks noChangeArrowheads="1"/>
          </p:cNvSpPr>
          <p:nvPr/>
        </p:nvSpPr>
        <p:spPr bwMode="auto">
          <a:xfrm>
            <a:off x="6691610" y="3628553"/>
            <a:ext cx="758825" cy="152400"/>
          </a:xfrm>
          <a:prstGeom prst="rect">
            <a:avLst/>
          </a:prstGeom>
          <a:solidFill>
            <a:srgbClr val="6600CC"/>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fontAlgn="base">
              <a:spcBef>
                <a:spcPct val="0"/>
              </a:spcBef>
              <a:spcAft>
                <a:spcPct val="0"/>
              </a:spcAft>
            </a:pPr>
            <a:endParaRPr lang="en-US">
              <a:solidFill>
                <a:srgbClr val="000000"/>
              </a:solidFill>
              <a:latin typeface="Gill Sans MT" pitchFamily="34" charset="0"/>
            </a:endParaRPr>
          </a:p>
        </p:txBody>
      </p:sp>
      <p:sp>
        <p:nvSpPr>
          <p:cNvPr id="447502" name="Rectangle 14"/>
          <p:cNvSpPr>
            <a:spLocks noChangeArrowheads="1"/>
          </p:cNvSpPr>
          <p:nvPr/>
        </p:nvSpPr>
        <p:spPr bwMode="auto">
          <a:xfrm>
            <a:off x="6691610" y="3780953"/>
            <a:ext cx="758825" cy="152400"/>
          </a:xfrm>
          <a:prstGeom prst="rect">
            <a:avLst/>
          </a:prstGeom>
          <a:solidFill>
            <a:srgbClr val="99CCFF"/>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fontAlgn="base">
              <a:spcBef>
                <a:spcPct val="0"/>
              </a:spcBef>
              <a:spcAft>
                <a:spcPct val="0"/>
              </a:spcAft>
            </a:pPr>
            <a:endParaRPr lang="en-US">
              <a:solidFill>
                <a:srgbClr val="000000"/>
              </a:solidFill>
              <a:latin typeface="Gill Sans MT" pitchFamily="34" charset="0"/>
            </a:endParaRPr>
          </a:p>
        </p:txBody>
      </p:sp>
      <p:sp>
        <p:nvSpPr>
          <p:cNvPr id="447503" name="Rectangle 15"/>
          <p:cNvSpPr>
            <a:spLocks noChangeArrowheads="1"/>
          </p:cNvSpPr>
          <p:nvPr/>
        </p:nvSpPr>
        <p:spPr bwMode="auto">
          <a:xfrm>
            <a:off x="6691610" y="3933353"/>
            <a:ext cx="758825" cy="152400"/>
          </a:xfrm>
          <a:prstGeom prst="rect">
            <a:avLst/>
          </a:prstGeom>
          <a:solidFill>
            <a:schemeClr val="accent1"/>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fontAlgn="base">
              <a:spcBef>
                <a:spcPct val="0"/>
              </a:spcBef>
              <a:spcAft>
                <a:spcPct val="0"/>
              </a:spcAft>
            </a:pPr>
            <a:endParaRPr lang="en-US">
              <a:solidFill>
                <a:srgbClr val="000000"/>
              </a:solidFill>
              <a:latin typeface="Gill Sans MT" pitchFamily="34" charset="0"/>
            </a:endParaRPr>
          </a:p>
        </p:txBody>
      </p:sp>
      <p:sp>
        <p:nvSpPr>
          <p:cNvPr id="447504" name="Rectangle 16"/>
          <p:cNvSpPr>
            <a:spLocks noChangeArrowheads="1"/>
          </p:cNvSpPr>
          <p:nvPr/>
        </p:nvSpPr>
        <p:spPr bwMode="auto">
          <a:xfrm>
            <a:off x="6691610" y="4085753"/>
            <a:ext cx="758825" cy="152400"/>
          </a:xfrm>
          <a:prstGeom prst="rect">
            <a:avLst/>
          </a:prstGeom>
          <a:solidFill>
            <a:schemeClr val="accent1"/>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fontAlgn="base">
              <a:spcBef>
                <a:spcPct val="0"/>
              </a:spcBef>
              <a:spcAft>
                <a:spcPct val="0"/>
              </a:spcAft>
            </a:pPr>
            <a:endParaRPr lang="en-US">
              <a:solidFill>
                <a:srgbClr val="000000"/>
              </a:solidFill>
              <a:latin typeface="Gill Sans MT" pitchFamily="34" charset="0"/>
            </a:endParaRPr>
          </a:p>
        </p:txBody>
      </p:sp>
      <p:sp>
        <p:nvSpPr>
          <p:cNvPr id="447505" name="Rectangle 17"/>
          <p:cNvSpPr>
            <a:spLocks noChangeArrowheads="1"/>
          </p:cNvSpPr>
          <p:nvPr/>
        </p:nvSpPr>
        <p:spPr bwMode="auto">
          <a:xfrm>
            <a:off x="6691610" y="4238153"/>
            <a:ext cx="758825" cy="152400"/>
          </a:xfrm>
          <a:prstGeom prst="rect">
            <a:avLst/>
          </a:prstGeom>
          <a:solidFill>
            <a:schemeClr val="accent1"/>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fontAlgn="base">
              <a:spcBef>
                <a:spcPct val="0"/>
              </a:spcBef>
              <a:spcAft>
                <a:spcPct val="0"/>
              </a:spcAft>
            </a:pPr>
            <a:endParaRPr lang="en-US">
              <a:solidFill>
                <a:srgbClr val="000000"/>
              </a:solidFill>
              <a:latin typeface="Gill Sans MT" pitchFamily="34" charset="0"/>
            </a:endParaRPr>
          </a:p>
        </p:txBody>
      </p:sp>
      <p:sp>
        <p:nvSpPr>
          <p:cNvPr id="447506" name="Rectangle 18"/>
          <p:cNvSpPr>
            <a:spLocks noChangeArrowheads="1"/>
          </p:cNvSpPr>
          <p:nvPr/>
        </p:nvSpPr>
        <p:spPr bwMode="auto">
          <a:xfrm>
            <a:off x="6691610" y="4390553"/>
            <a:ext cx="758825" cy="152400"/>
          </a:xfrm>
          <a:prstGeom prst="rect">
            <a:avLst/>
          </a:prstGeom>
          <a:solidFill>
            <a:schemeClr val="accent1"/>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fontAlgn="base">
              <a:spcBef>
                <a:spcPct val="0"/>
              </a:spcBef>
              <a:spcAft>
                <a:spcPct val="0"/>
              </a:spcAft>
            </a:pPr>
            <a:endParaRPr lang="en-US">
              <a:solidFill>
                <a:srgbClr val="000000"/>
              </a:solidFill>
              <a:latin typeface="Gill Sans MT" pitchFamily="34" charset="0"/>
            </a:endParaRPr>
          </a:p>
        </p:txBody>
      </p:sp>
      <p:sp>
        <p:nvSpPr>
          <p:cNvPr id="447507" name="Rectangle 19"/>
          <p:cNvSpPr>
            <a:spLocks noChangeArrowheads="1"/>
          </p:cNvSpPr>
          <p:nvPr/>
        </p:nvSpPr>
        <p:spPr bwMode="auto">
          <a:xfrm>
            <a:off x="6691610" y="4542953"/>
            <a:ext cx="758825" cy="152400"/>
          </a:xfrm>
          <a:prstGeom prst="rect">
            <a:avLst/>
          </a:prstGeom>
          <a:solidFill>
            <a:schemeClr val="accent1"/>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fontAlgn="base">
              <a:spcBef>
                <a:spcPct val="0"/>
              </a:spcBef>
              <a:spcAft>
                <a:spcPct val="0"/>
              </a:spcAft>
            </a:pPr>
            <a:endParaRPr lang="en-US">
              <a:solidFill>
                <a:srgbClr val="000000"/>
              </a:solidFill>
              <a:latin typeface="Gill Sans MT" pitchFamily="34" charset="0"/>
            </a:endParaRPr>
          </a:p>
        </p:txBody>
      </p:sp>
      <p:grpSp>
        <p:nvGrpSpPr>
          <p:cNvPr id="447544" name="Group 56"/>
          <p:cNvGrpSpPr>
            <a:grpSpLocks/>
          </p:cNvGrpSpPr>
          <p:nvPr/>
        </p:nvGrpSpPr>
        <p:grpSpPr bwMode="auto">
          <a:xfrm>
            <a:off x="7142460" y="2180753"/>
            <a:ext cx="1522412" cy="3192463"/>
            <a:chOff x="1252" y="1347"/>
            <a:chExt cx="959" cy="2011"/>
          </a:xfrm>
        </p:grpSpPr>
        <p:sp>
          <p:nvSpPr>
            <p:cNvPr id="447526" name="AutoShape 38"/>
            <p:cNvSpPr>
              <a:spLocks noChangeArrowheads="1"/>
            </p:cNvSpPr>
            <p:nvPr/>
          </p:nvSpPr>
          <p:spPr bwMode="auto">
            <a:xfrm>
              <a:off x="1876" y="1347"/>
              <a:ext cx="335" cy="1626"/>
            </a:xfrm>
            <a:prstGeom prst="roundRect">
              <a:avLst>
                <a:gd name="adj" fmla="val 16667"/>
              </a:avLst>
            </a:prstGeom>
            <a:solidFill>
              <a:schemeClr val="accent1"/>
            </a:solidFill>
            <a:ln w="9525">
              <a:solidFill>
                <a:schemeClr val="tx1"/>
              </a:solidFill>
              <a:round/>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vert="eaVert" wrap="none" anchor="ctr"/>
            <a:lstStyle/>
            <a:p>
              <a:pPr algn="ctr" fontAlgn="base">
                <a:spcBef>
                  <a:spcPct val="0"/>
                </a:spcBef>
                <a:spcAft>
                  <a:spcPct val="0"/>
                </a:spcAft>
              </a:pPr>
              <a:r>
                <a:rPr lang="en-US">
                  <a:solidFill>
                    <a:srgbClr val="000000"/>
                  </a:solidFill>
                  <a:latin typeface="Gill Sans MT" pitchFamily="34" charset="0"/>
                </a:rPr>
                <a:t>RS Allocator</a:t>
              </a:r>
            </a:p>
          </p:txBody>
        </p:sp>
        <p:sp>
          <p:nvSpPr>
            <p:cNvPr id="447527" name="Line 39"/>
            <p:cNvSpPr>
              <a:spLocks noChangeShapeType="1"/>
            </p:cNvSpPr>
            <p:nvPr/>
          </p:nvSpPr>
          <p:spPr bwMode="auto">
            <a:xfrm>
              <a:off x="1733" y="1443"/>
              <a:ext cx="143" cy="0"/>
            </a:xfrm>
            <a:prstGeom prst="line">
              <a:avLst/>
            </a:prstGeom>
            <a:noFill/>
            <a:ln w="9525">
              <a:solidFill>
                <a:schemeClr val="tx1"/>
              </a:solidFill>
              <a:round/>
              <a:headEnd/>
              <a:tailEnd type="triangle" w="med" len="med"/>
            </a:ln>
            <a:effectLst/>
          </p:spPr>
          <p:txBody>
            <a:bodyPr/>
            <a:lstStyle/>
            <a:p>
              <a:pPr fontAlgn="base">
                <a:spcBef>
                  <a:spcPct val="0"/>
                </a:spcBef>
                <a:spcAft>
                  <a:spcPct val="0"/>
                </a:spcAft>
              </a:pPr>
              <a:endParaRPr lang="en-US">
                <a:solidFill>
                  <a:srgbClr val="000000"/>
                </a:solidFill>
                <a:latin typeface="Gill Sans MT" pitchFamily="34" charset="0"/>
              </a:endParaRPr>
            </a:p>
          </p:txBody>
        </p:sp>
        <p:sp>
          <p:nvSpPr>
            <p:cNvPr id="447528" name="Line 40"/>
            <p:cNvSpPr>
              <a:spLocks noChangeShapeType="1"/>
            </p:cNvSpPr>
            <p:nvPr/>
          </p:nvSpPr>
          <p:spPr bwMode="auto">
            <a:xfrm>
              <a:off x="1733" y="1539"/>
              <a:ext cx="143" cy="0"/>
            </a:xfrm>
            <a:prstGeom prst="line">
              <a:avLst/>
            </a:prstGeom>
            <a:noFill/>
            <a:ln w="9525">
              <a:solidFill>
                <a:schemeClr val="tx1"/>
              </a:solidFill>
              <a:round/>
              <a:headEnd/>
              <a:tailEnd type="triangle" w="med" len="med"/>
            </a:ln>
            <a:effectLst/>
          </p:spPr>
          <p:txBody>
            <a:bodyPr/>
            <a:lstStyle/>
            <a:p>
              <a:pPr fontAlgn="base">
                <a:spcBef>
                  <a:spcPct val="0"/>
                </a:spcBef>
                <a:spcAft>
                  <a:spcPct val="0"/>
                </a:spcAft>
              </a:pPr>
              <a:endParaRPr lang="en-US">
                <a:solidFill>
                  <a:srgbClr val="000000"/>
                </a:solidFill>
                <a:latin typeface="Gill Sans MT" pitchFamily="34" charset="0"/>
              </a:endParaRPr>
            </a:p>
          </p:txBody>
        </p:sp>
        <p:sp>
          <p:nvSpPr>
            <p:cNvPr id="447529" name="Line 41"/>
            <p:cNvSpPr>
              <a:spLocks noChangeShapeType="1"/>
            </p:cNvSpPr>
            <p:nvPr/>
          </p:nvSpPr>
          <p:spPr bwMode="auto">
            <a:xfrm>
              <a:off x="1733" y="1635"/>
              <a:ext cx="143" cy="0"/>
            </a:xfrm>
            <a:prstGeom prst="line">
              <a:avLst/>
            </a:prstGeom>
            <a:noFill/>
            <a:ln w="9525">
              <a:solidFill>
                <a:schemeClr val="tx1"/>
              </a:solidFill>
              <a:round/>
              <a:headEnd/>
              <a:tailEnd type="triangle" w="med" len="med"/>
            </a:ln>
            <a:effectLst/>
          </p:spPr>
          <p:txBody>
            <a:bodyPr/>
            <a:lstStyle/>
            <a:p>
              <a:pPr fontAlgn="base">
                <a:spcBef>
                  <a:spcPct val="0"/>
                </a:spcBef>
                <a:spcAft>
                  <a:spcPct val="0"/>
                </a:spcAft>
              </a:pPr>
              <a:endParaRPr lang="en-US">
                <a:solidFill>
                  <a:srgbClr val="000000"/>
                </a:solidFill>
                <a:latin typeface="Gill Sans MT" pitchFamily="34" charset="0"/>
              </a:endParaRPr>
            </a:p>
          </p:txBody>
        </p:sp>
        <p:sp>
          <p:nvSpPr>
            <p:cNvPr id="447530" name="Line 42"/>
            <p:cNvSpPr>
              <a:spLocks noChangeShapeType="1"/>
            </p:cNvSpPr>
            <p:nvPr/>
          </p:nvSpPr>
          <p:spPr bwMode="auto">
            <a:xfrm>
              <a:off x="1733" y="1731"/>
              <a:ext cx="143" cy="0"/>
            </a:xfrm>
            <a:prstGeom prst="line">
              <a:avLst/>
            </a:prstGeom>
            <a:noFill/>
            <a:ln w="9525">
              <a:solidFill>
                <a:schemeClr val="tx1"/>
              </a:solidFill>
              <a:round/>
              <a:headEnd/>
              <a:tailEnd type="triangle" w="med" len="med"/>
            </a:ln>
            <a:effectLst/>
          </p:spPr>
          <p:txBody>
            <a:bodyPr/>
            <a:lstStyle/>
            <a:p>
              <a:pPr fontAlgn="base">
                <a:spcBef>
                  <a:spcPct val="0"/>
                </a:spcBef>
                <a:spcAft>
                  <a:spcPct val="0"/>
                </a:spcAft>
              </a:pPr>
              <a:endParaRPr lang="en-US">
                <a:solidFill>
                  <a:srgbClr val="000000"/>
                </a:solidFill>
                <a:latin typeface="Gill Sans MT" pitchFamily="34" charset="0"/>
              </a:endParaRPr>
            </a:p>
          </p:txBody>
        </p:sp>
        <p:sp>
          <p:nvSpPr>
            <p:cNvPr id="447531" name="Line 43"/>
            <p:cNvSpPr>
              <a:spLocks noChangeShapeType="1"/>
            </p:cNvSpPr>
            <p:nvPr/>
          </p:nvSpPr>
          <p:spPr bwMode="auto">
            <a:xfrm>
              <a:off x="1733" y="1827"/>
              <a:ext cx="143" cy="0"/>
            </a:xfrm>
            <a:prstGeom prst="line">
              <a:avLst/>
            </a:prstGeom>
            <a:noFill/>
            <a:ln w="9525">
              <a:solidFill>
                <a:schemeClr val="tx1"/>
              </a:solidFill>
              <a:round/>
              <a:headEnd/>
              <a:tailEnd type="triangle" w="med" len="med"/>
            </a:ln>
            <a:effectLst/>
          </p:spPr>
          <p:txBody>
            <a:bodyPr/>
            <a:lstStyle/>
            <a:p>
              <a:pPr fontAlgn="base">
                <a:spcBef>
                  <a:spcPct val="0"/>
                </a:spcBef>
                <a:spcAft>
                  <a:spcPct val="0"/>
                </a:spcAft>
              </a:pPr>
              <a:endParaRPr lang="en-US">
                <a:solidFill>
                  <a:srgbClr val="000000"/>
                </a:solidFill>
                <a:latin typeface="Gill Sans MT" pitchFamily="34" charset="0"/>
              </a:endParaRPr>
            </a:p>
          </p:txBody>
        </p:sp>
        <p:sp>
          <p:nvSpPr>
            <p:cNvPr id="447532" name="Line 44"/>
            <p:cNvSpPr>
              <a:spLocks noChangeShapeType="1"/>
            </p:cNvSpPr>
            <p:nvPr/>
          </p:nvSpPr>
          <p:spPr bwMode="auto">
            <a:xfrm>
              <a:off x="1733" y="1923"/>
              <a:ext cx="143" cy="0"/>
            </a:xfrm>
            <a:prstGeom prst="line">
              <a:avLst/>
            </a:prstGeom>
            <a:noFill/>
            <a:ln w="9525">
              <a:solidFill>
                <a:schemeClr val="tx1"/>
              </a:solidFill>
              <a:round/>
              <a:headEnd/>
              <a:tailEnd type="triangle" w="med" len="med"/>
            </a:ln>
            <a:effectLst/>
          </p:spPr>
          <p:txBody>
            <a:bodyPr/>
            <a:lstStyle/>
            <a:p>
              <a:pPr fontAlgn="base">
                <a:spcBef>
                  <a:spcPct val="0"/>
                </a:spcBef>
                <a:spcAft>
                  <a:spcPct val="0"/>
                </a:spcAft>
              </a:pPr>
              <a:endParaRPr lang="en-US">
                <a:solidFill>
                  <a:srgbClr val="000000"/>
                </a:solidFill>
                <a:latin typeface="Gill Sans MT" pitchFamily="34" charset="0"/>
              </a:endParaRPr>
            </a:p>
          </p:txBody>
        </p:sp>
        <p:sp>
          <p:nvSpPr>
            <p:cNvPr id="447533" name="Line 45"/>
            <p:cNvSpPr>
              <a:spLocks noChangeShapeType="1"/>
            </p:cNvSpPr>
            <p:nvPr/>
          </p:nvSpPr>
          <p:spPr bwMode="auto">
            <a:xfrm>
              <a:off x="1733" y="2019"/>
              <a:ext cx="143" cy="0"/>
            </a:xfrm>
            <a:prstGeom prst="line">
              <a:avLst/>
            </a:prstGeom>
            <a:noFill/>
            <a:ln w="9525">
              <a:solidFill>
                <a:schemeClr val="tx1"/>
              </a:solidFill>
              <a:round/>
              <a:headEnd/>
              <a:tailEnd type="triangle" w="med" len="med"/>
            </a:ln>
            <a:effectLst/>
          </p:spPr>
          <p:txBody>
            <a:bodyPr/>
            <a:lstStyle/>
            <a:p>
              <a:pPr fontAlgn="base">
                <a:spcBef>
                  <a:spcPct val="0"/>
                </a:spcBef>
                <a:spcAft>
                  <a:spcPct val="0"/>
                </a:spcAft>
              </a:pPr>
              <a:endParaRPr lang="en-US">
                <a:solidFill>
                  <a:srgbClr val="000000"/>
                </a:solidFill>
                <a:latin typeface="Gill Sans MT" pitchFamily="34" charset="0"/>
              </a:endParaRPr>
            </a:p>
          </p:txBody>
        </p:sp>
        <p:sp>
          <p:nvSpPr>
            <p:cNvPr id="447534" name="Line 46"/>
            <p:cNvSpPr>
              <a:spLocks noChangeShapeType="1"/>
            </p:cNvSpPr>
            <p:nvPr/>
          </p:nvSpPr>
          <p:spPr bwMode="auto">
            <a:xfrm>
              <a:off x="1733" y="2115"/>
              <a:ext cx="143" cy="0"/>
            </a:xfrm>
            <a:prstGeom prst="line">
              <a:avLst/>
            </a:prstGeom>
            <a:noFill/>
            <a:ln w="9525">
              <a:solidFill>
                <a:schemeClr val="tx1"/>
              </a:solidFill>
              <a:round/>
              <a:headEnd/>
              <a:tailEnd type="triangle" w="med" len="med"/>
            </a:ln>
            <a:effectLst/>
          </p:spPr>
          <p:txBody>
            <a:bodyPr/>
            <a:lstStyle/>
            <a:p>
              <a:pPr fontAlgn="base">
                <a:spcBef>
                  <a:spcPct val="0"/>
                </a:spcBef>
                <a:spcAft>
                  <a:spcPct val="0"/>
                </a:spcAft>
              </a:pPr>
              <a:endParaRPr lang="en-US">
                <a:solidFill>
                  <a:srgbClr val="000000"/>
                </a:solidFill>
                <a:latin typeface="Gill Sans MT" pitchFamily="34" charset="0"/>
              </a:endParaRPr>
            </a:p>
          </p:txBody>
        </p:sp>
        <p:sp>
          <p:nvSpPr>
            <p:cNvPr id="447535" name="Line 47"/>
            <p:cNvSpPr>
              <a:spLocks noChangeShapeType="1"/>
            </p:cNvSpPr>
            <p:nvPr/>
          </p:nvSpPr>
          <p:spPr bwMode="auto">
            <a:xfrm>
              <a:off x="1733" y="2211"/>
              <a:ext cx="143" cy="0"/>
            </a:xfrm>
            <a:prstGeom prst="line">
              <a:avLst/>
            </a:prstGeom>
            <a:noFill/>
            <a:ln w="9525">
              <a:solidFill>
                <a:schemeClr val="tx1"/>
              </a:solidFill>
              <a:round/>
              <a:headEnd/>
              <a:tailEnd type="triangle" w="med" len="med"/>
            </a:ln>
            <a:effectLst/>
          </p:spPr>
          <p:txBody>
            <a:bodyPr/>
            <a:lstStyle/>
            <a:p>
              <a:pPr fontAlgn="base">
                <a:spcBef>
                  <a:spcPct val="0"/>
                </a:spcBef>
                <a:spcAft>
                  <a:spcPct val="0"/>
                </a:spcAft>
              </a:pPr>
              <a:endParaRPr lang="en-US">
                <a:solidFill>
                  <a:srgbClr val="000000"/>
                </a:solidFill>
                <a:latin typeface="Gill Sans MT" pitchFamily="34" charset="0"/>
              </a:endParaRPr>
            </a:p>
          </p:txBody>
        </p:sp>
        <p:sp>
          <p:nvSpPr>
            <p:cNvPr id="447536" name="Line 48"/>
            <p:cNvSpPr>
              <a:spLocks noChangeShapeType="1"/>
            </p:cNvSpPr>
            <p:nvPr/>
          </p:nvSpPr>
          <p:spPr bwMode="auto">
            <a:xfrm>
              <a:off x="1733" y="2307"/>
              <a:ext cx="143" cy="0"/>
            </a:xfrm>
            <a:prstGeom prst="line">
              <a:avLst/>
            </a:prstGeom>
            <a:noFill/>
            <a:ln w="9525">
              <a:solidFill>
                <a:schemeClr val="tx1"/>
              </a:solidFill>
              <a:round/>
              <a:headEnd/>
              <a:tailEnd type="triangle" w="med" len="med"/>
            </a:ln>
            <a:effectLst/>
          </p:spPr>
          <p:txBody>
            <a:bodyPr/>
            <a:lstStyle/>
            <a:p>
              <a:pPr fontAlgn="base">
                <a:spcBef>
                  <a:spcPct val="0"/>
                </a:spcBef>
                <a:spcAft>
                  <a:spcPct val="0"/>
                </a:spcAft>
              </a:pPr>
              <a:endParaRPr lang="en-US">
                <a:solidFill>
                  <a:srgbClr val="000000"/>
                </a:solidFill>
                <a:latin typeface="Gill Sans MT" pitchFamily="34" charset="0"/>
              </a:endParaRPr>
            </a:p>
          </p:txBody>
        </p:sp>
        <p:sp>
          <p:nvSpPr>
            <p:cNvPr id="447537" name="Line 49"/>
            <p:cNvSpPr>
              <a:spLocks noChangeShapeType="1"/>
            </p:cNvSpPr>
            <p:nvPr/>
          </p:nvSpPr>
          <p:spPr bwMode="auto">
            <a:xfrm>
              <a:off x="1733" y="2403"/>
              <a:ext cx="143" cy="0"/>
            </a:xfrm>
            <a:prstGeom prst="line">
              <a:avLst/>
            </a:prstGeom>
            <a:noFill/>
            <a:ln w="9525">
              <a:solidFill>
                <a:schemeClr val="tx1"/>
              </a:solidFill>
              <a:round/>
              <a:headEnd/>
              <a:tailEnd type="triangle" w="med" len="med"/>
            </a:ln>
            <a:effectLst/>
          </p:spPr>
          <p:txBody>
            <a:bodyPr/>
            <a:lstStyle/>
            <a:p>
              <a:pPr fontAlgn="base">
                <a:spcBef>
                  <a:spcPct val="0"/>
                </a:spcBef>
                <a:spcAft>
                  <a:spcPct val="0"/>
                </a:spcAft>
              </a:pPr>
              <a:endParaRPr lang="en-US">
                <a:solidFill>
                  <a:srgbClr val="000000"/>
                </a:solidFill>
                <a:latin typeface="Gill Sans MT" pitchFamily="34" charset="0"/>
              </a:endParaRPr>
            </a:p>
          </p:txBody>
        </p:sp>
        <p:sp>
          <p:nvSpPr>
            <p:cNvPr id="447538" name="Line 50"/>
            <p:cNvSpPr>
              <a:spLocks noChangeShapeType="1"/>
            </p:cNvSpPr>
            <p:nvPr/>
          </p:nvSpPr>
          <p:spPr bwMode="auto">
            <a:xfrm>
              <a:off x="1733" y="2499"/>
              <a:ext cx="143" cy="0"/>
            </a:xfrm>
            <a:prstGeom prst="line">
              <a:avLst/>
            </a:prstGeom>
            <a:noFill/>
            <a:ln w="9525">
              <a:solidFill>
                <a:schemeClr val="tx1"/>
              </a:solidFill>
              <a:round/>
              <a:headEnd/>
              <a:tailEnd type="triangle" w="med" len="med"/>
            </a:ln>
            <a:effectLst/>
          </p:spPr>
          <p:txBody>
            <a:bodyPr/>
            <a:lstStyle/>
            <a:p>
              <a:pPr fontAlgn="base">
                <a:spcBef>
                  <a:spcPct val="0"/>
                </a:spcBef>
                <a:spcAft>
                  <a:spcPct val="0"/>
                </a:spcAft>
              </a:pPr>
              <a:endParaRPr lang="en-US">
                <a:solidFill>
                  <a:srgbClr val="000000"/>
                </a:solidFill>
                <a:latin typeface="Gill Sans MT" pitchFamily="34" charset="0"/>
              </a:endParaRPr>
            </a:p>
          </p:txBody>
        </p:sp>
        <p:sp>
          <p:nvSpPr>
            <p:cNvPr id="447539" name="Line 51"/>
            <p:cNvSpPr>
              <a:spLocks noChangeShapeType="1"/>
            </p:cNvSpPr>
            <p:nvPr/>
          </p:nvSpPr>
          <p:spPr bwMode="auto">
            <a:xfrm>
              <a:off x="1733" y="2595"/>
              <a:ext cx="143" cy="0"/>
            </a:xfrm>
            <a:prstGeom prst="line">
              <a:avLst/>
            </a:prstGeom>
            <a:noFill/>
            <a:ln w="9525">
              <a:solidFill>
                <a:schemeClr val="tx1"/>
              </a:solidFill>
              <a:round/>
              <a:headEnd/>
              <a:tailEnd type="triangle" w="med" len="med"/>
            </a:ln>
            <a:effectLst/>
          </p:spPr>
          <p:txBody>
            <a:bodyPr/>
            <a:lstStyle/>
            <a:p>
              <a:pPr fontAlgn="base">
                <a:spcBef>
                  <a:spcPct val="0"/>
                </a:spcBef>
                <a:spcAft>
                  <a:spcPct val="0"/>
                </a:spcAft>
              </a:pPr>
              <a:endParaRPr lang="en-US">
                <a:solidFill>
                  <a:srgbClr val="000000"/>
                </a:solidFill>
                <a:latin typeface="Gill Sans MT" pitchFamily="34" charset="0"/>
              </a:endParaRPr>
            </a:p>
          </p:txBody>
        </p:sp>
        <p:sp>
          <p:nvSpPr>
            <p:cNvPr id="447540" name="Line 52"/>
            <p:cNvSpPr>
              <a:spLocks noChangeShapeType="1"/>
            </p:cNvSpPr>
            <p:nvPr/>
          </p:nvSpPr>
          <p:spPr bwMode="auto">
            <a:xfrm>
              <a:off x="1733" y="2691"/>
              <a:ext cx="143" cy="0"/>
            </a:xfrm>
            <a:prstGeom prst="line">
              <a:avLst/>
            </a:prstGeom>
            <a:noFill/>
            <a:ln w="9525">
              <a:solidFill>
                <a:schemeClr val="tx1"/>
              </a:solidFill>
              <a:round/>
              <a:headEnd/>
              <a:tailEnd type="triangle" w="med" len="med"/>
            </a:ln>
            <a:effectLst/>
          </p:spPr>
          <p:txBody>
            <a:bodyPr/>
            <a:lstStyle/>
            <a:p>
              <a:pPr fontAlgn="base">
                <a:spcBef>
                  <a:spcPct val="0"/>
                </a:spcBef>
                <a:spcAft>
                  <a:spcPct val="0"/>
                </a:spcAft>
              </a:pPr>
              <a:endParaRPr lang="en-US">
                <a:solidFill>
                  <a:srgbClr val="000000"/>
                </a:solidFill>
                <a:latin typeface="Gill Sans MT" pitchFamily="34" charset="0"/>
              </a:endParaRPr>
            </a:p>
          </p:txBody>
        </p:sp>
        <p:sp>
          <p:nvSpPr>
            <p:cNvPr id="447541" name="Line 53"/>
            <p:cNvSpPr>
              <a:spLocks noChangeShapeType="1"/>
            </p:cNvSpPr>
            <p:nvPr/>
          </p:nvSpPr>
          <p:spPr bwMode="auto">
            <a:xfrm>
              <a:off x="1733" y="2787"/>
              <a:ext cx="143" cy="0"/>
            </a:xfrm>
            <a:prstGeom prst="line">
              <a:avLst/>
            </a:prstGeom>
            <a:noFill/>
            <a:ln w="9525">
              <a:solidFill>
                <a:schemeClr val="tx1"/>
              </a:solidFill>
              <a:round/>
              <a:headEnd/>
              <a:tailEnd type="triangle" w="med" len="med"/>
            </a:ln>
            <a:effectLst/>
          </p:spPr>
          <p:txBody>
            <a:bodyPr/>
            <a:lstStyle/>
            <a:p>
              <a:pPr fontAlgn="base">
                <a:spcBef>
                  <a:spcPct val="0"/>
                </a:spcBef>
                <a:spcAft>
                  <a:spcPct val="0"/>
                </a:spcAft>
              </a:pPr>
              <a:endParaRPr lang="en-US">
                <a:solidFill>
                  <a:srgbClr val="000000"/>
                </a:solidFill>
                <a:latin typeface="Gill Sans MT" pitchFamily="34" charset="0"/>
              </a:endParaRPr>
            </a:p>
          </p:txBody>
        </p:sp>
        <p:sp>
          <p:nvSpPr>
            <p:cNvPr id="447542" name="Line 54"/>
            <p:cNvSpPr>
              <a:spLocks noChangeShapeType="1"/>
            </p:cNvSpPr>
            <p:nvPr/>
          </p:nvSpPr>
          <p:spPr bwMode="auto">
            <a:xfrm>
              <a:off x="1733" y="2883"/>
              <a:ext cx="143" cy="0"/>
            </a:xfrm>
            <a:prstGeom prst="line">
              <a:avLst/>
            </a:prstGeom>
            <a:noFill/>
            <a:ln w="9525">
              <a:solidFill>
                <a:schemeClr val="tx1"/>
              </a:solidFill>
              <a:round/>
              <a:headEnd/>
              <a:tailEnd type="triangle" w="med" len="med"/>
            </a:ln>
            <a:effectLst/>
          </p:spPr>
          <p:txBody>
            <a:bodyPr/>
            <a:lstStyle/>
            <a:p>
              <a:pPr fontAlgn="base">
                <a:spcBef>
                  <a:spcPct val="0"/>
                </a:spcBef>
                <a:spcAft>
                  <a:spcPct val="0"/>
                </a:spcAft>
              </a:pPr>
              <a:endParaRPr lang="en-US">
                <a:solidFill>
                  <a:srgbClr val="000000"/>
                </a:solidFill>
                <a:latin typeface="Gill Sans MT" pitchFamily="34" charset="0"/>
              </a:endParaRPr>
            </a:p>
          </p:txBody>
        </p:sp>
        <p:sp>
          <p:nvSpPr>
            <p:cNvPr id="447543" name="Text Box 55"/>
            <p:cNvSpPr txBox="1">
              <a:spLocks noChangeArrowheads="1"/>
            </p:cNvSpPr>
            <p:nvPr/>
          </p:nvSpPr>
          <p:spPr bwMode="auto">
            <a:xfrm>
              <a:off x="1252" y="3028"/>
              <a:ext cx="856" cy="330"/>
            </a:xfrm>
            <a:prstGeom prst="rect">
              <a:avLst/>
            </a:prstGeom>
            <a:noFill/>
            <a:ln w="9525">
              <a:noFill/>
              <a:miter lim="800000"/>
              <a:headEnd/>
              <a:tailEnd/>
            </a:ln>
            <a:effectLst/>
          </p:spPr>
          <p:txBody>
            <a:bodyPr wrap="none">
              <a:spAutoFit/>
            </a:bodyPr>
            <a:lstStyle/>
            <a:p>
              <a:pPr algn="ctr" fontAlgn="base">
                <a:spcBef>
                  <a:spcPct val="0"/>
                </a:spcBef>
                <a:spcAft>
                  <a:spcPct val="0"/>
                </a:spcAft>
              </a:pPr>
              <a:r>
                <a:rPr lang="en-US" sz="1400">
                  <a:solidFill>
                    <a:srgbClr val="000000"/>
                  </a:solidFill>
                  <a:latin typeface="Gill Sans MT" pitchFamily="34" charset="0"/>
                </a:rPr>
                <a:t>Entry availability</a:t>
              </a:r>
            </a:p>
            <a:p>
              <a:pPr algn="ctr" fontAlgn="base">
                <a:spcBef>
                  <a:spcPct val="0"/>
                </a:spcBef>
                <a:spcAft>
                  <a:spcPct val="0"/>
                </a:spcAft>
              </a:pPr>
              <a:r>
                <a:rPr lang="en-US" sz="1400">
                  <a:solidFill>
                    <a:srgbClr val="000000"/>
                  </a:solidFill>
                  <a:latin typeface="Gill Sans MT" pitchFamily="34" charset="0"/>
                </a:rPr>
                <a:t>bit-vector</a:t>
              </a:r>
            </a:p>
          </p:txBody>
        </p:sp>
        <p:sp>
          <p:nvSpPr>
            <p:cNvPr id="447510" name="Rectangle 22"/>
            <p:cNvSpPr>
              <a:spLocks noChangeArrowheads="1"/>
            </p:cNvSpPr>
            <p:nvPr/>
          </p:nvSpPr>
          <p:spPr bwMode="auto">
            <a:xfrm>
              <a:off x="1637" y="1395"/>
              <a:ext cx="96" cy="96"/>
            </a:xfrm>
            <a:prstGeom prst="rect">
              <a:avLst/>
            </a:prstGeom>
            <a:solidFill>
              <a:schemeClr val="accent1"/>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lIns="0" rIns="0" anchor="ctr"/>
            <a:lstStyle/>
            <a:p>
              <a:pPr algn="ctr" fontAlgn="base">
                <a:spcBef>
                  <a:spcPct val="0"/>
                </a:spcBef>
                <a:spcAft>
                  <a:spcPct val="0"/>
                </a:spcAft>
              </a:pPr>
              <a:r>
                <a:rPr lang="en-US" sz="1200">
                  <a:solidFill>
                    <a:srgbClr val="000000"/>
                  </a:solidFill>
                  <a:latin typeface="Gill Sans MT" pitchFamily="34" charset="0"/>
                </a:rPr>
                <a:t>0</a:t>
              </a:r>
            </a:p>
          </p:txBody>
        </p:sp>
        <p:sp>
          <p:nvSpPr>
            <p:cNvPr id="447511" name="Rectangle 23"/>
            <p:cNvSpPr>
              <a:spLocks noChangeArrowheads="1"/>
            </p:cNvSpPr>
            <p:nvPr/>
          </p:nvSpPr>
          <p:spPr bwMode="auto">
            <a:xfrm>
              <a:off x="1637" y="1491"/>
              <a:ext cx="96" cy="96"/>
            </a:xfrm>
            <a:prstGeom prst="rect">
              <a:avLst/>
            </a:prstGeom>
            <a:solidFill>
              <a:schemeClr val="accent1"/>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lIns="0" rIns="0" anchor="ctr"/>
            <a:lstStyle/>
            <a:p>
              <a:pPr algn="ctr" fontAlgn="base">
                <a:spcBef>
                  <a:spcPct val="0"/>
                </a:spcBef>
                <a:spcAft>
                  <a:spcPct val="0"/>
                </a:spcAft>
              </a:pPr>
              <a:r>
                <a:rPr lang="en-US" sz="1200">
                  <a:solidFill>
                    <a:srgbClr val="000000"/>
                  </a:solidFill>
                  <a:latin typeface="Gill Sans MT" pitchFamily="34" charset="0"/>
                </a:rPr>
                <a:t>0</a:t>
              </a:r>
            </a:p>
          </p:txBody>
        </p:sp>
        <p:sp>
          <p:nvSpPr>
            <p:cNvPr id="447512" name="Rectangle 24"/>
            <p:cNvSpPr>
              <a:spLocks noChangeArrowheads="1"/>
            </p:cNvSpPr>
            <p:nvPr/>
          </p:nvSpPr>
          <p:spPr bwMode="auto">
            <a:xfrm>
              <a:off x="1637" y="1587"/>
              <a:ext cx="96" cy="96"/>
            </a:xfrm>
            <a:prstGeom prst="rect">
              <a:avLst/>
            </a:prstGeom>
            <a:solidFill>
              <a:schemeClr val="accent1"/>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lIns="0" rIns="0" anchor="ctr"/>
            <a:lstStyle/>
            <a:p>
              <a:pPr algn="ctr" fontAlgn="base">
                <a:spcBef>
                  <a:spcPct val="0"/>
                </a:spcBef>
                <a:spcAft>
                  <a:spcPct val="0"/>
                </a:spcAft>
              </a:pPr>
              <a:r>
                <a:rPr lang="en-US" sz="1200">
                  <a:solidFill>
                    <a:srgbClr val="000000"/>
                  </a:solidFill>
                  <a:latin typeface="Gill Sans MT" pitchFamily="34" charset="0"/>
                </a:rPr>
                <a:t>0</a:t>
              </a:r>
            </a:p>
          </p:txBody>
        </p:sp>
        <p:sp>
          <p:nvSpPr>
            <p:cNvPr id="447513" name="Rectangle 25"/>
            <p:cNvSpPr>
              <a:spLocks noChangeArrowheads="1"/>
            </p:cNvSpPr>
            <p:nvPr/>
          </p:nvSpPr>
          <p:spPr bwMode="auto">
            <a:xfrm>
              <a:off x="1637" y="1683"/>
              <a:ext cx="96" cy="96"/>
            </a:xfrm>
            <a:prstGeom prst="rect">
              <a:avLst/>
            </a:prstGeom>
            <a:solidFill>
              <a:schemeClr val="accent1"/>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lIns="0" rIns="0" anchor="ctr"/>
            <a:lstStyle/>
            <a:p>
              <a:pPr algn="ctr" fontAlgn="base">
                <a:spcBef>
                  <a:spcPct val="0"/>
                </a:spcBef>
                <a:spcAft>
                  <a:spcPct val="0"/>
                </a:spcAft>
              </a:pPr>
              <a:r>
                <a:rPr lang="en-US" sz="1200">
                  <a:solidFill>
                    <a:srgbClr val="000000"/>
                  </a:solidFill>
                  <a:latin typeface="Gill Sans MT" pitchFamily="34" charset="0"/>
                </a:rPr>
                <a:t>0</a:t>
              </a:r>
            </a:p>
          </p:txBody>
        </p:sp>
        <p:sp>
          <p:nvSpPr>
            <p:cNvPr id="447514" name="Rectangle 26"/>
            <p:cNvSpPr>
              <a:spLocks noChangeArrowheads="1"/>
            </p:cNvSpPr>
            <p:nvPr/>
          </p:nvSpPr>
          <p:spPr bwMode="auto">
            <a:xfrm>
              <a:off x="1637" y="1778"/>
              <a:ext cx="96" cy="96"/>
            </a:xfrm>
            <a:prstGeom prst="rect">
              <a:avLst/>
            </a:prstGeom>
            <a:solidFill>
              <a:schemeClr val="accent1"/>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lIns="0" rIns="0" anchor="ctr"/>
            <a:lstStyle/>
            <a:p>
              <a:pPr algn="ctr" fontAlgn="base">
                <a:spcBef>
                  <a:spcPct val="0"/>
                </a:spcBef>
                <a:spcAft>
                  <a:spcPct val="0"/>
                </a:spcAft>
              </a:pPr>
              <a:r>
                <a:rPr lang="en-US" sz="1200">
                  <a:solidFill>
                    <a:srgbClr val="000000"/>
                  </a:solidFill>
                  <a:latin typeface="Gill Sans MT" pitchFamily="34" charset="0"/>
                </a:rPr>
                <a:t>1</a:t>
              </a:r>
            </a:p>
          </p:txBody>
        </p:sp>
        <p:sp>
          <p:nvSpPr>
            <p:cNvPr id="447515" name="Rectangle 27"/>
            <p:cNvSpPr>
              <a:spLocks noChangeArrowheads="1"/>
            </p:cNvSpPr>
            <p:nvPr/>
          </p:nvSpPr>
          <p:spPr bwMode="auto">
            <a:xfrm>
              <a:off x="1637" y="1874"/>
              <a:ext cx="96" cy="96"/>
            </a:xfrm>
            <a:prstGeom prst="rect">
              <a:avLst/>
            </a:prstGeom>
            <a:solidFill>
              <a:schemeClr val="accent1"/>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lIns="0" rIns="0" anchor="ctr"/>
            <a:lstStyle/>
            <a:p>
              <a:pPr algn="ctr" fontAlgn="base">
                <a:spcBef>
                  <a:spcPct val="0"/>
                </a:spcBef>
                <a:spcAft>
                  <a:spcPct val="0"/>
                </a:spcAft>
              </a:pPr>
              <a:r>
                <a:rPr lang="en-US" sz="1200">
                  <a:solidFill>
                    <a:srgbClr val="000000"/>
                  </a:solidFill>
                  <a:latin typeface="Gill Sans MT" pitchFamily="34" charset="0"/>
                </a:rPr>
                <a:t>0</a:t>
              </a:r>
            </a:p>
          </p:txBody>
        </p:sp>
        <p:sp>
          <p:nvSpPr>
            <p:cNvPr id="447516" name="Rectangle 28"/>
            <p:cNvSpPr>
              <a:spLocks noChangeArrowheads="1"/>
            </p:cNvSpPr>
            <p:nvPr/>
          </p:nvSpPr>
          <p:spPr bwMode="auto">
            <a:xfrm>
              <a:off x="1637" y="1970"/>
              <a:ext cx="96" cy="96"/>
            </a:xfrm>
            <a:prstGeom prst="rect">
              <a:avLst/>
            </a:prstGeom>
            <a:solidFill>
              <a:schemeClr val="accent1"/>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lIns="0" rIns="0" anchor="ctr"/>
            <a:lstStyle/>
            <a:p>
              <a:pPr algn="ctr" fontAlgn="base">
                <a:spcBef>
                  <a:spcPct val="0"/>
                </a:spcBef>
                <a:spcAft>
                  <a:spcPct val="0"/>
                </a:spcAft>
              </a:pPr>
              <a:r>
                <a:rPr lang="en-US" sz="1200">
                  <a:solidFill>
                    <a:srgbClr val="000000"/>
                  </a:solidFill>
                  <a:latin typeface="Gill Sans MT" pitchFamily="34" charset="0"/>
                </a:rPr>
                <a:t>0</a:t>
              </a:r>
            </a:p>
          </p:txBody>
        </p:sp>
        <p:sp>
          <p:nvSpPr>
            <p:cNvPr id="447517" name="Rectangle 29"/>
            <p:cNvSpPr>
              <a:spLocks noChangeArrowheads="1"/>
            </p:cNvSpPr>
            <p:nvPr/>
          </p:nvSpPr>
          <p:spPr bwMode="auto">
            <a:xfrm>
              <a:off x="1637" y="2066"/>
              <a:ext cx="96" cy="96"/>
            </a:xfrm>
            <a:prstGeom prst="rect">
              <a:avLst/>
            </a:prstGeom>
            <a:solidFill>
              <a:schemeClr val="accent1"/>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lIns="0" rIns="0" anchor="ctr"/>
            <a:lstStyle/>
            <a:p>
              <a:pPr algn="ctr" fontAlgn="base">
                <a:spcBef>
                  <a:spcPct val="0"/>
                </a:spcBef>
                <a:spcAft>
                  <a:spcPct val="0"/>
                </a:spcAft>
              </a:pPr>
              <a:r>
                <a:rPr lang="en-US" sz="1200">
                  <a:solidFill>
                    <a:srgbClr val="000000"/>
                  </a:solidFill>
                  <a:latin typeface="Gill Sans MT" pitchFamily="34" charset="0"/>
                </a:rPr>
                <a:t>1</a:t>
              </a:r>
            </a:p>
          </p:txBody>
        </p:sp>
        <p:sp>
          <p:nvSpPr>
            <p:cNvPr id="447518" name="Rectangle 30"/>
            <p:cNvSpPr>
              <a:spLocks noChangeArrowheads="1"/>
            </p:cNvSpPr>
            <p:nvPr/>
          </p:nvSpPr>
          <p:spPr bwMode="auto">
            <a:xfrm>
              <a:off x="1637" y="2158"/>
              <a:ext cx="96" cy="96"/>
            </a:xfrm>
            <a:prstGeom prst="rect">
              <a:avLst/>
            </a:prstGeom>
            <a:solidFill>
              <a:schemeClr val="accent1"/>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lIns="0" rIns="0" anchor="ctr"/>
            <a:lstStyle/>
            <a:p>
              <a:pPr algn="ctr" fontAlgn="base">
                <a:spcBef>
                  <a:spcPct val="0"/>
                </a:spcBef>
                <a:spcAft>
                  <a:spcPct val="0"/>
                </a:spcAft>
              </a:pPr>
              <a:r>
                <a:rPr lang="en-US" sz="1200">
                  <a:solidFill>
                    <a:srgbClr val="000000"/>
                  </a:solidFill>
                  <a:latin typeface="Gill Sans MT" pitchFamily="34" charset="0"/>
                </a:rPr>
                <a:t>0</a:t>
              </a:r>
            </a:p>
          </p:txBody>
        </p:sp>
        <p:sp>
          <p:nvSpPr>
            <p:cNvPr id="447519" name="Rectangle 31"/>
            <p:cNvSpPr>
              <a:spLocks noChangeArrowheads="1"/>
            </p:cNvSpPr>
            <p:nvPr/>
          </p:nvSpPr>
          <p:spPr bwMode="auto">
            <a:xfrm>
              <a:off x="1637" y="2254"/>
              <a:ext cx="96" cy="96"/>
            </a:xfrm>
            <a:prstGeom prst="rect">
              <a:avLst/>
            </a:prstGeom>
            <a:solidFill>
              <a:schemeClr val="accent1"/>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lIns="0" rIns="0" anchor="ctr"/>
            <a:lstStyle/>
            <a:p>
              <a:pPr algn="ctr" fontAlgn="base">
                <a:spcBef>
                  <a:spcPct val="0"/>
                </a:spcBef>
                <a:spcAft>
                  <a:spcPct val="0"/>
                </a:spcAft>
              </a:pPr>
              <a:r>
                <a:rPr lang="en-US" sz="1200">
                  <a:solidFill>
                    <a:srgbClr val="000000"/>
                  </a:solidFill>
                  <a:latin typeface="Gill Sans MT" pitchFamily="34" charset="0"/>
                </a:rPr>
                <a:t>0</a:t>
              </a:r>
            </a:p>
          </p:txBody>
        </p:sp>
        <p:sp>
          <p:nvSpPr>
            <p:cNvPr id="447520" name="Rectangle 32"/>
            <p:cNvSpPr>
              <a:spLocks noChangeArrowheads="1"/>
            </p:cNvSpPr>
            <p:nvPr/>
          </p:nvSpPr>
          <p:spPr bwMode="auto">
            <a:xfrm>
              <a:off x="1637" y="2350"/>
              <a:ext cx="96" cy="96"/>
            </a:xfrm>
            <a:prstGeom prst="rect">
              <a:avLst/>
            </a:prstGeom>
            <a:solidFill>
              <a:schemeClr val="accent1"/>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lIns="0" rIns="0" anchor="ctr"/>
            <a:lstStyle/>
            <a:p>
              <a:pPr algn="ctr" fontAlgn="base">
                <a:spcBef>
                  <a:spcPct val="0"/>
                </a:spcBef>
                <a:spcAft>
                  <a:spcPct val="0"/>
                </a:spcAft>
              </a:pPr>
              <a:r>
                <a:rPr lang="en-US" sz="1200">
                  <a:solidFill>
                    <a:srgbClr val="000000"/>
                  </a:solidFill>
                  <a:latin typeface="Gill Sans MT" pitchFamily="34" charset="0"/>
                </a:rPr>
                <a:t>0</a:t>
              </a:r>
            </a:p>
          </p:txBody>
        </p:sp>
        <p:sp>
          <p:nvSpPr>
            <p:cNvPr id="447521" name="Rectangle 33"/>
            <p:cNvSpPr>
              <a:spLocks noChangeArrowheads="1"/>
            </p:cNvSpPr>
            <p:nvPr/>
          </p:nvSpPr>
          <p:spPr bwMode="auto">
            <a:xfrm>
              <a:off x="1637" y="2446"/>
              <a:ext cx="96" cy="96"/>
            </a:xfrm>
            <a:prstGeom prst="rect">
              <a:avLst/>
            </a:prstGeom>
            <a:solidFill>
              <a:schemeClr val="accent1"/>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lIns="0" rIns="0" anchor="ctr"/>
            <a:lstStyle/>
            <a:p>
              <a:pPr algn="ctr" fontAlgn="base">
                <a:spcBef>
                  <a:spcPct val="0"/>
                </a:spcBef>
                <a:spcAft>
                  <a:spcPct val="0"/>
                </a:spcAft>
              </a:pPr>
              <a:r>
                <a:rPr lang="en-US" sz="1200">
                  <a:solidFill>
                    <a:srgbClr val="000000"/>
                  </a:solidFill>
                  <a:latin typeface="Gill Sans MT" pitchFamily="34" charset="0"/>
                </a:rPr>
                <a:t>0</a:t>
              </a:r>
            </a:p>
          </p:txBody>
        </p:sp>
        <p:sp>
          <p:nvSpPr>
            <p:cNvPr id="447522" name="Rectangle 34"/>
            <p:cNvSpPr>
              <a:spLocks noChangeArrowheads="1"/>
            </p:cNvSpPr>
            <p:nvPr/>
          </p:nvSpPr>
          <p:spPr bwMode="auto">
            <a:xfrm>
              <a:off x="1637" y="2541"/>
              <a:ext cx="96" cy="96"/>
            </a:xfrm>
            <a:prstGeom prst="rect">
              <a:avLst/>
            </a:prstGeom>
            <a:solidFill>
              <a:schemeClr val="accent1"/>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lIns="0" rIns="0" anchor="ctr"/>
            <a:lstStyle/>
            <a:p>
              <a:pPr algn="ctr" fontAlgn="base">
                <a:spcBef>
                  <a:spcPct val="0"/>
                </a:spcBef>
                <a:spcAft>
                  <a:spcPct val="0"/>
                </a:spcAft>
              </a:pPr>
              <a:r>
                <a:rPr lang="en-US" sz="1200">
                  <a:solidFill>
                    <a:srgbClr val="000000"/>
                  </a:solidFill>
                  <a:latin typeface="Gill Sans MT" pitchFamily="34" charset="0"/>
                </a:rPr>
                <a:t>0</a:t>
              </a:r>
            </a:p>
          </p:txBody>
        </p:sp>
        <p:sp>
          <p:nvSpPr>
            <p:cNvPr id="447523" name="Rectangle 35"/>
            <p:cNvSpPr>
              <a:spLocks noChangeArrowheads="1"/>
            </p:cNvSpPr>
            <p:nvPr/>
          </p:nvSpPr>
          <p:spPr bwMode="auto">
            <a:xfrm>
              <a:off x="1637" y="2637"/>
              <a:ext cx="96" cy="96"/>
            </a:xfrm>
            <a:prstGeom prst="rect">
              <a:avLst/>
            </a:prstGeom>
            <a:solidFill>
              <a:schemeClr val="accent1"/>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lIns="0" rIns="0" anchor="ctr"/>
            <a:lstStyle/>
            <a:p>
              <a:pPr algn="ctr" fontAlgn="base">
                <a:spcBef>
                  <a:spcPct val="0"/>
                </a:spcBef>
                <a:spcAft>
                  <a:spcPct val="0"/>
                </a:spcAft>
              </a:pPr>
              <a:r>
                <a:rPr lang="en-US" sz="1200" dirty="0">
                  <a:solidFill>
                    <a:srgbClr val="000000"/>
                  </a:solidFill>
                  <a:latin typeface="Gill Sans MT" pitchFamily="34" charset="0"/>
                </a:rPr>
                <a:t>1</a:t>
              </a:r>
            </a:p>
          </p:txBody>
        </p:sp>
        <p:sp>
          <p:nvSpPr>
            <p:cNvPr id="447524" name="Rectangle 36"/>
            <p:cNvSpPr>
              <a:spLocks noChangeArrowheads="1"/>
            </p:cNvSpPr>
            <p:nvPr/>
          </p:nvSpPr>
          <p:spPr bwMode="auto">
            <a:xfrm>
              <a:off x="1637" y="2733"/>
              <a:ext cx="96" cy="96"/>
            </a:xfrm>
            <a:prstGeom prst="rect">
              <a:avLst/>
            </a:prstGeom>
            <a:solidFill>
              <a:schemeClr val="accent1"/>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lIns="0" rIns="0" anchor="ctr"/>
            <a:lstStyle/>
            <a:p>
              <a:pPr algn="ctr" fontAlgn="base">
                <a:spcBef>
                  <a:spcPct val="0"/>
                </a:spcBef>
                <a:spcAft>
                  <a:spcPct val="0"/>
                </a:spcAft>
              </a:pPr>
              <a:r>
                <a:rPr lang="en-US" sz="1200">
                  <a:solidFill>
                    <a:srgbClr val="000000"/>
                  </a:solidFill>
                  <a:latin typeface="Gill Sans MT" pitchFamily="34" charset="0"/>
                </a:rPr>
                <a:t>1</a:t>
              </a:r>
            </a:p>
          </p:txBody>
        </p:sp>
        <p:sp>
          <p:nvSpPr>
            <p:cNvPr id="447525" name="Rectangle 37"/>
            <p:cNvSpPr>
              <a:spLocks noChangeArrowheads="1"/>
            </p:cNvSpPr>
            <p:nvPr/>
          </p:nvSpPr>
          <p:spPr bwMode="auto">
            <a:xfrm>
              <a:off x="1637" y="2829"/>
              <a:ext cx="96" cy="96"/>
            </a:xfrm>
            <a:prstGeom prst="rect">
              <a:avLst/>
            </a:prstGeom>
            <a:solidFill>
              <a:schemeClr val="accent1"/>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lIns="0" rIns="0" anchor="ctr"/>
            <a:lstStyle/>
            <a:p>
              <a:pPr algn="ctr" fontAlgn="base">
                <a:spcBef>
                  <a:spcPct val="0"/>
                </a:spcBef>
                <a:spcAft>
                  <a:spcPct val="0"/>
                </a:spcAft>
              </a:pPr>
              <a:r>
                <a:rPr lang="en-US" sz="1200">
                  <a:solidFill>
                    <a:srgbClr val="000000"/>
                  </a:solidFill>
                  <a:latin typeface="Gill Sans MT" pitchFamily="34" charset="0"/>
                </a:rPr>
                <a:t>1</a:t>
              </a:r>
            </a:p>
          </p:txBody>
        </p:sp>
      </p:grpSp>
    </p:spTree>
    <p:extLst>
      <p:ext uri="{BB962C8B-B14F-4D97-AF65-F5344CB8AC3E}">
        <p14:creationId xmlns:p14="http://schemas.microsoft.com/office/powerpoint/2010/main" val="15457136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mph" presetSubtype="2" fill="hold" nodeType="afterEffect">
                                  <p:stCondLst>
                                    <p:cond delay="500"/>
                                  </p:stCondLst>
                                  <p:childTnLst>
                                    <p:animClr clrSpc="rgb" dir="cw">
                                      <p:cBhvr>
                                        <p:cTn id="6" dur="1000" fill="hold"/>
                                        <p:tgtEl>
                                          <p:spTgt spid="447495"/>
                                        </p:tgtEl>
                                        <p:attrNameLst>
                                          <p:attrName>fillcolor</p:attrName>
                                        </p:attrNameLst>
                                      </p:cBhvr>
                                      <p:to>
                                        <a:srgbClr val="FF0000"/>
                                      </p:to>
                                    </p:animClr>
                                    <p:set>
                                      <p:cBhvr>
                                        <p:cTn id="7" dur="1000" fill="hold"/>
                                        <p:tgtEl>
                                          <p:spTgt spid="447495"/>
                                        </p:tgtEl>
                                        <p:attrNameLst>
                                          <p:attrName>fill.type</p:attrName>
                                        </p:attrNameLst>
                                      </p:cBhvr>
                                      <p:to>
                                        <p:strVal val="solid"/>
                                      </p:to>
                                    </p:set>
                                    <p:set>
                                      <p:cBhvr>
                                        <p:cTn id="8" dur="1000" fill="hold"/>
                                        <p:tgtEl>
                                          <p:spTgt spid="447495"/>
                                        </p:tgtEl>
                                        <p:attrNameLst>
                                          <p:attrName>fill.on</p:attrName>
                                        </p:attrNameLst>
                                      </p:cBhvr>
                                      <p:to>
                                        <p:strVal val="true"/>
                                      </p:to>
                                    </p:set>
                                  </p:childTnLst>
                                </p:cTn>
                              </p:par>
                            </p:childTnLst>
                          </p:cTn>
                        </p:par>
                        <p:par>
                          <p:cTn id="9" fill="hold">
                            <p:stCondLst>
                              <p:cond delay="1500"/>
                            </p:stCondLst>
                            <p:childTnLst>
                              <p:par>
                                <p:cTn id="10" presetID="1" presetClass="emph" presetSubtype="2" fill="hold" nodeType="afterEffect">
                                  <p:stCondLst>
                                    <p:cond delay="500"/>
                                  </p:stCondLst>
                                  <p:childTnLst>
                                    <p:animClr clrSpc="rgb" dir="cw">
                                      <p:cBhvr>
                                        <p:cTn id="11" dur="1000" fill="hold"/>
                                        <p:tgtEl>
                                          <p:spTgt spid="447497"/>
                                        </p:tgtEl>
                                        <p:attrNameLst>
                                          <p:attrName>fillcolor</p:attrName>
                                        </p:attrNameLst>
                                      </p:cBhvr>
                                      <p:to>
                                        <a:schemeClr val="accent1"/>
                                      </p:to>
                                    </p:animClr>
                                    <p:set>
                                      <p:cBhvr>
                                        <p:cTn id="12" dur="1000" fill="hold"/>
                                        <p:tgtEl>
                                          <p:spTgt spid="447497"/>
                                        </p:tgtEl>
                                        <p:attrNameLst>
                                          <p:attrName>fill.type</p:attrName>
                                        </p:attrNameLst>
                                      </p:cBhvr>
                                      <p:to>
                                        <p:strVal val="solid"/>
                                      </p:to>
                                    </p:set>
                                    <p:set>
                                      <p:cBhvr>
                                        <p:cTn id="13" dur="1000" fill="hold"/>
                                        <p:tgtEl>
                                          <p:spTgt spid="447497"/>
                                        </p:tgtEl>
                                        <p:attrNameLst>
                                          <p:attrName>fill.on</p:attrName>
                                        </p:attrNameLst>
                                      </p:cBhvr>
                                      <p:to>
                                        <p:strVal val="true"/>
                                      </p:to>
                                    </p:set>
                                  </p:childTnLst>
                                </p:cTn>
                              </p:par>
                              <p:par>
                                <p:cTn id="14" presetID="1" presetClass="emph" presetSubtype="2" fill="hold" nodeType="withEffect">
                                  <p:stCondLst>
                                    <p:cond delay="0"/>
                                  </p:stCondLst>
                                  <p:childTnLst>
                                    <p:animClr clrSpc="rgb" dir="cw">
                                      <p:cBhvr>
                                        <p:cTn id="15" dur="1000" fill="hold"/>
                                        <p:tgtEl>
                                          <p:spTgt spid="447501"/>
                                        </p:tgtEl>
                                        <p:attrNameLst>
                                          <p:attrName>fillcolor</p:attrName>
                                        </p:attrNameLst>
                                      </p:cBhvr>
                                      <p:to>
                                        <a:schemeClr val="accent1"/>
                                      </p:to>
                                    </p:animClr>
                                    <p:set>
                                      <p:cBhvr>
                                        <p:cTn id="16" dur="1000" fill="hold"/>
                                        <p:tgtEl>
                                          <p:spTgt spid="447501"/>
                                        </p:tgtEl>
                                        <p:attrNameLst>
                                          <p:attrName>fill.type</p:attrName>
                                        </p:attrNameLst>
                                      </p:cBhvr>
                                      <p:to>
                                        <p:strVal val="solid"/>
                                      </p:to>
                                    </p:set>
                                    <p:set>
                                      <p:cBhvr>
                                        <p:cTn id="17" dur="1000" fill="hold"/>
                                        <p:tgtEl>
                                          <p:spTgt spid="447501"/>
                                        </p:tgtEl>
                                        <p:attrNameLst>
                                          <p:attrName>fill.on</p:attrName>
                                        </p:attrNameLst>
                                      </p:cBhvr>
                                      <p:to>
                                        <p:strVal val="true"/>
                                      </p:to>
                                    </p:set>
                                  </p:childTnLst>
                                </p:cTn>
                              </p:par>
                              <p:par>
                                <p:cTn id="18" presetID="1" presetClass="emph" presetSubtype="2" fill="hold" nodeType="withEffect">
                                  <p:stCondLst>
                                    <p:cond delay="0"/>
                                  </p:stCondLst>
                                  <p:childTnLst>
                                    <p:animClr clrSpc="rgb" dir="cw">
                                      <p:cBhvr>
                                        <p:cTn id="19" dur="1000" fill="hold"/>
                                        <p:tgtEl>
                                          <p:spTgt spid="447500"/>
                                        </p:tgtEl>
                                        <p:attrNameLst>
                                          <p:attrName>fillcolor</p:attrName>
                                        </p:attrNameLst>
                                      </p:cBhvr>
                                      <p:to>
                                        <a:schemeClr val="accent1"/>
                                      </p:to>
                                    </p:animClr>
                                    <p:set>
                                      <p:cBhvr>
                                        <p:cTn id="20" dur="1000" fill="hold"/>
                                        <p:tgtEl>
                                          <p:spTgt spid="447500"/>
                                        </p:tgtEl>
                                        <p:attrNameLst>
                                          <p:attrName>fill.type</p:attrName>
                                        </p:attrNameLst>
                                      </p:cBhvr>
                                      <p:to>
                                        <p:strVal val="solid"/>
                                      </p:to>
                                    </p:set>
                                    <p:set>
                                      <p:cBhvr>
                                        <p:cTn id="21" dur="1000" fill="hold"/>
                                        <p:tgtEl>
                                          <p:spTgt spid="447500"/>
                                        </p:tgtEl>
                                        <p:attrNameLst>
                                          <p:attrName>fill.on</p:attrName>
                                        </p:attrNameLst>
                                      </p:cBhvr>
                                      <p:to>
                                        <p:strVal val="true"/>
                                      </p:to>
                                    </p:set>
                                  </p:childTnLst>
                                </p:cTn>
                              </p:par>
                            </p:childTnLst>
                          </p:cTn>
                        </p:par>
                        <p:par>
                          <p:cTn id="22" fill="hold">
                            <p:stCondLst>
                              <p:cond delay="3000"/>
                            </p:stCondLst>
                            <p:childTnLst>
                              <p:par>
                                <p:cTn id="23" presetID="1" presetClass="emph" presetSubtype="2" fill="hold" nodeType="afterEffect">
                                  <p:stCondLst>
                                    <p:cond delay="500"/>
                                  </p:stCondLst>
                                  <p:childTnLst>
                                    <p:animClr clrSpc="rgb" dir="cw">
                                      <p:cBhvr>
                                        <p:cTn id="24" dur="1000" fill="hold"/>
                                        <p:tgtEl>
                                          <p:spTgt spid="447492"/>
                                        </p:tgtEl>
                                        <p:attrNameLst>
                                          <p:attrName>fillcolor</p:attrName>
                                        </p:attrNameLst>
                                      </p:cBhvr>
                                      <p:to>
                                        <a:srgbClr val="99CCFF"/>
                                      </p:to>
                                    </p:animClr>
                                    <p:set>
                                      <p:cBhvr>
                                        <p:cTn id="25" dur="1000" fill="hold"/>
                                        <p:tgtEl>
                                          <p:spTgt spid="447492"/>
                                        </p:tgtEl>
                                        <p:attrNameLst>
                                          <p:attrName>fill.type</p:attrName>
                                        </p:attrNameLst>
                                      </p:cBhvr>
                                      <p:to>
                                        <p:strVal val="solid"/>
                                      </p:to>
                                    </p:set>
                                    <p:set>
                                      <p:cBhvr>
                                        <p:cTn id="26" dur="1000" fill="hold"/>
                                        <p:tgtEl>
                                          <p:spTgt spid="447492"/>
                                        </p:tgtEl>
                                        <p:attrNameLst>
                                          <p:attrName>fill.on</p:attrName>
                                        </p:attrNameLst>
                                      </p:cBhvr>
                                      <p:to>
                                        <p:strVal val="true"/>
                                      </p:to>
                                    </p:set>
                                  </p:childTnLst>
                                </p:cTn>
                              </p:par>
                              <p:par>
                                <p:cTn id="27" presetID="1" presetClass="emph" presetSubtype="2" fill="hold" nodeType="withEffect">
                                  <p:stCondLst>
                                    <p:cond delay="0"/>
                                  </p:stCondLst>
                                  <p:childTnLst>
                                    <p:animClr clrSpc="rgb" dir="cw">
                                      <p:cBhvr>
                                        <p:cTn id="28" dur="1000" fill="hold"/>
                                        <p:tgtEl>
                                          <p:spTgt spid="447493"/>
                                        </p:tgtEl>
                                        <p:attrNameLst>
                                          <p:attrName>fillcolor</p:attrName>
                                        </p:attrNameLst>
                                      </p:cBhvr>
                                      <p:to>
                                        <a:srgbClr val="99CCFF"/>
                                      </p:to>
                                    </p:animClr>
                                    <p:set>
                                      <p:cBhvr>
                                        <p:cTn id="29" dur="1000" fill="hold"/>
                                        <p:tgtEl>
                                          <p:spTgt spid="447493"/>
                                        </p:tgtEl>
                                        <p:attrNameLst>
                                          <p:attrName>fill.type</p:attrName>
                                        </p:attrNameLst>
                                      </p:cBhvr>
                                      <p:to>
                                        <p:strVal val="solid"/>
                                      </p:to>
                                    </p:set>
                                    <p:set>
                                      <p:cBhvr>
                                        <p:cTn id="30" dur="1000" fill="hold"/>
                                        <p:tgtEl>
                                          <p:spTgt spid="447493"/>
                                        </p:tgtEl>
                                        <p:attrNameLst>
                                          <p:attrName>fill.on</p:attrName>
                                        </p:attrNameLst>
                                      </p:cBhvr>
                                      <p:to>
                                        <p:strVal val="true"/>
                                      </p:to>
                                    </p:set>
                                  </p:childTnLst>
                                </p:cTn>
                              </p:par>
                              <p:par>
                                <p:cTn id="31" presetID="1" presetClass="emph" presetSubtype="2" fill="hold" nodeType="withEffect">
                                  <p:stCondLst>
                                    <p:cond delay="0"/>
                                  </p:stCondLst>
                                  <p:childTnLst>
                                    <p:animClr clrSpc="rgb" dir="cw">
                                      <p:cBhvr>
                                        <p:cTn id="32" dur="1000" fill="hold"/>
                                        <p:tgtEl>
                                          <p:spTgt spid="447494"/>
                                        </p:tgtEl>
                                        <p:attrNameLst>
                                          <p:attrName>fillcolor</p:attrName>
                                        </p:attrNameLst>
                                      </p:cBhvr>
                                      <p:to>
                                        <a:srgbClr val="99CCFF"/>
                                      </p:to>
                                    </p:animClr>
                                    <p:set>
                                      <p:cBhvr>
                                        <p:cTn id="33" dur="1000" fill="hold"/>
                                        <p:tgtEl>
                                          <p:spTgt spid="447494"/>
                                        </p:tgtEl>
                                        <p:attrNameLst>
                                          <p:attrName>fill.type</p:attrName>
                                        </p:attrNameLst>
                                      </p:cBhvr>
                                      <p:to>
                                        <p:strVal val="solid"/>
                                      </p:to>
                                    </p:set>
                                    <p:set>
                                      <p:cBhvr>
                                        <p:cTn id="34" dur="1000" fill="hold"/>
                                        <p:tgtEl>
                                          <p:spTgt spid="447494"/>
                                        </p:tgtEl>
                                        <p:attrNameLst>
                                          <p:attrName>fill.on</p:attrName>
                                        </p:attrNameLst>
                                      </p:cBhvr>
                                      <p:to>
                                        <p:strVal val="true"/>
                                      </p:to>
                                    </p:set>
                                  </p:childTnLst>
                                </p:cTn>
                              </p:par>
                              <p:par>
                                <p:cTn id="35" presetID="1" presetClass="emph" presetSubtype="2" fill="hold" nodeType="withEffect">
                                  <p:stCondLst>
                                    <p:cond delay="0"/>
                                  </p:stCondLst>
                                  <p:childTnLst>
                                    <p:animClr clrSpc="rgb" dir="cw">
                                      <p:cBhvr>
                                        <p:cTn id="36" dur="1000" fill="hold"/>
                                        <p:tgtEl>
                                          <p:spTgt spid="447498"/>
                                        </p:tgtEl>
                                        <p:attrNameLst>
                                          <p:attrName>fillcolor</p:attrName>
                                        </p:attrNameLst>
                                      </p:cBhvr>
                                      <p:to>
                                        <a:srgbClr val="6600CC"/>
                                      </p:to>
                                    </p:animClr>
                                    <p:set>
                                      <p:cBhvr>
                                        <p:cTn id="37" dur="1000" fill="hold"/>
                                        <p:tgtEl>
                                          <p:spTgt spid="447498"/>
                                        </p:tgtEl>
                                        <p:attrNameLst>
                                          <p:attrName>fill.type</p:attrName>
                                        </p:attrNameLst>
                                      </p:cBhvr>
                                      <p:to>
                                        <p:strVal val="solid"/>
                                      </p:to>
                                    </p:set>
                                    <p:set>
                                      <p:cBhvr>
                                        <p:cTn id="38" dur="1000" fill="hold"/>
                                        <p:tgtEl>
                                          <p:spTgt spid="447498"/>
                                        </p:tgtEl>
                                        <p:attrNameLst>
                                          <p:attrName>fill.on</p:attrName>
                                        </p:attrNameLst>
                                      </p:cBhvr>
                                      <p:to>
                                        <p:strVal val="true"/>
                                      </p:to>
                                    </p:set>
                                  </p:childTnLst>
                                </p:cTn>
                              </p:par>
                            </p:childTnLst>
                          </p:cTn>
                        </p:par>
                        <p:par>
                          <p:cTn id="39" fill="hold">
                            <p:stCondLst>
                              <p:cond delay="4500"/>
                            </p:stCondLst>
                            <p:childTnLst>
                              <p:par>
                                <p:cTn id="40" presetID="1" presetClass="emph" presetSubtype="2" fill="hold" nodeType="afterEffect">
                                  <p:stCondLst>
                                    <p:cond delay="500"/>
                                  </p:stCondLst>
                                  <p:childTnLst>
                                    <p:animClr clrSpc="rgb" dir="cw">
                                      <p:cBhvr>
                                        <p:cTn id="41" dur="1000" fill="hold"/>
                                        <p:tgtEl>
                                          <p:spTgt spid="447497"/>
                                        </p:tgtEl>
                                        <p:attrNameLst>
                                          <p:attrName>fillcolor</p:attrName>
                                        </p:attrNameLst>
                                      </p:cBhvr>
                                      <p:to>
                                        <a:srgbClr val="99CCFF"/>
                                      </p:to>
                                    </p:animClr>
                                    <p:set>
                                      <p:cBhvr>
                                        <p:cTn id="42" dur="1000" fill="hold"/>
                                        <p:tgtEl>
                                          <p:spTgt spid="447497"/>
                                        </p:tgtEl>
                                        <p:attrNameLst>
                                          <p:attrName>fill.type</p:attrName>
                                        </p:attrNameLst>
                                      </p:cBhvr>
                                      <p:to>
                                        <p:strVal val="solid"/>
                                      </p:to>
                                    </p:set>
                                    <p:set>
                                      <p:cBhvr>
                                        <p:cTn id="43" dur="1000" fill="hold"/>
                                        <p:tgtEl>
                                          <p:spTgt spid="447497"/>
                                        </p:tgtEl>
                                        <p:attrNameLst>
                                          <p:attrName>fill.on</p:attrName>
                                        </p:attrNameLst>
                                      </p:cBhvr>
                                      <p:to>
                                        <p:strVal val="true"/>
                                      </p:to>
                                    </p:set>
                                  </p:childTnLst>
                                </p:cTn>
                              </p:par>
                              <p:par>
                                <p:cTn id="44" presetID="1" presetClass="emph" presetSubtype="2" fill="hold" nodeType="withEffect">
                                  <p:stCondLst>
                                    <p:cond delay="0"/>
                                  </p:stCondLst>
                                  <p:childTnLst>
                                    <p:animClr clrSpc="rgb" dir="cw">
                                      <p:cBhvr>
                                        <p:cTn id="45" dur="1000" fill="hold"/>
                                        <p:tgtEl>
                                          <p:spTgt spid="447500"/>
                                        </p:tgtEl>
                                        <p:attrNameLst>
                                          <p:attrName>fillcolor</p:attrName>
                                        </p:attrNameLst>
                                      </p:cBhvr>
                                      <p:to>
                                        <a:srgbClr val="99CCFF"/>
                                      </p:to>
                                    </p:animClr>
                                    <p:set>
                                      <p:cBhvr>
                                        <p:cTn id="46" dur="1000" fill="hold"/>
                                        <p:tgtEl>
                                          <p:spTgt spid="447500"/>
                                        </p:tgtEl>
                                        <p:attrNameLst>
                                          <p:attrName>fill.type</p:attrName>
                                        </p:attrNameLst>
                                      </p:cBhvr>
                                      <p:to>
                                        <p:strVal val="solid"/>
                                      </p:to>
                                    </p:set>
                                    <p:set>
                                      <p:cBhvr>
                                        <p:cTn id="47" dur="1000" fill="hold"/>
                                        <p:tgtEl>
                                          <p:spTgt spid="447500"/>
                                        </p:tgtEl>
                                        <p:attrNameLst>
                                          <p:attrName>fill.on</p:attrName>
                                        </p:attrNameLst>
                                      </p:cBhvr>
                                      <p:to>
                                        <p:strVal val="true"/>
                                      </p:to>
                                    </p:set>
                                  </p:childTnLst>
                                </p:cTn>
                              </p:par>
                              <p:par>
                                <p:cTn id="48" presetID="1" presetClass="emph" presetSubtype="2" fill="hold" nodeType="withEffect">
                                  <p:stCondLst>
                                    <p:cond delay="0"/>
                                  </p:stCondLst>
                                  <p:childTnLst>
                                    <p:animClr clrSpc="rgb" dir="cw">
                                      <p:cBhvr>
                                        <p:cTn id="49" dur="1000" fill="hold"/>
                                        <p:tgtEl>
                                          <p:spTgt spid="447496"/>
                                        </p:tgtEl>
                                        <p:attrNameLst>
                                          <p:attrName>fillcolor</p:attrName>
                                        </p:attrNameLst>
                                      </p:cBhvr>
                                      <p:to>
                                        <a:srgbClr val="6600CC"/>
                                      </p:to>
                                    </p:animClr>
                                    <p:set>
                                      <p:cBhvr>
                                        <p:cTn id="50" dur="1000" fill="hold"/>
                                        <p:tgtEl>
                                          <p:spTgt spid="447496"/>
                                        </p:tgtEl>
                                        <p:attrNameLst>
                                          <p:attrName>fill.type</p:attrName>
                                        </p:attrNameLst>
                                      </p:cBhvr>
                                      <p:to>
                                        <p:strVal val="solid"/>
                                      </p:to>
                                    </p:set>
                                    <p:set>
                                      <p:cBhvr>
                                        <p:cTn id="51" dur="1000" fill="hold"/>
                                        <p:tgtEl>
                                          <p:spTgt spid="447496"/>
                                        </p:tgtEl>
                                        <p:attrNameLst>
                                          <p:attrName>fill.on</p:attrName>
                                        </p:attrNameLst>
                                      </p:cBhvr>
                                      <p:to>
                                        <p:strVal val="true"/>
                                      </p:to>
                                    </p:set>
                                  </p:childTnLst>
                                </p:cTn>
                              </p:par>
                              <p:par>
                                <p:cTn id="52" presetID="1" presetClass="emph" presetSubtype="2" fill="hold" nodeType="withEffect">
                                  <p:stCondLst>
                                    <p:cond delay="0"/>
                                  </p:stCondLst>
                                  <p:childTnLst>
                                    <p:animClr clrSpc="rgb" dir="cw">
                                      <p:cBhvr>
                                        <p:cTn id="53" dur="1000" fill="hold"/>
                                        <p:tgtEl>
                                          <p:spTgt spid="447499"/>
                                        </p:tgtEl>
                                        <p:attrNameLst>
                                          <p:attrName>fillcolor</p:attrName>
                                        </p:attrNameLst>
                                      </p:cBhvr>
                                      <p:to>
                                        <a:srgbClr val="6600CC"/>
                                      </p:to>
                                    </p:animClr>
                                    <p:set>
                                      <p:cBhvr>
                                        <p:cTn id="54" dur="1000" fill="hold"/>
                                        <p:tgtEl>
                                          <p:spTgt spid="447499"/>
                                        </p:tgtEl>
                                        <p:attrNameLst>
                                          <p:attrName>fill.type</p:attrName>
                                        </p:attrNameLst>
                                      </p:cBhvr>
                                      <p:to>
                                        <p:strVal val="solid"/>
                                      </p:to>
                                    </p:set>
                                    <p:set>
                                      <p:cBhvr>
                                        <p:cTn id="55" dur="1000" fill="hold"/>
                                        <p:tgtEl>
                                          <p:spTgt spid="447499"/>
                                        </p:tgtEl>
                                        <p:attrNameLst>
                                          <p:attrName>fill.on</p:attrName>
                                        </p:attrNameLst>
                                      </p:cBhvr>
                                      <p:to>
                                        <p:strVal val="true"/>
                                      </p:to>
                                    </p:set>
                                  </p:childTnLst>
                                </p:cTn>
                              </p:par>
                              <p:par>
                                <p:cTn id="56" presetID="1" presetClass="emph" presetSubtype="2" fill="hold" nodeType="withEffect">
                                  <p:stCondLst>
                                    <p:cond delay="0"/>
                                  </p:stCondLst>
                                  <p:childTnLst>
                                    <p:animClr clrSpc="rgb" dir="cw">
                                      <p:cBhvr>
                                        <p:cTn id="57" dur="1000" fill="hold"/>
                                        <p:tgtEl>
                                          <p:spTgt spid="447498"/>
                                        </p:tgtEl>
                                        <p:attrNameLst>
                                          <p:attrName>fillcolor</p:attrName>
                                        </p:attrNameLst>
                                      </p:cBhvr>
                                      <p:to>
                                        <a:schemeClr val="accent1"/>
                                      </p:to>
                                    </p:animClr>
                                    <p:set>
                                      <p:cBhvr>
                                        <p:cTn id="58" dur="1000" fill="hold"/>
                                        <p:tgtEl>
                                          <p:spTgt spid="447498"/>
                                        </p:tgtEl>
                                        <p:attrNameLst>
                                          <p:attrName>fill.type</p:attrName>
                                        </p:attrNameLst>
                                      </p:cBhvr>
                                      <p:to>
                                        <p:strVal val="solid"/>
                                      </p:to>
                                    </p:set>
                                    <p:set>
                                      <p:cBhvr>
                                        <p:cTn id="59" dur="1000" fill="hold"/>
                                        <p:tgtEl>
                                          <p:spTgt spid="447498"/>
                                        </p:tgtEl>
                                        <p:attrNameLst>
                                          <p:attrName>fill.on</p:attrName>
                                        </p:attrNameLst>
                                      </p:cBhvr>
                                      <p:to>
                                        <p:strVal val="true"/>
                                      </p:to>
                                    </p:set>
                                  </p:childTnLst>
                                </p:cTn>
                              </p:par>
                            </p:childTnLst>
                          </p:cTn>
                        </p:par>
                        <p:par>
                          <p:cTn id="60" fill="hold">
                            <p:stCondLst>
                              <p:cond delay="6000"/>
                            </p:stCondLst>
                            <p:childTnLst>
                              <p:par>
                                <p:cTn id="61" presetID="1" presetClass="emph" presetSubtype="2" fill="hold" nodeType="afterEffect">
                                  <p:stCondLst>
                                    <p:cond delay="500"/>
                                  </p:stCondLst>
                                  <p:childTnLst>
                                    <p:animClr clrSpc="rgb" dir="cw">
                                      <p:cBhvr>
                                        <p:cTn id="62" dur="1000" fill="hold"/>
                                        <p:tgtEl>
                                          <p:spTgt spid="447493"/>
                                        </p:tgtEl>
                                        <p:attrNameLst>
                                          <p:attrName>fillcolor</p:attrName>
                                        </p:attrNameLst>
                                      </p:cBhvr>
                                      <p:to>
                                        <a:srgbClr val="FF0000"/>
                                      </p:to>
                                    </p:animClr>
                                    <p:set>
                                      <p:cBhvr>
                                        <p:cTn id="63" dur="1000" fill="hold"/>
                                        <p:tgtEl>
                                          <p:spTgt spid="447493"/>
                                        </p:tgtEl>
                                        <p:attrNameLst>
                                          <p:attrName>fill.type</p:attrName>
                                        </p:attrNameLst>
                                      </p:cBhvr>
                                      <p:to>
                                        <p:strVal val="solid"/>
                                      </p:to>
                                    </p:set>
                                    <p:set>
                                      <p:cBhvr>
                                        <p:cTn id="64" dur="1000" fill="hold"/>
                                        <p:tgtEl>
                                          <p:spTgt spid="447493"/>
                                        </p:tgtEl>
                                        <p:attrNameLst>
                                          <p:attrName>fill.on</p:attrName>
                                        </p:attrNameLst>
                                      </p:cBhvr>
                                      <p:to>
                                        <p:strVal val="true"/>
                                      </p:to>
                                    </p:set>
                                  </p:childTnLst>
                                </p:cTn>
                              </p:par>
                              <p:par>
                                <p:cTn id="65" presetID="1" presetClass="emph" presetSubtype="2" fill="hold" nodeType="withEffect">
                                  <p:stCondLst>
                                    <p:cond delay="0"/>
                                  </p:stCondLst>
                                  <p:childTnLst>
                                    <p:animClr clrSpc="rgb" dir="cw">
                                      <p:cBhvr>
                                        <p:cTn id="66" dur="1000" fill="hold"/>
                                        <p:tgtEl>
                                          <p:spTgt spid="447496"/>
                                        </p:tgtEl>
                                        <p:attrNameLst>
                                          <p:attrName>fillcolor</p:attrName>
                                        </p:attrNameLst>
                                      </p:cBhvr>
                                      <p:to>
                                        <a:schemeClr val="accent1"/>
                                      </p:to>
                                    </p:animClr>
                                    <p:set>
                                      <p:cBhvr>
                                        <p:cTn id="67" dur="1000" fill="hold"/>
                                        <p:tgtEl>
                                          <p:spTgt spid="447496"/>
                                        </p:tgtEl>
                                        <p:attrNameLst>
                                          <p:attrName>fill.type</p:attrName>
                                        </p:attrNameLst>
                                      </p:cBhvr>
                                      <p:to>
                                        <p:strVal val="solid"/>
                                      </p:to>
                                    </p:set>
                                    <p:set>
                                      <p:cBhvr>
                                        <p:cTn id="68" dur="1000" fill="hold"/>
                                        <p:tgtEl>
                                          <p:spTgt spid="447496"/>
                                        </p:tgtEl>
                                        <p:attrNameLst>
                                          <p:attrName>fill.on</p:attrName>
                                        </p:attrNameLst>
                                      </p:cBhvr>
                                      <p:to>
                                        <p:strVal val="true"/>
                                      </p:to>
                                    </p:set>
                                  </p:childTnLst>
                                </p:cTn>
                              </p:par>
                              <p:par>
                                <p:cTn id="69" presetID="1" presetClass="emph" presetSubtype="2" fill="hold" nodeType="withEffect">
                                  <p:stCondLst>
                                    <p:cond delay="0"/>
                                  </p:stCondLst>
                                  <p:childTnLst>
                                    <p:animClr clrSpc="rgb" dir="cw">
                                      <p:cBhvr>
                                        <p:cTn id="70" dur="1000" fill="hold"/>
                                        <p:tgtEl>
                                          <p:spTgt spid="447499"/>
                                        </p:tgtEl>
                                        <p:attrNameLst>
                                          <p:attrName>fillcolor</p:attrName>
                                        </p:attrNameLst>
                                      </p:cBhvr>
                                      <p:to>
                                        <a:schemeClr val="accent1"/>
                                      </p:to>
                                    </p:animClr>
                                    <p:set>
                                      <p:cBhvr>
                                        <p:cTn id="71" dur="1000" fill="hold"/>
                                        <p:tgtEl>
                                          <p:spTgt spid="447499"/>
                                        </p:tgtEl>
                                        <p:attrNameLst>
                                          <p:attrName>fill.type</p:attrName>
                                        </p:attrNameLst>
                                      </p:cBhvr>
                                      <p:to>
                                        <p:strVal val="solid"/>
                                      </p:to>
                                    </p:set>
                                    <p:set>
                                      <p:cBhvr>
                                        <p:cTn id="72" dur="1000" fill="hold"/>
                                        <p:tgtEl>
                                          <p:spTgt spid="447499"/>
                                        </p:tgtEl>
                                        <p:attrNameLst>
                                          <p:attrName>fill.on</p:attrName>
                                        </p:attrNameLst>
                                      </p:cBhvr>
                                      <p:to>
                                        <p:strVal val="true"/>
                                      </p:to>
                                    </p:set>
                                  </p:childTnLst>
                                </p:cTn>
                              </p:par>
                              <p:par>
                                <p:cTn id="73" presetID="1" presetClass="emph" presetSubtype="2" fill="hold" nodeType="withEffect">
                                  <p:stCondLst>
                                    <p:cond delay="0"/>
                                  </p:stCondLst>
                                  <p:childTnLst>
                                    <p:animClr clrSpc="rgb" dir="cw">
                                      <p:cBhvr>
                                        <p:cTn id="74" dur="1000" fill="hold"/>
                                        <p:tgtEl>
                                          <p:spTgt spid="447498"/>
                                        </p:tgtEl>
                                        <p:attrNameLst>
                                          <p:attrName>fillcolor</p:attrName>
                                        </p:attrNameLst>
                                      </p:cBhvr>
                                      <p:to>
                                        <a:srgbClr val="99CCFF"/>
                                      </p:to>
                                    </p:animClr>
                                    <p:set>
                                      <p:cBhvr>
                                        <p:cTn id="75" dur="1000" fill="hold"/>
                                        <p:tgtEl>
                                          <p:spTgt spid="447498"/>
                                        </p:tgtEl>
                                        <p:attrNameLst>
                                          <p:attrName>fill.type</p:attrName>
                                        </p:attrNameLst>
                                      </p:cBhvr>
                                      <p:to>
                                        <p:strVal val="solid"/>
                                      </p:to>
                                    </p:set>
                                    <p:set>
                                      <p:cBhvr>
                                        <p:cTn id="76" dur="1000" fill="hold"/>
                                        <p:tgtEl>
                                          <p:spTgt spid="447498"/>
                                        </p:tgtEl>
                                        <p:attrNameLst>
                                          <p:attrName>fill.on</p:attrName>
                                        </p:attrNameLst>
                                      </p:cBhvr>
                                      <p:to>
                                        <p:strVal val="true"/>
                                      </p:to>
                                    </p:set>
                                  </p:childTnLst>
                                </p:cTn>
                              </p:par>
                              <p:par>
                                <p:cTn id="77" presetID="1" presetClass="emph" presetSubtype="2" fill="hold" nodeType="withEffect">
                                  <p:stCondLst>
                                    <p:cond delay="0"/>
                                  </p:stCondLst>
                                  <p:childTnLst>
                                    <p:animClr clrSpc="rgb" dir="cw">
                                      <p:cBhvr>
                                        <p:cTn id="78" dur="1000" fill="hold"/>
                                        <p:tgtEl>
                                          <p:spTgt spid="447501"/>
                                        </p:tgtEl>
                                        <p:attrNameLst>
                                          <p:attrName>fillcolor</p:attrName>
                                        </p:attrNameLst>
                                      </p:cBhvr>
                                      <p:to>
                                        <a:srgbClr val="99CCFF"/>
                                      </p:to>
                                    </p:animClr>
                                    <p:set>
                                      <p:cBhvr>
                                        <p:cTn id="79" dur="1000" fill="hold"/>
                                        <p:tgtEl>
                                          <p:spTgt spid="447501"/>
                                        </p:tgtEl>
                                        <p:attrNameLst>
                                          <p:attrName>fill.type</p:attrName>
                                        </p:attrNameLst>
                                      </p:cBhvr>
                                      <p:to>
                                        <p:strVal val="solid"/>
                                      </p:to>
                                    </p:set>
                                    <p:set>
                                      <p:cBhvr>
                                        <p:cTn id="80" dur="1000" fill="hold"/>
                                        <p:tgtEl>
                                          <p:spTgt spid="447501"/>
                                        </p:tgtEl>
                                        <p:attrNameLst>
                                          <p:attrName>fill.on</p:attrName>
                                        </p:attrNameLst>
                                      </p:cBhvr>
                                      <p:to>
                                        <p:strVal val="true"/>
                                      </p:to>
                                    </p:set>
                                  </p:childTnLst>
                                </p:cTn>
                              </p:par>
                              <p:par>
                                <p:cTn id="81" presetID="1" presetClass="emph" presetSubtype="2" fill="hold" nodeType="withEffect">
                                  <p:stCondLst>
                                    <p:cond delay="0"/>
                                  </p:stCondLst>
                                  <p:childTnLst>
                                    <p:animClr clrSpc="rgb" dir="cw">
                                      <p:cBhvr>
                                        <p:cTn id="82" dur="1000" fill="hold"/>
                                        <p:tgtEl>
                                          <p:spTgt spid="447503"/>
                                        </p:tgtEl>
                                        <p:attrNameLst>
                                          <p:attrName>fillcolor</p:attrName>
                                        </p:attrNameLst>
                                      </p:cBhvr>
                                      <p:to>
                                        <a:srgbClr val="99CCFF"/>
                                      </p:to>
                                    </p:animClr>
                                    <p:set>
                                      <p:cBhvr>
                                        <p:cTn id="83" dur="1000" fill="hold"/>
                                        <p:tgtEl>
                                          <p:spTgt spid="447503"/>
                                        </p:tgtEl>
                                        <p:attrNameLst>
                                          <p:attrName>fill.type</p:attrName>
                                        </p:attrNameLst>
                                      </p:cBhvr>
                                      <p:to>
                                        <p:strVal val="solid"/>
                                      </p:to>
                                    </p:set>
                                    <p:set>
                                      <p:cBhvr>
                                        <p:cTn id="84" dur="1000" fill="hold"/>
                                        <p:tgtEl>
                                          <p:spTgt spid="447503"/>
                                        </p:tgtEl>
                                        <p:attrNameLst>
                                          <p:attrName>fill.on</p:attrName>
                                        </p:attrNameLst>
                                      </p:cBhvr>
                                      <p:to>
                                        <p:strVal val="true"/>
                                      </p:to>
                                    </p:set>
                                  </p:childTnLst>
                                </p:cTn>
                              </p:par>
                              <p:par>
                                <p:cTn id="85" presetID="1" presetClass="emph" presetSubtype="2" fill="hold" nodeType="withEffect">
                                  <p:stCondLst>
                                    <p:cond delay="0"/>
                                  </p:stCondLst>
                                  <p:childTnLst>
                                    <p:animClr clrSpc="rgb" dir="cw">
                                      <p:cBhvr>
                                        <p:cTn id="86" dur="1000" fill="hold"/>
                                        <p:tgtEl>
                                          <p:spTgt spid="447504"/>
                                        </p:tgtEl>
                                        <p:attrNameLst>
                                          <p:attrName>fillcolor</p:attrName>
                                        </p:attrNameLst>
                                      </p:cBhvr>
                                      <p:to>
                                        <a:srgbClr val="99CCFF"/>
                                      </p:to>
                                    </p:animClr>
                                    <p:set>
                                      <p:cBhvr>
                                        <p:cTn id="87" dur="1000" fill="hold"/>
                                        <p:tgtEl>
                                          <p:spTgt spid="447504"/>
                                        </p:tgtEl>
                                        <p:attrNameLst>
                                          <p:attrName>fill.type</p:attrName>
                                        </p:attrNameLst>
                                      </p:cBhvr>
                                      <p:to>
                                        <p:strVal val="solid"/>
                                      </p:to>
                                    </p:set>
                                    <p:set>
                                      <p:cBhvr>
                                        <p:cTn id="88" dur="1000" fill="hold"/>
                                        <p:tgtEl>
                                          <p:spTgt spid="447504"/>
                                        </p:tgtEl>
                                        <p:attrNameLst>
                                          <p:attrName>fill.on</p:attrName>
                                        </p:attrNameLst>
                                      </p:cBhvr>
                                      <p:to>
                                        <p:strVal val="true"/>
                                      </p:to>
                                    </p:set>
                                  </p:childTnLst>
                                </p:cTn>
                              </p:par>
                              <p:par>
                                <p:cTn id="89" presetID="1" presetClass="emph" presetSubtype="2" fill="hold" nodeType="withEffect">
                                  <p:stCondLst>
                                    <p:cond delay="0"/>
                                  </p:stCondLst>
                                  <p:childTnLst>
                                    <p:animClr clrSpc="rgb" dir="cw">
                                      <p:cBhvr>
                                        <p:cTn id="90" dur="1000" fill="hold"/>
                                        <p:tgtEl>
                                          <p:spTgt spid="447497"/>
                                        </p:tgtEl>
                                        <p:attrNameLst>
                                          <p:attrName>fillcolor</p:attrName>
                                        </p:attrNameLst>
                                      </p:cBhvr>
                                      <p:to>
                                        <a:srgbClr val="6600CC"/>
                                      </p:to>
                                    </p:animClr>
                                    <p:set>
                                      <p:cBhvr>
                                        <p:cTn id="91" dur="1000" fill="hold"/>
                                        <p:tgtEl>
                                          <p:spTgt spid="447497"/>
                                        </p:tgtEl>
                                        <p:attrNameLst>
                                          <p:attrName>fill.type</p:attrName>
                                        </p:attrNameLst>
                                      </p:cBhvr>
                                      <p:to>
                                        <p:strVal val="solid"/>
                                      </p:to>
                                    </p:set>
                                    <p:set>
                                      <p:cBhvr>
                                        <p:cTn id="92" dur="1000" fill="hold"/>
                                        <p:tgtEl>
                                          <p:spTgt spid="447497"/>
                                        </p:tgtEl>
                                        <p:attrNameLst>
                                          <p:attrName>fill.on</p:attrName>
                                        </p:attrNameLst>
                                      </p:cBhvr>
                                      <p:to>
                                        <p:strVal val="true"/>
                                      </p:to>
                                    </p:set>
                                  </p:childTnLst>
                                </p:cTn>
                              </p:par>
                              <p:par>
                                <p:cTn id="93" presetID="1" presetClass="emph" presetSubtype="2" fill="hold" nodeType="withEffect">
                                  <p:stCondLst>
                                    <p:cond delay="0"/>
                                  </p:stCondLst>
                                  <p:childTnLst>
                                    <p:animClr clrSpc="rgb" dir="cw">
                                      <p:cBhvr>
                                        <p:cTn id="94" dur="1000" fill="hold"/>
                                        <p:tgtEl>
                                          <p:spTgt spid="447502"/>
                                        </p:tgtEl>
                                        <p:attrNameLst>
                                          <p:attrName>fillcolor</p:attrName>
                                        </p:attrNameLst>
                                      </p:cBhvr>
                                      <p:to>
                                        <a:srgbClr val="6600CC"/>
                                      </p:to>
                                    </p:animClr>
                                    <p:set>
                                      <p:cBhvr>
                                        <p:cTn id="95" dur="1000" fill="hold"/>
                                        <p:tgtEl>
                                          <p:spTgt spid="447502"/>
                                        </p:tgtEl>
                                        <p:attrNameLst>
                                          <p:attrName>fill.type</p:attrName>
                                        </p:attrNameLst>
                                      </p:cBhvr>
                                      <p:to>
                                        <p:strVal val="solid"/>
                                      </p:to>
                                    </p:set>
                                    <p:set>
                                      <p:cBhvr>
                                        <p:cTn id="96" dur="1000" fill="hold"/>
                                        <p:tgtEl>
                                          <p:spTgt spid="447502"/>
                                        </p:tgtEl>
                                        <p:attrNameLst>
                                          <p:attrName>fill.on</p:attrName>
                                        </p:attrNameLst>
                                      </p:cBhvr>
                                      <p:to>
                                        <p:strVal val="true"/>
                                      </p:to>
                                    </p:set>
                                  </p:childTnLst>
                                </p:cTn>
                              </p:par>
                            </p:childTnLst>
                          </p:cTn>
                        </p:par>
                      </p:childTnLst>
                    </p:cTn>
                  </p:par>
                  <p:par>
                    <p:cTn id="97" fill="hold">
                      <p:stCondLst>
                        <p:cond delay="indefinite"/>
                      </p:stCondLst>
                      <p:childTnLst>
                        <p:par>
                          <p:cTn id="98" fill="hold">
                            <p:stCondLst>
                              <p:cond delay="0"/>
                            </p:stCondLst>
                            <p:childTnLst>
                              <p:par>
                                <p:cTn id="99" presetID="1" presetClass="entr" presetSubtype="0" fill="hold" nodeType="clickEffect">
                                  <p:stCondLst>
                                    <p:cond delay="0"/>
                                  </p:stCondLst>
                                  <p:childTnLst>
                                    <p:set>
                                      <p:cBhvr>
                                        <p:cTn id="100" dur="1" fill="hold">
                                          <p:stCondLst>
                                            <p:cond delay="0"/>
                                          </p:stCondLst>
                                        </p:cTn>
                                        <p:tgtEl>
                                          <p:spTgt spid="44754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62" name="Rectangle 2"/>
          <p:cNvSpPr>
            <a:spLocks noGrp="1" noChangeArrowheads="1"/>
          </p:cNvSpPr>
          <p:nvPr>
            <p:ph type="title"/>
          </p:nvPr>
        </p:nvSpPr>
        <p:spPr/>
        <p:txBody>
          <a:bodyPr>
            <a:normAutofit fontScale="90000"/>
          </a:bodyPr>
          <a:lstStyle/>
          <a:p>
            <a:r>
              <a:rPr lang="en-US" dirty="0"/>
              <a:t>Scheduler Allocation (3/3)</a:t>
            </a:r>
          </a:p>
        </p:txBody>
      </p:sp>
      <p:sp>
        <p:nvSpPr>
          <p:cNvPr id="450623" name="Rectangle 63"/>
          <p:cNvSpPr>
            <a:spLocks noGrp="1" noChangeArrowheads="1"/>
          </p:cNvSpPr>
          <p:nvPr>
            <p:ph idx="1"/>
          </p:nvPr>
        </p:nvSpPr>
        <p:spPr/>
        <p:txBody>
          <a:bodyPr>
            <a:normAutofit/>
          </a:bodyPr>
          <a:lstStyle/>
          <a:p>
            <a:r>
              <a:rPr lang="en-US" dirty="0"/>
              <a:t>Segment the entries</a:t>
            </a:r>
          </a:p>
          <a:p>
            <a:pPr lvl="1"/>
            <a:r>
              <a:rPr lang="en-US" dirty="0"/>
              <a:t>One entry per segment may be allocated per cycle</a:t>
            </a:r>
          </a:p>
          <a:p>
            <a:pPr lvl="1"/>
            <a:r>
              <a:rPr lang="en-US" dirty="0"/>
              <a:t>Each allocator does 1-of-4</a:t>
            </a:r>
          </a:p>
          <a:p>
            <a:pPr lvl="2"/>
            <a:r>
              <a:rPr lang="en-US" dirty="0"/>
              <a:t>Instead of 4-of-16 as before</a:t>
            </a:r>
          </a:p>
          <a:p>
            <a:pPr lvl="1"/>
            <a:r>
              <a:rPr lang="en-US" dirty="0"/>
              <a:t>Write logic is simplified</a:t>
            </a:r>
          </a:p>
          <a:p>
            <a:r>
              <a:rPr lang="en-US" dirty="0"/>
              <a:t>Still possible inefficiencies</a:t>
            </a:r>
          </a:p>
          <a:p>
            <a:pPr lvl="1"/>
            <a:r>
              <a:rPr lang="en-US" dirty="0"/>
              <a:t>Full segments block allocation</a:t>
            </a:r>
          </a:p>
          <a:p>
            <a:pPr lvl="1"/>
            <a:r>
              <a:rPr lang="en-US" dirty="0"/>
              <a:t>Reduces dispatch width</a:t>
            </a:r>
          </a:p>
        </p:txBody>
      </p:sp>
      <p:sp>
        <p:nvSpPr>
          <p:cNvPr id="450564" name="Rectangle 4"/>
          <p:cNvSpPr>
            <a:spLocks noChangeArrowheads="1"/>
          </p:cNvSpPr>
          <p:nvPr/>
        </p:nvSpPr>
        <p:spPr bwMode="auto">
          <a:xfrm>
            <a:off x="6647929" y="2492896"/>
            <a:ext cx="758825" cy="152400"/>
          </a:xfrm>
          <a:prstGeom prst="rect">
            <a:avLst/>
          </a:prstGeom>
          <a:solidFill>
            <a:srgbClr val="0066FF"/>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fontAlgn="base">
              <a:spcBef>
                <a:spcPct val="0"/>
              </a:spcBef>
              <a:spcAft>
                <a:spcPct val="0"/>
              </a:spcAft>
            </a:pPr>
            <a:endParaRPr lang="en-US">
              <a:solidFill>
                <a:srgbClr val="000000"/>
              </a:solidFill>
              <a:latin typeface="Gill Sans MT" pitchFamily="34" charset="0"/>
            </a:endParaRPr>
          </a:p>
        </p:txBody>
      </p:sp>
      <p:sp>
        <p:nvSpPr>
          <p:cNvPr id="450565" name="Rectangle 5"/>
          <p:cNvSpPr>
            <a:spLocks noChangeArrowheads="1"/>
          </p:cNvSpPr>
          <p:nvPr/>
        </p:nvSpPr>
        <p:spPr bwMode="auto">
          <a:xfrm>
            <a:off x="6647929" y="2645296"/>
            <a:ext cx="758825" cy="152400"/>
          </a:xfrm>
          <a:prstGeom prst="rect">
            <a:avLst/>
          </a:prstGeom>
          <a:solidFill>
            <a:srgbClr val="0066FF"/>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fontAlgn="base">
              <a:spcBef>
                <a:spcPct val="0"/>
              </a:spcBef>
              <a:spcAft>
                <a:spcPct val="0"/>
              </a:spcAft>
            </a:pPr>
            <a:endParaRPr lang="en-US">
              <a:solidFill>
                <a:srgbClr val="000000"/>
              </a:solidFill>
              <a:latin typeface="Gill Sans MT" pitchFamily="34" charset="0"/>
            </a:endParaRPr>
          </a:p>
        </p:txBody>
      </p:sp>
      <p:sp>
        <p:nvSpPr>
          <p:cNvPr id="450566" name="Rectangle 6"/>
          <p:cNvSpPr>
            <a:spLocks noChangeArrowheads="1"/>
          </p:cNvSpPr>
          <p:nvPr/>
        </p:nvSpPr>
        <p:spPr bwMode="auto">
          <a:xfrm>
            <a:off x="6647929" y="2797696"/>
            <a:ext cx="758825" cy="152400"/>
          </a:xfrm>
          <a:prstGeom prst="rect">
            <a:avLst/>
          </a:prstGeom>
          <a:solidFill>
            <a:schemeClr val="accent1"/>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fontAlgn="base">
              <a:spcBef>
                <a:spcPct val="0"/>
              </a:spcBef>
              <a:spcAft>
                <a:spcPct val="0"/>
              </a:spcAft>
            </a:pPr>
            <a:endParaRPr lang="en-US">
              <a:solidFill>
                <a:srgbClr val="000000"/>
              </a:solidFill>
              <a:latin typeface="Gill Sans MT" pitchFamily="34" charset="0"/>
            </a:endParaRPr>
          </a:p>
        </p:txBody>
      </p:sp>
      <p:sp>
        <p:nvSpPr>
          <p:cNvPr id="450567" name="Rectangle 7"/>
          <p:cNvSpPr>
            <a:spLocks noChangeArrowheads="1"/>
          </p:cNvSpPr>
          <p:nvPr/>
        </p:nvSpPr>
        <p:spPr bwMode="auto">
          <a:xfrm>
            <a:off x="6647929" y="2950096"/>
            <a:ext cx="758825" cy="152400"/>
          </a:xfrm>
          <a:prstGeom prst="rect">
            <a:avLst/>
          </a:prstGeom>
          <a:solidFill>
            <a:srgbClr val="0066FF"/>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fontAlgn="base">
              <a:spcBef>
                <a:spcPct val="0"/>
              </a:spcBef>
              <a:spcAft>
                <a:spcPct val="0"/>
              </a:spcAft>
            </a:pPr>
            <a:endParaRPr lang="en-US">
              <a:solidFill>
                <a:srgbClr val="000000"/>
              </a:solidFill>
              <a:latin typeface="Gill Sans MT" pitchFamily="34" charset="0"/>
            </a:endParaRPr>
          </a:p>
        </p:txBody>
      </p:sp>
      <p:sp>
        <p:nvSpPr>
          <p:cNvPr id="450568" name="Rectangle 8"/>
          <p:cNvSpPr>
            <a:spLocks noChangeArrowheads="1"/>
          </p:cNvSpPr>
          <p:nvPr/>
        </p:nvSpPr>
        <p:spPr bwMode="auto">
          <a:xfrm>
            <a:off x="6647929" y="3102496"/>
            <a:ext cx="758825" cy="152400"/>
          </a:xfrm>
          <a:prstGeom prst="rect">
            <a:avLst/>
          </a:prstGeom>
          <a:solidFill>
            <a:schemeClr val="accent1"/>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fontAlgn="base">
              <a:spcBef>
                <a:spcPct val="0"/>
              </a:spcBef>
              <a:spcAft>
                <a:spcPct val="0"/>
              </a:spcAft>
            </a:pPr>
            <a:endParaRPr lang="en-US">
              <a:solidFill>
                <a:srgbClr val="000000"/>
              </a:solidFill>
              <a:latin typeface="Gill Sans MT" pitchFamily="34" charset="0"/>
            </a:endParaRPr>
          </a:p>
        </p:txBody>
      </p:sp>
      <p:sp>
        <p:nvSpPr>
          <p:cNvPr id="450569" name="Rectangle 9"/>
          <p:cNvSpPr>
            <a:spLocks noChangeArrowheads="1"/>
          </p:cNvSpPr>
          <p:nvPr/>
        </p:nvSpPr>
        <p:spPr bwMode="auto">
          <a:xfrm>
            <a:off x="6647929" y="3254896"/>
            <a:ext cx="758825" cy="152400"/>
          </a:xfrm>
          <a:prstGeom prst="rect">
            <a:avLst/>
          </a:prstGeom>
          <a:solidFill>
            <a:srgbClr val="0066FF"/>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fontAlgn="base">
              <a:spcBef>
                <a:spcPct val="0"/>
              </a:spcBef>
              <a:spcAft>
                <a:spcPct val="0"/>
              </a:spcAft>
            </a:pPr>
            <a:endParaRPr lang="en-US">
              <a:solidFill>
                <a:srgbClr val="000000"/>
              </a:solidFill>
              <a:latin typeface="Gill Sans MT" pitchFamily="34" charset="0"/>
            </a:endParaRPr>
          </a:p>
        </p:txBody>
      </p:sp>
      <p:sp>
        <p:nvSpPr>
          <p:cNvPr id="450570" name="Rectangle 10"/>
          <p:cNvSpPr>
            <a:spLocks noChangeArrowheads="1"/>
          </p:cNvSpPr>
          <p:nvPr/>
        </p:nvSpPr>
        <p:spPr bwMode="auto">
          <a:xfrm>
            <a:off x="6647929" y="3407296"/>
            <a:ext cx="758825" cy="152400"/>
          </a:xfrm>
          <a:prstGeom prst="rect">
            <a:avLst/>
          </a:prstGeom>
          <a:solidFill>
            <a:schemeClr val="accent1"/>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fontAlgn="base">
              <a:spcBef>
                <a:spcPct val="0"/>
              </a:spcBef>
              <a:spcAft>
                <a:spcPct val="0"/>
              </a:spcAft>
            </a:pPr>
            <a:endParaRPr lang="en-US">
              <a:solidFill>
                <a:srgbClr val="000000"/>
              </a:solidFill>
              <a:latin typeface="Gill Sans MT" pitchFamily="34" charset="0"/>
            </a:endParaRPr>
          </a:p>
        </p:txBody>
      </p:sp>
      <p:sp>
        <p:nvSpPr>
          <p:cNvPr id="450571" name="Rectangle 11"/>
          <p:cNvSpPr>
            <a:spLocks noChangeArrowheads="1"/>
          </p:cNvSpPr>
          <p:nvPr/>
        </p:nvSpPr>
        <p:spPr bwMode="auto">
          <a:xfrm>
            <a:off x="6647929" y="3559696"/>
            <a:ext cx="758825" cy="152400"/>
          </a:xfrm>
          <a:prstGeom prst="rect">
            <a:avLst/>
          </a:prstGeom>
          <a:solidFill>
            <a:srgbClr val="0066FF"/>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fontAlgn="base">
              <a:spcBef>
                <a:spcPct val="0"/>
              </a:spcBef>
              <a:spcAft>
                <a:spcPct val="0"/>
              </a:spcAft>
            </a:pPr>
            <a:endParaRPr lang="en-US">
              <a:solidFill>
                <a:srgbClr val="000000"/>
              </a:solidFill>
              <a:latin typeface="Gill Sans MT" pitchFamily="34" charset="0"/>
            </a:endParaRPr>
          </a:p>
        </p:txBody>
      </p:sp>
      <p:sp>
        <p:nvSpPr>
          <p:cNvPr id="450572" name="Rectangle 12"/>
          <p:cNvSpPr>
            <a:spLocks noChangeArrowheads="1"/>
          </p:cNvSpPr>
          <p:nvPr/>
        </p:nvSpPr>
        <p:spPr bwMode="auto">
          <a:xfrm>
            <a:off x="6647929" y="3712096"/>
            <a:ext cx="758825" cy="152400"/>
          </a:xfrm>
          <a:prstGeom prst="rect">
            <a:avLst/>
          </a:prstGeom>
          <a:solidFill>
            <a:srgbClr val="0066FF"/>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fontAlgn="base">
              <a:spcBef>
                <a:spcPct val="0"/>
              </a:spcBef>
              <a:spcAft>
                <a:spcPct val="0"/>
              </a:spcAft>
            </a:pPr>
            <a:endParaRPr lang="en-US">
              <a:solidFill>
                <a:srgbClr val="000000"/>
              </a:solidFill>
              <a:latin typeface="Gill Sans MT" pitchFamily="34" charset="0"/>
            </a:endParaRPr>
          </a:p>
        </p:txBody>
      </p:sp>
      <p:sp>
        <p:nvSpPr>
          <p:cNvPr id="450573" name="Rectangle 13"/>
          <p:cNvSpPr>
            <a:spLocks noChangeArrowheads="1"/>
          </p:cNvSpPr>
          <p:nvPr/>
        </p:nvSpPr>
        <p:spPr bwMode="auto">
          <a:xfrm>
            <a:off x="6647929" y="3864496"/>
            <a:ext cx="758825" cy="152400"/>
          </a:xfrm>
          <a:prstGeom prst="rect">
            <a:avLst/>
          </a:prstGeom>
          <a:solidFill>
            <a:srgbClr val="0066FF"/>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fontAlgn="base">
              <a:spcBef>
                <a:spcPct val="0"/>
              </a:spcBef>
              <a:spcAft>
                <a:spcPct val="0"/>
              </a:spcAft>
            </a:pPr>
            <a:endParaRPr lang="en-US">
              <a:solidFill>
                <a:srgbClr val="000000"/>
              </a:solidFill>
              <a:latin typeface="Gill Sans MT" pitchFamily="34" charset="0"/>
            </a:endParaRPr>
          </a:p>
        </p:txBody>
      </p:sp>
      <p:sp>
        <p:nvSpPr>
          <p:cNvPr id="450574" name="Rectangle 14"/>
          <p:cNvSpPr>
            <a:spLocks noChangeArrowheads="1"/>
          </p:cNvSpPr>
          <p:nvPr/>
        </p:nvSpPr>
        <p:spPr bwMode="auto">
          <a:xfrm>
            <a:off x="6647929" y="4016896"/>
            <a:ext cx="758825" cy="152400"/>
          </a:xfrm>
          <a:prstGeom prst="rect">
            <a:avLst/>
          </a:prstGeom>
          <a:solidFill>
            <a:srgbClr val="0066FF"/>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fontAlgn="base">
              <a:spcBef>
                <a:spcPct val="0"/>
              </a:spcBef>
              <a:spcAft>
                <a:spcPct val="0"/>
              </a:spcAft>
            </a:pPr>
            <a:endParaRPr lang="en-US">
              <a:solidFill>
                <a:srgbClr val="000000"/>
              </a:solidFill>
              <a:latin typeface="Gill Sans MT" pitchFamily="34" charset="0"/>
            </a:endParaRPr>
          </a:p>
        </p:txBody>
      </p:sp>
      <p:sp>
        <p:nvSpPr>
          <p:cNvPr id="450575" name="Rectangle 15"/>
          <p:cNvSpPr>
            <a:spLocks noChangeArrowheads="1"/>
          </p:cNvSpPr>
          <p:nvPr/>
        </p:nvSpPr>
        <p:spPr bwMode="auto">
          <a:xfrm>
            <a:off x="6647929" y="4169296"/>
            <a:ext cx="758825" cy="152400"/>
          </a:xfrm>
          <a:prstGeom prst="rect">
            <a:avLst/>
          </a:prstGeom>
          <a:solidFill>
            <a:schemeClr val="accent1"/>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fontAlgn="base">
              <a:spcBef>
                <a:spcPct val="0"/>
              </a:spcBef>
              <a:spcAft>
                <a:spcPct val="0"/>
              </a:spcAft>
            </a:pPr>
            <a:endParaRPr lang="en-US">
              <a:solidFill>
                <a:srgbClr val="000000"/>
              </a:solidFill>
              <a:latin typeface="Gill Sans MT" pitchFamily="34" charset="0"/>
            </a:endParaRPr>
          </a:p>
        </p:txBody>
      </p:sp>
      <p:sp>
        <p:nvSpPr>
          <p:cNvPr id="450576" name="Rectangle 16"/>
          <p:cNvSpPr>
            <a:spLocks noChangeArrowheads="1"/>
          </p:cNvSpPr>
          <p:nvPr/>
        </p:nvSpPr>
        <p:spPr bwMode="auto">
          <a:xfrm>
            <a:off x="6647929" y="4321696"/>
            <a:ext cx="758825" cy="152400"/>
          </a:xfrm>
          <a:prstGeom prst="rect">
            <a:avLst/>
          </a:prstGeom>
          <a:solidFill>
            <a:srgbClr val="0066FF"/>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fontAlgn="base">
              <a:spcBef>
                <a:spcPct val="0"/>
              </a:spcBef>
              <a:spcAft>
                <a:spcPct val="0"/>
              </a:spcAft>
            </a:pPr>
            <a:endParaRPr lang="en-US">
              <a:solidFill>
                <a:srgbClr val="000000"/>
              </a:solidFill>
              <a:latin typeface="Gill Sans MT" pitchFamily="34" charset="0"/>
            </a:endParaRPr>
          </a:p>
        </p:txBody>
      </p:sp>
      <p:sp>
        <p:nvSpPr>
          <p:cNvPr id="450577" name="Rectangle 17"/>
          <p:cNvSpPr>
            <a:spLocks noChangeArrowheads="1"/>
          </p:cNvSpPr>
          <p:nvPr/>
        </p:nvSpPr>
        <p:spPr bwMode="auto">
          <a:xfrm>
            <a:off x="6647929" y="4474096"/>
            <a:ext cx="758825" cy="152400"/>
          </a:xfrm>
          <a:prstGeom prst="rect">
            <a:avLst/>
          </a:prstGeom>
          <a:solidFill>
            <a:schemeClr val="accent1"/>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fontAlgn="base">
              <a:spcBef>
                <a:spcPct val="0"/>
              </a:spcBef>
              <a:spcAft>
                <a:spcPct val="0"/>
              </a:spcAft>
            </a:pPr>
            <a:endParaRPr lang="en-US">
              <a:solidFill>
                <a:srgbClr val="000000"/>
              </a:solidFill>
              <a:latin typeface="Gill Sans MT" pitchFamily="34" charset="0"/>
            </a:endParaRPr>
          </a:p>
        </p:txBody>
      </p:sp>
      <p:sp>
        <p:nvSpPr>
          <p:cNvPr id="450578" name="Rectangle 18"/>
          <p:cNvSpPr>
            <a:spLocks noChangeArrowheads="1"/>
          </p:cNvSpPr>
          <p:nvPr/>
        </p:nvSpPr>
        <p:spPr bwMode="auto">
          <a:xfrm>
            <a:off x="6647929" y="4626496"/>
            <a:ext cx="758825" cy="152400"/>
          </a:xfrm>
          <a:prstGeom prst="rect">
            <a:avLst/>
          </a:prstGeom>
          <a:solidFill>
            <a:schemeClr val="accent1"/>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fontAlgn="base">
              <a:spcBef>
                <a:spcPct val="0"/>
              </a:spcBef>
              <a:spcAft>
                <a:spcPct val="0"/>
              </a:spcAft>
            </a:pPr>
            <a:endParaRPr lang="en-US">
              <a:solidFill>
                <a:srgbClr val="000000"/>
              </a:solidFill>
              <a:latin typeface="Gill Sans MT" pitchFamily="34" charset="0"/>
            </a:endParaRPr>
          </a:p>
        </p:txBody>
      </p:sp>
      <p:sp>
        <p:nvSpPr>
          <p:cNvPr id="450579" name="Rectangle 19"/>
          <p:cNvSpPr>
            <a:spLocks noChangeArrowheads="1"/>
          </p:cNvSpPr>
          <p:nvPr/>
        </p:nvSpPr>
        <p:spPr bwMode="auto">
          <a:xfrm>
            <a:off x="6647929" y="4778896"/>
            <a:ext cx="758825" cy="152400"/>
          </a:xfrm>
          <a:prstGeom prst="rect">
            <a:avLst/>
          </a:prstGeom>
          <a:solidFill>
            <a:srgbClr val="0066FF"/>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fontAlgn="base">
              <a:spcBef>
                <a:spcPct val="0"/>
              </a:spcBef>
              <a:spcAft>
                <a:spcPct val="0"/>
              </a:spcAft>
            </a:pPr>
            <a:endParaRPr lang="en-US">
              <a:solidFill>
                <a:srgbClr val="000000"/>
              </a:solidFill>
              <a:latin typeface="Gill Sans MT" pitchFamily="34" charset="0"/>
            </a:endParaRPr>
          </a:p>
        </p:txBody>
      </p:sp>
      <p:sp>
        <p:nvSpPr>
          <p:cNvPr id="450580" name="Rectangle 20"/>
          <p:cNvSpPr>
            <a:spLocks noChangeArrowheads="1"/>
          </p:cNvSpPr>
          <p:nvPr/>
        </p:nvSpPr>
        <p:spPr bwMode="auto">
          <a:xfrm>
            <a:off x="6647929" y="2492896"/>
            <a:ext cx="758825" cy="608012"/>
          </a:xfrm>
          <a:prstGeom prst="rect">
            <a:avLst/>
          </a:prstGeom>
          <a:noFill/>
          <a:ln w="38100">
            <a:solidFill>
              <a:schemeClr val="tx1"/>
            </a:solidFill>
            <a:miter lim="800000"/>
            <a:headEnd/>
            <a:tailEnd/>
          </a:ln>
          <a:effectLst/>
        </p:spPr>
        <p:txBody>
          <a:bodyPr wrap="none" anchor="ctr"/>
          <a:lstStyle/>
          <a:p>
            <a:pPr fontAlgn="base">
              <a:spcBef>
                <a:spcPct val="0"/>
              </a:spcBef>
              <a:spcAft>
                <a:spcPct val="0"/>
              </a:spcAft>
            </a:pPr>
            <a:endParaRPr lang="en-US">
              <a:solidFill>
                <a:srgbClr val="000000"/>
              </a:solidFill>
              <a:latin typeface="Gill Sans MT" pitchFamily="34" charset="0"/>
            </a:endParaRPr>
          </a:p>
        </p:txBody>
      </p:sp>
      <p:sp>
        <p:nvSpPr>
          <p:cNvPr id="450581" name="Rectangle 21"/>
          <p:cNvSpPr>
            <a:spLocks noChangeArrowheads="1"/>
          </p:cNvSpPr>
          <p:nvPr/>
        </p:nvSpPr>
        <p:spPr bwMode="auto">
          <a:xfrm>
            <a:off x="6647929" y="3099321"/>
            <a:ext cx="758825" cy="608012"/>
          </a:xfrm>
          <a:prstGeom prst="rect">
            <a:avLst/>
          </a:prstGeom>
          <a:noFill/>
          <a:ln w="38100">
            <a:solidFill>
              <a:schemeClr val="tx1"/>
            </a:solidFill>
            <a:miter lim="800000"/>
            <a:headEnd/>
            <a:tailEnd/>
          </a:ln>
          <a:effectLst/>
        </p:spPr>
        <p:txBody>
          <a:bodyPr wrap="none" anchor="ctr"/>
          <a:lstStyle/>
          <a:p>
            <a:pPr fontAlgn="base">
              <a:spcBef>
                <a:spcPct val="0"/>
              </a:spcBef>
              <a:spcAft>
                <a:spcPct val="0"/>
              </a:spcAft>
            </a:pPr>
            <a:endParaRPr lang="en-US">
              <a:solidFill>
                <a:srgbClr val="000000"/>
              </a:solidFill>
              <a:latin typeface="Gill Sans MT" pitchFamily="34" charset="0"/>
            </a:endParaRPr>
          </a:p>
        </p:txBody>
      </p:sp>
      <p:sp>
        <p:nvSpPr>
          <p:cNvPr id="450582" name="Rectangle 22"/>
          <p:cNvSpPr>
            <a:spLocks noChangeArrowheads="1"/>
          </p:cNvSpPr>
          <p:nvPr/>
        </p:nvSpPr>
        <p:spPr bwMode="auto">
          <a:xfrm>
            <a:off x="6647929" y="3705746"/>
            <a:ext cx="758825" cy="608012"/>
          </a:xfrm>
          <a:prstGeom prst="rect">
            <a:avLst/>
          </a:prstGeom>
          <a:noFill/>
          <a:ln w="38100">
            <a:solidFill>
              <a:schemeClr val="tx1"/>
            </a:solidFill>
            <a:miter lim="800000"/>
            <a:headEnd/>
            <a:tailEnd/>
          </a:ln>
          <a:effectLst/>
        </p:spPr>
        <p:txBody>
          <a:bodyPr wrap="none" anchor="ctr"/>
          <a:lstStyle/>
          <a:p>
            <a:pPr fontAlgn="base">
              <a:spcBef>
                <a:spcPct val="0"/>
              </a:spcBef>
              <a:spcAft>
                <a:spcPct val="0"/>
              </a:spcAft>
            </a:pPr>
            <a:endParaRPr lang="en-US">
              <a:solidFill>
                <a:srgbClr val="000000"/>
              </a:solidFill>
              <a:latin typeface="Gill Sans MT" pitchFamily="34" charset="0"/>
            </a:endParaRPr>
          </a:p>
        </p:txBody>
      </p:sp>
      <p:sp>
        <p:nvSpPr>
          <p:cNvPr id="450583" name="Rectangle 23"/>
          <p:cNvSpPr>
            <a:spLocks noChangeArrowheads="1"/>
          </p:cNvSpPr>
          <p:nvPr/>
        </p:nvSpPr>
        <p:spPr bwMode="auto">
          <a:xfrm>
            <a:off x="6647929" y="4313758"/>
            <a:ext cx="758825" cy="608013"/>
          </a:xfrm>
          <a:prstGeom prst="rect">
            <a:avLst/>
          </a:prstGeom>
          <a:noFill/>
          <a:ln w="38100">
            <a:solidFill>
              <a:schemeClr val="tx1"/>
            </a:solidFill>
            <a:miter lim="800000"/>
            <a:headEnd/>
            <a:tailEnd/>
          </a:ln>
          <a:effectLst/>
        </p:spPr>
        <p:txBody>
          <a:bodyPr wrap="none" anchor="ctr"/>
          <a:lstStyle/>
          <a:p>
            <a:pPr fontAlgn="base">
              <a:spcBef>
                <a:spcPct val="0"/>
              </a:spcBef>
              <a:spcAft>
                <a:spcPct val="0"/>
              </a:spcAft>
            </a:pPr>
            <a:endParaRPr lang="en-US">
              <a:solidFill>
                <a:srgbClr val="000000"/>
              </a:solidFill>
              <a:latin typeface="Gill Sans MT" pitchFamily="34" charset="0"/>
            </a:endParaRPr>
          </a:p>
        </p:txBody>
      </p:sp>
      <p:sp>
        <p:nvSpPr>
          <p:cNvPr id="450586" name="Rectangle 26"/>
          <p:cNvSpPr>
            <a:spLocks noChangeArrowheads="1"/>
          </p:cNvSpPr>
          <p:nvPr/>
        </p:nvSpPr>
        <p:spPr bwMode="auto">
          <a:xfrm>
            <a:off x="7690152" y="2505596"/>
            <a:ext cx="172215" cy="152400"/>
          </a:xfrm>
          <a:prstGeom prst="rect">
            <a:avLst/>
          </a:prstGeom>
          <a:solidFill>
            <a:schemeClr val="accent1"/>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lIns="0" rIns="0" anchor="ctr"/>
          <a:lstStyle/>
          <a:p>
            <a:pPr algn="ctr" fontAlgn="base">
              <a:spcBef>
                <a:spcPct val="0"/>
              </a:spcBef>
              <a:spcAft>
                <a:spcPct val="0"/>
              </a:spcAft>
            </a:pPr>
            <a:r>
              <a:rPr lang="en-US" sz="1200">
                <a:solidFill>
                  <a:srgbClr val="000000"/>
                </a:solidFill>
                <a:latin typeface="Gill Sans MT" pitchFamily="34" charset="0"/>
              </a:rPr>
              <a:t>0</a:t>
            </a:r>
          </a:p>
        </p:txBody>
      </p:sp>
      <p:sp>
        <p:nvSpPr>
          <p:cNvPr id="450587" name="Rectangle 27"/>
          <p:cNvSpPr>
            <a:spLocks noChangeArrowheads="1"/>
          </p:cNvSpPr>
          <p:nvPr/>
        </p:nvSpPr>
        <p:spPr bwMode="auto">
          <a:xfrm>
            <a:off x="7690152" y="2657996"/>
            <a:ext cx="172215" cy="152400"/>
          </a:xfrm>
          <a:prstGeom prst="rect">
            <a:avLst/>
          </a:prstGeom>
          <a:solidFill>
            <a:schemeClr val="accent1"/>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lIns="0" rIns="0" anchor="ctr"/>
          <a:lstStyle/>
          <a:p>
            <a:pPr algn="ctr" fontAlgn="base">
              <a:spcBef>
                <a:spcPct val="0"/>
              </a:spcBef>
              <a:spcAft>
                <a:spcPct val="0"/>
              </a:spcAft>
            </a:pPr>
            <a:r>
              <a:rPr lang="en-US" sz="1200">
                <a:solidFill>
                  <a:srgbClr val="000000"/>
                </a:solidFill>
                <a:latin typeface="Gill Sans MT" pitchFamily="34" charset="0"/>
              </a:rPr>
              <a:t>0</a:t>
            </a:r>
          </a:p>
        </p:txBody>
      </p:sp>
      <p:sp>
        <p:nvSpPr>
          <p:cNvPr id="450588" name="Rectangle 28"/>
          <p:cNvSpPr>
            <a:spLocks noChangeArrowheads="1"/>
          </p:cNvSpPr>
          <p:nvPr/>
        </p:nvSpPr>
        <p:spPr bwMode="auto">
          <a:xfrm>
            <a:off x="7690152" y="2810396"/>
            <a:ext cx="172215" cy="152400"/>
          </a:xfrm>
          <a:prstGeom prst="rect">
            <a:avLst/>
          </a:prstGeom>
          <a:solidFill>
            <a:schemeClr val="accent1"/>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lIns="0" rIns="0" anchor="ctr"/>
          <a:lstStyle/>
          <a:p>
            <a:pPr algn="ctr" fontAlgn="base">
              <a:spcBef>
                <a:spcPct val="0"/>
              </a:spcBef>
              <a:spcAft>
                <a:spcPct val="0"/>
              </a:spcAft>
            </a:pPr>
            <a:r>
              <a:rPr lang="en-US" sz="1200">
                <a:solidFill>
                  <a:srgbClr val="000000"/>
                </a:solidFill>
                <a:latin typeface="Gill Sans MT" pitchFamily="34" charset="0"/>
              </a:rPr>
              <a:t>1</a:t>
            </a:r>
          </a:p>
        </p:txBody>
      </p:sp>
      <p:sp>
        <p:nvSpPr>
          <p:cNvPr id="450589" name="Rectangle 29"/>
          <p:cNvSpPr>
            <a:spLocks noChangeArrowheads="1"/>
          </p:cNvSpPr>
          <p:nvPr/>
        </p:nvSpPr>
        <p:spPr bwMode="auto">
          <a:xfrm>
            <a:off x="7690152" y="2962796"/>
            <a:ext cx="172215" cy="152400"/>
          </a:xfrm>
          <a:prstGeom prst="rect">
            <a:avLst/>
          </a:prstGeom>
          <a:solidFill>
            <a:schemeClr val="accent1"/>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lIns="0" rIns="0" anchor="ctr"/>
          <a:lstStyle/>
          <a:p>
            <a:pPr algn="ctr" fontAlgn="base">
              <a:spcBef>
                <a:spcPct val="0"/>
              </a:spcBef>
              <a:spcAft>
                <a:spcPct val="0"/>
              </a:spcAft>
            </a:pPr>
            <a:r>
              <a:rPr lang="en-US" sz="1200">
                <a:solidFill>
                  <a:srgbClr val="000000"/>
                </a:solidFill>
                <a:latin typeface="Gill Sans MT" pitchFamily="34" charset="0"/>
              </a:rPr>
              <a:t>0</a:t>
            </a:r>
          </a:p>
        </p:txBody>
      </p:sp>
      <p:sp>
        <p:nvSpPr>
          <p:cNvPr id="450590" name="Rectangle 30"/>
          <p:cNvSpPr>
            <a:spLocks noChangeArrowheads="1"/>
          </p:cNvSpPr>
          <p:nvPr/>
        </p:nvSpPr>
        <p:spPr bwMode="auto">
          <a:xfrm>
            <a:off x="7690152" y="3113608"/>
            <a:ext cx="172215" cy="152400"/>
          </a:xfrm>
          <a:prstGeom prst="rect">
            <a:avLst/>
          </a:prstGeom>
          <a:solidFill>
            <a:schemeClr val="accent1"/>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lIns="0" rIns="0" anchor="ctr"/>
          <a:lstStyle/>
          <a:p>
            <a:pPr algn="ctr" fontAlgn="base">
              <a:spcBef>
                <a:spcPct val="0"/>
              </a:spcBef>
              <a:spcAft>
                <a:spcPct val="0"/>
              </a:spcAft>
            </a:pPr>
            <a:r>
              <a:rPr lang="en-US" sz="1200">
                <a:solidFill>
                  <a:srgbClr val="000000"/>
                </a:solidFill>
                <a:latin typeface="Gill Sans MT" pitchFamily="34" charset="0"/>
              </a:rPr>
              <a:t>1</a:t>
            </a:r>
          </a:p>
        </p:txBody>
      </p:sp>
      <p:sp>
        <p:nvSpPr>
          <p:cNvPr id="450591" name="Rectangle 31"/>
          <p:cNvSpPr>
            <a:spLocks noChangeArrowheads="1"/>
          </p:cNvSpPr>
          <p:nvPr/>
        </p:nvSpPr>
        <p:spPr bwMode="auto">
          <a:xfrm>
            <a:off x="7690152" y="3266008"/>
            <a:ext cx="172215" cy="152400"/>
          </a:xfrm>
          <a:prstGeom prst="rect">
            <a:avLst/>
          </a:prstGeom>
          <a:solidFill>
            <a:schemeClr val="accent1"/>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lIns="0" rIns="0" anchor="ctr"/>
          <a:lstStyle/>
          <a:p>
            <a:pPr algn="ctr" fontAlgn="base">
              <a:spcBef>
                <a:spcPct val="0"/>
              </a:spcBef>
              <a:spcAft>
                <a:spcPct val="0"/>
              </a:spcAft>
            </a:pPr>
            <a:r>
              <a:rPr lang="en-US" sz="1200">
                <a:solidFill>
                  <a:srgbClr val="000000"/>
                </a:solidFill>
                <a:latin typeface="Gill Sans MT" pitchFamily="34" charset="0"/>
              </a:rPr>
              <a:t>0</a:t>
            </a:r>
          </a:p>
        </p:txBody>
      </p:sp>
      <p:sp>
        <p:nvSpPr>
          <p:cNvPr id="450592" name="Rectangle 32"/>
          <p:cNvSpPr>
            <a:spLocks noChangeArrowheads="1"/>
          </p:cNvSpPr>
          <p:nvPr/>
        </p:nvSpPr>
        <p:spPr bwMode="auto">
          <a:xfrm>
            <a:off x="7690152" y="3418408"/>
            <a:ext cx="172215" cy="152400"/>
          </a:xfrm>
          <a:prstGeom prst="rect">
            <a:avLst/>
          </a:prstGeom>
          <a:solidFill>
            <a:schemeClr val="accent1"/>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lIns="0" rIns="0" anchor="ctr"/>
          <a:lstStyle/>
          <a:p>
            <a:pPr algn="ctr" fontAlgn="base">
              <a:spcBef>
                <a:spcPct val="0"/>
              </a:spcBef>
              <a:spcAft>
                <a:spcPct val="0"/>
              </a:spcAft>
            </a:pPr>
            <a:r>
              <a:rPr lang="en-US" sz="1200">
                <a:solidFill>
                  <a:srgbClr val="000000"/>
                </a:solidFill>
                <a:latin typeface="Gill Sans MT" pitchFamily="34" charset="0"/>
              </a:rPr>
              <a:t>1</a:t>
            </a:r>
          </a:p>
        </p:txBody>
      </p:sp>
      <p:sp>
        <p:nvSpPr>
          <p:cNvPr id="450593" name="Rectangle 33"/>
          <p:cNvSpPr>
            <a:spLocks noChangeArrowheads="1"/>
          </p:cNvSpPr>
          <p:nvPr/>
        </p:nvSpPr>
        <p:spPr bwMode="auto">
          <a:xfrm>
            <a:off x="7690152" y="3570808"/>
            <a:ext cx="172215" cy="152400"/>
          </a:xfrm>
          <a:prstGeom prst="rect">
            <a:avLst/>
          </a:prstGeom>
          <a:solidFill>
            <a:schemeClr val="accent1"/>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lIns="0" rIns="0" anchor="ctr"/>
          <a:lstStyle/>
          <a:p>
            <a:pPr algn="ctr" fontAlgn="base">
              <a:spcBef>
                <a:spcPct val="0"/>
              </a:spcBef>
              <a:spcAft>
                <a:spcPct val="0"/>
              </a:spcAft>
            </a:pPr>
            <a:r>
              <a:rPr lang="en-US" sz="1200">
                <a:solidFill>
                  <a:srgbClr val="000000"/>
                </a:solidFill>
                <a:latin typeface="Gill Sans MT" pitchFamily="34" charset="0"/>
              </a:rPr>
              <a:t>0</a:t>
            </a:r>
          </a:p>
        </p:txBody>
      </p:sp>
      <p:sp>
        <p:nvSpPr>
          <p:cNvPr id="450594" name="Rectangle 34"/>
          <p:cNvSpPr>
            <a:spLocks noChangeArrowheads="1"/>
          </p:cNvSpPr>
          <p:nvPr/>
        </p:nvSpPr>
        <p:spPr bwMode="auto">
          <a:xfrm>
            <a:off x="7690152" y="3716858"/>
            <a:ext cx="172215" cy="152400"/>
          </a:xfrm>
          <a:prstGeom prst="rect">
            <a:avLst/>
          </a:prstGeom>
          <a:solidFill>
            <a:schemeClr val="accent1"/>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lIns="0" rIns="0" anchor="ctr"/>
          <a:lstStyle/>
          <a:p>
            <a:pPr algn="ctr" fontAlgn="base">
              <a:spcBef>
                <a:spcPct val="0"/>
              </a:spcBef>
              <a:spcAft>
                <a:spcPct val="0"/>
              </a:spcAft>
            </a:pPr>
            <a:r>
              <a:rPr lang="en-US" sz="1200">
                <a:solidFill>
                  <a:srgbClr val="000000"/>
                </a:solidFill>
                <a:latin typeface="Gill Sans MT" pitchFamily="34" charset="0"/>
              </a:rPr>
              <a:t>0</a:t>
            </a:r>
          </a:p>
        </p:txBody>
      </p:sp>
      <p:sp>
        <p:nvSpPr>
          <p:cNvPr id="450595" name="Rectangle 35"/>
          <p:cNvSpPr>
            <a:spLocks noChangeArrowheads="1"/>
          </p:cNvSpPr>
          <p:nvPr/>
        </p:nvSpPr>
        <p:spPr bwMode="auto">
          <a:xfrm>
            <a:off x="7690152" y="3869258"/>
            <a:ext cx="172215" cy="152400"/>
          </a:xfrm>
          <a:prstGeom prst="rect">
            <a:avLst/>
          </a:prstGeom>
          <a:solidFill>
            <a:schemeClr val="accent1"/>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lIns="0" rIns="0" anchor="ctr"/>
          <a:lstStyle/>
          <a:p>
            <a:pPr algn="ctr" fontAlgn="base">
              <a:spcBef>
                <a:spcPct val="0"/>
              </a:spcBef>
              <a:spcAft>
                <a:spcPct val="0"/>
              </a:spcAft>
            </a:pPr>
            <a:r>
              <a:rPr lang="en-US" sz="1200">
                <a:solidFill>
                  <a:srgbClr val="000000"/>
                </a:solidFill>
                <a:latin typeface="Gill Sans MT" pitchFamily="34" charset="0"/>
              </a:rPr>
              <a:t>0</a:t>
            </a:r>
          </a:p>
        </p:txBody>
      </p:sp>
      <p:sp>
        <p:nvSpPr>
          <p:cNvPr id="450596" name="Rectangle 36"/>
          <p:cNvSpPr>
            <a:spLocks noChangeArrowheads="1"/>
          </p:cNvSpPr>
          <p:nvPr/>
        </p:nvSpPr>
        <p:spPr bwMode="auto">
          <a:xfrm>
            <a:off x="7690152" y="4021658"/>
            <a:ext cx="172215" cy="152400"/>
          </a:xfrm>
          <a:prstGeom prst="rect">
            <a:avLst/>
          </a:prstGeom>
          <a:solidFill>
            <a:schemeClr val="accent1"/>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lIns="0" rIns="0" anchor="ctr"/>
          <a:lstStyle/>
          <a:p>
            <a:pPr algn="ctr" fontAlgn="base">
              <a:spcBef>
                <a:spcPct val="0"/>
              </a:spcBef>
              <a:spcAft>
                <a:spcPct val="0"/>
              </a:spcAft>
            </a:pPr>
            <a:r>
              <a:rPr lang="en-US" sz="1200">
                <a:solidFill>
                  <a:srgbClr val="000000"/>
                </a:solidFill>
                <a:latin typeface="Gill Sans MT" pitchFamily="34" charset="0"/>
              </a:rPr>
              <a:t>0</a:t>
            </a:r>
          </a:p>
        </p:txBody>
      </p:sp>
      <p:sp>
        <p:nvSpPr>
          <p:cNvPr id="450597" name="Rectangle 37"/>
          <p:cNvSpPr>
            <a:spLocks noChangeArrowheads="1"/>
          </p:cNvSpPr>
          <p:nvPr/>
        </p:nvSpPr>
        <p:spPr bwMode="auto">
          <a:xfrm>
            <a:off x="7690152" y="4174058"/>
            <a:ext cx="172215" cy="152400"/>
          </a:xfrm>
          <a:prstGeom prst="rect">
            <a:avLst/>
          </a:prstGeom>
          <a:solidFill>
            <a:schemeClr val="accent1"/>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lIns="0" rIns="0" anchor="ctr"/>
          <a:lstStyle/>
          <a:p>
            <a:pPr algn="ctr" fontAlgn="base">
              <a:spcBef>
                <a:spcPct val="0"/>
              </a:spcBef>
              <a:spcAft>
                <a:spcPct val="0"/>
              </a:spcAft>
            </a:pPr>
            <a:r>
              <a:rPr lang="en-US" sz="1200">
                <a:solidFill>
                  <a:srgbClr val="000000"/>
                </a:solidFill>
                <a:latin typeface="Gill Sans MT" pitchFamily="34" charset="0"/>
              </a:rPr>
              <a:t>1</a:t>
            </a:r>
          </a:p>
        </p:txBody>
      </p:sp>
      <p:sp>
        <p:nvSpPr>
          <p:cNvPr id="450598" name="Rectangle 38"/>
          <p:cNvSpPr>
            <a:spLocks noChangeArrowheads="1"/>
          </p:cNvSpPr>
          <p:nvPr/>
        </p:nvSpPr>
        <p:spPr bwMode="auto">
          <a:xfrm>
            <a:off x="7690152" y="4324871"/>
            <a:ext cx="172215" cy="152400"/>
          </a:xfrm>
          <a:prstGeom prst="rect">
            <a:avLst/>
          </a:prstGeom>
          <a:solidFill>
            <a:schemeClr val="accent1"/>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lIns="0" rIns="0" anchor="ctr"/>
          <a:lstStyle/>
          <a:p>
            <a:pPr algn="ctr" fontAlgn="base">
              <a:spcBef>
                <a:spcPct val="0"/>
              </a:spcBef>
              <a:spcAft>
                <a:spcPct val="0"/>
              </a:spcAft>
            </a:pPr>
            <a:r>
              <a:rPr lang="en-US" sz="1200">
                <a:solidFill>
                  <a:srgbClr val="000000"/>
                </a:solidFill>
                <a:latin typeface="Gill Sans MT" pitchFamily="34" charset="0"/>
              </a:rPr>
              <a:t>0</a:t>
            </a:r>
          </a:p>
        </p:txBody>
      </p:sp>
      <p:sp>
        <p:nvSpPr>
          <p:cNvPr id="450599" name="Rectangle 39"/>
          <p:cNvSpPr>
            <a:spLocks noChangeArrowheads="1"/>
          </p:cNvSpPr>
          <p:nvPr/>
        </p:nvSpPr>
        <p:spPr bwMode="auto">
          <a:xfrm>
            <a:off x="7690152" y="4477271"/>
            <a:ext cx="172215" cy="152400"/>
          </a:xfrm>
          <a:prstGeom prst="rect">
            <a:avLst/>
          </a:prstGeom>
          <a:solidFill>
            <a:schemeClr val="accent1"/>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lIns="0" rIns="0" anchor="ctr"/>
          <a:lstStyle/>
          <a:p>
            <a:pPr algn="ctr" fontAlgn="base">
              <a:spcBef>
                <a:spcPct val="0"/>
              </a:spcBef>
              <a:spcAft>
                <a:spcPct val="0"/>
              </a:spcAft>
            </a:pPr>
            <a:r>
              <a:rPr lang="en-US" sz="1200">
                <a:solidFill>
                  <a:srgbClr val="000000"/>
                </a:solidFill>
                <a:latin typeface="Gill Sans MT" pitchFamily="34" charset="0"/>
              </a:rPr>
              <a:t>1</a:t>
            </a:r>
          </a:p>
        </p:txBody>
      </p:sp>
      <p:sp>
        <p:nvSpPr>
          <p:cNvPr id="450600" name="Rectangle 40"/>
          <p:cNvSpPr>
            <a:spLocks noChangeArrowheads="1"/>
          </p:cNvSpPr>
          <p:nvPr/>
        </p:nvSpPr>
        <p:spPr bwMode="auto">
          <a:xfrm>
            <a:off x="7690152" y="4629671"/>
            <a:ext cx="172215" cy="152400"/>
          </a:xfrm>
          <a:prstGeom prst="rect">
            <a:avLst/>
          </a:prstGeom>
          <a:solidFill>
            <a:schemeClr val="accent1"/>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lIns="0" rIns="0" anchor="ctr"/>
          <a:lstStyle/>
          <a:p>
            <a:pPr algn="ctr" fontAlgn="base">
              <a:spcBef>
                <a:spcPct val="0"/>
              </a:spcBef>
              <a:spcAft>
                <a:spcPct val="0"/>
              </a:spcAft>
            </a:pPr>
            <a:r>
              <a:rPr lang="en-US" sz="1200">
                <a:solidFill>
                  <a:srgbClr val="000000"/>
                </a:solidFill>
                <a:latin typeface="Gill Sans MT" pitchFamily="34" charset="0"/>
              </a:rPr>
              <a:t>1</a:t>
            </a:r>
          </a:p>
        </p:txBody>
      </p:sp>
      <p:sp>
        <p:nvSpPr>
          <p:cNvPr id="450601" name="Rectangle 41"/>
          <p:cNvSpPr>
            <a:spLocks noChangeArrowheads="1"/>
          </p:cNvSpPr>
          <p:nvPr/>
        </p:nvSpPr>
        <p:spPr bwMode="auto">
          <a:xfrm>
            <a:off x="7690152" y="4782071"/>
            <a:ext cx="172215" cy="152400"/>
          </a:xfrm>
          <a:prstGeom prst="rect">
            <a:avLst/>
          </a:prstGeom>
          <a:solidFill>
            <a:schemeClr val="accent1"/>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lIns="0" rIns="0" anchor="ctr"/>
          <a:lstStyle/>
          <a:p>
            <a:pPr algn="ctr" fontAlgn="base">
              <a:spcBef>
                <a:spcPct val="0"/>
              </a:spcBef>
              <a:spcAft>
                <a:spcPct val="0"/>
              </a:spcAft>
            </a:pPr>
            <a:r>
              <a:rPr lang="en-US" sz="1200">
                <a:solidFill>
                  <a:srgbClr val="000000"/>
                </a:solidFill>
                <a:latin typeface="Gill Sans MT" pitchFamily="34" charset="0"/>
              </a:rPr>
              <a:t>0</a:t>
            </a:r>
          </a:p>
        </p:txBody>
      </p:sp>
      <p:sp>
        <p:nvSpPr>
          <p:cNvPr id="450602" name="AutoShape 42"/>
          <p:cNvSpPr>
            <a:spLocks noChangeArrowheads="1"/>
          </p:cNvSpPr>
          <p:nvPr/>
        </p:nvSpPr>
        <p:spPr bwMode="auto">
          <a:xfrm>
            <a:off x="8089379" y="2502421"/>
            <a:ext cx="303213" cy="608012"/>
          </a:xfrm>
          <a:prstGeom prst="roundRect">
            <a:avLst>
              <a:gd name="adj" fmla="val 16667"/>
            </a:avLst>
          </a:prstGeom>
          <a:solidFill>
            <a:schemeClr val="accent1"/>
          </a:solidFill>
          <a:ln w="9525">
            <a:solidFill>
              <a:schemeClr val="tx1"/>
            </a:solidFill>
            <a:round/>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vert="eaVert" wrap="none" anchor="ctr"/>
          <a:lstStyle/>
          <a:p>
            <a:pPr algn="ctr" fontAlgn="base">
              <a:spcBef>
                <a:spcPct val="0"/>
              </a:spcBef>
              <a:spcAft>
                <a:spcPct val="0"/>
              </a:spcAft>
            </a:pPr>
            <a:r>
              <a:rPr lang="en-US" sz="1600" dirty="0" err="1">
                <a:solidFill>
                  <a:srgbClr val="000000"/>
                </a:solidFill>
                <a:latin typeface="Gill Sans MT" pitchFamily="34" charset="0"/>
              </a:rPr>
              <a:t>Alloc</a:t>
            </a:r>
            <a:endParaRPr lang="en-US" sz="1600" dirty="0">
              <a:solidFill>
                <a:srgbClr val="000000"/>
              </a:solidFill>
              <a:latin typeface="Gill Sans MT" pitchFamily="34" charset="0"/>
            </a:endParaRPr>
          </a:p>
        </p:txBody>
      </p:sp>
      <p:sp>
        <p:nvSpPr>
          <p:cNvPr id="450603" name="Line 43"/>
          <p:cNvSpPr>
            <a:spLocks noChangeShapeType="1"/>
          </p:cNvSpPr>
          <p:nvPr/>
        </p:nvSpPr>
        <p:spPr bwMode="auto">
          <a:xfrm>
            <a:off x="7862367" y="2581796"/>
            <a:ext cx="227012" cy="0"/>
          </a:xfrm>
          <a:prstGeom prst="line">
            <a:avLst/>
          </a:prstGeom>
          <a:noFill/>
          <a:ln w="9525">
            <a:solidFill>
              <a:schemeClr val="tx1"/>
            </a:solidFill>
            <a:round/>
            <a:headEnd/>
            <a:tailEnd type="triangle" w="med" len="med"/>
          </a:ln>
          <a:effectLst/>
        </p:spPr>
        <p:txBody>
          <a:bodyPr/>
          <a:lstStyle/>
          <a:p>
            <a:pPr fontAlgn="base">
              <a:spcBef>
                <a:spcPct val="0"/>
              </a:spcBef>
              <a:spcAft>
                <a:spcPct val="0"/>
              </a:spcAft>
            </a:pPr>
            <a:endParaRPr lang="en-US">
              <a:solidFill>
                <a:srgbClr val="000000"/>
              </a:solidFill>
              <a:latin typeface="Gill Sans MT" pitchFamily="34" charset="0"/>
            </a:endParaRPr>
          </a:p>
        </p:txBody>
      </p:sp>
      <p:sp>
        <p:nvSpPr>
          <p:cNvPr id="450604" name="Line 44"/>
          <p:cNvSpPr>
            <a:spLocks noChangeShapeType="1"/>
          </p:cNvSpPr>
          <p:nvPr/>
        </p:nvSpPr>
        <p:spPr bwMode="auto">
          <a:xfrm>
            <a:off x="7862367" y="2734196"/>
            <a:ext cx="227012" cy="0"/>
          </a:xfrm>
          <a:prstGeom prst="line">
            <a:avLst/>
          </a:prstGeom>
          <a:noFill/>
          <a:ln w="9525">
            <a:solidFill>
              <a:schemeClr val="tx1"/>
            </a:solidFill>
            <a:round/>
            <a:headEnd/>
            <a:tailEnd type="triangle" w="med" len="med"/>
          </a:ln>
          <a:effectLst/>
        </p:spPr>
        <p:txBody>
          <a:bodyPr/>
          <a:lstStyle/>
          <a:p>
            <a:pPr fontAlgn="base">
              <a:spcBef>
                <a:spcPct val="0"/>
              </a:spcBef>
              <a:spcAft>
                <a:spcPct val="0"/>
              </a:spcAft>
            </a:pPr>
            <a:endParaRPr lang="en-US">
              <a:solidFill>
                <a:srgbClr val="000000"/>
              </a:solidFill>
              <a:latin typeface="Gill Sans MT" pitchFamily="34" charset="0"/>
            </a:endParaRPr>
          </a:p>
        </p:txBody>
      </p:sp>
      <p:sp>
        <p:nvSpPr>
          <p:cNvPr id="450605" name="Line 45"/>
          <p:cNvSpPr>
            <a:spLocks noChangeShapeType="1"/>
          </p:cNvSpPr>
          <p:nvPr/>
        </p:nvSpPr>
        <p:spPr bwMode="auto">
          <a:xfrm>
            <a:off x="7862367" y="2886596"/>
            <a:ext cx="227012" cy="0"/>
          </a:xfrm>
          <a:prstGeom prst="line">
            <a:avLst/>
          </a:prstGeom>
          <a:noFill/>
          <a:ln w="9525">
            <a:solidFill>
              <a:schemeClr val="tx1"/>
            </a:solidFill>
            <a:round/>
            <a:headEnd/>
            <a:tailEnd type="triangle" w="med" len="med"/>
          </a:ln>
          <a:effectLst/>
        </p:spPr>
        <p:txBody>
          <a:bodyPr/>
          <a:lstStyle/>
          <a:p>
            <a:pPr fontAlgn="base">
              <a:spcBef>
                <a:spcPct val="0"/>
              </a:spcBef>
              <a:spcAft>
                <a:spcPct val="0"/>
              </a:spcAft>
            </a:pPr>
            <a:endParaRPr lang="en-US">
              <a:solidFill>
                <a:srgbClr val="000000"/>
              </a:solidFill>
              <a:latin typeface="Gill Sans MT" pitchFamily="34" charset="0"/>
            </a:endParaRPr>
          </a:p>
        </p:txBody>
      </p:sp>
      <p:sp>
        <p:nvSpPr>
          <p:cNvPr id="450606" name="Line 46"/>
          <p:cNvSpPr>
            <a:spLocks noChangeShapeType="1"/>
          </p:cNvSpPr>
          <p:nvPr/>
        </p:nvSpPr>
        <p:spPr bwMode="auto">
          <a:xfrm>
            <a:off x="7862367" y="3038996"/>
            <a:ext cx="227012" cy="0"/>
          </a:xfrm>
          <a:prstGeom prst="line">
            <a:avLst/>
          </a:prstGeom>
          <a:noFill/>
          <a:ln w="9525">
            <a:solidFill>
              <a:schemeClr val="tx1"/>
            </a:solidFill>
            <a:round/>
            <a:headEnd/>
            <a:tailEnd type="triangle" w="med" len="med"/>
          </a:ln>
          <a:effectLst/>
        </p:spPr>
        <p:txBody>
          <a:bodyPr/>
          <a:lstStyle/>
          <a:p>
            <a:pPr fontAlgn="base">
              <a:spcBef>
                <a:spcPct val="0"/>
              </a:spcBef>
              <a:spcAft>
                <a:spcPct val="0"/>
              </a:spcAft>
            </a:pPr>
            <a:endParaRPr lang="en-US">
              <a:solidFill>
                <a:srgbClr val="000000"/>
              </a:solidFill>
              <a:latin typeface="Gill Sans MT" pitchFamily="34" charset="0"/>
            </a:endParaRPr>
          </a:p>
        </p:txBody>
      </p:sp>
      <p:sp>
        <p:nvSpPr>
          <p:cNvPr id="450607" name="Line 47"/>
          <p:cNvSpPr>
            <a:spLocks noChangeShapeType="1"/>
          </p:cNvSpPr>
          <p:nvPr/>
        </p:nvSpPr>
        <p:spPr bwMode="auto">
          <a:xfrm>
            <a:off x="7862367" y="3191396"/>
            <a:ext cx="227012" cy="0"/>
          </a:xfrm>
          <a:prstGeom prst="line">
            <a:avLst/>
          </a:prstGeom>
          <a:noFill/>
          <a:ln w="9525">
            <a:solidFill>
              <a:schemeClr val="tx1"/>
            </a:solidFill>
            <a:round/>
            <a:headEnd/>
            <a:tailEnd type="triangle" w="med" len="med"/>
          </a:ln>
          <a:effectLst/>
        </p:spPr>
        <p:txBody>
          <a:bodyPr/>
          <a:lstStyle/>
          <a:p>
            <a:pPr fontAlgn="base">
              <a:spcBef>
                <a:spcPct val="0"/>
              </a:spcBef>
              <a:spcAft>
                <a:spcPct val="0"/>
              </a:spcAft>
            </a:pPr>
            <a:endParaRPr lang="en-US">
              <a:solidFill>
                <a:srgbClr val="000000"/>
              </a:solidFill>
              <a:latin typeface="Gill Sans MT" pitchFamily="34" charset="0"/>
            </a:endParaRPr>
          </a:p>
        </p:txBody>
      </p:sp>
      <p:sp>
        <p:nvSpPr>
          <p:cNvPr id="450608" name="Line 48"/>
          <p:cNvSpPr>
            <a:spLocks noChangeShapeType="1"/>
          </p:cNvSpPr>
          <p:nvPr/>
        </p:nvSpPr>
        <p:spPr bwMode="auto">
          <a:xfrm>
            <a:off x="7862367" y="3343796"/>
            <a:ext cx="227012" cy="0"/>
          </a:xfrm>
          <a:prstGeom prst="line">
            <a:avLst/>
          </a:prstGeom>
          <a:noFill/>
          <a:ln w="9525">
            <a:solidFill>
              <a:schemeClr val="tx1"/>
            </a:solidFill>
            <a:round/>
            <a:headEnd/>
            <a:tailEnd type="triangle" w="med" len="med"/>
          </a:ln>
          <a:effectLst/>
        </p:spPr>
        <p:txBody>
          <a:bodyPr/>
          <a:lstStyle/>
          <a:p>
            <a:pPr fontAlgn="base">
              <a:spcBef>
                <a:spcPct val="0"/>
              </a:spcBef>
              <a:spcAft>
                <a:spcPct val="0"/>
              </a:spcAft>
            </a:pPr>
            <a:endParaRPr lang="en-US">
              <a:solidFill>
                <a:srgbClr val="000000"/>
              </a:solidFill>
              <a:latin typeface="Gill Sans MT" pitchFamily="34" charset="0"/>
            </a:endParaRPr>
          </a:p>
        </p:txBody>
      </p:sp>
      <p:sp>
        <p:nvSpPr>
          <p:cNvPr id="450609" name="Line 49"/>
          <p:cNvSpPr>
            <a:spLocks noChangeShapeType="1"/>
          </p:cNvSpPr>
          <p:nvPr/>
        </p:nvSpPr>
        <p:spPr bwMode="auto">
          <a:xfrm>
            <a:off x="7862367" y="3496196"/>
            <a:ext cx="227012" cy="0"/>
          </a:xfrm>
          <a:prstGeom prst="line">
            <a:avLst/>
          </a:prstGeom>
          <a:noFill/>
          <a:ln w="9525">
            <a:solidFill>
              <a:schemeClr val="tx1"/>
            </a:solidFill>
            <a:round/>
            <a:headEnd/>
            <a:tailEnd type="triangle" w="med" len="med"/>
          </a:ln>
          <a:effectLst/>
        </p:spPr>
        <p:txBody>
          <a:bodyPr/>
          <a:lstStyle/>
          <a:p>
            <a:pPr fontAlgn="base">
              <a:spcBef>
                <a:spcPct val="0"/>
              </a:spcBef>
              <a:spcAft>
                <a:spcPct val="0"/>
              </a:spcAft>
            </a:pPr>
            <a:endParaRPr lang="en-US">
              <a:solidFill>
                <a:srgbClr val="000000"/>
              </a:solidFill>
              <a:latin typeface="Gill Sans MT" pitchFamily="34" charset="0"/>
            </a:endParaRPr>
          </a:p>
        </p:txBody>
      </p:sp>
      <p:sp>
        <p:nvSpPr>
          <p:cNvPr id="450610" name="Line 50"/>
          <p:cNvSpPr>
            <a:spLocks noChangeShapeType="1"/>
          </p:cNvSpPr>
          <p:nvPr/>
        </p:nvSpPr>
        <p:spPr bwMode="auto">
          <a:xfrm>
            <a:off x="7862367" y="3648596"/>
            <a:ext cx="227012" cy="0"/>
          </a:xfrm>
          <a:prstGeom prst="line">
            <a:avLst/>
          </a:prstGeom>
          <a:noFill/>
          <a:ln w="9525">
            <a:solidFill>
              <a:schemeClr val="tx1"/>
            </a:solidFill>
            <a:round/>
            <a:headEnd/>
            <a:tailEnd type="triangle" w="med" len="med"/>
          </a:ln>
          <a:effectLst/>
        </p:spPr>
        <p:txBody>
          <a:bodyPr/>
          <a:lstStyle/>
          <a:p>
            <a:pPr fontAlgn="base">
              <a:spcBef>
                <a:spcPct val="0"/>
              </a:spcBef>
              <a:spcAft>
                <a:spcPct val="0"/>
              </a:spcAft>
            </a:pPr>
            <a:endParaRPr lang="en-US">
              <a:solidFill>
                <a:srgbClr val="000000"/>
              </a:solidFill>
              <a:latin typeface="Gill Sans MT" pitchFamily="34" charset="0"/>
            </a:endParaRPr>
          </a:p>
        </p:txBody>
      </p:sp>
      <p:sp>
        <p:nvSpPr>
          <p:cNvPr id="450611" name="Line 51"/>
          <p:cNvSpPr>
            <a:spLocks noChangeShapeType="1"/>
          </p:cNvSpPr>
          <p:nvPr/>
        </p:nvSpPr>
        <p:spPr bwMode="auto">
          <a:xfrm>
            <a:off x="7862367" y="3800996"/>
            <a:ext cx="227012" cy="0"/>
          </a:xfrm>
          <a:prstGeom prst="line">
            <a:avLst/>
          </a:prstGeom>
          <a:noFill/>
          <a:ln w="9525">
            <a:solidFill>
              <a:schemeClr val="tx1"/>
            </a:solidFill>
            <a:round/>
            <a:headEnd/>
            <a:tailEnd type="triangle" w="med" len="med"/>
          </a:ln>
          <a:effectLst/>
        </p:spPr>
        <p:txBody>
          <a:bodyPr/>
          <a:lstStyle/>
          <a:p>
            <a:pPr fontAlgn="base">
              <a:spcBef>
                <a:spcPct val="0"/>
              </a:spcBef>
              <a:spcAft>
                <a:spcPct val="0"/>
              </a:spcAft>
            </a:pPr>
            <a:endParaRPr lang="en-US">
              <a:solidFill>
                <a:srgbClr val="000000"/>
              </a:solidFill>
              <a:latin typeface="Gill Sans MT" pitchFamily="34" charset="0"/>
            </a:endParaRPr>
          </a:p>
        </p:txBody>
      </p:sp>
      <p:sp>
        <p:nvSpPr>
          <p:cNvPr id="450612" name="Line 52"/>
          <p:cNvSpPr>
            <a:spLocks noChangeShapeType="1"/>
          </p:cNvSpPr>
          <p:nvPr/>
        </p:nvSpPr>
        <p:spPr bwMode="auto">
          <a:xfrm>
            <a:off x="7862367" y="3953396"/>
            <a:ext cx="227012" cy="0"/>
          </a:xfrm>
          <a:prstGeom prst="line">
            <a:avLst/>
          </a:prstGeom>
          <a:noFill/>
          <a:ln w="9525">
            <a:solidFill>
              <a:schemeClr val="tx1"/>
            </a:solidFill>
            <a:round/>
            <a:headEnd/>
            <a:tailEnd type="triangle" w="med" len="med"/>
          </a:ln>
          <a:effectLst/>
        </p:spPr>
        <p:txBody>
          <a:bodyPr/>
          <a:lstStyle/>
          <a:p>
            <a:pPr fontAlgn="base">
              <a:spcBef>
                <a:spcPct val="0"/>
              </a:spcBef>
              <a:spcAft>
                <a:spcPct val="0"/>
              </a:spcAft>
            </a:pPr>
            <a:endParaRPr lang="en-US">
              <a:solidFill>
                <a:srgbClr val="000000"/>
              </a:solidFill>
              <a:latin typeface="Gill Sans MT" pitchFamily="34" charset="0"/>
            </a:endParaRPr>
          </a:p>
        </p:txBody>
      </p:sp>
      <p:sp>
        <p:nvSpPr>
          <p:cNvPr id="450613" name="Line 53"/>
          <p:cNvSpPr>
            <a:spLocks noChangeShapeType="1"/>
          </p:cNvSpPr>
          <p:nvPr/>
        </p:nvSpPr>
        <p:spPr bwMode="auto">
          <a:xfrm>
            <a:off x="7862367" y="4105796"/>
            <a:ext cx="227012" cy="0"/>
          </a:xfrm>
          <a:prstGeom prst="line">
            <a:avLst/>
          </a:prstGeom>
          <a:noFill/>
          <a:ln w="9525">
            <a:solidFill>
              <a:schemeClr val="tx1"/>
            </a:solidFill>
            <a:round/>
            <a:headEnd/>
            <a:tailEnd type="triangle" w="med" len="med"/>
          </a:ln>
          <a:effectLst/>
        </p:spPr>
        <p:txBody>
          <a:bodyPr/>
          <a:lstStyle/>
          <a:p>
            <a:pPr fontAlgn="base">
              <a:spcBef>
                <a:spcPct val="0"/>
              </a:spcBef>
              <a:spcAft>
                <a:spcPct val="0"/>
              </a:spcAft>
            </a:pPr>
            <a:endParaRPr lang="en-US">
              <a:solidFill>
                <a:srgbClr val="000000"/>
              </a:solidFill>
              <a:latin typeface="Gill Sans MT" pitchFamily="34" charset="0"/>
            </a:endParaRPr>
          </a:p>
        </p:txBody>
      </p:sp>
      <p:sp>
        <p:nvSpPr>
          <p:cNvPr id="450614" name="Line 54"/>
          <p:cNvSpPr>
            <a:spLocks noChangeShapeType="1"/>
          </p:cNvSpPr>
          <p:nvPr/>
        </p:nvSpPr>
        <p:spPr bwMode="auto">
          <a:xfrm>
            <a:off x="7862367" y="4258196"/>
            <a:ext cx="227012" cy="0"/>
          </a:xfrm>
          <a:prstGeom prst="line">
            <a:avLst/>
          </a:prstGeom>
          <a:noFill/>
          <a:ln w="9525">
            <a:solidFill>
              <a:schemeClr val="tx1"/>
            </a:solidFill>
            <a:round/>
            <a:headEnd/>
            <a:tailEnd type="triangle" w="med" len="med"/>
          </a:ln>
          <a:effectLst/>
        </p:spPr>
        <p:txBody>
          <a:bodyPr/>
          <a:lstStyle/>
          <a:p>
            <a:pPr fontAlgn="base">
              <a:spcBef>
                <a:spcPct val="0"/>
              </a:spcBef>
              <a:spcAft>
                <a:spcPct val="0"/>
              </a:spcAft>
            </a:pPr>
            <a:endParaRPr lang="en-US">
              <a:solidFill>
                <a:srgbClr val="000000"/>
              </a:solidFill>
              <a:latin typeface="Gill Sans MT" pitchFamily="34" charset="0"/>
            </a:endParaRPr>
          </a:p>
        </p:txBody>
      </p:sp>
      <p:sp>
        <p:nvSpPr>
          <p:cNvPr id="450615" name="Line 55"/>
          <p:cNvSpPr>
            <a:spLocks noChangeShapeType="1"/>
          </p:cNvSpPr>
          <p:nvPr/>
        </p:nvSpPr>
        <p:spPr bwMode="auto">
          <a:xfrm>
            <a:off x="7862367" y="4410596"/>
            <a:ext cx="227012" cy="0"/>
          </a:xfrm>
          <a:prstGeom prst="line">
            <a:avLst/>
          </a:prstGeom>
          <a:noFill/>
          <a:ln w="9525">
            <a:solidFill>
              <a:schemeClr val="tx1"/>
            </a:solidFill>
            <a:round/>
            <a:headEnd/>
            <a:tailEnd type="triangle" w="med" len="med"/>
          </a:ln>
          <a:effectLst/>
        </p:spPr>
        <p:txBody>
          <a:bodyPr/>
          <a:lstStyle/>
          <a:p>
            <a:pPr fontAlgn="base">
              <a:spcBef>
                <a:spcPct val="0"/>
              </a:spcBef>
              <a:spcAft>
                <a:spcPct val="0"/>
              </a:spcAft>
            </a:pPr>
            <a:endParaRPr lang="en-US">
              <a:solidFill>
                <a:srgbClr val="000000"/>
              </a:solidFill>
              <a:latin typeface="Gill Sans MT" pitchFamily="34" charset="0"/>
            </a:endParaRPr>
          </a:p>
        </p:txBody>
      </p:sp>
      <p:sp>
        <p:nvSpPr>
          <p:cNvPr id="450616" name="Line 56"/>
          <p:cNvSpPr>
            <a:spLocks noChangeShapeType="1"/>
          </p:cNvSpPr>
          <p:nvPr/>
        </p:nvSpPr>
        <p:spPr bwMode="auto">
          <a:xfrm>
            <a:off x="7862367" y="4562996"/>
            <a:ext cx="227012" cy="0"/>
          </a:xfrm>
          <a:prstGeom prst="line">
            <a:avLst/>
          </a:prstGeom>
          <a:noFill/>
          <a:ln w="9525">
            <a:solidFill>
              <a:schemeClr val="tx1"/>
            </a:solidFill>
            <a:round/>
            <a:headEnd/>
            <a:tailEnd type="triangle" w="med" len="med"/>
          </a:ln>
          <a:effectLst/>
        </p:spPr>
        <p:txBody>
          <a:bodyPr/>
          <a:lstStyle/>
          <a:p>
            <a:pPr fontAlgn="base">
              <a:spcBef>
                <a:spcPct val="0"/>
              </a:spcBef>
              <a:spcAft>
                <a:spcPct val="0"/>
              </a:spcAft>
            </a:pPr>
            <a:endParaRPr lang="en-US">
              <a:solidFill>
                <a:srgbClr val="000000"/>
              </a:solidFill>
              <a:latin typeface="Gill Sans MT" pitchFamily="34" charset="0"/>
            </a:endParaRPr>
          </a:p>
        </p:txBody>
      </p:sp>
      <p:sp>
        <p:nvSpPr>
          <p:cNvPr id="450617" name="Line 57"/>
          <p:cNvSpPr>
            <a:spLocks noChangeShapeType="1"/>
          </p:cNvSpPr>
          <p:nvPr/>
        </p:nvSpPr>
        <p:spPr bwMode="auto">
          <a:xfrm>
            <a:off x="7862367" y="4715396"/>
            <a:ext cx="227012" cy="0"/>
          </a:xfrm>
          <a:prstGeom prst="line">
            <a:avLst/>
          </a:prstGeom>
          <a:noFill/>
          <a:ln w="9525">
            <a:solidFill>
              <a:schemeClr val="tx1"/>
            </a:solidFill>
            <a:round/>
            <a:headEnd/>
            <a:tailEnd type="triangle" w="med" len="med"/>
          </a:ln>
          <a:effectLst/>
        </p:spPr>
        <p:txBody>
          <a:bodyPr/>
          <a:lstStyle/>
          <a:p>
            <a:pPr fontAlgn="base">
              <a:spcBef>
                <a:spcPct val="0"/>
              </a:spcBef>
              <a:spcAft>
                <a:spcPct val="0"/>
              </a:spcAft>
            </a:pPr>
            <a:endParaRPr lang="en-US">
              <a:solidFill>
                <a:srgbClr val="000000"/>
              </a:solidFill>
              <a:latin typeface="Gill Sans MT" pitchFamily="34" charset="0"/>
            </a:endParaRPr>
          </a:p>
        </p:txBody>
      </p:sp>
      <p:sp>
        <p:nvSpPr>
          <p:cNvPr id="450618" name="Line 58"/>
          <p:cNvSpPr>
            <a:spLocks noChangeShapeType="1"/>
          </p:cNvSpPr>
          <p:nvPr/>
        </p:nvSpPr>
        <p:spPr bwMode="auto">
          <a:xfrm>
            <a:off x="7862367" y="4867796"/>
            <a:ext cx="227012" cy="0"/>
          </a:xfrm>
          <a:prstGeom prst="line">
            <a:avLst/>
          </a:prstGeom>
          <a:noFill/>
          <a:ln w="9525">
            <a:solidFill>
              <a:schemeClr val="tx1"/>
            </a:solidFill>
            <a:round/>
            <a:headEnd/>
            <a:tailEnd type="triangle" w="med" len="med"/>
          </a:ln>
          <a:effectLst/>
        </p:spPr>
        <p:txBody>
          <a:bodyPr/>
          <a:lstStyle/>
          <a:p>
            <a:pPr fontAlgn="base">
              <a:spcBef>
                <a:spcPct val="0"/>
              </a:spcBef>
              <a:spcAft>
                <a:spcPct val="0"/>
              </a:spcAft>
            </a:pPr>
            <a:endParaRPr lang="en-US">
              <a:solidFill>
                <a:srgbClr val="000000"/>
              </a:solidFill>
              <a:latin typeface="Gill Sans MT" pitchFamily="34" charset="0"/>
            </a:endParaRPr>
          </a:p>
        </p:txBody>
      </p:sp>
      <p:sp>
        <p:nvSpPr>
          <p:cNvPr id="450620" name="AutoShape 60"/>
          <p:cNvSpPr>
            <a:spLocks noChangeArrowheads="1"/>
          </p:cNvSpPr>
          <p:nvPr/>
        </p:nvSpPr>
        <p:spPr bwMode="auto">
          <a:xfrm>
            <a:off x="8089379" y="3108846"/>
            <a:ext cx="303213" cy="608012"/>
          </a:xfrm>
          <a:prstGeom prst="roundRect">
            <a:avLst>
              <a:gd name="adj" fmla="val 16667"/>
            </a:avLst>
          </a:prstGeom>
          <a:solidFill>
            <a:schemeClr val="accent1"/>
          </a:solidFill>
          <a:ln w="9525">
            <a:solidFill>
              <a:schemeClr val="tx1"/>
            </a:solidFill>
            <a:round/>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vert="eaVert" wrap="none" anchor="ctr"/>
          <a:lstStyle/>
          <a:p>
            <a:pPr algn="ctr" fontAlgn="base">
              <a:spcBef>
                <a:spcPct val="0"/>
              </a:spcBef>
              <a:spcAft>
                <a:spcPct val="0"/>
              </a:spcAft>
            </a:pPr>
            <a:r>
              <a:rPr lang="en-US" sz="1600">
                <a:solidFill>
                  <a:srgbClr val="000000"/>
                </a:solidFill>
                <a:latin typeface="Gill Sans MT" pitchFamily="34" charset="0"/>
              </a:rPr>
              <a:t>Alloc</a:t>
            </a:r>
          </a:p>
        </p:txBody>
      </p:sp>
      <p:sp>
        <p:nvSpPr>
          <p:cNvPr id="450621" name="AutoShape 61"/>
          <p:cNvSpPr>
            <a:spLocks noChangeArrowheads="1"/>
          </p:cNvSpPr>
          <p:nvPr/>
        </p:nvSpPr>
        <p:spPr bwMode="auto">
          <a:xfrm>
            <a:off x="8089379" y="3716858"/>
            <a:ext cx="303213" cy="608013"/>
          </a:xfrm>
          <a:prstGeom prst="roundRect">
            <a:avLst>
              <a:gd name="adj" fmla="val 16667"/>
            </a:avLst>
          </a:prstGeom>
          <a:solidFill>
            <a:schemeClr val="accent1"/>
          </a:solidFill>
          <a:ln w="9525">
            <a:solidFill>
              <a:schemeClr val="tx1"/>
            </a:solidFill>
            <a:round/>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vert="eaVert" wrap="none" anchor="ctr"/>
          <a:lstStyle/>
          <a:p>
            <a:pPr algn="ctr" fontAlgn="base">
              <a:spcBef>
                <a:spcPct val="0"/>
              </a:spcBef>
              <a:spcAft>
                <a:spcPct val="0"/>
              </a:spcAft>
            </a:pPr>
            <a:r>
              <a:rPr lang="en-US" sz="1600">
                <a:solidFill>
                  <a:srgbClr val="000000"/>
                </a:solidFill>
                <a:latin typeface="Gill Sans MT" pitchFamily="34" charset="0"/>
              </a:rPr>
              <a:t>Alloc</a:t>
            </a:r>
          </a:p>
        </p:txBody>
      </p:sp>
      <p:sp>
        <p:nvSpPr>
          <p:cNvPr id="450622" name="AutoShape 62"/>
          <p:cNvSpPr>
            <a:spLocks noChangeArrowheads="1"/>
          </p:cNvSpPr>
          <p:nvPr/>
        </p:nvSpPr>
        <p:spPr bwMode="auto">
          <a:xfrm>
            <a:off x="8089379" y="4323283"/>
            <a:ext cx="303213" cy="608013"/>
          </a:xfrm>
          <a:prstGeom prst="roundRect">
            <a:avLst>
              <a:gd name="adj" fmla="val 16667"/>
            </a:avLst>
          </a:prstGeom>
          <a:solidFill>
            <a:schemeClr val="accent1"/>
          </a:solidFill>
          <a:ln w="9525">
            <a:solidFill>
              <a:schemeClr val="tx1"/>
            </a:solidFill>
            <a:round/>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vert="eaVert" wrap="none" anchor="ctr"/>
          <a:lstStyle/>
          <a:p>
            <a:pPr algn="ctr" fontAlgn="base">
              <a:spcBef>
                <a:spcPct val="0"/>
              </a:spcBef>
              <a:spcAft>
                <a:spcPct val="0"/>
              </a:spcAft>
            </a:pPr>
            <a:r>
              <a:rPr lang="en-US" sz="1600">
                <a:solidFill>
                  <a:srgbClr val="000000"/>
                </a:solidFill>
                <a:latin typeface="Gill Sans MT" pitchFamily="34" charset="0"/>
              </a:rPr>
              <a:t>Alloc</a:t>
            </a:r>
          </a:p>
        </p:txBody>
      </p:sp>
      <p:sp>
        <p:nvSpPr>
          <p:cNvPr id="450624" name="Oval 64"/>
          <p:cNvSpPr>
            <a:spLocks noChangeArrowheads="1"/>
          </p:cNvSpPr>
          <p:nvPr/>
        </p:nvSpPr>
        <p:spPr bwMode="auto">
          <a:xfrm>
            <a:off x="5735117" y="2502421"/>
            <a:ext cx="228600" cy="227012"/>
          </a:xfrm>
          <a:prstGeom prst="ellipse">
            <a:avLst/>
          </a:prstGeom>
          <a:solidFill>
            <a:schemeClr val="accent1"/>
          </a:solidFill>
          <a:ln w="9525">
            <a:solidFill>
              <a:schemeClr val="tx1"/>
            </a:solid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sz="1600" dirty="0">
                <a:solidFill>
                  <a:srgbClr val="000000"/>
                </a:solidFill>
                <a:latin typeface="Gill Sans MT" pitchFamily="34" charset="0"/>
              </a:rPr>
              <a:t>A</a:t>
            </a:r>
          </a:p>
        </p:txBody>
      </p:sp>
      <p:sp>
        <p:nvSpPr>
          <p:cNvPr id="450625" name="Oval 65"/>
          <p:cNvSpPr>
            <a:spLocks noChangeArrowheads="1"/>
          </p:cNvSpPr>
          <p:nvPr/>
        </p:nvSpPr>
        <p:spPr bwMode="auto">
          <a:xfrm>
            <a:off x="5735117" y="3110433"/>
            <a:ext cx="228600" cy="227013"/>
          </a:xfrm>
          <a:prstGeom prst="ellipse">
            <a:avLst/>
          </a:prstGeom>
          <a:solidFill>
            <a:schemeClr val="accent1"/>
          </a:solidFill>
          <a:ln w="9525">
            <a:solidFill>
              <a:schemeClr val="tx1"/>
            </a:solid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sz="1600">
                <a:solidFill>
                  <a:srgbClr val="000000"/>
                </a:solidFill>
                <a:latin typeface="Gill Sans MT" pitchFamily="34" charset="0"/>
              </a:rPr>
              <a:t>B</a:t>
            </a:r>
          </a:p>
        </p:txBody>
      </p:sp>
      <p:sp>
        <p:nvSpPr>
          <p:cNvPr id="450626" name="Oval 66"/>
          <p:cNvSpPr>
            <a:spLocks noChangeArrowheads="1"/>
          </p:cNvSpPr>
          <p:nvPr/>
        </p:nvSpPr>
        <p:spPr bwMode="auto">
          <a:xfrm>
            <a:off x="5735117" y="3716858"/>
            <a:ext cx="228600" cy="227013"/>
          </a:xfrm>
          <a:prstGeom prst="ellipse">
            <a:avLst/>
          </a:prstGeom>
          <a:solidFill>
            <a:schemeClr val="accent1"/>
          </a:solidFill>
          <a:ln w="9525">
            <a:solidFill>
              <a:schemeClr val="tx1"/>
            </a:solid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sz="1600">
                <a:solidFill>
                  <a:srgbClr val="000000"/>
                </a:solidFill>
                <a:latin typeface="Gill Sans MT" pitchFamily="34" charset="0"/>
              </a:rPr>
              <a:t>C</a:t>
            </a:r>
          </a:p>
        </p:txBody>
      </p:sp>
      <p:sp>
        <p:nvSpPr>
          <p:cNvPr id="450627" name="Oval 67"/>
          <p:cNvSpPr>
            <a:spLocks noChangeArrowheads="1"/>
          </p:cNvSpPr>
          <p:nvPr/>
        </p:nvSpPr>
        <p:spPr bwMode="auto">
          <a:xfrm>
            <a:off x="5735117" y="4324871"/>
            <a:ext cx="228600" cy="227012"/>
          </a:xfrm>
          <a:prstGeom prst="ellipse">
            <a:avLst/>
          </a:prstGeom>
          <a:solidFill>
            <a:schemeClr val="accent1"/>
          </a:solidFill>
          <a:ln w="9525">
            <a:solidFill>
              <a:schemeClr val="tx1"/>
            </a:solid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sz="1600">
                <a:solidFill>
                  <a:srgbClr val="000000"/>
                </a:solidFill>
                <a:latin typeface="Gill Sans MT" pitchFamily="34" charset="0"/>
              </a:rPr>
              <a:t>D</a:t>
            </a:r>
          </a:p>
        </p:txBody>
      </p:sp>
      <p:cxnSp>
        <p:nvCxnSpPr>
          <p:cNvPr id="450630" name="AutoShape 70"/>
          <p:cNvCxnSpPr>
            <a:cxnSpLocks noChangeShapeType="1"/>
            <a:stCxn id="450624" idx="6"/>
            <a:endCxn id="450566" idx="1"/>
          </p:cNvCxnSpPr>
          <p:nvPr/>
        </p:nvCxnSpPr>
        <p:spPr bwMode="auto">
          <a:xfrm>
            <a:off x="5963717" y="2616721"/>
            <a:ext cx="684212" cy="257175"/>
          </a:xfrm>
          <a:prstGeom prst="bentConnector3">
            <a:avLst>
              <a:gd name="adj1" fmla="val 49884"/>
            </a:avLst>
          </a:prstGeom>
          <a:noFill/>
          <a:ln w="9525">
            <a:solidFill>
              <a:schemeClr val="tx1"/>
            </a:solidFill>
            <a:miter lim="800000"/>
            <a:headEnd/>
            <a:tailEnd type="triangle" w="med" len="med"/>
          </a:ln>
          <a:effectLst/>
        </p:spPr>
      </p:cxnSp>
      <p:cxnSp>
        <p:nvCxnSpPr>
          <p:cNvPr id="450631" name="AutoShape 71"/>
          <p:cNvCxnSpPr>
            <a:cxnSpLocks noChangeShapeType="1"/>
            <a:stCxn id="450625" idx="6"/>
            <a:endCxn id="450568" idx="1"/>
          </p:cNvCxnSpPr>
          <p:nvPr/>
        </p:nvCxnSpPr>
        <p:spPr bwMode="auto">
          <a:xfrm flipV="1">
            <a:off x="5963717" y="3178696"/>
            <a:ext cx="684212" cy="46037"/>
          </a:xfrm>
          <a:prstGeom prst="bentConnector3">
            <a:avLst>
              <a:gd name="adj1" fmla="val 49884"/>
            </a:avLst>
          </a:prstGeom>
          <a:noFill/>
          <a:ln w="9525">
            <a:solidFill>
              <a:schemeClr val="tx1"/>
            </a:solidFill>
            <a:miter lim="800000"/>
            <a:headEnd/>
            <a:tailEnd type="triangle" w="med" len="med"/>
          </a:ln>
          <a:effectLst/>
        </p:spPr>
      </p:cxnSp>
      <p:cxnSp>
        <p:nvCxnSpPr>
          <p:cNvPr id="450632" name="AutoShape 72"/>
          <p:cNvCxnSpPr>
            <a:cxnSpLocks noChangeShapeType="1"/>
            <a:stCxn id="450626" idx="6"/>
            <a:endCxn id="450575" idx="1"/>
          </p:cNvCxnSpPr>
          <p:nvPr/>
        </p:nvCxnSpPr>
        <p:spPr bwMode="auto">
          <a:xfrm>
            <a:off x="5963717" y="3831158"/>
            <a:ext cx="684212" cy="414338"/>
          </a:xfrm>
          <a:prstGeom prst="bentConnector3">
            <a:avLst>
              <a:gd name="adj1" fmla="val 49884"/>
            </a:avLst>
          </a:prstGeom>
          <a:noFill/>
          <a:ln w="9525">
            <a:solidFill>
              <a:schemeClr val="tx1"/>
            </a:solidFill>
            <a:miter lim="800000"/>
            <a:headEnd/>
            <a:tailEnd type="triangle" w="med" len="med"/>
          </a:ln>
          <a:effectLst/>
        </p:spPr>
      </p:cxnSp>
      <p:cxnSp>
        <p:nvCxnSpPr>
          <p:cNvPr id="450633" name="AutoShape 73"/>
          <p:cNvCxnSpPr>
            <a:cxnSpLocks noChangeShapeType="1"/>
            <a:stCxn id="450627" idx="6"/>
            <a:endCxn id="450577" idx="1"/>
          </p:cNvCxnSpPr>
          <p:nvPr/>
        </p:nvCxnSpPr>
        <p:spPr bwMode="auto">
          <a:xfrm>
            <a:off x="5963717" y="4439171"/>
            <a:ext cx="684212" cy="111125"/>
          </a:xfrm>
          <a:prstGeom prst="bentConnector3">
            <a:avLst>
              <a:gd name="adj1" fmla="val 49884"/>
            </a:avLst>
          </a:prstGeom>
          <a:noFill/>
          <a:ln w="9525">
            <a:solidFill>
              <a:schemeClr val="tx1"/>
            </a:solidFill>
            <a:miter lim="800000"/>
            <a:headEnd/>
            <a:tailEnd type="triangle" w="med" len="med"/>
          </a:ln>
          <a:effectLst/>
        </p:spPr>
      </p:cxnSp>
      <p:sp>
        <p:nvSpPr>
          <p:cNvPr id="450634" name="Text Box 74"/>
          <p:cNvSpPr txBox="1">
            <a:spLocks noChangeArrowheads="1"/>
          </p:cNvSpPr>
          <p:nvPr/>
        </p:nvSpPr>
        <p:spPr bwMode="auto">
          <a:xfrm>
            <a:off x="6279629" y="4061346"/>
            <a:ext cx="372218" cy="369332"/>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b="1">
                <a:solidFill>
                  <a:srgbClr val="FF0000"/>
                </a:solidFill>
                <a:latin typeface="Gill Sans MT" pitchFamily="34" charset="0"/>
              </a:rPr>
              <a:t>X</a:t>
            </a:r>
          </a:p>
        </p:txBody>
      </p:sp>
      <p:cxnSp>
        <p:nvCxnSpPr>
          <p:cNvPr id="450635" name="AutoShape 75"/>
          <p:cNvCxnSpPr>
            <a:cxnSpLocks noChangeShapeType="1"/>
            <a:stCxn id="450626" idx="6"/>
            <a:endCxn id="450570" idx="1"/>
          </p:cNvCxnSpPr>
          <p:nvPr/>
        </p:nvCxnSpPr>
        <p:spPr bwMode="auto">
          <a:xfrm flipV="1">
            <a:off x="5963717" y="3483496"/>
            <a:ext cx="684212" cy="347662"/>
          </a:xfrm>
          <a:prstGeom prst="bentConnector3">
            <a:avLst>
              <a:gd name="adj1" fmla="val 49884"/>
            </a:avLst>
          </a:prstGeom>
          <a:noFill/>
          <a:ln w="9525">
            <a:solidFill>
              <a:schemeClr val="tx1"/>
            </a:solidFill>
            <a:prstDash val="dash"/>
            <a:miter lim="800000"/>
            <a:headEnd/>
            <a:tailEnd type="triangle" w="med" len="med"/>
          </a:ln>
          <a:effectLst/>
        </p:spPr>
      </p:cxnSp>
      <p:sp>
        <p:nvSpPr>
          <p:cNvPr id="450636" name="AutoShape 76"/>
          <p:cNvSpPr>
            <a:spLocks noChangeArrowheads="1"/>
          </p:cNvSpPr>
          <p:nvPr/>
        </p:nvSpPr>
        <p:spPr bwMode="auto">
          <a:xfrm>
            <a:off x="5508104" y="5083696"/>
            <a:ext cx="3187700" cy="835025"/>
          </a:xfrm>
          <a:prstGeom prst="roundRect">
            <a:avLst>
              <a:gd name="adj" fmla="val 16667"/>
            </a:avLst>
          </a:prstGeom>
          <a:solidFill>
            <a:srgbClr val="000080"/>
          </a:solidFill>
          <a:ln w="9525">
            <a:noFill/>
            <a:round/>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r>
              <a:rPr lang="en-US" dirty="0">
                <a:solidFill>
                  <a:srgbClr val="FFFFFF"/>
                </a:solidFill>
                <a:latin typeface="Gill Sans MT" pitchFamily="34" charset="0"/>
              </a:rPr>
              <a:t>Free RS entries exist, just</a:t>
            </a:r>
          </a:p>
          <a:p>
            <a:pPr algn="ctr" fontAlgn="base">
              <a:spcBef>
                <a:spcPct val="0"/>
              </a:spcBef>
              <a:spcAft>
                <a:spcPct val="0"/>
              </a:spcAft>
            </a:pPr>
            <a:r>
              <a:rPr lang="en-US" dirty="0">
                <a:solidFill>
                  <a:srgbClr val="FFFFFF"/>
                </a:solidFill>
                <a:latin typeface="Gill Sans MT" pitchFamily="34" charset="0"/>
              </a:rPr>
              <a:t>not in the correct segment</a:t>
            </a:r>
          </a:p>
        </p:txBody>
      </p:sp>
      <p:sp>
        <p:nvSpPr>
          <p:cNvPr id="450637" name="Rectangle 77"/>
          <p:cNvSpPr>
            <a:spLocks noChangeArrowheads="1"/>
          </p:cNvSpPr>
          <p:nvPr/>
        </p:nvSpPr>
        <p:spPr bwMode="auto">
          <a:xfrm>
            <a:off x="7690152" y="4172471"/>
            <a:ext cx="172215" cy="152400"/>
          </a:xfrm>
          <a:prstGeom prst="rect">
            <a:avLst/>
          </a:prstGeom>
          <a:solidFill>
            <a:schemeClr val="accent1"/>
          </a:solidFill>
          <a:ln w="9525">
            <a:solidFill>
              <a:schemeClr val="tx1"/>
            </a:solidFill>
            <a:miter lim="800000"/>
            <a:headEnd/>
            <a:tailEnd/>
          </a:ln>
          <a:effectLst/>
          <a:scene3d>
            <a:camera prst="orthographicFront">
              <a:rot lat="0" lon="0" rev="0"/>
            </a:camera>
            <a:lightRig rig="balanced" dir="t">
              <a:rot lat="0" lon="0" rev="8700000"/>
            </a:lightRig>
          </a:scene3d>
          <a:sp3d>
            <a:bevelT w="190500" h="38100"/>
          </a:sp3d>
        </p:spPr>
        <p:txBody>
          <a:bodyPr wrap="none" lIns="0" rIns="0" anchor="ctr"/>
          <a:lstStyle/>
          <a:p>
            <a:pPr algn="ctr" fontAlgn="base">
              <a:spcBef>
                <a:spcPct val="0"/>
              </a:spcBef>
              <a:spcAft>
                <a:spcPct val="0"/>
              </a:spcAft>
            </a:pPr>
            <a:r>
              <a:rPr lang="en-US" sz="1200" dirty="0">
                <a:solidFill>
                  <a:srgbClr val="000000"/>
                </a:solidFill>
                <a:latin typeface="Gill Sans MT" pitchFamily="34" charset="0"/>
              </a:rPr>
              <a:t>0</a:t>
            </a:r>
          </a:p>
        </p:txBody>
      </p:sp>
    </p:spTree>
    <p:extLst>
      <p:ext uri="{BB962C8B-B14F-4D97-AF65-F5344CB8AC3E}">
        <p14:creationId xmlns:p14="http://schemas.microsoft.com/office/powerpoint/2010/main" val="12182998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50623">
                                            <p:txEl>
                                              <p:pRg st="5" end="5"/>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50623">
                                            <p:txEl>
                                              <p:pRg st="6" end="6"/>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50623">
                                            <p:txEl>
                                              <p:pRg st="7" end="7"/>
                                            </p:txEl>
                                          </p:spTgt>
                                        </p:tgtEl>
                                        <p:attrNameLst>
                                          <p:attrName>style.visibility</p:attrName>
                                        </p:attrNameLst>
                                      </p:cBhvr>
                                      <p:to>
                                        <p:strVal val="visible"/>
                                      </p:to>
                                    </p:set>
                                  </p:childTnLst>
                                </p:cTn>
                              </p:par>
                              <p:par>
                                <p:cTn id="11" presetID="1" presetClass="emph" presetSubtype="2" fill="hold" nodeType="withEffect">
                                  <p:stCondLst>
                                    <p:cond delay="0"/>
                                  </p:stCondLst>
                                  <p:childTnLst>
                                    <p:animClr clrSpc="rgb" dir="cw">
                                      <p:cBhvr>
                                        <p:cTn id="12" dur="1000" fill="hold"/>
                                        <p:tgtEl>
                                          <p:spTgt spid="450575"/>
                                        </p:tgtEl>
                                        <p:attrNameLst>
                                          <p:attrName>fillcolor</p:attrName>
                                        </p:attrNameLst>
                                      </p:cBhvr>
                                      <p:to>
                                        <a:srgbClr val="0066FF"/>
                                      </p:to>
                                    </p:animClr>
                                    <p:set>
                                      <p:cBhvr>
                                        <p:cTn id="13" dur="1000" fill="hold"/>
                                        <p:tgtEl>
                                          <p:spTgt spid="450575"/>
                                        </p:tgtEl>
                                        <p:attrNameLst>
                                          <p:attrName>fill.type</p:attrName>
                                        </p:attrNameLst>
                                      </p:cBhvr>
                                      <p:to>
                                        <p:strVal val="solid"/>
                                      </p:to>
                                    </p:set>
                                    <p:set>
                                      <p:cBhvr>
                                        <p:cTn id="14" dur="1000" fill="hold"/>
                                        <p:tgtEl>
                                          <p:spTgt spid="450575"/>
                                        </p:tgtEl>
                                        <p:attrNameLst>
                                          <p:attrName>fill.on</p:attrName>
                                        </p:attrNameLst>
                                      </p:cBhvr>
                                      <p:to>
                                        <p:strVal val="true"/>
                                      </p:to>
                                    </p:set>
                                  </p:childTnLst>
                                </p:cTn>
                              </p:par>
                              <p:par>
                                <p:cTn id="15" presetID="1" presetClass="entr" presetSubtype="0" fill="hold" grpId="0" nodeType="withEffect">
                                  <p:stCondLst>
                                    <p:cond delay="0"/>
                                  </p:stCondLst>
                                  <p:childTnLst>
                                    <p:set>
                                      <p:cBhvr>
                                        <p:cTn id="16" dur="1" fill="hold">
                                          <p:stCondLst>
                                            <p:cond delay="0"/>
                                          </p:stCondLst>
                                        </p:cTn>
                                        <p:tgtEl>
                                          <p:spTgt spid="450634"/>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450637"/>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450635"/>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45063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634" grpId="0"/>
      <p:bldP spid="450636" grpId="0" animBg="1"/>
      <p:bldP spid="450637"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7074" name="Rectangle 2"/>
          <p:cNvSpPr>
            <a:spLocks noGrp="1" noChangeArrowheads="1"/>
          </p:cNvSpPr>
          <p:nvPr>
            <p:ph type="title"/>
          </p:nvPr>
        </p:nvSpPr>
        <p:spPr/>
        <p:txBody>
          <a:bodyPr>
            <a:normAutofit fontScale="90000"/>
          </a:bodyPr>
          <a:lstStyle/>
          <a:p>
            <a:r>
              <a:rPr lang="en-US"/>
              <a:t>Select Logic</a:t>
            </a:r>
          </a:p>
        </p:txBody>
      </p:sp>
      <p:sp>
        <p:nvSpPr>
          <p:cNvPr id="387075" name="Rectangle 3"/>
          <p:cNvSpPr>
            <a:spLocks noGrp="1" noChangeArrowheads="1"/>
          </p:cNvSpPr>
          <p:nvPr>
            <p:ph idx="1"/>
          </p:nvPr>
        </p:nvSpPr>
        <p:spPr/>
        <p:txBody>
          <a:bodyPr/>
          <a:lstStyle/>
          <a:p>
            <a:r>
              <a:rPr lang="en-US" dirty="0"/>
              <a:t>Goal: minimize DFG height (execution time)</a:t>
            </a:r>
          </a:p>
          <a:p>
            <a:r>
              <a:rPr lang="en-US" dirty="0"/>
              <a:t>NP-Hard</a:t>
            </a:r>
          </a:p>
          <a:p>
            <a:pPr lvl="1"/>
            <a:r>
              <a:rPr lang="en-US" dirty="0"/>
              <a:t>Precedence Constrained Scheduling Problem</a:t>
            </a:r>
          </a:p>
          <a:p>
            <a:pPr lvl="1"/>
            <a:r>
              <a:rPr lang="en-US" dirty="0"/>
              <a:t>Even harder: entire DFG is not known at scheduling time</a:t>
            </a:r>
          </a:p>
          <a:p>
            <a:pPr lvl="2"/>
            <a:r>
              <a:rPr lang="en-US" dirty="0"/>
              <a:t>Scheduling </a:t>
            </a:r>
            <a:r>
              <a:rPr lang="en-US" dirty="0" err="1"/>
              <a:t>insns</a:t>
            </a:r>
            <a:r>
              <a:rPr lang="en-US" dirty="0"/>
              <a:t>. may affect scheduling of not-yet-fetched </a:t>
            </a:r>
            <a:r>
              <a:rPr lang="en-US" dirty="0" err="1"/>
              <a:t>insns</a:t>
            </a:r>
            <a:r>
              <a:rPr lang="en-US" dirty="0"/>
              <a:t>.</a:t>
            </a:r>
          </a:p>
          <a:p>
            <a:r>
              <a:rPr lang="en-US" dirty="0"/>
              <a:t>Today’s designs implement heuristics</a:t>
            </a:r>
          </a:p>
          <a:p>
            <a:pPr lvl="1"/>
            <a:r>
              <a:rPr lang="en-US" dirty="0"/>
              <a:t>For performance</a:t>
            </a:r>
          </a:p>
          <a:p>
            <a:pPr lvl="1"/>
            <a:r>
              <a:rPr lang="en-US" dirty="0"/>
              <a:t>For ease of implementation</a:t>
            </a:r>
          </a:p>
        </p:txBody>
      </p:sp>
    </p:spTree>
    <p:extLst>
      <p:ext uri="{BB962C8B-B14F-4D97-AF65-F5344CB8AC3E}">
        <p14:creationId xmlns:p14="http://schemas.microsoft.com/office/powerpoint/2010/main" val="423259734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22" name="Rectangle 2"/>
          <p:cNvSpPr>
            <a:spLocks noGrp="1" noChangeArrowheads="1"/>
          </p:cNvSpPr>
          <p:nvPr>
            <p:ph type="title"/>
          </p:nvPr>
        </p:nvSpPr>
        <p:spPr/>
        <p:txBody>
          <a:bodyPr>
            <a:normAutofit fontScale="90000"/>
          </a:bodyPr>
          <a:lstStyle/>
          <a:p>
            <a:r>
              <a:rPr lang="en-US"/>
              <a:t>Simple Select Logic</a:t>
            </a:r>
          </a:p>
        </p:txBody>
      </p:sp>
      <p:sp>
        <p:nvSpPr>
          <p:cNvPr id="389138" name="Text Box 18"/>
          <p:cNvSpPr txBox="1">
            <a:spLocks noChangeArrowheads="1"/>
          </p:cNvSpPr>
          <p:nvPr/>
        </p:nvSpPr>
        <p:spPr bwMode="auto">
          <a:xfrm>
            <a:off x="1231900" y="5211763"/>
            <a:ext cx="1816523" cy="369332"/>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a:solidFill>
                  <a:srgbClr val="000000"/>
                </a:solidFill>
                <a:latin typeface="Gill Sans MT" pitchFamily="34" charset="0"/>
              </a:rPr>
              <a:t>Scheduler Entries</a:t>
            </a:r>
          </a:p>
        </p:txBody>
      </p:sp>
      <p:sp>
        <p:nvSpPr>
          <p:cNvPr id="389149" name="Oval 29"/>
          <p:cNvSpPr>
            <a:spLocks noChangeArrowheads="1"/>
          </p:cNvSpPr>
          <p:nvPr/>
        </p:nvSpPr>
        <p:spPr bwMode="auto">
          <a:xfrm>
            <a:off x="3130550" y="2289175"/>
            <a:ext cx="76200" cy="76200"/>
          </a:xfrm>
          <a:prstGeom prst="ellipse">
            <a:avLst/>
          </a:prstGeom>
          <a:solidFill>
            <a:srgbClr val="C00000"/>
          </a:solidFill>
          <a:ln w="9525">
            <a:noFill/>
            <a:round/>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fontAlgn="base">
              <a:spcBef>
                <a:spcPct val="0"/>
              </a:spcBef>
              <a:spcAft>
                <a:spcPct val="0"/>
              </a:spcAft>
            </a:pPr>
            <a:endParaRPr lang="en-US">
              <a:solidFill>
                <a:srgbClr val="000000"/>
              </a:solidFill>
              <a:latin typeface="Gill Sans MT" pitchFamily="34" charset="0"/>
            </a:endParaRPr>
          </a:p>
        </p:txBody>
      </p:sp>
      <p:sp>
        <p:nvSpPr>
          <p:cNvPr id="389150" name="Rectangle 30"/>
          <p:cNvSpPr>
            <a:spLocks noChangeArrowheads="1"/>
          </p:cNvSpPr>
          <p:nvPr/>
        </p:nvSpPr>
        <p:spPr bwMode="auto">
          <a:xfrm>
            <a:off x="3205163" y="2136775"/>
            <a:ext cx="76200" cy="76200"/>
          </a:xfrm>
          <a:prstGeom prst="rect">
            <a:avLst/>
          </a:prstGeom>
          <a:solidFill>
            <a:schemeClr val="accent1"/>
          </a:solidFill>
          <a:ln w="9525">
            <a:noFill/>
            <a:miter lim="800000"/>
            <a:headEnd/>
            <a:tailEnd/>
          </a:ln>
          <a:effectLst/>
        </p:spPr>
        <p:txBody>
          <a:bodyPr wrap="none" anchor="ctr"/>
          <a:lstStyle/>
          <a:p>
            <a:pPr fontAlgn="base">
              <a:spcBef>
                <a:spcPct val="0"/>
              </a:spcBef>
              <a:spcAft>
                <a:spcPct val="0"/>
              </a:spcAft>
            </a:pPr>
            <a:endParaRPr lang="en-US">
              <a:solidFill>
                <a:srgbClr val="000000"/>
              </a:solidFill>
              <a:latin typeface="Gill Sans MT" pitchFamily="34" charset="0"/>
            </a:endParaRPr>
          </a:p>
        </p:txBody>
      </p:sp>
      <p:cxnSp>
        <p:nvCxnSpPr>
          <p:cNvPr id="389151" name="AutoShape 31"/>
          <p:cNvCxnSpPr>
            <a:cxnSpLocks noChangeShapeType="1"/>
            <a:stCxn id="389155" idx="3"/>
            <a:endCxn id="389149" idx="2"/>
          </p:cNvCxnSpPr>
          <p:nvPr/>
        </p:nvCxnSpPr>
        <p:spPr bwMode="auto">
          <a:xfrm>
            <a:off x="2827338" y="2327275"/>
            <a:ext cx="303212" cy="0"/>
          </a:xfrm>
          <a:prstGeom prst="straightConnector1">
            <a:avLst/>
          </a:prstGeom>
          <a:noFill/>
          <a:ln w="9525">
            <a:solidFill>
              <a:schemeClr val="tx1"/>
            </a:solidFill>
            <a:round/>
            <a:headEnd/>
            <a:tailEnd/>
          </a:ln>
          <a:effectLst/>
        </p:spPr>
      </p:cxnSp>
      <p:sp>
        <p:nvSpPr>
          <p:cNvPr id="389152" name="Rectangle 32"/>
          <p:cNvSpPr>
            <a:spLocks noChangeArrowheads="1"/>
          </p:cNvSpPr>
          <p:nvPr/>
        </p:nvSpPr>
        <p:spPr bwMode="auto">
          <a:xfrm>
            <a:off x="2751138" y="2365375"/>
            <a:ext cx="76200" cy="76200"/>
          </a:xfrm>
          <a:prstGeom prst="rect">
            <a:avLst/>
          </a:prstGeom>
          <a:solidFill>
            <a:schemeClr val="accent1"/>
          </a:solidFill>
          <a:ln w="9525">
            <a:noFill/>
            <a:miter lim="800000"/>
            <a:headEnd/>
            <a:tailEnd/>
          </a:ln>
          <a:effectLst/>
        </p:spPr>
        <p:txBody>
          <a:bodyPr wrap="none" anchor="ctr"/>
          <a:lstStyle/>
          <a:p>
            <a:pPr fontAlgn="base">
              <a:spcBef>
                <a:spcPct val="0"/>
              </a:spcBef>
              <a:spcAft>
                <a:spcPct val="0"/>
              </a:spcAft>
            </a:pPr>
            <a:endParaRPr lang="en-US">
              <a:solidFill>
                <a:srgbClr val="000000"/>
              </a:solidFill>
              <a:latin typeface="Gill Sans MT" pitchFamily="34" charset="0"/>
            </a:endParaRPr>
          </a:p>
        </p:txBody>
      </p:sp>
      <p:sp>
        <p:nvSpPr>
          <p:cNvPr id="389153" name="Rectangle 33"/>
          <p:cNvSpPr>
            <a:spLocks noChangeArrowheads="1"/>
          </p:cNvSpPr>
          <p:nvPr/>
        </p:nvSpPr>
        <p:spPr bwMode="auto">
          <a:xfrm>
            <a:off x="2751138" y="2592388"/>
            <a:ext cx="76200" cy="76200"/>
          </a:xfrm>
          <a:prstGeom prst="rect">
            <a:avLst/>
          </a:prstGeom>
          <a:solidFill>
            <a:schemeClr val="accent1"/>
          </a:solidFill>
          <a:ln w="9525">
            <a:noFill/>
            <a:miter lim="800000"/>
            <a:headEnd/>
            <a:tailEnd/>
          </a:ln>
          <a:effectLst/>
        </p:spPr>
        <p:txBody>
          <a:bodyPr wrap="none" anchor="ctr"/>
          <a:lstStyle/>
          <a:p>
            <a:pPr fontAlgn="base">
              <a:spcBef>
                <a:spcPct val="0"/>
              </a:spcBef>
              <a:spcAft>
                <a:spcPct val="0"/>
              </a:spcAft>
            </a:pPr>
            <a:endParaRPr lang="en-US">
              <a:solidFill>
                <a:srgbClr val="000000"/>
              </a:solidFill>
              <a:latin typeface="Gill Sans MT" pitchFamily="34" charset="0"/>
            </a:endParaRPr>
          </a:p>
        </p:txBody>
      </p:sp>
      <p:sp>
        <p:nvSpPr>
          <p:cNvPr id="389154" name="Rectangle 34"/>
          <p:cNvSpPr>
            <a:spLocks noChangeArrowheads="1"/>
          </p:cNvSpPr>
          <p:nvPr/>
        </p:nvSpPr>
        <p:spPr bwMode="auto">
          <a:xfrm>
            <a:off x="2751138" y="2060575"/>
            <a:ext cx="76200" cy="76200"/>
          </a:xfrm>
          <a:prstGeom prst="rect">
            <a:avLst/>
          </a:prstGeom>
          <a:solidFill>
            <a:schemeClr val="accent1"/>
          </a:solidFill>
          <a:ln w="9525">
            <a:noFill/>
            <a:miter lim="800000"/>
            <a:headEnd/>
            <a:tailEnd/>
          </a:ln>
          <a:effectLst/>
        </p:spPr>
        <p:txBody>
          <a:bodyPr wrap="none" anchor="ctr"/>
          <a:lstStyle/>
          <a:p>
            <a:pPr fontAlgn="base">
              <a:spcBef>
                <a:spcPct val="0"/>
              </a:spcBef>
              <a:spcAft>
                <a:spcPct val="0"/>
              </a:spcAft>
            </a:pPr>
            <a:endParaRPr lang="en-US">
              <a:solidFill>
                <a:srgbClr val="000000"/>
              </a:solidFill>
              <a:latin typeface="Gill Sans MT" pitchFamily="34" charset="0"/>
            </a:endParaRPr>
          </a:p>
        </p:txBody>
      </p:sp>
      <p:sp>
        <p:nvSpPr>
          <p:cNvPr id="389155" name="Rectangle 35"/>
          <p:cNvSpPr>
            <a:spLocks noChangeArrowheads="1"/>
          </p:cNvSpPr>
          <p:nvPr/>
        </p:nvSpPr>
        <p:spPr bwMode="auto">
          <a:xfrm>
            <a:off x="2751138" y="2289175"/>
            <a:ext cx="76200" cy="76200"/>
          </a:xfrm>
          <a:prstGeom prst="rect">
            <a:avLst/>
          </a:prstGeom>
          <a:solidFill>
            <a:schemeClr val="accent1"/>
          </a:solidFill>
          <a:ln w="9525">
            <a:noFill/>
            <a:miter lim="800000"/>
            <a:headEnd/>
            <a:tailEnd/>
          </a:ln>
          <a:effectLst/>
        </p:spPr>
        <p:txBody>
          <a:bodyPr wrap="none" anchor="ctr"/>
          <a:lstStyle/>
          <a:p>
            <a:pPr fontAlgn="base">
              <a:spcBef>
                <a:spcPct val="0"/>
              </a:spcBef>
              <a:spcAft>
                <a:spcPct val="0"/>
              </a:spcAft>
            </a:pPr>
            <a:endParaRPr lang="en-US">
              <a:solidFill>
                <a:srgbClr val="000000"/>
              </a:solidFill>
              <a:latin typeface="Gill Sans MT" pitchFamily="34" charset="0"/>
            </a:endParaRPr>
          </a:p>
        </p:txBody>
      </p:sp>
      <p:cxnSp>
        <p:nvCxnSpPr>
          <p:cNvPr id="389159" name="AutoShape 39"/>
          <p:cNvCxnSpPr>
            <a:cxnSpLocks noChangeShapeType="1"/>
            <a:stCxn id="389139" idx="3"/>
            <a:endCxn id="389152" idx="3"/>
          </p:cNvCxnSpPr>
          <p:nvPr/>
        </p:nvCxnSpPr>
        <p:spPr bwMode="auto">
          <a:xfrm flipH="1">
            <a:off x="2827338" y="2252663"/>
            <a:ext cx="528637" cy="150812"/>
          </a:xfrm>
          <a:prstGeom prst="bentConnector3">
            <a:avLst>
              <a:gd name="adj1" fmla="val -42944"/>
            </a:avLst>
          </a:prstGeom>
          <a:noFill/>
          <a:ln w="9525">
            <a:solidFill>
              <a:schemeClr val="tx1"/>
            </a:solidFill>
            <a:miter lim="800000"/>
            <a:headEnd/>
            <a:tailEnd/>
          </a:ln>
          <a:effectLst/>
        </p:spPr>
      </p:cxnSp>
      <p:sp>
        <p:nvSpPr>
          <p:cNvPr id="389161" name="Oval 41"/>
          <p:cNvSpPr>
            <a:spLocks noChangeArrowheads="1"/>
          </p:cNvSpPr>
          <p:nvPr/>
        </p:nvSpPr>
        <p:spPr bwMode="auto">
          <a:xfrm>
            <a:off x="3130550" y="2593975"/>
            <a:ext cx="76200" cy="76200"/>
          </a:xfrm>
          <a:prstGeom prst="ellipse">
            <a:avLst/>
          </a:prstGeom>
          <a:solidFill>
            <a:srgbClr val="C00000"/>
          </a:solidFill>
          <a:ln w="9525">
            <a:noFill/>
            <a:round/>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fontAlgn="base">
              <a:spcBef>
                <a:spcPct val="0"/>
              </a:spcBef>
              <a:spcAft>
                <a:spcPct val="0"/>
              </a:spcAft>
            </a:pPr>
            <a:endParaRPr lang="en-US">
              <a:solidFill>
                <a:srgbClr val="000000"/>
              </a:solidFill>
              <a:latin typeface="Gill Sans MT" pitchFamily="34" charset="0"/>
            </a:endParaRPr>
          </a:p>
        </p:txBody>
      </p:sp>
      <p:sp>
        <p:nvSpPr>
          <p:cNvPr id="389162" name="Rectangle 42"/>
          <p:cNvSpPr>
            <a:spLocks noChangeArrowheads="1"/>
          </p:cNvSpPr>
          <p:nvPr/>
        </p:nvSpPr>
        <p:spPr bwMode="auto">
          <a:xfrm>
            <a:off x="3205163" y="2441575"/>
            <a:ext cx="76200" cy="76200"/>
          </a:xfrm>
          <a:prstGeom prst="rect">
            <a:avLst/>
          </a:prstGeom>
          <a:solidFill>
            <a:schemeClr val="accent1"/>
          </a:solidFill>
          <a:ln w="9525">
            <a:noFill/>
            <a:miter lim="800000"/>
            <a:headEnd/>
            <a:tailEnd/>
          </a:ln>
          <a:effectLst/>
        </p:spPr>
        <p:txBody>
          <a:bodyPr wrap="none" anchor="ctr"/>
          <a:lstStyle/>
          <a:p>
            <a:pPr fontAlgn="base">
              <a:spcBef>
                <a:spcPct val="0"/>
              </a:spcBef>
              <a:spcAft>
                <a:spcPct val="0"/>
              </a:spcAft>
            </a:pPr>
            <a:endParaRPr lang="en-US">
              <a:solidFill>
                <a:srgbClr val="000000"/>
              </a:solidFill>
              <a:latin typeface="Gill Sans MT" pitchFamily="34" charset="0"/>
            </a:endParaRPr>
          </a:p>
        </p:txBody>
      </p:sp>
      <p:cxnSp>
        <p:nvCxnSpPr>
          <p:cNvPr id="389163" name="AutoShape 43"/>
          <p:cNvCxnSpPr>
            <a:cxnSpLocks noChangeShapeType="1"/>
            <a:stCxn id="389153" idx="3"/>
            <a:endCxn id="389161" idx="2"/>
          </p:cNvCxnSpPr>
          <p:nvPr/>
        </p:nvCxnSpPr>
        <p:spPr bwMode="auto">
          <a:xfrm>
            <a:off x="2827338" y="2630488"/>
            <a:ext cx="303212" cy="1587"/>
          </a:xfrm>
          <a:prstGeom prst="straightConnector1">
            <a:avLst/>
          </a:prstGeom>
          <a:noFill/>
          <a:ln w="9525">
            <a:solidFill>
              <a:schemeClr val="tx1"/>
            </a:solidFill>
            <a:round/>
            <a:headEnd/>
            <a:tailEnd/>
          </a:ln>
          <a:effectLst/>
        </p:spPr>
      </p:cxnSp>
      <p:cxnSp>
        <p:nvCxnSpPr>
          <p:cNvPr id="389164" name="AutoShape 44"/>
          <p:cNvCxnSpPr>
            <a:cxnSpLocks noChangeShapeType="1"/>
            <a:stCxn id="389139" idx="3"/>
            <a:endCxn id="389162" idx="1"/>
          </p:cNvCxnSpPr>
          <p:nvPr/>
        </p:nvCxnSpPr>
        <p:spPr bwMode="auto">
          <a:xfrm flipH="1">
            <a:off x="3205163" y="2252663"/>
            <a:ext cx="150812" cy="227012"/>
          </a:xfrm>
          <a:prstGeom prst="bentConnector5">
            <a:avLst>
              <a:gd name="adj1" fmla="val -150528"/>
              <a:gd name="adj2" fmla="val 65736"/>
              <a:gd name="adj3" fmla="val 251579"/>
            </a:avLst>
          </a:prstGeom>
          <a:noFill/>
          <a:ln w="9525">
            <a:solidFill>
              <a:schemeClr val="tx1"/>
            </a:solidFill>
            <a:miter lim="800000"/>
            <a:headEnd/>
            <a:tailEnd/>
          </a:ln>
          <a:effectLst/>
        </p:spPr>
      </p:cxnSp>
      <p:sp>
        <p:nvSpPr>
          <p:cNvPr id="389166" name="Oval 46"/>
          <p:cNvSpPr>
            <a:spLocks noChangeArrowheads="1"/>
          </p:cNvSpPr>
          <p:nvPr/>
        </p:nvSpPr>
        <p:spPr bwMode="auto">
          <a:xfrm>
            <a:off x="3130550" y="2897188"/>
            <a:ext cx="76200" cy="76200"/>
          </a:xfrm>
          <a:prstGeom prst="ellipse">
            <a:avLst/>
          </a:prstGeom>
          <a:solidFill>
            <a:srgbClr val="C00000"/>
          </a:solidFill>
          <a:ln w="9525">
            <a:noFill/>
            <a:round/>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fontAlgn="base">
              <a:spcBef>
                <a:spcPct val="0"/>
              </a:spcBef>
              <a:spcAft>
                <a:spcPct val="0"/>
              </a:spcAft>
            </a:pPr>
            <a:endParaRPr lang="en-US">
              <a:solidFill>
                <a:srgbClr val="000000"/>
              </a:solidFill>
              <a:latin typeface="Gill Sans MT" pitchFamily="34" charset="0"/>
            </a:endParaRPr>
          </a:p>
        </p:txBody>
      </p:sp>
      <p:sp>
        <p:nvSpPr>
          <p:cNvPr id="389167" name="Rectangle 47"/>
          <p:cNvSpPr>
            <a:spLocks noChangeArrowheads="1"/>
          </p:cNvSpPr>
          <p:nvPr/>
        </p:nvSpPr>
        <p:spPr bwMode="auto">
          <a:xfrm>
            <a:off x="3205163" y="2744788"/>
            <a:ext cx="76200" cy="76200"/>
          </a:xfrm>
          <a:prstGeom prst="rect">
            <a:avLst/>
          </a:prstGeom>
          <a:solidFill>
            <a:schemeClr val="accent1"/>
          </a:solidFill>
          <a:ln w="9525">
            <a:noFill/>
            <a:miter lim="800000"/>
            <a:headEnd/>
            <a:tailEnd/>
          </a:ln>
          <a:effectLst/>
        </p:spPr>
        <p:txBody>
          <a:bodyPr wrap="none" anchor="ctr"/>
          <a:lstStyle/>
          <a:p>
            <a:pPr fontAlgn="base">
              <a:spcBef>
                <a:spcPct val="0"/>
              </a:spcBef>
              <a:spcAft>
                <a:spcPct val="0"/>
              </a:spcAft>
            </a:pPr>
            <a:endParaRPr lang="en-US">
              <a:solidFill>
                <a:srgbClr val="000000"/>
              </a:solidFill>
              <a:latin typeface="Gill Sans MT" pitchFamily="34" charset="0"/>
            </a:endParaRPr>
          </a:p>
        </p:txBody>
      </p:sp>
      <p:cxnSp>
        <p:nvCxnSpPr>
          <p:cNvPr id="389168" name="AutoShape 48"/>
          <p:cNvCxnSpPr>
            <a:cxnSpLocks noChangeShapeType="1"/>
            <a:stCxn id="389172" idx="3"/>
            <a:endCxn id="389166" idx="2"/>
          </p:cNvCxnSpPr>
          <p:nvPr/>
        </p:nvCxnSpPr>
        <p:spPr bwMode="auto">
          <a:xfrm>
            <a:off x="2827338" y="2935288"/>
            <a:ext cx="303212" cy="0"/>
          </a:xfrm>
          <a:prstGeom prst="straightConnector1">
            <a:avLst/>
          </a:prstGeom>
          <a:noFill/>
          <a:ln w="9525">
            <a:solidFill>
              <a:schemeClr val="tx1"/>
            </a:solidFill>
            <a:round/>
            <a:headEnd/>
            <a:tailEnd/>
          </a:ln>
          <a:effectLst/>
        </p:spPr>
      </p:cxnSp>
      <p:sp>
        <p:nvSpPr>
          <p:cNvPr id="389169" name="Rectangle 49"/>
          <p:cNvSpPr>
            <a:spLocks noChangeArrowheads="1"/>
          </p:cNvSpPr>
          <p:nvPr/>
        </p:nvSpPr>
        <p:spPr bwMode="auto">
          <a:xfrm>
            <a:off x="2751138" y="2973388"/>
            <a:ext cx="76200" cy="76200"/>
          </a:xfrm>
          <a:prstGeom prst="rect">
            <a:avLst/>
          </a:prstGeom>
          <a:solidFill>
            <a:schemeClr val="accent1"/>
          </a:solidFill>
          <a:ln w="9525">
            <a:noFill/>
            <a:miter lim="800000"/>
            <a:headEnd/>
            <a:tailEnd/>
          </a:ln>
          <a:effectLst/>
        </p:spPr>
        <p:txBody>
          <a:bodyPr wrap="none" anchor="ctr"/>
          <a:lstStyle/>
          <a:p>
            <a:pPr fontAlgn="base">
              <a:spcBef>
                <a:spcPct val="0"/>
              </a:spcBef>
              <a:spcAft>
                <a:spcPct val="0"/>
              </a:spcAft>
            </a:pPr>
            <a:endParaRPr lang="en-US">
              <a:solidFill>
                <a:srgbClr val="000000"/>
              </a:solidFill>
              <a:latin typeface="Gill Sans MT" pitchFamily="34" charset="0"/>
            </a:endParaRPr>
          </a:p>
        </p:txBody>
      </p:sp>
      <p:sp>
        <p:nvSpPr>
          <p:cNvPr id="389170" name="Rectangle 50"/>
          <p:cNvSpPr>
            <a:spLocks noChangeArrowheads="1"/>
          </p:cNvSpPr>
          <p:nvPr/>
        </p:nvSpPr>
        <p:spPr bwMode="auto">
          <a:xfrm>
            <a:off x="2751138" y="3200400"/>
            <a:ext cx="76200" cy="76200"/>
          </a:xfrm>
          <a:prstGeom prst="rect">
            <a:avLst/>
          </a:prstGeom>
          <a:solidFill>
            <a:schemeClr val="accent1"/>
          </a:solidFill>
          <a:ln w="9525">
            <a:noFill/>
            <a:miter lim="800000"/>
            <a:headEnd/>
            <a:tailEnd/>
          </a:ln>
          <a:effectLst/>
        </p:spPr>
        <p:txBody>
          <a:bodyPr wrap="none" anchor="ctr"/>
          <a:lstStyle/>
          <a:p>
            <a:pPr fontAlgn="base">
              <a:spcBef>
                <a:spcPct val="0"/>
              </a:spcBef>
              <a:spcAft>
                <a:spcPct val="0"/>
              </a:spcAft>
            </a:pPr>
            <a:endParaRPr lang="en-US">
              <a:solidFill>
                <a:srgbClr val="000000"/>
              </a:solidFill>
              <a:latin typeface="Gill Sans MT" pitchFamily="34" charset="0"/>
            </a:endParaRPr>
          </a:p>
        </p:txBody>
      </p:sp>
      <p:sp>
        <p:nvSpPr>
          <p:cNvPr id="389171" name="Rectangle 51"/>
          <p:cNvSpPr>
            <a:spLocks noChangeArrowheads="1"/>
          </p:cNvSpPr>
          <p:nvPr/>
        </p:nvSpPr>
        <p:spPr bwMode="auto">
          <a:xfrm>
            <a:off x="2751138" y="2668588"/>
            <a:ext cx="76200" cy="76200"/>
          </a:xfrm>
          <a:prstGeom prst="rect">
            <a:avLst/>
          </a:prstGeom>
          <a:solidFill>
            <a:schemeClr val="accent1"/>
          </a:solidFill>
          <a:ln w="9525">
            <a:noFill/>
            <a:miter lim="800000"/>
            <a:headEnd/>
            <a:tailEnd/>
          </a:ln>
          <a:effectLst/>
        </p:spPr>
        <p:txBody>
          <a:bodyPr wrap="none" anchor="ctr"/>
          <a:lstStyle/>
          <a:p>
            <a:pPr fontAlgn="base">
              <a:spcBef>
                <a:spcPct val="0"/>
              </a:spcBef>
              <a:spcAft>
                <a:spcPct val="0"/>
              </a:spcAft>
            </a:pPr>
            <a:endParaRPr lang="en-US">
              <a:solidFill>
                <a:srgbClr val="000000"/>
              </a:solidFill>
              <a:latin typeface="Gill Sans MT" pitchFamily="34" charset="0"/>
            </a:endParaRPr>
          </a:p>
        </p:txBody>
      </p:sp>
      <p:sp>
        <p:nvSpPr>
          <p:cNvPr id="389172" name="Rectangle 52"/>
          <p:cNvSpPr>
            <a:spLocks noChangeArrowheads="1"/>
          </p:cNvSpPr>
          <p:nvPr/>
        </p:nvSpPr>
        <p:spPr bwMode="auto">
          <a:xfrm>
            <a:off x="2751138" y="2897188"/>
            <a:ext cx="76200" cy="76200"/>
          </a:xfrm>
          <a:prstGeom prst="rect">
            <a:avLst/>
          </a:prstGeom>
          <a:solidFill>
            <a:schemeClr val="accent1"/>
          </a:solidFill>
          <a:ln w="9525">
            <a:noFill/>
            <a:miter lim="800000"/>
            <a:headEnd/>
            <a:tailEnd/>
          </a:ln>
          <a:effectLst/>
        </p:spPr>
        <p:txBody>
          <a:bodyPr wrap="none" anchor="ctr"/>
          <a:lstStyle/>
          <a:p>
            <a:pPr fontAlgn="base">
              <a:spcBef>
                <a:spcPct val="0"/>
              </a:spcBef>
              <a:spcAft>
                <a:spcPct val="0"/>
              </a:spcAft>
            </a:pPr>
            <a:endParaRPr lang="en-US">
              <a:solidFill>
                <a:srgbClr val="000000"/>
              </a:solidFill>
              <a:latin typeface="Gill Sans MT" pitchFamily="34" charset="0"/>
            </a:endParaRPr>
          </a:p>
        </p:txBody>
      </p:sp>
      <p:cxnSp>
        <p:nvCxnSpPr>
          <p:cNvPr id="389173" name="AutoShape 53"/>
          <p:cNvCxnSpPr>
            <a:cxnSpLocks noChangeShapeType="1"/>
            <a:stCxn id="389165" idx="3"/>
            <a:endCxn id="389169" idx="3"/>
          </p:cNvCxnSpPr>
          <p:nvPr/>
        </p:nvCxnSpPr>
        <p:spPr bwMode="auto">
          <a:xfrm flipH="1">
            <a:off x="2827338" y="2860675"/>
            <a:ext cx="528637" cy="150813"/>
          </a:xfrm>
          <a:prstGeom prst="bentConnector3">
            <a:avLst>
              <a:gd name="adj1" fmla="val -42944"/>
            </a:avLst>
          </a:prstGeom>
          <a:noFill/>
          <a:ln w="9525">
            <a:solidFill>
              <a:schemeClr val="tx1"/>
            </a:solidFill>
            <a:miter lim="800000"/>
            <a:headEnd/>
            <a:tailEnd/>
          </a:ln>
          <a:effectLst/>
        </p:spPr>
      </p:cxnSp>
      <p:sp>
        <p:nvSpPr>
          <p:cNvPr id="389175" name="Oval 55"/>
          <p:cNvSpPr>
            <a:spLocks noChangeArrowheads="1"/>
          </p:cNvSpPr>
          <p:nvPr/>
        </p:nvSpPr>
        <p:spPr bwMode="auto">
          <a:xfrm>
            <a:off x="3130550" y="3201988"/>
            <a:ext cx="76200" cy="76200"/>
          </a:xfrm>
          <a:prstGeom prst="ellipse">
            <a:avLst/>
          </a:prstGeom>
          <a:solidFill>
            <a:srgbClr val="C00000"/>
          </a:solidFill>
          <a:ln w="9525">
            <a:noFill/>
            <a:round/>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fontAlgn="base">
              <a:spcBef>
                <a:spcPct val="0"/>
              </a:spcBef>
              <a:spcAft>
                <a:spcPct val="0"/>
              </a:spcAft>
            </a:pPr>
            <a:endParaRPr lang="en-US">
              <a:solidFill>
                <a:srgbClr val="000000"/>
              </a:solidFill>
              <a:latin typeface="Gill Sans MT" pitchFamily="34" charset="0"/>
            </a:endParaRPr>
          </a:p>
        </p:txBody>
      </p:sp>
      <p:sp>
        <p:nvSpPr>
          <p:cNvPr id="389176" name="Rectangle 56"/>
          <p:cNvSpPr>
            <a:spLocks noChangeArrowheads="1"/>
          </p:cNvSpPr>
          <p:nvPr/>
        </p:nvSpPr>
        <p:spPr bwMode="auto">
          <a:xfrm>
            <a:off x="3205163" y="3049588"/>
            <a:ext cx="76200" cy="76200"/>
          </a:xfrm>
          <a:prstGeom prst="rect">
            <a:avLst/>
          </a:prstGeom>
          <a:solidFill>
            <a:schemeClr val="accent1"/>
          </a:solidFill>
          <a:ln w="9525">
            <a:noFill/>
            <a:miter lim="800000"/>
            <a:headEnd/>
            <a:tailEnd/>
          </a:ln>
          <a:effectLst/>
        </p:spPr>
        <p:txBody>
          <a:bodyPr wrap="none" anchor="ctr"/>
          <a:lstStyle/>
          <a:p>
            <a:pPr fontAlgn="base">
              <a:spcBef>
                <a:spcPct val="0"/>
              </a:spcBef>
              <a:spcAft>
                <a:spcPct val="0"/>
              </a:spcAft>
            </a:pPr>
            <a:endParaRPr lang="en-US">
              <a:solidFill>
                <a:srgbClr val="000000"/>
              </a:solidFill>
              <a:latin typeface="Gill Sans MT" pitchFamily="34" charset="0"/>
            </a:endParaRPr>
          </a:p>
        </p:txBody>
      </p:sp>
      <p:cxnSp>
        <p:nvCxnSpPr>
          <p:cNvPr id="389177" name="AutoShape 57"/>
          <p:cNvCxnSpPr>
            <a:cxnSpLocks noChangeShapeType="1"/>
            <a:stCxn id="389170" idx="3"/>
            <a:endCxn id="389175" idx="2"/>
          </p:cNvCxnSpPr>
          <p:nvPr/>
        </p:nvCxnSpPr>
        <p:spPr bwMode="auto">
          <a:xfrm>
            <a:off x="2827338" y="3238500"/>
            <a:ext cx="303212" cy="1588"/>
          </a:xfrm>
          <a:prstGeom prst="straightConnector1">
            <a:avLst/>
          </a:prstGeom>
          <a:noFill/>
          <a:ln w="9525">
            <a:solidFill>
              <a:schemeClr val="tx1"/>
            </a:solidFill>
            <a:round/>
            <a:headEnd/>
            <a:tailEnd/>
          </a:ln>
          <a:effectLst/>
        </p:spPr>
      </p:cxnSp>
      <p:cxnSp>
        <p:nvCxnSpPr>
          <p:cNvPr id="389178" name="AutoShape 58"/>
          <p:cNvCxnSpPr>
            <a:cxnSpLocks noChangeShapeType="1"/>
            <a:stCxn id="389165" idx="3"/>
            <a:endCxn id="389176" idx="1"/>
          </p:cNvCxnSpPr>
          <p:nvPr/>
        </p:nvCxnSpPr>
        <p:spPr bwMode="auto">
          <a:xfrm flipH="1">
            <a:off x="3205163" y="2860675"/>
            <a:ext cx="150812" cy="227013"/>
          </a:xfrm>
          <a:prstGeom prst="bentConnector5">
            <a:avLst>
              <a:gd name="adj1" fmla="val -150528"/>
              <a:gd name="adj2" fmla="val 65736"/>
              <a:gd name="adj3" fmla="val 251579"/>
            </a:avLst>
          </a:prstGeom>
          <a:noFill/>
          <a:ln w="9525">
            <a:solidFill>
              <a:schemeClr val="tx1"/>
            </a:solidFill>
            <a:miter lim="800000"/>
            <a:headEnd/>
            <a:tailEnd/>
          </a:ln>
          <a:effectLst/>
        </p:spPr>
      </p:cxnSp>
      <p:sp>
        <p:nvSpPr>
          <p:cNvPr id="389180" name="Oval 60"/>
          <p:cNvSpPr>
            <a:spLocks noChangeArrowheads="1"/>
          </p:cNvSpPr>
          <p:nvPr/>
        </p:nvSpPr>
        <p:spPr bwMode="auto">
          <a:xfrm>
            <a:off x="3130550" y="3503613"/>
            <a:ext cx="76200" cy="76200"/>
          </a:xfrm>
          <a:prstGeom prst="ellipse">
            <a:avLst/>
          </a:prstGeom>
          <a:solidFill>
            <a:srgbClr val="C00000"/>
          </a:solidFill>
          <a:ln w="9525">
            <a:noFill/>
            <a:round/>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fontAlgn="base">
              <a:spcBef>
                <a:spcPct val="0"/>
              </a:spcBef>
              <a:spcAft>
                <a:spcPct val="0"/>
              </a:spcAft>
            </a:pPr>
            <a:endParaRPr lang="en-US">
              <a:solidFill>
                <a:srgbClr val="000000"/>
              </a:solidFill>
              <a:latin typeface="Gill Sans MT" pitchFamily="34" charset="0"/>
            </a:endParaRPr>
          </a:p>
        </p:txBody>
      </p:sp>
      <p:sp>
        <p:nvSpPr>
          <p:cNvPr id="389181" name="Rectangle 61"/>
          <p:cNvSpPr>
            <a:spLocks noChangeArrowheads="1"/>
          </p:cNvSpPr>
          <p:nvPr/>
        </p:nvSpPr>
        <p:spPr bwMode="auto">
          <a:xfrm>
            <a:off x="3205163" y="3351213"/>
            <a:ext cx="76200" cy="76200"/>
          </a:xfrm>
          <a:prstGeom prst="rect">
            <a:avLst/>
          </a:prstGeom>
          <a:solidFill>
            <a:schemeClr val="accent1"/>
          </a:solidFill>
          <a:ln w="9525">
            <a:noFill/>
            <a:miter lim="800000"/>
            <a:headEnd/>
            <a:tailEnd/>
          </a:ln>
          <a:effectLst/>
        </p:spPr>
        <p:txBody>
          <a:bodyPr wrap="none" anchor="ctr"/>
          <a:lstStyle/>
          <a:p>
            <a:pPr fontAlgn="base">
              <a:spcBef>
                <a:spcPct val="0"/>
              </a:spcBef>
              <a:spcAft>
                <a:spcPct val="0"/>
              </a:spcAft>
            </a:pPr>
            <a:endParaRPr lang="en-US">
              <a:solidFill>
                <a:srgbClr val="000000"/>
              </a:solidFill>
              <a:latin typeface="Gill Sans MT" pitchFamily="34" charset="0"/>
            </a:endParaRPr>
          </a:p>
        </p:txBody>
      </p:sp>
      <p:cxnSp>
        <p:nvCxnSpPr>
          <p:cNvPr id="389182" name="AutoShape 62"/>
          <p:cNvCxnSpPr>
            <a:cxnSpLocks noChangeShapeType="1"/>
            <a:stCxn id="389186" idx="3"/>
            <a:endCxn id="389180" idx="2"/>
          </p:cNvCxnSpPr>
          <p:nvPr/>
        </p:nvCxnSpPr>
        <p:spPr bwMode="auto">
          <a:xfrm>
            <a:off x="2827338" y="3541713"/>
            <a:ext cx="303212" cy="0"/>
          </a:xfrm>
          <a:prstGeom prst="straightConnector1">
            <a:avLst/>
          </a:prstGeom>
          <a:noFill/>
          <a:ln w="9525">
            <a:solidFill>
              <a:schemeClr val="tx1"/>
            </a:solidFill>
            <a:round/>
            <a:headEnd/>
            <a:tailEnd/>
          </a:ln>
          <a:effectLst/>
        </p:spPr>
      </p:cxnSp>
      <p:sp>
        <p:nvSpPr>
          <p:cNvPr id="389183" name="Rectangle 63"/>
          <p:cNvSpPr>
            <a:spLocks noChangeArrowheads="1"/>
          </p:cNvSpPr>
          <p:nvPr/>
        </p:nvSpPr>
        <p:spPr bwMode="auto">
          <a:xfrm>
            <a:off x="2751138" y="3579813"/>
            <a:ext cx="76200" cy="76200"/>
          </a:xfrm>
          <a:prstGeom prst="rect">
            <a:avLst/>
          </a:prstGeom>
          <a:solidFill>
            <a:schemeClr val="accent1"/>
          </a:solidFill>
          <a:ln w="9525">
            <a:noFill/>
            <a:miter lim="800000"/>
            <a:headEnd/>
            <a:tailEnd/>
          </a:ln>
          <a:effectLst/>
        </p:spPr>
        <p:txBody>
          <a:bodyPr wrap="none" anchor="ctr"/>
          <a:lstStyle/>
          <a:p>
            <a:pPr fontAlgn="base">
              <a:spcBef>
                <a:spcPct val="0"/>
              </a:spcBef>
              <a:spcAft>
                <a:spcPct val="0"/>
              </a:spcAft>
            </a:pPr>
            <a:endParaRPr lang="en-US">
              <a:solidFill>
                <a:srgbClr val="000000"/>
              </a:solidFill>
              <a:latin typeface="Gill Sans MT" pitchFamily="34" charset="0"/>
            </a:endParaRPr>
          </a:p>
        </p:txBody>
      </p:sp>
      <p:sp>
        <p:nvSpPr>
          <p:cNvPr id="389184" name="Rectangle 64"/>
          <p:cNvSpPr>
            <a:spLocks noChangeArrowheads="1"/>
          </p:cNvSpPr>
          <p:nvPr/>
        </p:nvSpPr>
        <p:spPr bwMode="auto">
          <a:xfrm>
            <a:off x="2751138" y="3806825"/>
            <a:ext cx="76200" cy="76200"/>
          </a:xfrm>
          <a:prstGeom prst="rect">
            <a:avLst/>
          </a:prstGeom>
          <a:solidFill>
            <a:schemeClr val="accent1"/>
          </a:solidFill>
          <a:ln w="9525">
            <a:noFill/>
            <a:miter lim="800000"/>
            <a:headEnd/>
            <a:tailEnd/>
          </a:ln>
          <a:effectLst/>
        </p:spPr>
        <p:txBody>
          <a:bodyPr wrap="none" anchor="ctr"/>
          <a:lstStyle/>
          <a:p>
            <a:pPr fontAlgn="base">
              <a:spcBef>
                <a:spcPct val="0"/>
              </a:spcBef>
              <a:spcAft>
                <a:spcPct val="0"/>
              </a:spcAft>
            </a:pPr>
            <a:endParaRPr lang="en-US">
              <a:solidFill>
                <a:srgbClr val="000000"/>
              </a:solidFill>
              <a:latin typeface="Gill Sans MT" pitchFamily="34" charset="0"/>
            </a:endParaRPr>
          </a:p>
        </p:txBody>
      </p:sp>
      <p:sp>
        <p:nvSpPr>
          <p:cNvPr id="389185" name="Rectangle 65"/>
          <p:cNvSpPr>
            <a:spLocks noChangeArrowheads="1"/>
          </p:cNvSpPr>
          <p:nvPr/>
        </p:nvSpPr>
        <p:spPr bwMode="auto">
          <a:xfrm>
            <a:off x="2751138" y="3275013"/>
            <a:ext cx="76200" cy="76200"/>
          </a:xfrm>
          <a:prstGeom prst="rect">
            <a:avLst/>
          </a:prstGeom>
          <a:solidFill>
            <a:schemeClr val="accent1"/>
          </a:solidFill>
          <a:ln w="9525">
            <a:noFill/>
            <a:miter lim="800000"/>
            <a:headEnd/>
            <a:tailEnd/>
          </a:ln>
          <a:effectLst/>
        </p:spPr>
        <p:txBody>
          <a:bodyPr wrap="none" anchor="ctr"/>
          <a:lstStyle/>
          <a:p>
            <a:pPr fontAlgn="base">
              <a:spcBef>
                <a:spcPct val="0"/>
              </a:spcBef>
              <a:spcAft>
                <a:spcPct val="0"/>
              </a:spcAft>
            </a:pPr>
            <a:endParaRPr lang="en-US">
              <a:solidFill>
                <a:srgbClr val="000000"/>
              </a:solidFill>
              <a:latin typeface="Gill Sans MT" pitchFamily="34" charset="0"/>
            </a:endParaRPr>
          </a:p>
        </p:txBody>
      </p:sp>
      <p:sp>
        <p:nvSpPr>
          <p:cNvPr id="389186" name="Rectangle 66"/>
          <p:cNvSpPr>
            <a:spLocks noChangeArrowheads="1"/>
          </p:cNvSpPr>
          <p:nvPr/>
        </p:nvSpPr>
        <p:spPr bwMode="auto">
          <a:xfrm>
            <a:off x="2751138" y="3503613"/>
            <a:ext cx="76200" cy="76200"/>
          </a:xfrm>
          <a:prstGeom prst="rect">
            <a:avLst/>
          </a:prstGeom>
          <a:solidFill>
            <a:schemeClr val="accent1"/>
          </a:solidFill>
          <a:ln w="9525">
            <a:noFill/>
            <a:miter lim="800000"/>
            <a:headEnd/>
            <a:tailEnd/>
          </a:ln>
          <a:effectLst/>
        </p:spPr>
        <p:txBody>
          <a:bodyPr wrap="none" anchor="ctr"/>
          <a:lstStyle/>
          <a:p>
            <a:pPr fontAlgn="base">
              <a:spcBef>
                <a:spcPct val="0"/>
              </a:spcBef>
              <a:spcAft>
                <a:spcPct val="0"/>
              </a:spcAft>
            </a:pPr>
            <a:endParaRPr lang="en-US">
              <a:solidFill>
                <a:srgbClr val="000000"/>
              </a:solidFill>
              <a:latin typeface="Gill Sans MT" pitchFamily="34" charset="0"/>
            </a:endParaRPr>
          </a:p>
        </p:txBody>
      </p:sp>
      <p:cxnSp>
        <p:nvCxnSpPr>
          <p:cNvPr id="389187" name="AutoShape 67"/>
          <p:cNvCxnSpPr>
            <a:cxnSpLocks noChangeShapeType="1"/>
            <a:stCxn id="389179" idx="3"/>
            <a:endCxn id="389183" idx="3"/>
          </p:cNvCxnSpPr>
          <p:nvPr/>
        </p:nvCxnSpPr>
        <p:spPr bwMode="auto">
          <a:xfrm flipH="1">
            <a:off x="2827338" y="3467100"/>
            <a:ext cx="528637" cy="150813"/>
          </a:xfrm>
          <a:prstGeom prst="bentConnector3">
            <a:avLst>
              <a:gd name="adj1" fmla="val -42944"/>
            </a:avLst>
          </a:prstGeom>
          <a:noFill/>
          <a:ln w="9525">
            <a:solidFill>
              <a:schemeClr val="tx1"/>
            </a:solidFill>
            <a:miter lim="800000"/>
            <a:headEnd/>
            <a:tailEnd/>
          </a:ln>
          <a:effectLst/>
        </p:spPr>
      </p:cxnSp>
      <p:sp>
        <p:nvSpPr>
          <p:cNvPr id="389189" name="Oval 69"/>
          <p:cNvSpPr>
            <a:spLocks noChangeArrowheads="1"/>
          </p:cNvSpPr>
          <p:nvPr/>
        </p:nvSpPr>
        <p:spPr bwMode="auto">
          <a:xfrm>
            <a:off x="3130550" y="3808413"/>
            <a:ext cx="76200" cy="76200"/>
          </a:xfrm>
          <a:prstGeom prst="ellipse">
            <a:avLst/>
          </a:prstGeom>
          <a:solidFill>
            <a:srgbClr val="C00000"/>
          </a:solidFill>
          <a:ln w="9525">
            <a:noFill/>
            <a:round/>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fontAlgn="base">
              <a:spcBef>
                <a:spcPct val="0"/>
              </a:spcBef>
              <a:spcAft>
                <a:spcPct val="0"/>
              </a:spcAft>
            </a:pPr>
            <a:endParaRPr lang="en-US">
              <a:solidFill>
                <a:srgbClr val="000000"/>
              </a:solidFill>
              <a:latin typeface="Gill Sans MT" pitchFamily="34" charset="0"/>
            </a:endParaRPr>
          </a:p>
        </p:txBody>
      </p:sp>
      <p:sp>
        <p:nvSpPr>
          <p:cNvPr id="389190" name="Rectangle 70"/>
          <p:cNvSpPr>
            <a:spLocks noChangeArrowheads="1"/>
          </p:cNvSpPr>
          <p:nvPr/>
        </p:nvSpPr>
        <p:spPr bwMode="auto">
          <a:xfrm>
            <a:off x="3205163" y="3656013"/>
            <a:ext cx="76200" cy="76200"/>
          </a:xfrm>
          <a:prstGeom prst="rect">
            <a:avLst/>
          </a:prstGeom>
          <a:solidFill>
            <a:schemeClr val="accent1"/>
          </a:solidFill>
          <a:ln w="9525">
            <a:noFill/>
            <a:miter lim="800000"/>
            <a:headEnd/>
            <a:tailEnd/>
          </a:ln>
          <a:effectLst/>
        </p:spPr>
        <p:txBody>
          <a:bodyPr wrap="none" anchor="ctr"/>
          <a:lstStyle/>
          <a:p>
            <a:pPr fontAlgn="base">
              <a:spcBef>
                <a:spcPct val="0"/>
              </a:spcBef>
              <a:spcAft>
                <a:spcPct val="0"/>
              </a:spcAft>
            </a:pPr>
            <a:endParaRPr lang="en-US">
              <a:solidFill>
                <a:srgbClr val="000000"/>
              </a:solidFill>
              <a:latin typeface="Gill Sans MT" pitchFamily="34" charset="0"/>
            </a:endParaRPr>
          </a:p>
        </p:txBody>
      </p:sp>
      <p:cxnSp>
        <p:nvCxnSpPr>
          <p:cNvPr id="389191" name="AutoShape 71"/>
          <p:cNvCxnSpPr>
            <a:cxnSpLocks noChangeShapeType="1"/>
            <a:stCxn id="389184" idx="3"/>
            <a:endCxn id="389189" idx="2"/>
          </p:cNvCxnSpPr>
          <p:nvPr/>
        </p:nvCxnSpPr>
        <p:spPr bwMode="auto">
          <a:xfrm>
            <a:off x="2827338" y="3844925"/>
            <a:ext cx="303212" cy="1588"/>
          </a:xfrm>
          <a:prstGeom prst="straightConnector1">
            <a:avLst/>
          </a:prstGeom>
          <a:noFill/>
          <a:ln w="9525">
            <a:solidFill>
              <a:schemeClr val="tx1"/>
            </a:solidFill>
            <a:round/>
            <a:headEnd/>
            <a:tailEnd/>
          </a:ln>
          <a:effectLst/>
        </p:spPr>
      </p:cxnSp>
      <p:cxnSp>
        <p:nvCxnSpPr>
          <p:cNvPr id="389192" name="AutoShape 72"/>
          <p:cNvCxnSpPr>
            <a:cxnSpLocks noChangeShapeType="1"/>
            <a:stCxn id="389179" idx="3"/>
            <a:endCxn id="389190" idx="1"/>
          </p:cNvCxnSpPr>
          <p:nvPr/>
        </p:nvCxnSpPr>
        <p:spPr bwMode="auto">
          <a:xfrm flipH="1">
            <a:off x="3205163" y="3467100"/>
            <a:ext cx="150812" cy="227013"/>
          </a:xfrm>
          <a:prstGeom prst="bentConnector5">
            <a:avLst>
              <a:gd name="adj1" fmla="val -150528"/>
              <a:gd name="adj2" fmla="val 65736"/>
              <a:gd name="adj3" fmla="val 251579"/>
            </a:avLst>
          </a:prstGeom>
          <a:noFill/>
          <a:ln w="9525">
            <a:solidFill>
              <a:schemeClr val="tx1"/>
            </a:solidFill>
            <a:miter lim="800000"/>
            <a:headEnd/>
            <a:tailEnd/>
          </a:ln>
          <a:effectLst/>
        </p:spPr>
      </p:cxnSp>
      <p:sp>
        <p:nvSpPr>
          <p:cNvPr id="389194" name="Oval 74"/>
          <p:cNvSpPr>
            <a:spLocks noChangeArrowheads="1"/>
          </p:cNvSpPr>
          <p:nvPr/>
        </p:nvSpPr>
        <p:spPr bwMode="auto">
          <a:xfrm>
            <a:off x="3130550" y="4111625"/>
            <a:ext cx="76200" cy="76200"/>
          </a:xfrm>
          <a:prstGeom prst="ellipse">
            <a:avLst/>
          </a:prstGeom>
          <a:solidFill>
            <a:srgbClr val="C00000"/>
          </a:solidFill>
          <a:ln w="9525">
            <a:noFill/>
            <a:round/>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fontAlgn="base">
              <a:spcBef>
                <a:spcPct val="0"/>
              </a:spcBef>
              <a:spcAft>
                <a:spcPct val="0"/>
              </a:spcAft>
            </a:pPr>
            <a:endParaRPr lang="en-US">
              <a:solidFill>
                <a:srgbClr val="000000"/>
              </a:solidFill>
              <a:latin typeface="Gill Sans MT" pitchFamily="34" charset="0"/>
            </a:endParaRPr>
          </a:p>
        </p:txBody>
      </p:sp>
      <p:sp>
        <p:nvSpPr>
          <p:cNvPr id="389195" name="Rectangle 75"/>
          <p:cNvSpPr>
            <a:spLocks noChangeArrowheads="1"/>
          </p:cNvSpPr>
          <p:nvPr/>
        </p:nvSpPr>
        <p:spPr bwMode="auto">
          <a:xfrm>
            <a:off x="3205163" y="3959225"/>
            <a:ext cx="76200" cy="76200"/>
          </a:xfrm>
          <a:prstGeom prst="rect">
            <a:avLst/>
          </a:prstGeom>
          <a:solidFill>
            <a:schemeClr val="accent1"/>
          </a:solidFill>
          <a:ln w="9525">
            <a:noFill/>
            <a:miter lim="800000"/>
            <a:headEnd/>
            <a:tailEnd/>
          </a:ln>
          <a:effectLst/>
        </p:spPr>
        <p:txBody>
          <a:bodyPr wrap="none" anchor="ctr"/>
          <a:lstStyle/>
          <a:p>
            <a:pPr fontAlgn="base">
              <a:spcBef>
                <a:spcPct val="0"/>
              </a:spcBef>
              <a:spcAft>
                <a:spcPct val="0"/>
              </a:spcAft>
            </a:pPr>
            <a:endParaRPr lang="en-US">
              <a:solidFill>
                <a:srgbClr val="000000"/>
              </a:solidFill>
              <a:latin typeface="Gill Sans MT" pitchFamily="34" charset="0"/>
            </a:endParaRPr>
          </a:p>
        </p:txBody>
      </p:sp>
      <p:cxnSp>
        <p:nvCxnSpPr>
          <p:cNvPr id="389196" name="AutoShape 76"/>
          <p:cNvCxnSpPr>
            <a:cxnSpLocks noChangeShapeType="1"/>
            <a:stCxn id="389200" idx="3"/>
            <a:endCxn id="389194" idx="2"/>
          </p:cNvCxnSpPr>
          <p:nvPr/>
        </p:nvCxnSpPr>
        <p:spPr bwMode="auto">
          <a:xfrm>
            <a:off x="2827338" y="4149725"/>
            <a:ext cx="303212" cy="0"/>
          </a:xfrm>
          <a:prstGeom prst="straightConnector1">
            <a:avLst/>
          </a:prstGeom>
          <a:noFill/>
          <a:ln w="9525">
            <a:solidFill>
              <a:schemeClr val="tx1"/>
            </a:solidFill>
            <a:round/>
            <a:headEnd/>
            <a:tailEnd/>
          </a:ln>
          <a:effectLst/>
        </p:spPr>
      </p:cxnSp>
      <p:sp>
        <p:nvSpPr>
          <p:cNvPr id="389197" name="Rectangle 77"/>
          <p:cNvSpPr>
            <a:spLocks noChangeArrowheads="1"/>
          </p:cNvSpPr>
          <p:nvPr/>
        </p:nvSpPr>
        <p:spPr bwMode="auto">
          <a:xfrm>
            <a:off x="2751138" y="4187825"/>
            <a:ext cx="76200" cy="76200"/>
          </a:xfrm>
          <a:prstGeom prst="rect">
            <a:avLst/>
          </a:prstGeom>
          <a:solidFill>
            <a:schemeClr val="accent1"/>
          </a:solidFill>
          <a:ln w="9525">
            <a:noFill/>
            <a:miter lim="800000"/>
            <a:headEnd/>
            <a:tailEnd/>
          </a:ln>
          <a:effectLst/>
        </p:spPr>
        <p:txBody>
          <a:bodyPr wrap="none" anchor="ctr"/>
          <a:lstStyle/>
          <a:p>
            <a:pPr fontAlgn="base">
              <a:spcBef>
                <a:spcPct val="0"/>
              </a:spcBef>
              <a:spcAft>
                <a:spcPct val="0"/>
              </a:spcAft>
            </a:pPr>
            <a:endParaRPr lang="en-US">
              <a:solidFill>
                <a:srgbClr val="000000"/>
              </a:solidFill>
              <a:latin typeface="Gill Sans MT" pitchFamily="34" charset="0"/>
            </a:endParaRPr>
          </a:p>
        </p:txBody>
      </p:sp>
      <p:sp>
        <p:nvSpPr>
          <p:cNvPr id="389198" name="Rectangle 78"/>
          <p:cNvSpPr>
            <a:spLocks noChangeArrowheads="1"/>
          </p:cNvSpPr>
          <p:nvPr/>
        </p:nvSpPr>
        <p:spPr bwMode="auto">
          <a:xfrm>
            <a:off x="2751138" y="4414838"/>
            <a:ext cx="76200" cy="76200"/>
          </a:xfrm>
          <a:prstGeom prst="rect">
            <a:avLst/>
          </a:prstGeom>
          <a:solidFill>
            <a:schemeClr val="accent1"/>
          </a:solidFill>
          <a:ln w="9525">
            <a:noFill/>
            <a:miter lim="800000"/>
            <a:headEnd/>
            <a:tailEnd/>
          </a:ln>
          <a:effectLst/>
        </p:spPr>
        <p:txBody>
          <a:bodyPr wrap="none" anchor="ctr"/>
          <a:lstStyle/>
          <a:p>
            <a:pPr fontAlgn="base">
              <a:spcBef>
                <a:spcPct val="0"/>
              </a:spcBef>
              <a:spcAft>
                <a:spcPct val="0"/>
              </a:spcAft>
            </a:pPr>
            <a:endParaRPr lang="en-US">
              <a:solidFill>
                <a:srgbClr val="000000"/>
              </a:solidFill>
              <a:latin typeface="Gill Sans MT" pitchFamily="34" charset="0"/>
            </a:endParaRPr>
          </a:p>
        </p:txBody>
      </p:sp>
      <p:sp>
        <p:nvSpPr>
          <p:cNvPr id="389199" name="Rectangle 79"/>
          <p:cNvSpPr>
            <a:spLocks noChangeArrowheads="1"/>
          </p:cNvSpPr>
          <p:nvPr/>
        </p:nvSpPr>
        <p:spPr bwMode="auto">
          <a:xfrm>
            <a:off x="2751138" y="3883025"/>
            <a:ext cx="76200" cy="76200"/>
          </a:xfrm>
          <a:prstGeom prst="rect">
            <a:avLst/>
          </a:prstGeom>
          <a:solidFill>
            <a:schemeClr val="accent1"/>
          </a:solidFill>
          <a:ln w="9525">
            <a:noFill/>
            <a:miter lim="800000"/>
            <a:headEnd/>
            <a:tailEnd/>
          </a:ln>
          <a:effectLst/>
        </p:spPr>
        <p:txBody>
          <a:bodyPr wrap="none" anchor="ctr"/>
          <a:lstStyle/>
          <a:p>
            <a:pPr fontAlgn="base">
              <a:spcBef>
                <a:spcPct val="0"/>
              </a:spcBef>
              <a:spcAft>
                <a:spcPct val="0"/>
              </a:spcAft>
            </a:pPr>
            <a:endParaRPr lang="en-US">
              <a:solidFill>
                <a:srgbClr val="000000"/>
              </a:solidFill>
              <a:latin typeface="Gill Sans MT" pitchFamily="34" charset="0"/>
            </a:endParaRPr>
          </a:p>
        </p:txBody>
      </p:sp>
      <p:sp>
        <p:nvSpPr>
          <p:cNvPr id="389200" name="Rectangle 80"/>
          <p:cNvSpPr>
            <a:spLocks noChangeArrowheads="1"/>
          </p:cNvSpPr>
          <p:nvPr/>
        </p:nvSpPr>
        <p:spPr bwMode="auto">
          <a:xfrm>
            <a:off x="2751138" y="4111625"/>
            <a:ext cx="76200" cy="76200"/>
          </a:xfrm>
          <a:prstGeom prst="rect">
            <a:avLst/>
          </a:prstGeom>
          <a:solidFill>
            <a:schemeClr val="accent1"/>
          </a:solidFill>
          <a:ln w="9525">
            <a:noFill/>
            <a:miter lim="800000"/>
            <a:headEnd/>
            <a:tailEnd/>
          </a:ln>
          <a:effectLst/>
        </p:spPr>
        <p:txBody>
          <a:bodyPr wrap="none" anchor="ctr"/>
          <a:lstStyle/>
          <a:p>
            <a:pPr fontAlgn="base">
              <a:spcBef>
                <a:spcPct val="0"/>
              </a:spcBef>
              <a:spcAft>
                <a:spcPct val="0"/>
              </a:spcAft>
            </a:pPr>
            <a:endParaRPr lang="en-US">
              <a:solidFill>
                <a:srgbClr val="000000"/>
              </a:solidFill>
              <a:latin typeface="Gill Sans MT" pitchFamily="34" charset="0"/>
            </a:endParaRPr>
          </a:p>
        </p:txBody>
      </p:sp>
      <p:cxnSp>
        <p:nvCxnSpPr>
          <p:cNvPr id="389201" name="AutoShape 81"/>
          <p:cNvCxnSpPr>
            <a:cxnSpLocks noChangeShapeType="1"/>
            <a:stCxn id="389193" idx="3"/>
            <a:endCxn id="389197" idx="3"/>
          </p:cNvCxnSpPr>
          <p:nvPr/>
        </p:nvCxnSpPr>
        <p:spPr bwMode="auto">
          <a:xfrm flipH="1">
            <a:off x="2827338" y="4075113"/>
            <a:ext cx="528637" cy="150812"/>
          </a:xfrm>
          <a:prstGeom prst="bentConnector3">
            <a:avLst>
              <a:gd name="adj1" fmla="val -42944"/>
            </a:avLst>
          </a:prstGeom>
          <a:noFill/>
          <a:ln w="9525">
            <a:solidFill>
              <a:schemeClr val="tx1"/>
            </a:solidFill>
            <a:miter lim="800000"/>
            <a:headEnd/>
            <a:tailEnd/>
          </a:ln>
          <a:effectLst/>
        </p:spPr>
      </p:cxnSp>
      <p:sp>
        <p:nvSpPr>
          <p:cNvPr id="389203" name="Oval 83"/>
          <p:cNvSpPr>
            <a:spLocks noChangeArrowheads="1"/>
          </p:cNvSpPr>
          <p:nvPr/>
        </p:nvSpPr>
        <p:spPr bwMode="auto">
          <a:xfrm>
            <a:off x="3130550" y="4416425"/>
            <a:ext cx="76200" cy="76200"/>
          </a:xfrm>
          <a:prstGeom prst="ellipse">
            <a:avLst/>
          </a:prstGeom>
          <a:solidFill>
            <a:srgbClr val="C00000"/>
          </a:solidFill>
          <a:ln w="9525">
            <a:noFill/>
            <a:round/>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fontAlgn="base">
              <a:spcBef>
                <a:spcPct val="0"/>
              </a:spcBef>
              <a:spcAft>
                <a:spcPct val="0"/>
              </a:spcAft>
            </a:pPr>
            <a:endParaRPr lang="en-US">
              <a:solidFill>
                <a:srgbClr val="000000"/>
              </a:solidFill>
              <a:latin typeface="Gill Sans MT" pitchFamily="34" charset="0"/>
            </a:endParaRPr>
          </a:p>
        </p:txBody>
      </p:sp>
      <p:sp>
        <p:nvSpPr>
          <p:cNvPr id="389204" name="Rectangle 84"/>
          <p:cNvSpPr>
            <a:spLocks noChangeArrowheads="1"/>
          </p:cNvSpPr>
          <p:nvPr/>
        </p:nvSpPr>
        <p:spPr bwMode="auto">
          <a:xfrm>
            <a:off x="3205163" y="4264025"/>
            <a:ext cx="76200" cy="76200"/>
          </a:xfrm>
          <a:prstGeom prst="rect">
            <a:avLst/>
          </a:prstGeom>
          <a:solidFill>
            <a:schemeClr val="accent1"/>
          </a:solidFill>
          <a:ln w="9525">
            <a:noFill/>
            <a:miter lim="800000"/>
            <a:headEnd/>
            <a:tailEnd/>
          </a:ln>
          <a:effectLst/>
        </p:spPr>
        <p:txBody>
          <a:bodyPr wrap="none" anchor="ctr"/>
          <a:lstStyle/>
          <a:p>
            <a:pPr fontAlgn="base">
              <a:spcBef>
                <a:spcPct val="0"/>
              </a:spcBef>
              <a:spcAft>
                <a:spcPct val="0"/>
              </a:spcAft>
            </a:pPr>
            <a:endParaRPr lang="en-US">
              <a:solidFill>
                <a:srgbClr val="000000"/>
              </a:solidFill>
              <a:latin typeface="Gill Sans MT" pitchFamily="34" charset="0"/>
            </a:endParaRPr>
          </a:p>
        </p:txBody>
      </p:sp>
      <p:cxnSp>
        <p:nvCxnSpPr>
          <p:cNvPr id="389205" name="AutoShape 85"/>
          <p:cNvCxnSpPr>
            <a:cxnSpLocks noChangeShapeType="1"/>
            <a:stCxn id="389198" idx="3"/>
            <a:endCxn id="389203" idx="2"/>
          </p:cNvCxnSpPr>
          <p:nvPr/>
        </p:nvCxnSpPr>
        <p:spPr bwMode="auto">
          <a:xfrm>
            <a:off x="2827338" y="4452938"/>
            <a:ext cx="303212" cy="1587"/>
          </a:xfrm>
          <a:prstGeom prst="straightConnector1">
            <a:avLst/>
          </a:prstGeom>
          <a:noFill/>
          <a:ln w="9525">
            <a:solidFill>
              <a:schemeClr val="tx1"/>
            </a:solidFill>
            <a:round/>
            <a:headEnd/>
            <a:tailEnd/>
          </a:ln>
          <a:effectLst/>
        </p:spPr>
      </p:cxnSp>
      <p:cxnSp>
        <p:nvCxnSpPr>
          <p:cNvPr id="389206" name="AutoShape 86"/>
          <p:cNvCxnSpPr>
            <a:cxnSpLocks noChangeShapeType="1"/>
            <a:stCxn id="389193" idx="3"/>
            <a:endCxn id="389204" idx="1"/>
          </p:cNvCxnSpPr>
          <p:nvPr/>
        </p:nvCxnSpPr>
        <p:spPr bwMode="auto">
          <a:xfrm flipH="1">
            <a:off x="3205163" y="4075113"/>
            <a:ext cx="150812" cy="227012"/>
          </a:xfrm>
          <a:prstGeom prst="bentConnector5">
            <a:avLst>
              <a:gd name="adj1" fmla="val -150528"/>
              <a:gd name="adj2" fmla="val 65736"/>
              <a:gd name="adj3" fmla="val 251579"/>
            </a:avLst>
          </a:prstGeom>
          <a:noFill/>
          <a:ln w="9525">
            <a:solidFill>
              <a:schemeClr val="tx1"/>
            </a:solidFill>
            <a:miter lim="800000"/>
            <a:headEnd/>
            <a:tailEnd/>
          </a:ln>
          <a:effectLst/>
        </p:spPr>
      </p:cxnSp>
      <p:sp>
        <p:nvSpPr>
          <p:cNvPr id="389208" name="Oval 88"/>
          <p:cNvSpPr>
            <a:spLocks noChangeArrowheads="1"/>
          </p:cNvSpPr>
          <p:nvPr/>
        </p:nvSpPr>
        <p:spPr bwMode="auto">
          <a:xfrm>
            <a:off x="3130550" y="4718050"/>
            <a:ext cx="76200" cy="76200"/>
          </a:xfrm>
          <a:prstGeom prst="ellipse">
            <a:avLst/>
          </a:prstGeom>
          <a:solidFill>
            <a:srgbClr val="C00000"/>
          </a:solidFill>
          <a:ln w="9525">
            <a:noFill/>
            <a:round/>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fontAlgn="base">
              <a:spcBef>
                <a:spcPct val="0"/>
              </a:spcBef>
              <a:spcAft>
                <a:spcPct val="0"/>
              </a:spcAft>
            </a:pPr>
            <a:endParaRPr lang="en-US">
              <a:solidFill>
                <a:srgbClr val="000000"/>
              </a:solidFill>
              <a:latin typeface="Gill Sans MT" pitchFamily="34" charset="0"/>
            </a:endParaRPr>
          </a:p>
        </p:txBody>
      </p:sp>
      <p:sp>
        <p:nvSpPr>
          <p:cNvPr id="389209" name="Rectangle 89"/>
          <p:cNvSpPr>
            <a:spLocks noChangeArrowheads="1"/>
          </p:cNvSpPr>
          <p:nvPr/>
        </p:nvSpPr>
        <p:spPr bwMode="auto">
          <a:xfrm>
            <a:off x="3205163" y="4565650"/>
            <a:ext cx="76200" cy="76200"/>
          </a:xfrm>
          <a:prstGeom prst="rect">
            <a:avLst/>
          </a:prstGeom>
          <a:solidFill>
            <a:schemeClr val="accent1"/>
          </a:solidFill>
          <a:ln w="9525">
            <a:noFill/>
            <a:miter lim="800000"/>
            <a:headEnd/>
            <a:tailEnd/>
          </a:ln>
          <a:effectLst/>
        </p:spPr>
        <p:txBody>
          <a:bodyPr wrap="none" anchor="ctr"/>
          <a:lstStyle/>
          <a:p>
            <a:pPr fontAlgn="base">
              <a:spcBef>
                <a:spcPct val="0"/>
              </a:spcBef>
              <a:spcAft>
                <a:spcPct val="0"/>
              </a:spcAft>
            </a:pPr>
            <a:endParaRPr lang="en-US">
              <a:solidFill>
                <a:srgbClr val="000000"/>
              </a:solidFill>
              <a:latin typeface="Gill Sans MT" pitchFamily="34" charset="0"/>
            </a:endParaRPr>
          </a:p>
        </p:txBody>
      </p:sp>
      <p:cxnSp>
        <p:nvCxnSpPr>
          <p:cNvPr id="389210" name="AutoShape 90"/>
          <p:cNvCxnSpPr>
            <a:cxnSpLocks noChangeShapeType="1"/>
            <a:stCxn id="389214" idx="3"/>
            <a:endCxn id="389208" idx="2"/>
          </p:cNvCxnSpPr>
          <p:nvPr/>
        </p:nvCxnSpPr>
        <p:spPr bwMode="auto">
          <a:xfrm>
            <a:off x="2827338" y="4756150"/>
            <a:ext cx="303212" cy="0"/>
          </a:xfrm>
          <a:prstGeom prst="straightConnector1">
            <a:avLst/>
          </a:prstGeom>
          <a:noFill/>
          <a:ln w="9525">
            <a:solidFill>
              <a:schemeClr val="tx1"/>
            </a:solidFill>
            <a:round/>
            <a:headEnd/>
            <a:tailEnd/>
          </a:ln>
          <a:effectLst/>
        </p:spPr>
      </p:cxnSp>
      <p:sp>
        <p:nvSpPr>
          <p:cNvPr id="389211" name="Rectangle 91"/>
          <p:cNvSpPr>
            <a:spLocks noChangeArrowheads="1"/>
          </p:cNvSpPr>
          <p:nvPr/>
        </p:nvSpPr>
        <p:spPr bwMode="auto">
          <a:xfrm>
            <a:off x="2751138" y="4794250"/>
            <a:ext cx="76200" cy="76200"/>
          </a:xfrm>
          <a:prstGeom prst="rect">
            <a:avLst/>
          </a:prstGeom>
          <a:solidFill>
            <a:schemeClr val="accent1"/>
          </a:solidFill>
          <a:ln w="9525">
            <a:noFill/>
            <a:miter lim="800000"/>
            <a:headEnd/>
            <a:tailEnd/>
          </a:ln>
          <a:effectLst/>
        </p:spPr>
        <p:txBody>
          <a:bodyPr wrap="none" anchor="ctr"/>
          <a:lstStyle/>
          <a:p>
            <a:pPr fontAlgn="base">
              <a:spcBef>
                <a:spcPct val="0"/>
              </a:spcBef>
              <a:spcAft>
                <a:spcPct val="0"/>
              </a:spcAft>
            </a:pPr>
            <a:endParaRPr lang="en-US">
              <a:solidFill>
                <a:srgbClr val="000000"/>
              </a:solidFill>
              <a:latin typeface="Gill Sans MT" pitchFamily="34" charset="0"/>
            </a:endParaRPr>
          </a:p>
        </p:txBody>
      </p:sp>
      <p:sp>
        <p:nvSpPr>
          <p:cNvPr id="389212" name="Rectangle 92"/>
          <p:cNvSpPr>
            <a:spLocks noChangeArrowheads="1"/>
          </p:cNvSpPr>
          <p:nvPr/>
        </p:nvSpPr>
        <p:spPr bwMode="auto">
          <a:xfrm>
            <a:off x="2751138" y="5021263"/>
            <a:ext cx="76200" cy="76200"/>
          </a:xfrm>
          <a:prstGeom prst="rect">
            <a:avLst/>
          </a:prstGeom>
          <a:solidFill>
            <a:schemeClr val="accent1"/>
          </a:solidFill>
          <a:ln w="9525">
            <a:noFill/>
            <a:miter lim="800000"/>
            <a:headEnd/>
            <a:tailEnd/>
          </a:ln>
          <a:effectLst/>
        </p:spPr>
        <p:txBody>
          <a:bodyPr wrap="none" anchor="ctr"/>
          <a:lstStyle/>
          <a:p>
            <a:pPr fontAlgn="base">
              <a:spcBef>
                <a:spcPct val="0"/>
              </a:spcBef>
              <a:spcAft>
                <a:spcPct val="0"/>
              </a:spcAft>
            </a:pPr>
            <a:endParaRPr lang="en-US">
              <a:solidFill>
                <a:srgbClr val="000000"/>
              </a:solidFill>
              <a:latin typeface="Gill Sans MT" pitchFamily="34" charset="0"/>
            </a:endParaRPr>
          </a:p>
        </p:txBody>
      </p:sp>
      <p:sp>
        <p:nvSpPr>
          <p:cNvPr id="389213" name="Rectangle 93"/>
          <p:cNvSpPr>
            <a:spLocks noChangeArrowheads="1"/>
          </p:cNvSpPr>
          <p:nvPr/>
        </p:nvSpPr>
        <p:spPr bwMode="auto">
          <a:xfrm>
            <a:off x="2751138" y="4489450"/>
            <a:ext cx="76200" cy="76200"/>
          </a:xfrm>
          <a:prstGeom prst="rect">
            <a:avLst/>
          </a:prstGeom>
          <a:solidFill>
            <a:schemeClr val="accent1"/>
          </a:solidFill>
          <a:ln w="9525">
            <a:noFill/>
            <a:miter lim="800000"/>
            <a:headEnd/>
            <a:tailEnd/>
          </a:ln>
          <a:effectLst/>
        </p:spPr>
        <p:txBody>
          <a:bodyPr wrap="none" anchor="ctr"/>
          <a:lstStyle/>
          <a:p>
            <a:pPr fontAlgn="base">
              <a:spcBef>
                <a:spcPct val="0"/>
              </a:spcBef>
              <a:spcAft>
                <a:spcPct val="0"/>
              </a:spcAft>
            </a:pPr>
            <a:endParaRPr lang="en-US">
              <a:solidFill>
                <a:srgbClr val="000000"/>
              </a:solidFill>
              <a:latin typeface="Gill Sans MT" pitchFamily="34" charset="0"/>
            </a:endParaRPr>
          </a:p>
        </p:txBody>
      </p:sp>
      <p:sp>
        <p:nvSpPr>
          <p:cNvPr id="389214" name="Rectangle 94"/>
          <p:cNvSpPr>
            <a:spLocks noChangeArrowheads="1"/>
          </p:cNvSpPr>
          <p:nvPr/>
        </p:nvSpPr>
        <p:spPr bwMode="auto">
          <a:xfrm>
            <a:off x="2751138" y="4718050"/>
            <a:ext cx="76200" cy="76200"/>
          </a:xfrm>
          <a:prstGeom prst="rect">
            <a:avLst/>
          </a:prstGeom>
          <a:solidFill>
            <a:schemeClr val="accent1"/>
          </a:solidFill>
          <a:ln w="9525">
            <a:noFill/>
            <a:miter lim="800000"/>
            <a:headEnd/>
            <a:tailEnd/>
          </a:ln>
          <a:effectLst/>
        </p:spPr>
        <p:txBody>
          <a:bodyPr wrap="none" anchor="ctr"/>
          <a:lstStyle/>
          <a:p>
            <a:pPr fontAlgn="base">
              <a:spcBef>
                <a:spcPct val="0"/>
              </a:spcBef>
              <a:spcAft>
                <a:spcPct val="0"/>
              </a:spcAft>
            </a:pPr>
            <a:endParaRPr lang="en-US">
              <a:solidFill>
                <a:srgbClr val="000000"/>
              </a:solidFill>
              <a:latin typeface="Gill Sans MT" pitchFamily="34" charset="0"/>
            </a:endParaRPr>
          </a:p>
        </p:txBody>
      </p:sp>
      <p:cxnSp>
        <p:nvCxnSpPr>
          <p:cNvPr id="389215" name="AutoShape 95"/>
          <p:cNvCxnSpPr>
            <a:cxnSpLocks noChangeShapeType="1"/>
            <a:stCxn id="389207" idx="3"/>
            <a:endCxn id="389211" idx="3"/>
          </p:cNvCxnSpPr>
          <p:nvPr/>
        </p:nvCxnSpPr>
        <p:spPr bwMode="auto">
          <a:xfrm flipH="1">
            <a:off x="2827338" y="4681538"/>
            <a:ext cx="528637" cy="150812"/>
          </a:xfrm>
          <a:prstGeom prst="bentConnector3">
            <a:avLst>
              <a:gd name="adj1" fmla="val -42944"/>
            </a:avLst>
          </a:prstGeom>
          <a:noFill/>
          <a:ln w="9525">
            <a:solidFill>
              <a:schemeClr val="tx1"/>
            </a:solidFill>
            <a:miter lim="800000"/>
            <a:headEnd/>
            <a:tailEnd/>
          </a:ln>
          <a:effectLst/>
        </p:spPr>
      </p:cxnSp>
      <p:sp>
        <p:nvSpPr>
          <p:cNvPr id="389217" name="Oval 97"/>
          <p:cNvSpPr>
            <a:spLocks noChangeArrowheads="1"/>
          </p:cNvSpPr>
          <p:nvPr/>
        </p:nvSpPr>
        <p:spPr bwMode="auto">
          <a:xfrm>
            <a:off x="3130550" y="5022850"/>
            <a:ext cx="76200" cy="76200"/>
          </a:xfrm>
          <a:prstGeom prst="ellipse">
            <a:avLst/>
          </a:prstGeom>
          <a:solidFill>
            <a:srgbClr val="C00000"/>
          </a:solidFill>
          <a:ln w="9525">
            <a:noFill/>
            <a:round/>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fontAlgn="base">
              <a:spcBef>
                <a:spcPct val="0"/>
              </a:spcBef>
              <a:spcAft>
                <a:spcPct val="0"/>
              </a:spcAft>
            </a:pPr>
            <a:endParaRPr lang="en-US">
              <a:solidFill>
                <a:srgbClr val="000000"/>
              </a:solidFill>
              <a:latin typeface="Gill Sans MT" pitchFamily="34" charset="0"/>
            </a:endParaRPr>
          </a:p>
        </p:txBody>
      </p:sp>
      <p:sp>
        <p:nvSpPr>
          <p:cNvPr id="389218" name="Rectangle 98"/>
          <p:cNvSpPr>
            <a:spLocks noChangeArrowheads="1"/>
          </p:cNvSpPr>
          <p:nvPr/>
        </p:nvSpPr>
        <p:spPr bwMode="auto">
          <a:xfrm>
            <a:off x="3205163" y="4870450"/>
            <a:ext cx="76200" cy="76200"/>
          </a:xfrm>
          <a:prstGeom prst="rect">
            <a:avLst/>
          </a:prstGeom>
          <a:solidFill>
            <a:schemeClr val="accent1"/>
          </a:solidFill>
          <a:ln w="9525">
            <a:noFill/>
            <a:miter lim="800000"/>
            <a:headEnd/>
            <a:tailEnd/>
          </a:ln>
          <a:effectLst/>
        </p:spPr>
        <p:txBody>
          <a:bodyPr wrap="none" anchor="ctr"/>
          <a:lstStyle/>
          <a:p>
            <a:pPr fontAlgn="base">
              <a:spcBef>
                <a:spcPct val="0"/>
              </a:spcBef>
              <a:spcAft>
                <a:spcPct val="0"/>
              </a:spcAft>
            </a:pPr>
            <a:endParaRPr lang="en-US">
              <a:solidFill>
                <a:srgbClr val="000000"/>
              </a:solidFill>
              <a:latin typeface="Gill Sans MT" pitchFamily="34" charset="0"/>
            </a:endParaRPr>
          </a:p>
        </p:txBody>
      </p:sp>
      <p:cxnSp>
        <p:nvCxnSpPr>
          <p:cNvPr id="389219" name="AutoShape 99"/>
          <p:cNvCxnSpPr>
            <a:cxnSpLocks noChangeShapeType="1"/>
            <a:stCxn id="389212" idx="3"/>
            <a:endCxn id="389217" idx="2"/>
          </p:cNvCxnSpPr>
          <p:nvPr/>
        </p:nvCxnSpPr>
        <p:spPr bwMode="auto">
          <a:xfrm>
            <a:off x="2827338" y="5059363"/>
            <a:ext cx="303212" cy="1587"/>
          </a:xfrm>
          <a:prstGeom prst="straightConnector1">
            <a:avLst/>
          </a:prstGeom>
          <a:noFill/>
          <a:ln w="9525">
            <a:solidFill>
              <a:schemeClr val="tx1"/>
            </a:solidFill>
            <a:round/>
            <a:headEnd/>
            <a:tailEnd/>
          </a:ln>
          <a:effectLst/>
        </p:spPr>
      </p:cxnSp>
      <p:cxnSp>
        <p:nvCxnSpPr>
          <p:cNvPr id="389220" name="AutoShape 100"/>
          <p:cNvCxnSpPr>
            <a:cxnSpLocks noChangeShapeType="1"/>
            <a:stCxn id="389207" idx="3"/>
            <a:endCxn id="389218" idx="1"/>
          </p:cNvCxnSpPr>
          <p:nvPr/>
        </p:nvCxnSpPr>
        <p:spPr bwMode="auto">
          <a:xfrm flipH="1">
            <a:off x="3205163" y="4681538"/>
            <a:ext cx="150812" cy="227012"/>
          </a:xfrm>
          <a:prstGeom prst="bentConnector5">
            <a:avLst>
              <a:gd name="adj1" fmla="val -150528"/>
              <a:gd name="adj2" fmla="val 65736"/>
              <a:gd name="adj3" fmla="val 251579"/>
            </a:avLst>
          </a:prstGeom>
          <a:noFill/>
          <a:ln w="9525">
            <a:solidFill>
              <a:schemeClr val="tx1"/>
            </a:solidFill>
            <a:miter lim="800000"/>
            <a:headEnd/>
            <a:tailEnd/>
          </a:ln>
          <a:effectLst/>
        </p:spPr>
      </p:cxnSp>
      <p:cxnSp>
        <p:nvCxnSpPr>
          <p:cNvPr id="389221" name="AutoShape 101"/>
          <p:cNvCxnSpPr>
            <a:cxnSpLocks noChangeShapeType="1"/>
            <a:stCxn id="389160" idx="3"/>
            <a:endCxn id="389171" idx="3"/>
          </p:cNvCxnSpPr>
          <p:nvPr/>
        </p:nvCxnSpPr>
        <p:spPr bwMode="auto">
          <a:xfrm flipH="1">
            <a:off x="2827338" y="2557463"/>
            <a:ext cx="528637" cy="149225"/>
          </a:xfrm>
          <a:prstGeom prst="bentConnector3">
            <a:avLst>
              <a:gd name="adj1" fmla="val -42944"/>
            </a:avLst>
          </a:prstGeom>
          <a:noFill/>
          <a:ln w="9525">
            <a:solidFill>
              <a:schemeClr val="tx1"/>
            </a:solidFill>
            <a:miter lim="800000"/>
            <a:headEnd/>
            <a:tailEnd/>
          </a:ln>
          <a:effectLst/>
        </p:spPr>
      </p:cxnSp>
      <p:cxnSp>
        <p:nvCxnSpPr>
          <p:cNvPr id="389222" name="AutoShape 102"/>
          <p:cNvCxnSpPr>
            <a:cxnSpLocks noChangeShapeType="1"/>
            <a:stCxn id="389174" idx="3"/>
            <a:endCxn id="389181" idx="1"/>
          </p:cNvCxnSpPr>
          <p:nvPr/>
        </p:nvCxnSpPr>
        <p:spPr bwMode="auto">
          <a:xfrm flipH="1">
            <a:off x="3205163" y="3165475"/>
            <a:ext cx="150812" cy="223838"/>
          </a:xfrm>
          <a:prstGeom prst="bentConnector5">
            <a:avLst>
              <a:gd name="adj1" fmla="val -150528"/>
              <a:gd name="adj2" fmla="val 65958"/>
              <a:gd name="adj3" fmla="val 251579"/>
            </a:avLst>
          </a:prstGeom>
          <a:noFill/>
          <a:ln w="9525">
            <a:solidFill>
              <a:schemeClr val="tx1"/>
            </a:solidFill>
            <a:miter lim="800000"/>
            <a:headEnd/>
            <a:tailEnd/>
          </a:ln>
          <a:effectLst/>
        </p:spPr>
      </p:cxnSp>
      <p:cxnSp>
        <p:nvCxnSpPr>
          <p:cNvPr id="389223" name="AutoShape 103"/>
          <p:cNvCxnSpPr>
            <a:cxnSpLocks noChangeShapeType="1"/>
            <a:stCxn id="389188" idx="3"/>
            <a:endCxn id="389195" idx="1"/>
          </p:cNvCxnSpPr>
          <p:nvPr/>
        </p:nvCxnSpPr>
        <p:spPr bwMode="auto">
          <a:xfrm flipH="1">
            <a:off x="3205163" y="3771900"/>
            <a:ext cx="150812" cy="225425"/>
          </a:xfrm>
          <a:prstGeom prst="bentConnector5">
            <a:avLst>
              <a:gd name="adj1" fmla="val -150528"/>
              <a:gd name="adj2" fmla="val 66199"/>
              <a:gd name="adj3" fmla="val 251579"/>
            </a:avLst>
          </a:prstGeom>
          <a:noFill/>
          <a:ln w="9525">
            <a:solidFill>
              <a:schemeClr val="tx1"/>
            </a:solidFill>
            <a:miter lim="800000"/>
            <a:headEnd/>
            <a:tailEnd/>
          </a:ln>
          <a:effectLst/>
        </p:spPr>
      </p:cxnSp>
      <p:cxnSp>
        <p:nvCxnSpPr>
          <p:cNvPr id="389224" name="AutoShape 104"/>
          <p:cNvCxnSpPr>
            <a:cxnSpLocks noChangeShapeType="1"/>
            <a:stCxn id="389202" idx="3"/>
            <a:endCxn id="389209" idx="1"/>
          </p:cNvCxnSpPr>
          <p:nvPr/>
        </p:nvCxnSpPr>
        <p:spPr bwMode="auto">
          <a:xfrm flipH="1">
            <a:off x="3205163" y="4379913"/>
            <a:ext cx="150812" cy="223837"/>
          </a:xfrm>
          <a:prstGeom prst="bentConnector5">
            <a:avLst>
              <a:gd name="adj1" fmla="val -150528"/>
              <a:gd name="adj2" fmla="val 65958"/>
              <a:gd name="adj3" fmla="val 251579"/>
            </a:avLst>
          </a:prstGeom>
          <a:noFill/>
          <a:ln w="9525">
            <a:solidFill>
              <a:schemeClr val="tx1"/>
            </a:solidFill>
            <a:miter lim="800000"/>
            <a:headEnd/>
            <a:tailEnd/>
          </a:ln>
          <a:effectLst/>
        </p:spPr>
      </p:cxnSp>
      <p:cxnSp>
        <p:nvCxnSpPr>
          <p:cNvPr id="389225" name="AutoShape 105"/>
          <p:cNvCxnSpPr>
            <a:cxnSpLocks noChangeShapeType="1"/>
            <a:stCxn id="389160" idx="3"/>
            <a:endCxn id="389167" idx="1"/>
          </p:cNvCxnSpPr>
          <p:nvPr/>
        </p:nvCxnSpPr>
        <p:spPr bwMode="auto">
          <a:xfrm flipH="1">
            <a:off x="3205163" y="2557463"/>
            <a:ext cx="150812" cy="225425"/>
          </a:xfrm>
          <a:prstGeom prst="bentConnector5">
            <a:avLst>
              <a:gd name="adj1" fmla="val -150528"/>
              <a:gd name="adj2" fmla="val 66199"/>
              <a:gd name="adj3" fmla="val 251579"/>
            </a:avLst>
          </a:prstGeom>
          <a:noFill/>
          <a:ln w="9525">
            <a:solidFill>
              <a:schemeClr val="tx1"/>
            </a:solidFill>
            <a:miter lim="800000"/>
            <a:headEnd/>
            <a:tailEnd/>
          </a:ln>
          <a:effectLst/>
        </p:spPr>
      </p:cxnSp>
      <p:cxnSp>
        <p:nvCxnSpPr>
          <p:cNvPr id="389226" name="AutoShape 106"/>
          <p:cNvCxnSpPr>
            <a:cxnSpLocks noChangeShapeType="1"/>
            <a:stCxn id="389174" idx="3"/>
            <a:endCxn id="389185" idx="3"/>
          </p:cNvCxnSpPr>
          <p:nvPr/>
        </p:nvCxnSpPr>
        <p:spPr bwMode="auto">
          <a:xfrm flipH="1">
            <a:off x="2827338" y="3165475"/>
            <a:ext cx="528637" cy="147638"/>
          </a:xfrm>
          <a:prstGeom prst="bentConnector3">
            <a:avLst>
              <a:gd name="adj1" fmla="val -42944"/>
            </a:avLst>
          </a:prstGeom>
          <a:noFill/>
          <a:ln w="9525">
            <a:solidFill>
              <a:schemeClr val="tx1"/>
            </a:solidFill>
            <a:miter lim="800000"/>
            <a:headEnd/>
            <a:tailEnd/>
          </a:ln>
          <a:effectLst/>
        </p:spPr>
      </p:cxnSp>
      <p:cxnSp>
        <p:nvCxnSpPr>
          <p:cNvPr id="389227" name="AutoShape 107"/>
          <p:cNvCxnSpPr>
            <a:cxnSpLocks noChangeShapeType="1"/>
            <a:stCxn id="389188" idx="3"/>
            <a:endCxn id="389199" idx="3"/>
          </p:cNvCxnSpPr>
          <p:nvPr/>
        </p:nvCxnSpPr>
        <p:spPr bwMode="auto">
          <a:xfrm flipH="1">
            <a:off x="2827338" y="3771900"/>
            <a:ext cx="528637" cy="149225"/>
          </a:xfrm>
          <a:prstGeom prst="bentConnector3">
            <a:avLst>
              <a:gd name="adj1" fmla="val -42944"/>
            </a:avLst>
          </a:prstGeom>
          <a:noFill/>
          <a:ln w="9525">
            <a:solidFill>
              <a:schemeClr val="tx1"/>
            </a:solidFill>
            <a:miter lim="800000"/>
            <a:headEnd/>
            <a:tailEnd/>
          </a:ln>
          <a:effectLst/>
        </p:spPr>
      </p:cxnSp>
      <p:cxnSp>
        <p:nvCxnSpPr>
          <p:cNvPr id="389228" name="AutoShape 108"/>
          <p:cNvCxnSpPr>
            <a:cxnSpLocks noChangeShapeType="1"/>
            <a:stCxn id="389202" idx="3"/>
            <a:endCxn id="389213" idx="3"/>
          </p:cNvCxnSpPr>
          <p:nvPr/>
        </p:nvCxnSpPr>
        <p:spPr bwMode="auto">
          <a:xfrm flipH="1">
            <a:off x="2827338" y="4379913"/>
            <a:ext cx="528637" cy="147637"/>
          </a:xfrm>
          <a:prstGeom prst="bentConnector3">
            <a:avLst>
              <a:gd name="adj1" fmla="val -42944"/>
            </a:avLst>
          </a:prstGeom>
          <a:noFill/>
          <a:ln w="9525">
            <a:solidFill>
              <a:schemeClr val="tx1"/>
            </a:solidFill>
            <a:miter lim="800000"/>
            <a:headEnd/>
            <a:tailEnd/>
          </a:ln>
          <a:effectLst/>
        </p:spPr>
      </p:cxnSp>
      <p:grpSp>
        <p:nvGrpSpPr>
          <p:cNvPr id="389229" name="Group 109"/>
          <p:cNvGrpSpPr>
            <a:grpSpLocks/>
          </p:cNvGrpSpPr>
          <p:nvPr/>
        </p:nvGrpSpPr>
        <p:grpSpPr bwMode="auto">
          <a:xfrm>
            <a:off x="1838325" y="2060575"/>
            <a:ext cx="987425" cy="3036888"/>
            <a:chOff x="872" y="1299"/>
            <a:chExt cx="622" cy="1913"/>
          </a:xfrm>
        </p:grpSpPr>
        <p:sp>
          <p:nvSpPr>
            <p:cNvPr id="389124" name="Rectangle 4"/>
            <p:cNvSpPr>
              <a:spLocks noChangeArrowheads="1"/>
            </p:cNvSpPr>
            <p:nvPr/>
          </p:nvSpPr>
          <p:spPr bwMode="auto">
            <a:xfrm>
              <a:off x="872" y="1299"/>
              <a:ext cx="622" cy="192"/>
            </a:xfrm>
            <a:prstGeom prst="rect">
              <a:avLst/>
            </a:prstGeom>
            <a:solidFill>
              <a:schemeClr val="accent1"/>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fontAlgn="base">
                <a:spcBef>
                  <a:spcPct val="0"/>
                </a:spcBef>
                <a:spcAft>
                  <a:spcPct val="0"/>
                </a:spcAft>
              </a:pPr>
              <a:endParaRPr lang="en-US">
                <a:solidFill>
                  <a:srgbClr val="000000"/>
                </a:solidFill>
                <a:latin typeface="Gill Sans MT" pitchFamily="34" charset="0"/>
              </a:endParaRPr>
            </a:p>
          </p:txBody>
        </p:sp>
        <p:sp>
          <p:nvSpPr>
            <p:cNvPr id="389125" name="Rectangle 5"/>
            <p:cNvSpPr>
              <a:spLocks noChangeArrowheads="1"/>
            </p:cNvSpPr>
            <p:nvPr/>
          </p:nvSpPr>
          <p:spPr bwMode="auto">
            <a:xfrm>
              <a:off x="872" y="1491"/>
              <a:ext cx="622" cy="191"/>
            </a:xfrm>
            <a:prstGeom prst="rect">
              <a:avLst/>
            </a:prstGeom>
            <a:solidFill>
              <a:srgbClr val="00FF00"/>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fontAlgn="base">
                <a:spcBef>
                  <a:spcPct val="0"/>
                </a:spcBef>
                <a:spcAft>
                  <a:spcPct val="0"/>
                </a:spcAft>
              </a:pPr>
              <a:endParaRPr lang="en-US">
                <a:solidFill>
                  <a:srgbClr val="000000"/>
                </a:solidFill>
                <a:latin typeface="Gill Sans MT" pitchFamily="34" charset="0"/>
              </a:endParaRPr>
            </a:p>
          </p:txBody>
        </p:sp>
        <p:sp>
          <p:nvSpPr>
            <p:cNvPr id="389140" name="Rectangle 20"/>
            <p:cNvSpPr>
              <a:spLocks noChangeArrowheads="1"/>
            </p:cNvSpPr>
            <p:nvPr/>
          </p:nvSpPr>
          <p:spPr bwMode="auto">
            <a:xfrm>
              <a:off x="872" y="1682"/>
              <a:ext cx="622" cy="192"/>
            </a:xfrm>
            <a:prstGeom prst="rect">
              <a:avLst/>
            </a:prstGeom>
            <a:solidFill>
              <a:schemeClr val="accent1"/>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fontAlgn="base">
                <a:spcBef>
                  <a:spcPct val="0"/>
                </a:spcBef>
                <a:spcAft>
                  <a:spcPct val="0"/>
                </a:spcAft>
              </a:pPr>
              <a:endParaRPr lang="en-US">
                <a:solidFill>
                  <a:srgbClr val="000000"/>
                </a:solidFill>
                <a:latin typeface="Gill Sans MT" pitchFamily="34" charset="0"/>
              </a:endParaRPr>
            </a:p>
          </p:txBody>
        </p:sp>
        <p:sp>
          <p:nvSpPr>
            <p:cNvPr id="389141" name="Rectangle 21"/>
            <p:cNvSpPr>
              <a:spLocks noChangeArrowheads="1"/>
            </p:cNvSpPr>
            <p:nvPr/>
          </p:nvSpPr>
          <p:spPr bwMode="auto">
            <a:xfrm>
              <a:off x="872" y="1872"/>
              <a:ext cx="622" cy="192"/>
            </a:xfrm>
            <a:prstGeom prst="rect">
              <a:avLst/>
            </a:prstGeom>
            <a:solidFill>
              <a:schemeClr val="accent1"/>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fontAlgn="base">
                <a:spcBef>
                  <a:spcPct val="0"/>
                </a:spcBef>
                <a:spcAft>
                  <a:spcPct val="0"/>
                </a:spcAft>
              </a:pPr>
              <a:endParaRPr lang="en-US">
                <a:solidFill>
                  <a:srgbClr val="000000"/>
                </a:solidFill>
                <a:latin typeface="Gill Sans MT" pitchFamily="34" charset="0"/>
              </a:endParaRPr>
            </a:p>
          </p:txBody>
        </p:sp>
        <p:sp>
          <p:nvSpPr>
            <p:cNvPr id="389142" name="Rectangle 22"/>
            <p:cNvSpPr>
              <a:spLocks noChangeArrowheads="1"/>
            </p:cNvSpPr>
            <p:nvPr/>
          </p:nvSpPr>
          <p:spPr bwMode="auto">
            <a:xfrm>
              <a:off x="872" y="2065"/>
              <a:ext cx="622" cy="191"/>
            </a:xfrm>
            <a:prstGeom prst="rect">
              <a:avLst/>
            </a:prstGeom>
            <a:solidFill>
              <a:srgbClr val="00FF00"/>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fontAlgn="base">
                <a:spcBef>
                  <a:spcPct val="0"/>
                </a:spcBef>
                <a:spcAft>
                  <a:spcPct val="0"/>
                </a:spcAft>
              </a:pPr>
              <a:endParaRPr lang="en-US">
                <a:solidFill>
                  <a:srgbClr val="000000"/>
                </a:solidFill>
                <a:latin typeface="Gill Sans MT" pitchFamily="34" charset="0"/>
              </a:endParaRPr>
            </a:p>
          </p:txBody>
        </p:sp>
        <p:sp>
          <p:nvSpPr>
            <p:cNvPr id="389143" name="Rectangle 23"/>
            <p:cNvSpPr>
              <a:spLocks noChangeArrowheads="1"/>
            </p:cNvSpPr>
            <p:nvPr/>
          </p:nvSpPr>
          <p:spPr bwMode="auto">
            <a:xfrm>
              <a:off x="872" y="2256"/>
              <a:ext cx="622" cy="191"/>
            </a:xfrm>
            <a:prstGeom prst="rect">
              <a:avLst/>
            </a:prstGeom>
            <a:solidFill>
              <a:srgbClr val="00FF00"/>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fontAlgn="base">
                <a:spcBef>
                  <a:spcPct val="0"/>
                </a:spcBef>
                <a:spcAft>
                  <a:spcPct val="0"/>
                </a:spcAft>
              </a:pPr>
              <a:endParaRPr lang="en-US">
                <a:solidFill>
                  <a:srgbClr val="000000"/>
                </a:solidFill>
                <a:latin typeface="Gill Sans MT" pitchFamily="34" charset="0"/>
              </a:endParaRPr>
            </a:p>
          </p:txBody>
        </p:sp>
        <p:sp>
          <p:nvSpPr>
            <p:cNvPr id="389144" name="Rectangle 24"/>
            <p:cNvSpPr>
              <a:spLocks noChangeArrowheads="1"/>
            </p:cNvSpPr>
            <p:nvPr/>
          </p:nvSpPr>
          <p:spPr bwMode="auto">
            <a:xfrm>
              <a:off x="872" y="2447"/>
              <a:ext cx="622" cy="192"/>
            </a:xfrm>
            <a:prstGeom prst="rect">
              <a:avLst/>
            </a:prstGeom>
            <a:solidFill>
              <a:schemeClr val="accent1"/>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fontAlgn="base">
                <a:spcBef>
                  <a:spcPct val="0"/>
                </a:spcBef>
                <a:spcAft>
                  <a:spcPct val="0"/>
                </a:spcAft>
              </a:pPr>
              <a:endParaRPr lang="en-US">
                <a:solidFill>
                  <a:srgbClr val="000000"/>
                </a:solidFill>
                <a:latin typeface="Gill Sans MT" pitchFamily="34" charset="0"/>
              </a:endParaRPr>
            </a:p>
          </p:txBody>
        </p:sp>
        <p:sp>
          <p:nvSpPr>
            <p:cNvPr id="389145" name="Rectangle 25"/>
            <p:cNvSpPr>
              <a:spLocks noChangeArrowheads="1"/>
            </p:cNvSpPr>
            <p:nvPr/>
          </p:nvSpPr>
          <p:spPr bwMode="auto">
            <a:xfrm>
              <a:off x="872" y="2638"/>
              <a:ext cx="622" cy="191"/>
            </a:xfrm>
            <a:prstGeom prst="rect">
              <a:avLst/>
            </a:prstGeom>
            <a:solidFill>
              <a:srgbClr val="00FF00"/>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fontAlgn="base">
                <a:spcBef>
                  <a:spcPct val="0"/>
                </a:spcBef>
                <a:spcAft>
                  <a:spcPct val="0"/>
                </a:spcAft>
              </a:pPr>
              <a:endParaRPr lang="en-US">
                <a:solidFill>
                  <a:srgbClr val="000000"/>
                </a:solidFill>
                <a:latin typeface="Gill Sans MT" pitchFamily="34" charset="0"/>
              </a:endParaRPr>
            </a:p>
          </p:txBody>
        </p:sp>
        <p:sp>
          <p:nvSpPr>
            <p:cNvPr id="389146" name="Rectangle 26"/>
            <p:cNvSpPr>
              <a:spLocks noChangeArrowheads="1"/>
            </p:cNvSpPr>
            <p:nvPr/>
          </p:nvSpPr>
          <p:spPr bwMode="auto">
            <a:xfrm>
              <a:off x="872" y="2829"/>
              <a:ext cx="622" cy="192"/>
            </a:xfrm>
            <a:prstGeom prst="rect">
              <a:avLst/>
            </a:prstGeom>
            <a:solidFill>
              <a:schemeClr val="accent1"/>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fontAlgn="base">
                <a:spcBef>
                  <a:spcPct val="0"/>
                </a:spcBef>
                <a:spcAft>
                  <a:spcPct val="0"/>
                </a:spcAft>
              </a:pPr>
              <a:endParaRPr lang="en-US">
                <a:solidFill>
                  <a:srgbClr val="000000"/>
                </a:solidFill>
                <a:latin typeface="Gill Sans MT" pitchFamily="34" charset="0"/>
              </a:endParaRPr>
            </a:p>
          </p:txBody>
        </p:sp>
        <p:sp>
          <p:nvSpPr>
            <p:cNvPr id="389148" name="Rectangle 28"/>
            <p:cNvSpPr>
              <a:spLocks noChangeArrowheads="1"/>
            </p:cNvSpPr>
            <p:nvPr/>
          </p:nvSpPr>
          <p:spPr bwMode="auto">
            <a:xfrm>
              <a:off x="872" y="3020"/>
              <a:ext cx="622" cy="192"/>
            </a:xfrm>
            <a:prstGeom prst="rect">
              <a:avLst/>
            </a:prstGeom>
            <a:solidFill>
              <a:schemeClr val="accent1"/>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fontAlgn="base">
                <a:spcBef>
                  <a:spcPct val="0"/>
                </a:spcBef>
                <a:spcAft>
                  <a:spcPct val="0"/>
                </a:spcAft>
              </a:pPr>
              <a:endParaRPr lang="en-US">
                <a:solidFill>
                  <a:srgbClr val="000000"/>
                </a:solidFill>
                <a:latin typeface="Gill Sans MT" pitchFamily="34" charset="0"/>
              </a:endParaRPr>
            </a:p>
          </p:txBody>
        </p:sp>
      </p:grpSp>
      <p:sp>
        <p:nvSpPr>
          <p:cNvPr id="389139" name="AutoShape 19"/>
          <p:cNvSpPr>
            <a:spLocks noChangeArrowheads="1"/>
          </p:cNvSpPr>
          <p:nvPr/>
        </p:nvSpPr>
        <p:spPr bwMode="auto">
          <a:xfrm>
            <a:off x="3205163" y="2138363"/>
            <a:ext cx="150812" cy="227012"/>
          </a:xfrm>
          <a:prstGeom prst="flowChartDelay">
            <a:avLst/>
          </a:prstGeom>
          <a:solidFill>
            <a:srgbClr val="3366FF"/>
          </a:solidFill>
          <a:ln w="9525">
            <a:no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fontAlgn="base">
              <a:spcBef>
                <a:spcPct val="0"/>
              </a:spcBef>
              <a:spcAft>
                <a:spcPct val="0"/>
              </a:spcAft>
            </a:pPr>
            <a:endParaRPr lang="en-US">
              <a:solidFill>
                <a:srgbClr val="000000"/>
              </a:solidFill>
              <a:latin typeface="Gill Sans MT" pitchFamily="34" charset="0"/>
            </a:endParaRPr>
          </a:p>
        </p:txBody>
      </p:sp>
      <p:sp>
        <p:nvSpPr>
          <p:cNvPr id="389160" name="AutoShape 40"/>
          <p:cNvSpPr>
            <a:spLocks noChangeArrowheads="1"/>
          </p:cNvSpPr>
          <p:nvPr/>
        </p:nvSpPr>
        <p:spPr bwMode="auto">
          <a:xfrm>
            <a:off x="3205163" y="2443163"/>
            <a:ext cx="150812" cy="227012"/>
          </a:xfrm>
          <a:prstGeom prst="flowChartDelay">
            <a:avLst/>
          </a:prstGeom>
          <a:solidFill>
            <a:srgbClr val="3366FF"/>
          </a:solidFill>
          <a:ln w="9525">
            <a:no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fontAlgn="base">
              <a:spcBef>
                <a:spcPct val="0"/>
              </a:spcBef>
              <a:spcAft>
                <a:spcPct val="0"/>
              </a:spcAft>
            </a:pPr>
            <a:endParaRPr lang="en-US">
              <a:solidFill>
                <a:srgbClr val="000000"/>
              </a:solidFill>
              <a:latin typeface="Gill Sans MT" pitchFamily="34" charset="0"/>
            </a:endParaRPr>
          </a:p>
        </p:txBody>
      </p:sp>
      <p:sp>
        <p:nvSpPr>
          <p:cNvPr id="389165" name="AutoShape 45"/>
          <p:cNvSpPr>
            <a:spLocks noChangeArrowheads="1"/>
          </p:cNvSpPr>
          <p:nvPr/>
        </p:nvSpPr>
        <p:spPr bwMode="auto">
          <a:xfrm>
            <a:off x="3205163" y="2746375"/>
            <a:ext cx="150812" cy="227013"/>
          </a:xfrm>
          <a:prstGeom prst="flowChartDelay">
            <a:avLst/>
          </a:prstGeom>
          <a:solidFill>
            <a:srgbClr val="3366FF"/>
          </a:solidFill>
          <a:ln w="9525">
            <a:no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fontAlgn="base">
              <a:spcBef>
                <a:spcPct val="0"/>
              </a:spcBef>
              <a:spcAft>
                <a:spcPct val="0"/>
              </a:spcAft>
            </a:pPr>
            <a:endParaRPr lang="en-US">
              <a:solidFill>
                <a:srgbClr val="000000"/>
              </a:solidFill>
              <a:latin typeface="Gill Sans MT" pitchFamily="34" charset="0"/>
            </a:endParaRPr>
          </a:p>
        </p:txBody>
      </p:sp>
      <p:sp>
        <p:nvSpPr>
          <p:cNvPr id="389174" name="AutoShape 54"/>
          <p:cNvSpPr>
            <a:spLocks noChangeArrowheads="1"/>
          </p:cNvSpPr>
          <p:nvPr/>
        </p:nvSpPr>
        <p:spPr bwMode="auto">
          <a:xfrm>
            <a:off x="3205163" y="3051175"/>
            <a:ext cx="150812" cy="227013"/>
          </a:xfrm>
          <a:prstGeom prst="flowChartDelay">
            <a:avLst/>
          </a:prstGeom>
          <a:solidFill>
            <a:srgbClr val="3366FF"/>
          </a:solidFill>
          <a:ln w="9525">
            <a:no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fontAlgn="base">
              <a:spcBef>
                <a:spcPct val="0"/>
              </a:spcBef>
              <a:spcAft>
                <a:spcPct val="0"/>
              </a:spcAft>
            </a:pPr>
            <a:endParaRPr lang="en-US">
              <a:solidFill>
                <a:srgbClr val="000000"/>
              </a:solidFill>
              <a:latin typeface="Gill Sans MT" pitchFamily="34" charset="0"/>
            </a:endParaRPr>
          </a:p>
        </p:txBody>
      </p:sp>
      <p:sp>
        <p:nvSpPr>
          <p:cNvPr id="389179" name="AutoShape 59"/>
          <p:cNvSpPr>
            <a:spLocks noChangeArrowheads="1"/>
          </p:cNvSpPr>
          <p:nvPr/>
        </p:nvSpPr>
        <p:spPr bwMode="auto">
          <a:xfrm>
            <a:off x="3205163" y="3352800"/>
            <a:ext cx="150812" cy="227013"/>
          </a:xfrm>
          <a:prstGeom prst="flowChartDelay">
            <a:avLst/>
          </a:prstGeom>
          <a:solidFill>
            <a:srgbClr val="3366FF"/>
          </a:solidFill>
          <a:ln w="9525">
            <a:no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fontAlgn="base">
              <a:spcBef>
                <a:spcPct val="0"/>
              </a:spcBef>
              <a:spcAft>
                <a:spcPct val="0"/>
              </a:spcAft>
            </a:pPr>
            <a:endParaRPr lang="en-US">
              <a:solidFill>
                <a:srgbClr val="000000"/>
              </a:solidFill>
              <a:latin typeface="Gill Sans MT" pitchFamily="34" charset="0"/>
            </a:endParaRPr>
          </a:p>
        </p:txBody>
      </p:sp>
      <p:sp>
        <p:nvSpPr>
          <p:cNvPr id="389188" name="AutoShape 68"/>
          <p:cNvSpPr>
            <a:spLocks noChangeArrowheads="1"/>
          </p:cNvSpPr>
          <p:nvPr/>
        </p:nvSpPr>
        <p:spPr bwMode="auto">
          <a:xfrm>
            <a:off x="3205163" y="3657600"/>
            <a:ext cx="150812" cy="227013"/>
          </a:xfrm>
          <a:prstGeom prst="flowChartDelay">
            <a:avLst/>
          </a:prstGeom>
          <a:solidFill>
            <a:srgbClr val="3366FF"/>
          </a:solidFill>
          <a:ln w="9525">
            <a:no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fontAlgn="base">
              <a:spcBef>
                <a:spcPct val="0"/>
              </a:spcBef>
              <a:spcAft>
                <a:spcPct val="0"/>
              </a:spcAft>
            </a:pPr>
            <a:endParaRPr lang="en-US">
              <a:solidFill>
                <a:srgbClr val="000000"/>
              </a:solidFill>
              <a:latin typeface="Gill Sans MT" pitchFamily="34" charset="0"/>
            </a:endParaRPr>
          </a:p>
        </p:txBody>
      </p:sp>
      <p:sp>
        <p:nvSpPr>
          <p:cNvPr id="389193" name="AutoShape 73"/>
          <p:cNvSpPr>
            <a:spLocks noChangeArrowheads="1"/>
          </p:cNvSpPr>
          <p:nvPr/>
        </p:nvSpPr>
        <p:spPr bwMode="auto">
          <a:xfrm>
            <a:off x="3205163" y="3960813"/>
            <a:ext cx="150812" cy="227012"/>
          </a:xfrm>
          <a:prstGeom prst="flowChartDelay">
            <a:avLst/>
          </a:prstGeom>
          <a:solidFill>
            <a:srgbClr val="3366FF"/>
          </a:solidFill>
          <a:ln w="9525">
            <a:no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fontAlgn="base">
              <a:spcBef>
                <a:spcPct val="0"/>
              </a:spcBef>
              <a:spcAft>
                <a:spcPct val="0"/>
              </a:spcAft>
            </a:pPr>
            <a:endParaRPr lang="en-US">
              <a:solidFill>
                <a:srgbClr val="000000"/>
              </a:solidFill>
              <a:latin typeface="Gill Sans MT" pitchFamily="34" charset="0"/>
            </a:endParaRPr>
          </a:p>
        </p:txBody>
      </p:sp>
      <p:sp>
        <p:nvSpPr>
          <p:cNvPr id="389202" name="AutoShape 82"/>
          <p:cNvSpPr>
            <a:spLocks noChangeArrowheads="1"/>
          </p:cNvSpPr>
          <p:nvPr/>
        </p:nvSpPr>
        <p:spPr bwMode="auto">
          <a:xfrm>
            <a:off x="3205163" y="4265613"/>
            <a:ext cx="150812" cy="227012"/>
          </a:xfrm>
          <a:prstGeom prst="flowChartDelay">
            <a:avLst/>
          </a:prstGeom>
          <a:solidFill>
            <a:srgbClr val="3366FF"/>
          </a:solidFill>
          <a:ln w="9525">
            <a:no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fontAlgn="base">
              <a:spcBef>
                <a:spcPct val="0"/>
              </a:spcBef>
              <a:spcAft>
                <a:spcPct val="0"/>
              </a:spcAft>
            </a:pPr>
            <a:endParaRPr lang="en-US">
              <a:solidFill>
                <a:srgbClr val="000000"/>
              </a:solidFill>
              <a:latin typeface="Gill Sans MT" pitchFamily="34" charset="0"/>
            </a:endParaRPr>
          </a:p>
        </p:txBody>
      </p:sp>
      <p:sp>
        <p:nvSpPr>
          <p:cNvPr id="389207" name="AutoShape 87"/>
          <p:cNvSpPr>
            <a:spLocks noChangeArrowheads="1"/>
          </p:cNvSpPr>
          <p:nvPr/>
        </p:nvSpPr>
        <p:spPr bwMode="auto">
          <a:xfrm>
            <a:off x="3205163" y="4567238"/>
            <a:ext cx="150812" cy="227012"/>
          </a:xfrm>
          <a:prstGeom prst="flowChartDelay">
            <a:avLst/>
          </a:prstGeom>
          <a:solidFill>
            <a:srgbClr val="3366FF"/>
          </a:solidFill>
          <a:ln w="9525">
            <a:no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fontAlgn="base">
              <a:spcBef>
                <a:spcPct val="0"/>
              </a:spcBef>
              <a:spcAft>
                <a:spcPct val="0"/>
              </a:spcAft>
            </a:pPr>
            <a:endParaRPr lang="en-US">
              <a:solidFill>
                <a:srgbClr val="000000"/>
              </a:solidFill>
              <a:latin typeface="Gill Sans MT" pitchFamily="34" charset="0"/>
            </a:endParaRPr>
          </a:p>
        </p:txBody>
      </p:sp>
      <p:sp>
        <p:nvSpPr>
          <p:cNvPr id="389216" name="AutoShape 96"/>
          <p:cNvSpPr>
            <a:spLocks noChangeArrowheads="1"/>
          </p:cNvSpPr>
          <p:nvPr/>
        </p:nvSpPr>
        <p:spPr bwMode="auto">
          <a:xfrm>
            <a:off x="3205163" y="4872038"/>
            <a:ext cx="150812" cy="227012"/>
          </a:xfrm>
          <a:prstGeom prst="flowChartDelay">
            <a:avLst/>
          </a:prstGeom>
          <a:solidFill>
            <a:srgbClr val="3366FF"/>
          </a:solidFill>
          <a:ln w="9525">
            <a:no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fontAlgn="base">
              <a:spcBef>
                <a:spcPct val="0"/>
              </a:spcBef>
              <a:spcAft>
                <a:spcPct val="0"/>
              </a:spcAft>
            </a:pPr>
            <a:endParaRPr lang="en-US">
              <a:solidFill>
                <a:srgbClr val="000000"/>
              </a:solidFill>
              <a:latin typeface="Gill Sans MT" pitchFamily="34" charset="0"/>
            </a:endParaRPr>
          </a:p>
        </p:txBody>
      </p:sp>
      <p:sp>
        <p:nvSpPr>
          <p:cNvPr id="389230" name="Text Box 110"/>
          <p:cNvSpPr txBox="1">
            <a:spLocks noChangeArrowheads="1"/>
          </p:cNvSpPr>
          <p:nvPr/>
        </p:nvSpPr>
        <p:spPr bwMode="auto">
          <a:xfrm>
            <a:off x="2825750" y="1682750"/>
            <a:ext cx="300082" cy="369332"/>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a:solidFill>
                  <a:srgbClr val="000000"/>
                </a:solidFill>
                <a:latin typeface="Gill Sans MT" pitchFamily="34" charset="0"/>
              </a:rPr>
              <a:t>1</a:t>
            </a:r>
          </a:p>
        </p:txBody>
      </p:sp>
      <p:cxnSp>
        <p:nvCxnSpPr>
          <p:cNvPr id="389231" name="AutoShape 111"/>
          <p:cNvCxnSpPr>
            <a:cxnSpLocks noChangeShapeType="1"/>
            <a:stCxn id="389230" idx="2"/>
            <a:endCxn id="389154" idx="3"/>
          </p:cNvCxnSpPr>
          <p:nvPr/>
        </p:nvCxnSpPr>
        <p:spPr bwMode="auto">
          <a:xfrm rot="5400000">
            <a:off x="2878269" y="2001152"/>
            <a:ext cx="46593" cy="148453"/>
          </a:xfrm>
          <a:prstGeom prst="bentConnector2">
            <a:avLst/>
          </a:prstGeom>
          <a:noFill/>
          <a:ln w="9525">
            <a:solidFill>
              <a:schemeClr val="tx1"/>
            </a:solidFill>
            <a:miter lim="800000"/>
            <a:headEnd/>
            <a:tailEnd/>
          </a:ln>
          <a:effectLst/>
        </p:spPr>
      </p:cxnSp>
      <p:cxnSp>
        <p:nvCxnSpPr>
          <p:cNvPr id="389232" name="AutoShape 112"/>
          <p:cNvCxnSpPr>
            <a:cxnSpLocks noChangeShapeType="1"/>
            <a:stCxn id="389230" idx="2"/>
            <a:endCxn id="389150" idx="1"/>
          </p:cNvCxnSpPr>
          <p:nvPr/>
        </p:nvCxnSpPr>
        <p:spPr bwMode="auto">
          <a:xfrm rot="16200000" flipH="1">
            <a:off x="3029081" y="1998792"/>
            <a:ext cx="122793" cy="229372"/>
          </a:xfrm>
          <a:prstGeom prst="bentConnector2">
            <a:avLst/>
          </a:prstGeom>
          <a:noFill/>
          <a:ln w="9525">
            <a:solidFill>
              <a:schemeClr val="tx1"/>
            </a:solidFill>
            <a:miter lim="800000"/>
            <a:headEnd/>
            <a:tailEnd/>
          </a:ln>
          <a:effectLst/>
        </p:spPr>
      </p:cxnSp>
      <p:pic>
        <p:nvPicPr>
          <p:cNvPr id="389233" name="Picture 113" descr="MCj03678460000[1]"/>
          <p:cNvPicPr>
            <a:picLocks noChangeAspect="1" noChangeArrowheads="1"/>
          </p:cNvPicPr>
          <p:nvPr/>
        </p:nvPicPr>
        <p:blipFill>
          <a:blip r:embed="rId3"/>
          <a:srcRect/>
          <a:stretch>
            <a:fillRect/>
          </a:stretch>
        </p:blipFill>
        <p:spPr bwMode="auto">
          <a:xfrm>
            <a:off x="3357563" y="5099050"/>
            <a:ext cx="420687" cy="531813"/>
          </a:xfrm>
          <a:prstGeom prst="rect">
            <a:avLst/>
          </a:prstGeom>
          <a:noFill/>
        </p:spPr>
      </p:pic>
      <p:cxnSp>
        <p:nvCxnSpPr>
          <p:cNvPr id="389234" name="AutoShape 114"/>
          <p:cNvCxnSpPr>
            <a:cxnSpLocks noChangeShapeType="1"/>
            <a:stCxn id="389216" idx="3"/>
          </p:cNvCxnSpPr>
          <p:nvPr/>
        </p:nvCxnSpPr>
        <p:spPr bwMode="auto">
          <a:xfrm>
            <a:off x="3355975" y="4986338"/>
            <a:ext cx="212725" cy="112712"/>
          </a:xfrm>
          <a:prstGeom prst="bentConnector2">
            <a:avLst/>
          </a:prstGeom>
          <a:noFill/>
          <a:ln w="9525">
            <a:solidFill>
              <a:schemeClr val="tx1"/>
            </a:solidFill>
            <a:miter lim="800000"/>
            <a:headEnd/>
            <a:tailEnd type="triangle" w="med" len="med"/>
          </a:ln>
          <a:effectLst/>
        </p:spPr>
      </p:cxnSp>
      <p:grpSp>
        <p:nvGrpSpPr>
          <p:cNvPr id="389323" name="Group 203"/>
          <p:cNvGrpSpPr>
            <a:grpSpLocks/>
          </p:cNvGrpSpPr>
          <p:nvPr/>
        </p:nvGrpSpPr>
        <p:grpSpPr bwMode="auto">
          <a:xfrm>
            <a:off x="3797300" y="2063750"/>
            <a:ext cx="1096963" cy="3035300"/>
            <a:chOff x="2392" y="1395"/>
            <a:chExt cx="691" cy="1912"/>
          </a:xfrm>
        </p:grpSpPr>
        <p:sp>
          <p:nvSpPr>
            <p:cNvPr id="389235" name="Line 115"/>
            <p:cNvSpPr>
              <a:spLocks noChangeShapeType="1"/>
            </p:cNvSpPr>
            <p:nvPr/>
          </p:nvSpPr>
          <p:spPr bwMode="auto">
            <a:xfrm>
              <a:off x="2402" y="1395"/>
              <a:ext cx="0" cy="1912"/>
            </a:xfrm>
            <a:prstGeom prst="line">
              <a:avLst/>
            </a:prstGeom>
            <a:noFill/>
            <a:ln w="9525">
              <a:solidFill>
                <a:schemeClr val="tx1"/>
              </a:solidFill>
              <a:round/>
              <a:headEnd type="triangle" w="med" len="med"/>
              <a:tailEnd type="triangle" w="med" len="med"/>
            </a:ln>
            <a:effectLst/>
          </p:spPr>
          <p:txBody>
            <a:bodyPr/>
            <a:lstStyle/>
            <a:p>
              <a:pPr fontAlgn="base">
                <a:spcBef>
                  <a:spcPct val="0"/>
                </a:spcBef>
                <a:spcAft>
                  <a:spcPct val="0"/>
                </a:spcAft>
              </a:pPr>
              <a:endParaRPr lang="en-US">
                <a:solidFill>
                  <a:srgbClr val="000000"/>
                </a:solidFill>
                <a:latin typeface="Gill Sans MT" pitchFamily="34" charset="0"/>
              </a:endParaRPr>
            </a:p>
          </p:txBody>
        </p:sp>
        <p:sp>
          <p:nvSpPr>
            <p:cNvPr id="389236" name="Text Box 116"/>
            <p:cNvSpPr txBox="1">
              <a:spLocks noChangeArrowheads="1"/>
            </p:cNvSpPr>
            <p:nvPr/>
          </p:nvSpPr>
          <p:spPr bwMode="auto">
            <a:xfrm>
              <a:off x="2392" y="2071"/>
              <a:ext cx="691" cy="523"/>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sz="1600">
                  <a:solidFill>
                    <a:srgbClr val="000000"/>
                  </a:solidFill>
                  <a:latin typeface="Gill Sans MT" pitchFamily="34" charset="0"/>
                </a:rPr>
                <a:t>S entries</a:t>
              </a:r>
            </a:p>
            <a:p>
              <a:pPr fontAlgn="base">
                <a:spcBef>
                  <a:spcPct val="0"/>
                </a:spcBef>
                <a:spcAft>
                  <a:spcPct val="0"/>
                </a:spcAft>
              </a:pPr>
              <a:r>
                <a:rPr lang="en-US" sz="1600">
                  <a:solidFill>
                    <a:srgbClr val="000000"/>
                  </a:solidFill>
                  <a:latin typeface="Gill Sans MT" pitchFamily="34" charset="0"/>
                </a:rPr>
                <a:t>yields O(S)</a:t>
              </a:r>
            </a:p>
            <a:p>
              <a:pPr fontAlgn="base">
                <a:spcBef>
                  <a:spcPct val="0"/>
                </a:spcBef>
                <a:spcAft>
                  <a:spcPct val="0"/>
                </a:spcAft>
              </a:pPr>
              <a:r>
                <a:rPr lang="en-US" sz="1600">
                  <a:solidFill>
                    <a:srgbClr val="000000"/>
                  </a:solidFill>
                  <a:latin typeface="Gill Sans MT" pitchFamily="34" charset="0"/>
                </a:rPr>
                <a:t>gate delay</a:t>
              </a:r>
            </a:p>
          </p:txBody>
        </p:sp>
      </p:grpSp>
      <p:sp>
        <p:nvSpPr>
          <p:cNvPr id="389237" name="Text Box 117"/>
          <p:cNvSpPr txBox="1">
            <a:spLocks noChangeArrowheads="1"/>
          </p:cNvSpPr>
          <p:nvPr/>
        </p:nvSpPr>
        <p:spPr bwMode="auto">
          <a:xfrm>
            <a:off x="5254625" y="1682750"/>
            <a:ext cx="2638425" cy="1313180"/>
          </a:xfrm>
          <a:prstGeom prst="rect">
            <a:avLst/>
          </a:prstGeom>
          <a:noFill/>
          <a:ln w="9525">
            <a:noFill/>
            <a:miter lim="800000"/>
            <a:headEnd/>
            <a:tailEnd/>
          </a:ln>
          <a:effectLst/>
        </p:spPr>
        <p:txBody>
          <a:bodyPr>
            <a:spAutoFit/>
          </a:bodyPr>
          <a:lstStyle/>
          <a:p>
            <a:pPr fontAlgn="base">
              <a:spcBef>
                <a:spcPct val="0"/>
              </a:spcBef>
              <a:spcAft>
                <a:spcPct val="0"/>
              </a:spcAft>
            </a:pPr>
            <a:r>
              <a:rPr lang="en-US" sz="1400">
                <a:solidFill>
                  <a:srgbClr val="000000"/>
                </a:solidFill>
                <a:latin typeface="Gill Sans MT" pitchFamily="34" charset="0"/>
              </a:rPr>
              <a:t>Grant</a:t>
            </a:r>
            <a:r>
              <a:rPr lang="en-US" sz="1400" baseline="-25000">
                <a:solidFill>
                  <a:srgbClr val="000000"/>
                </a:solidFill>
                <a:latin typeface="Gill Sans MT" pitchFamily="34" charset="0"/>
              </a:rPr>
              <a:t>0</a:t>
            </a:r>
            <a:r>
              <a:rPr lang="en-US" sz="1400">
                <a:solidFill>
                  <a:srgbClr val="000000"/>
                </a:solidFill>
                <a:latin typeface="Gill Sans MT" pitchFamily="34" charset="0"/>
              </a:rPr>
              <a:t>   = 1</a:t>
            </a:r>
          </a:p>
          <a:p>
            <a:pPr fontAlgn="base">
              <a:spcBef>
                <a:spcPct val="0"/>
              </a:spcBef>
              <a:spcAft>
                <a:spcPct val="0"/>
              </a:spcAft>
            </a:pPr>
            <a:r>
              <a:rPr lang="en-US" sz="1400">
                <a:solidFill>
                  <a:srgbClr val="000000"/>
                </a:solidFill>
                <a:latin typeface="Gill Sans MT" pitchFamily="34" charset="0"/>
              </a:rPr>
              <a:t>Grant</a:t>
            </a:r>
            <a:r>
              <a:rPr lang="en-US" sz="1400" baseline="-25000">
                <a:solidFill>
                  <a:srgbClr val="000000"/>
                </a:solidFill>
                <a:latin typeface="Gill Sans MT" pitchFamily="34" charset="0"/>
              </a:rPr>
              <a:t>1</a:t>
            </a:r>
            <a:r>
              <a:rPr lang="en-US" sz="1400">
                <a:solidFill>
                  <a:srgbClr val="000000"/>
                </a:solidFill>
                <a:latin typeface="Gill Sans MT" pitchFamily="34" charset="0"/>
              </a:rPr>
              <a:t>   = !Bid</a:t>
            </a:r>
            <a:r>
              <a:rPr lang="en-US" sz="1400" baseline="-25000">
                <a:solidFill>
                  <a:srgbClr val="000000"/>
                </a:solidFill>
                <a:latin typeface="Gill Sans MT" pitchFamily="34" charset="0"/>
              </a:rPr>
              <a:t>0</a:t>
            </a:r>
            <a:endParaRPr lang="en-US" sz="1400">
              <a:solidFill>
                <a:srgbClr val="000000"/>
              </a:solidFill>
              <a:latin typeface="Gill Sans MT" pitchFamily="34" charset="0"/>
            </a:endParaRPr>
          </a:p>
          <a:p>
            <a:pPr fontAlgn="base">
              <a:spcBef>
                <a:spcPct val="0"/>
              </a:spcBef>
              <a:spcAft>
                <a:spcPct val="0"/>
              </a:spcAft>
            </a:pPr>
            <a:r>
              <a:rPr lang="en-US" sz="1400">
                <a:solidFill>
                  <a:srgbClr val="000000"/>
                </a:solidFill>
                <a:latin typeface="Gill Sans MT" pitchFamily="34" charset="0"/>
              </a:rPr>
              <a:t>Grant</a:t>
            </a:r>
            <a:r>
              <a:rPr lang="en-US" sz="1400" baseline="-25000">
                <a:solidFill>
                  <a:srgbClr val="000000"/>
                </a:solidFill>
                <a:latin typeface="Gill Sans MT" pitchFamily="34" charset="0"/>
              </a:rPr>
              <a:t>2</a:t>
            </a:r>
            <a:r>
              <a:rPr lang="en-US" sz="1400">
                <a:solidFill>
                  <a:srgbClr val="000000"/>
                </a:solidFill>
                <a:latin typeface="Gill Sans MT" pitchFamily="34" charset="0"/>
              </a:rPr>
              <a:t>   = !Bid</a:t>
            </a:r>
            <a:r>
              <a:rPr lang="en-US" sz="1400" baseline="-25000">
                <a:solidFill>
                  <a:srgbClr val="000000"/>
                </a:solidFill>
                <a:latin typeface="Gill Sans MT" pitchFamily="34" charset="0"/>
              </a:rPr>
              <a:t>0</a:t>
            </a:r>
            <a:r>
              <a:rPr lang="en-US" sz="1400">
                <a:solidFill>
                  <a:srgbClr val="000000"/>
                </a:solidFill>
                <a:latin typeface="Gill Sans MT" pitchFamily="34" charset="0"/>
              </a:rPr>
              <a:t> &amp; !Bid</a:t>
            </a:r>
            <a:r>
              <a:rPr lang="en-US" sz="1400" baseline="-25000">
                <a:solidFill>
                  <a:srgbClr val="000000"/>
                </a:solidFill>
                <a:latin typeface="Gill Sans MT" pitchFamily="34" charset="0"/>
              </a:rPr>
              <a:t>1</a:t>
            </a:r>
          </a:p>
          <a:p>
            <a:pPr fontAlgn="base">
              <a:spcBef>
                <a:spcPct val="0"/>
              </a:spcBef>
              <a:spcAft>
                <a:spcPct val="0"/>
              </a:spcAft>
            </a:pPr>
            <a:r>
              <a:rPr lang="en-US" sz="1400">
                <a:solidFill>
                  <a:srgbClr val="000000"/>
                </a:solidFill>
                <a:latin typeface="Gill Sans MT" pitchFamily="34" charset="0"/>
              </a:rPr>
              <a:t>Grant</a:t>
            </a:r>
            <a:r>
              <a:rPr lang="en-US" sz="1400" baseline="-25000">
                <a:solidFill>
                  <a:srgbClr val="000000"/>
                </a:solidFill>
                <a:latin typeface="Gill Sans MT" pitchFamily="34" charset="0"/>
              </a:rPr>
              <a:t>3</a:t>
            </a:r>
            <a:r>
              <a:rPr lang="en-US" sz="1400">
                <a:solidFill>
                  <a:srgbClr val="000000"/>
                </a:solidFill>
                <a:latin typeface="Gill Sans MT" pitchFamily="34" charset="0"/>
              </a:rPr>
              <a:t>   = !Bid</a:t>
            </a:r>
            <a:r>
              <a:rPr lang="en-US" sz="1400" baseline="-25000">
                <a:solidFill>
                  <a:srgbClr val="000000"/>
                </a:solidFill>
                <a:latin typeface="Gill Sans MT" pitchFamily="34" charset="0"/>
              </a:rPr>
              <a:t>0</a:t>
            </a:r>
            <a:r>
              <a:rPr lang="en-US" sz="1400">
                <a:solidFill>
                  <a:srgbClr val="000000"/>
                </a:solidFill>
                <a:latin typeface="Gill Sans MT" pitchFamily="34" charset="0"/>
              </a:rPr>
              <a:t> &amp; !Bid</a:t>
            </a:r>
            <a:r>
              <a:rPr lang="en-US" sz="1400" baseline="-25000">
                <a:solidFill>
                  <a:srgbClr val="000000"/>
                </a:solidFill>
                <a:latin typeface="Gill Sans MT" pitchFamily="34" charset="0"/>
              </a:rPr>
              <a:t>1</a:t>
            </a:r>
            <a:r>
              <a:rPr lang="en-US" sz="1400">
                <a:solidFill>
                  <a:srgbClr val="000000"/>
                </a:solidFill>
                <a:latin typeface="Gill Sans MT" pitchFamily="34" charset="0"/>
              </a:rPr>
              <a:t> &amp; !Bid</a:t>
            </a:r>
            <a:r>
              <a:rPr lang="en-US" sz="1400" baseline="-25000">
                <a:solidFill>
                  <a:srgbClr val="000000"/>
                </a:solidFill>
                <a:latin typeface="Gill Sans MT" pitchFamily="34" charset="0"/>
              </a:rPr>
              <a:t>2</a:t>
            </a:r>
            <a:endParaRPr lang="en-US" sz="1400">
              <a:solidFill>
                <a:srgbClr val="000000"/>
              </a:solidFill>
              <a:latin typeface="Gill Sans MT" pitchFamily="34" charset="0"/>
            </a:endParaRPr>
          </a:p>
          <a:p>
            <a:pPr fontAlgn="base">
              <a:spcBef>
                <a:spcPct val="0"/>
              </a:spcBef>
              <a:spcAft>
                <a:spcPct val="0"/>
              </a:spcAft>
            </a:pPr>
            <a:r>
              <a:rPr lang="en-US" sz="1400">
                <a:solidFill>
                  <a:srgbClr val="000000"/>
                </a:solidFill>
                <a:latin typeface="Gill Sans MT" pitchFamily="34" charset="0"/>
              </a:rPr>
              <a:t>Grant</a:t>
            </a:r>
            <a:r>
              <a:rPr lang="en-US" sz="1400" baseline="-25000">
                <a:solidFill>
                  <a:srgbClr val="000000"/>
                </a:solidFill>
                <a:latin typeface="Gill Sans MT" pitchFamily="34" charset="0"/>
              </a:rPr>
              <a:t>n-1</a:t>
            </a:r>
            <a:r>
              <a:rPr lang="en-US" sz="1400">
                <a:solidFill>
                  <a:srgbClr val="000000"/>
                </a:solidFill>
                <a:latin typeface="Gill Sans MT" pitchFamily="34" charset="0"/>
              </a:rPr>
              <a:t> = !Bid</a:t>
            </a:r>
            <a:r>
              <a:rPr lang="en-US" sz="1400" baseline="-25000">
                <a:solidFill>
                  <a:srgbClr val="000000"/>
                </a:solidFill>
                <a:latin typeface="Gill Sans MT" pitchFamily="34" charset="0"/>
              </a:rPr>
              <a:t>0</a:t>
            </a:r>
            <a:r>
              <a:rPr lang="en-US" sz="1400">
                <a:solidFill>
                  <a:srgbClr val="000000"/>
                </a:solidFill>
                <a:latin typeface="Gill Sans MT" pitchFamily="34" charset="0"/>
              </a:rPr>
              <a:t> &amp; … &amp; !Bid</a:t>
            </a:r>
            <a:r>
              <a:rPr lang="en-US" sz="1400" baseline="-25000">
                <a:solidFill>
                  <a:srgbClr val="000000"/>
                </a:solidFill>
                <a:latin typeface="Gill Sans MT" pitchFamily="34" charset="0"/>
              </a:rPr>
              <a:t>n-2</a:t>
            </a:r>
          </a:p>
          <a:p>
            <a:pPr fontAlgn="base">
              <a:spcBef>
                <a:spcPct val="0"/>
              </a:spcBef>
              <a:spcAft>
                <a:spcPct val="0"/>
              </a:spcAft>
            </a:pPr>
            <a:endParaRPr lang="en-US" sz="1400" baseline="-25000">
              <a:solidFill>
                <a:srgbClr val="000000"/>
              </a:solidFill>
              <a:latin typeface="Gill Sans MT" pitchFamily="34" charset="0"/>
            </a:endParaRPr>
          </a:p>
        </p:txBody>
      </p:sp>
      <p:grpSp>
        <p:nvGrpSpPr>
          <p:cNvPr id="389331" name="Group 211"/>
          <p:cNvGrpSpPr>
            <a:grpSpLocks/>
          </p:cNvGrpSpPr>
          <p:nvPr/>
        </p:nvGrpSpPr>
        <p:grpSpPr bwMode="auto">
          <a:xfrm>
            <a:off x="5634038" y="4416425"/>
            <a:ext cx="1063625" cy="228600"/>
            <a:chOff x="3549" y="2877"/>
            <a:chExt cx="670" cy="144"/>
          </a:xfrm>
        </p:grpSpPr>
        <p:sp>
          <p:nvSpPr>
            <p:cNvPr id="389284" name="Freeform 164"/>
            <p:cNvSpPr>
              <a:spLocks/>
            </p:cNvSpPr>
            <p:nvPr/>
          </p:nvSpPr>
          <p:spPr bwMode="auto">
            <a:xfrm>
              <a:off x="3549" y="2925"/>
              <a:ext cx="96" cy="96"/>
            </a:xfrm>
            <a:custGeom>
              <a:avLst/>
              <a:gdLst/>
              <a:ahLst/>
              <a:cxnLst>
                <a:cxn ang="0">
                  <a:pos x="0" y="0"/>
                </a:cxn>
                <a:cxn ang="0">
                  <a:pos x="0" y="96"/>
                </a:cxn>
                <a:cxn ang="0">
                  <a:pos x="96" y="96"/>
                </a:cxn>
              </a:cxnLst>
              <a:rect l="0" t="0" r="r" b="b"/>
              <a:pathLst>
                <a:path w="96" h="96">
                  <a:moveTo>
                    <a:pt x="0" y="0"/>
                  </a:moveTo>
                  <a:lnTo>
                    <a:pt x="0" y="96"/>
                  </a:lnTo>
                  <a:lnTo>
                    <a:pt x="96" y="96"/>
                  </a:lnTo>
                </a:path>
              </a:pathLst>
            </a:custGeom>
            <a:noFill/>
            <a:ln w="9525">
              <a:solidFill>
                <a:schemeClr val="tx1"/>
              </a:solidFill>
              <a:round/>
              <a:headEnd/>
              <a:tailEnd/>
            </a:ln>
            <a:effectLst/>
          </p:spPr>
          <p:txBody>
            <a:bodyPr/>
            <a:lstStyle/>
            <a:p>
              <a:pPr fontAlgn="base">
                <a:spcBef>
                  <a:spcPct val="0"/>
                </a:spcBef>
                <a:spcAft>
                  <a:spcPct val="0"/>
                </a:spcAft>
              </a:pPr>
              <a:endParaRPr lang="en-US">
                <a:solidFill>
                  <a:srgbClr val="000000"/>
                </a:solidFill>
                <a:latin typeface="Gill Sans MT" pitchFamily="34" charset="0"/>
              </a:endParaRPr>
            </a:p>
          </p:txBody>
        </p:sp>
        <p:sp>
          <p:nvSpPr>
            <p:cNvPr id="389303" name="Freeform 183"/>
            <p:cNvSpPr>
              <a:spLocks/>
            </p:cNvSpPr>
            <p:nvPr/>
          </p:nvSpPr>
          <p:spPr bwMode="auto">
            <a:xfrm>
              <a:off x="4123" y="2877"/>
              <a:ext cx="96" cy="144"/>
            </a:xfrm>
            <a:custGeom>
              <a:avLst/>
              <a:gdLst/>
              <a:ahLst/>
              <a:cxnLst>
                <a:cxn ang="0">
                  <a:pos x="0" y="0"/>
                </a:cxn>
                <a:cxn ang="0">
                  <a:pos x="0" y="96"/>
                </a:cxn>
                <a:cxn ang="0">
                  <a:pos x="96" y="96"/>
                </a:cxn>
              </a:cxnLst>
              <a:rect l="0" t="0" r="r" b="b"/>
              <a:pathLst>
                <a:path w="96" h="96">
                  <a:moveTo>
                    <a:pt x="0" y="0"/>
                  </a:moveTo>
                  <a:lnTo>
                    <a:pt x="0" y="96"/>
                  </a:lnTo>
                  <a:lnTo>
                    <a:pt x="96" y="96"/>
                  </a:lnTo>
                </a:path>
              </a:pathLst>
            </a:custGeom>
            <a:noFill/>
            <a:ln w="9525">
              <a:solidFill>
                <a:schemeClr val="tx1"/>
              </a:solidFill>
              <a:round/>
              <a:headEnd/>
              <a:tailEnd/>
            </a:ln>
            <a:effectLst/>
          </p:spPr>
          <p:txBody>
            <a:bodyPr/>
            <a:lstStyle/>
            <a:p>
              <a:pPr fontAlgn="base">
                <a:spcBef>
                  <a:spcPct val="0"/>
                </a:spcBef>
                <a:spcAft>
                  <a:spcPct val="0"/>
                </a:spcAft>
              </a:pPr>
              <a:endParaRPr lang="en-US">
                <a:solidFill>
                  <a:srgbClr val="000000"/>
                </a:solidFill>
                <a:latin typeface="Gill Sans MT" pitchFamily="34" charset="0"/>
              </a:endParaRPr>
            </a:p>
          </p:txBody>
        </p:sp>
      </p:grpSp>
      <p:grpSp>
        <p:nvGrpSpPr>
          <p:cNvPr id="389324" name="Group 204"/>
          <p:cNvGrpSpPr>
            <a:grpSpLocks/>
          </p:cNvGrpSpPr>
          <p:nvPr/>
        </p:nvGrpSpPr>
        <p:grpSpPr bwMode="auto">
          <a:xfrm>
            <a:off x="5095875" y="3197225"/>
            <a:ext cx="3052763" cy="2363788"/>
            <a:chOff x="3210" y="2109"/>
            <a:chExt cx="1923" cy="1489"/>
          </a:xfrm>
        </p:grpSpPr>
        <p:sp>
          <p:nvSpPr>
            <p:cNvPr id="389238" name="Line 118"/>
            <p:cNvSpPr>
              <a:spLocks noChangeShapeType="1"/>
            </p:cNvSpPr>
            <p:nvPr/>
          </p:nvSpPr>
          <p:spPr bwMode="auto">
            <a:xfrm>
              <a:off x="3454" y="2208"/>
              <a:ext cx="1290" cy="0"/>
            </a:xfrm>
            <a:prstGeom prst="line">
              <a:avLst/>
            </a:prstGeom>
            <a:noFill/>
            <a:ln w="9525">
              <a:solidFill>
                <a:schemeClr val="tx1"/>
              </a:solidFill>
              <a:round/>
              <a:headEnd/>
              <a:tailEnd/>
            </a:ln>
            <a:effectLst/>
          </p:spPr>
          <p:txBody>
            <a:bodyPr/>
            <a:lstStyle/>
            <a:p>
              <a:pPr fontAlgn="base">
                <a:spcBef>
                  <a:spcPct val="0"/>
                </a:spcBef>
                <a:spcAft>
                  <a:spcPct val="0"/>
                </a:spcAft>
              </a:pPr>
              <a:endParaRPr lang="en-US">
                <a:solidFill>
                  <a:srgbClr val="000000"/>
                </a:solidFill>
                <a:latin typeface="Gill Sans MT" pitchFamily="34" charset="0"/>
              </a:endParaRPr>
            </a:p>
          </p:txBody>
        </p:sp>
        <p:sp>
          <p:nvSpPr>
            <p:cNvPr id="389239" name="Text Box 119"/>
            <p:cNvSpPr txBox="1">
              <a:spLocks noChangeArrowheads="1"/>
            </p:cNvSpPr>
            <p:nvPr/>
          </p:nvSpPr>
          <p:spPr bwMode="auto">
            <a:xfrm>
              <a:off x="3210" y="2109"/>
              <a:ext cx="173" cy="194"/>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sz="1400">
                  <a:solidFill>
                    <a:srgbClr val="000000"/>
                  </a:solidFill>
                  <a:latin typeface="Gill Sans MT" pitchFamily="34" charset="0"/>
                </a:rPr>
                <a:t>1</a:t>
              </a:r>
            </a:p>
          </p:txBody>
        </p:sp>
        <p:grpSp>
          <p:nvGrpSpPr>
            <p:cNvPr id="389245" name="Group 125"/>
            <p:cNvGrpSpPr>
              <a:grpSpLocks/>
            </p:cNvGrpSpPr>
            <p:nvPr/>
          </p:nvGrpSpPr>
          <p:grpSpPr bwMode="auto">
            <a:xfrm>
              <a:off x="3215" y="2256"/>
              <a:ext cx="210" cy="194"/>
              <a:chOff x="3215" y="2256"/>
              <a:chExt cx="210" cy="194"/>
            </a:xfrm>
          </p:grpSpPr>
          <p:sp>
            <p:nvSpPr>
              <p:cNvPr id="389243" name="Text Box 123"/>
              <p:cNvSpPr txBox="1">
                <a:spLocks noChangeArrowheads="1"/>
              </p:cNvSpPr>
              <p:nvPr/>
            </p:nvSpPr>
            <p:spPr bwMode="auto">
              <a:xfrm>
                <a:off x="3215" y="2256"/>
                <a:ext cx="210" cy="194"/>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sz="1400">
                    <a:solidFill>
                      <a:srgbClr val="000000"/>
                    </a:solidFill>
                    <a:latin typeface="Gill Sans MT" pitchFamily="34" charset="0"/>
                  </a:rPr>
                  <a:t>x</a:t>
                </a:r>
                <a:r>
                  <a:rPr lang="en-US" sz="1400" baseline="-25000">
                    <a:solidFill>
                      <a:srgbClr val="000000"/>
                    </a:solidFill>
                    <a:latin typeface="Gill Sans MT" pitchFamily="34" charset="0"/>
                  </a:rPr>
                  <a:t>0</a:t>
                </a:r>
              </a:p>
            </p:txBody>
          </p:sp>
          <p:sp>
            <p:nvSpPr>
              <p:cNvPr id="389244" name="Line 124"/>
              <p:cNvSpPr>
                <a:spLocks noChangeShapeType="1"/>
              </p:cNvSpPr>
              <p:nvPr/>
            </p:nvSpPr>
            <p:spPr bwMode="auto">
              <a:xfrm>
                <a:off x="3262" y="2303"/>
                <a:ext cx="96" cy="0"/>
              </a:xfrm>
              <a:prstGeom prst="line">
                <a:avLst/>
              </a:prstGeom>
              <a:noFill/>
              <a:ln w="9525">
                <a:solidFill>
                  <a:schemeClr val="tx1"/>
                </a:solidFill>
                <a:round/>
                <a:headEnd/>
                <a:tailEnd/>
              </a:ln>
              <a:effectLst/>
            </p:spPr>
            <p:txBody>
              <a:bodyPr/>
              <a:lstStyle/>
              <a:p>
                <a:pPr fontAlgn="base">
                  <a:spcBef>
                    <a:spcPct val="0"/>
                  </a:spcBef>
                  <a:spcAft>
                    <a:spcPct val="0"/>
                  </a:spcAft>
                </a:pPr>
                <a:endParaRPr lang="en-US">
                  <a:solidFill>
                    <a:srgbClr val="000000"/>
                  </a:solidFill>
                  <a:latin typeface="Gill Sans MT" pitchFamily="34" charset="0"/>
                </a:endParaRPr>
              </a:p>
            </p:txBody>
          </p:sp>
        </p:grpSp>
        <p:grpSp>
          <p:nvGrpSpPr>
            <p:cNvPr id="389246" name="Group 126"/>
            <p:cNvGrpSpPr>
              <a:grpSpLocks/>
            </p:cNvGrpSpPr>
            <p:nvPr/>
          </p:nvGrpSpPr>
          <p:grpSpPr bwMode="auto">
            <a:xfrm>
              <a:off x="3215" y="2400"/>
              <a:ext cx="210" cy="194"/>
              <a:chOff x="3215" y="2256"/>
              <a:chExt cx="210" cy="194"/>
            </a:xfrm>
          </p:grpSpPr>
          <p:sp>
            <p:nvSpPr>
              <p:cNvPr id="389247" name="Text Box 127"/>
              <p:cNvSpPr txBox="1">
                <a:spLocks noChangeArrowheads="1"/>
              </p:cNvSpPr>
              <p:nvPr/>
            </p:nvSpPr>
            <p:spPr bwMode="auto">
              <a:xfrm>
                <a:off x="3215" y="2256"/>
                <a:ext cx="210" cy="194"/>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sz="1400">
                    <a:solidFill>
                      <a:srgbClr val="000000"/>
                    </a:solidFill>
                    <a:latin typeface="Gill Sans MT" pitchFamily="34" charset="0"/>
                  </a:rPr>
                  <a:t>x</a:t>
                </a:r>
                <a:r>
                  <a:rPr lang="en-US" sz="1400" baseline="-25000">
                    <a:solidFill>
                      <a:srgbClr val="000000"/>
                    </a:solidFill>
                    <a:latin typeface="Gill Sans MT" pitchFamily="34" charset="0"/>
                  </a:rPr>
                  <a:t>1</a:t>
                </a:r>
              </a:p>
            </p:txBody>
          </p:sp>
          <p:sp>
            <p:nvSpPr>
              <p:cNvPr id="389248" name="Line 128"/>
              <p:cNvSpPr>
                <a:spLocks noChangeShapeType="1"/>
              </p:cNvSpPr>
              <p:nvPr/>
            </p:nvSpPr>
            <p:spPr bwMode="auto">
              <a:xfrm>
                <a:off x="3262" y="2303"/>
                <a:ext cx="96" cy="0"/>
              </a:xfrm>
              <a:prstGeom prst="line">
                <a:avLst/>
              </a:prstGeom>
              <a:noFill/>
              <a:ln w="9525">
                <a:solidFill>
                  <a:schemeClr val="tx1"/>
                </a:solidFill>
                <a:round/>
                <a:headEnd/>
                <a:tailEnd/>
              </a:ln>
              <a:effectLst/>
            </p:spPr>
            <p:txBody>
              <a:bodyPr/>
              <a:lstStyle/>
              <a:p>
                <a:pPr fontAlgn="base">
                  <a:spcBef>
                    <a:spcPct val="0"/>
                  </a:spcBef>
                  <a:spcAft>
                    <a:spcPct val="0"/>
                  </a:spcAft>
                </a:pPr>
                <a:endParaRPr lang="en-US">
                  <a:solidFill>
                    <a:srgbClr val="000000"/>
                  </a:solidFill>
                  <a:latin typeface="Gill Sans MT" pitchFamily="34" charset="0"/>
                </a:endParaRPr>
              </a:p>
            </p:txBody>
          </p:sp>
        </p:grpSp>
        <p:grpSp>
          <p:nvGrpSpPr>
            <p:cNvPr id="389251" name="Group 131"/>
            <p:cNvGrpSpPr>
              <a:grpSpLocks/>
            </p:cNvGrpSpPr>
            <p:nvPr/>
          </p:nvGrpSpPr>
          <p:grpSpPr bwMode="auto">
            <a:xfrm>
              <a:off x="3215" y="2543"/>
              <a:ext cx="210" cy="194"/>
              <a:chOff x="3215" y="2256"/>
              <a:chExt cx="210" cy="194"/>
            </a:xfrm>
          </p:grpSpPr>
          <p:sp>
            <p:nvSpPr>
              <p:cNvPr id="389252" name="Text Box 132"/>
              <p:cNvSpPr txBox="1">
                <a:spLocks noChangeArrowheads="1"/>
              </p:cNvSpPr>
              <p:nvPr/>
            </p:nvSpPr>
            <p:spPr bwMode="auto">
              <a:xfrm>
                <a:off x="3215" y="2256"/>
                <a:ext cx="210" cy="194"/>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sz="1400">
                    <a:solidFill>
                      <a:srgbClr val="000000"/>
                    </a:solidFill>
                    <a:latin typeface="Gill Sans MT" pitchFamily="34" charset="0"/>
                  </a:rPr>
                  <a:t>x</a:t>
                </a:r>
                <a:r>
                  <a:rPr lang="en-US" sz="1400" baseline="-25000">
                    <a:solidFill>
                      <a:srgbClr val="000000"/>
                    </a:solidFill>
                    <a:latin typeface="Gill Sans MT" pitchFamily="34" charset="0"/>
                  </a:rPr>
                  <a:t>2</a:t>
                </a:r>
              </a:p>
            </p:txBody>
          </p:sp>
          <p:sp>
            <p:nvSpPr>
              <p:cNvPr id="389253" name="Line 133"/>
              <p:cNvSpPr>
                <a:spLocks noChangeShapeType="1"/>
              </p:cNvSpPr>
              <p:nvPr/>
            </p:nvSpPr>
            <p:spPr bwMode="auto">
              <a:xfrm>
                <a:off x="3262" y="2303"/>
                <a:ext cx="96" cy="0"/>
              </a:xfrm>
              <a:prstGeom prst="line">
                <a:avLst/>
              </a:prstGeom>
              <a:noFill/>
              <a:ln w="9525">
                <a:solidFill>
                  <a:schemeClr val="tx1"/>
                </a:solidFill>
                <a:round/>
                <a:headEnd/>
                <a:tailEnd/>
              </a:ln>
              <a:effectLst/>
            </p:spPr>
            <p:txBody>
              <a:bodyPr/>
              <a:lstStyle/>
              <a:p>
                <a:pPr fontAlgn="base">
                  <a:spcBef>
                    <a:spcPct val="0"/>
                  </a:spcBef>
                  <a:spcAft>
                    <a:spcPct val="0"/>
                  </a:spcAft>
                </a:pPr>
                <a:endParaRPr lang="en-US">
                  <a:solidFill>
                    <a:srgbClr val="000000"/>
                  </a:solidFill>
                  <a:latin typeface="Gill Sans MT" pitchFamily="34" charset="0"/>
                </a:endParaRPr>
              </a:p>
            </p:txBody>
          </p:sp>
        </p:grpSp>
        <p:grpSp>
          <p:nvGrpSpPr>
            <p:cNvPr id="389256" name="Group 136"/>
            <p:cNvGrpSpPr>
              <a:grpSpLocks/>
            </p:cNvGrpSpPr>
            <p:nvPr/>
          </p:nvGrpSpPr>
          <p:grpSpPr bwMode="auto">
            <a:xfrm>
              <a:off x="3215" y="2686"/>
              <a:ext cx="210" cy="194"/>
              <a:chOff x="3215" y="2256"/>
              <a:chExt cx="210" cy="194"/>
            </a:xfrm>
          </p:grpSpPr>
          <p:sp>
            <p:nvSpPr>
              <p:cNvPr id="389257" name="Text Box 137"/>
              <p:cNvSpPr txBox="1">
                <a:spLocks noChangeArrowheads="1"/>
              </p:cNvSpPr>
              <p:nvPr/>
            </p:nvSpPr>
            <p:spPr bwMode="auto">
              <a:xfrm>
                <a:off x="3215" y="2256"/>
                <a:ext cx="210" cy="194"/>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sz="1400">
                    <a:solidFill>
                      <a:srgbClr val="000000"/>
                    </a:solidFill>
                    <a:latin typeface="Gill Sans MT" pitchFamily="34" charset="0"/>
                  </a:rPr>
                  <a:t>x</a:t>
                </a:r>
                <a:r>
                  <a:rPr lang="en-US" sz="1400" baseline="-25000">
                    <a:solidFill>
                      <a:srgbClr val="000000"/>
                    </a:solidFill>
                    <a:latin typeface="Gill Sans MT" pitchFamily="34" charset="0"/>
                  </a:rPr>
                  <a:t>3</a:t>
                </a:r>
              </a:p>
            </p:txBody>
          </p:sp>
          <p:sp>
            <p:nvSpPr>
              <p:cNvPr id="389258" name="Line 138"/>
              <p:cNvSpPr>
                <a:spLocks noChangeShapeType="1"/>
              </p:cNvSpPr>
              <p:nvPr/>
            </p:nvSpPr>
            <p:spPr bwMode="auto">
              <a:xfrm>
                <a:off x="3262" y="2303"/>
                <a:ext cx="96" cy="0"/>
              </a:xfrm>
              <a:prstGeom prst="line">
                <a:avLst/>
              </a:prstGeom>
              <a:noFill/>
              <a:ln w="9525">
                <a:solidFill>
                  <a:schemeClr val="tx1"/>
                </a:solidFill>
                <a:round/>
                <a:headEnd/>
                <a:tailEnd/>
              </a:ln>
              <a:effectLst/>
            </p:spPr>
            <p:txBody>
              <a:bodyPr/>
              <a:lstStyle/>
              <a:p>
                <a:pPr fontAlgn="base">
                  <a:spcBef>
                    <a:spcPct val="0"/>
                  </a:spcBef>
                  <a:spcAft>
                    <a:spcPct val="0"/>
                  </a:spcAft>
                </a:pPr>
                <a:endParaRPr lang="en-US">
                  <a:solidFill>
                    <a:srgbClr val="000000"/>
                  </a:solidFill>
                  <a:latin typeface="Gill Sans MT" pitchFamily="34" charset="0"/>
                </a:endParaRPr>
              </a:p>
            </p:txBody>
          </p:sp>
        </p:grpSp>
        <p:grpSp>
          <p:nvGrpSpPr>
            <p:cNvPr id="389259" name="Group 139"/>
            <p:cNvGrpSpPr>
              <a:grpSpLocks/>
            </p:cNvGrpSpPr>
            <p:nvPr/>
          </p:nvGrpSpPr>
          <p:grpSpPr bwMode="auto">
            <a:xfrm>
              <a:off x="3215" y="2830"/>
              <a:ext cx="210" cy="194"/>
              <a:chOff x="3215" y="2256"/>
              <a:chExt cx="210" cy="194"/>
            </a:xfrm>
          </p:grpSpPr>
          <p:sp>
            <p:nvSpPr>
              <p:cNvPr id="389260" name="Text Box 140"/>
              <p:cNvSpPr txBox="1">
                <a:spLocks noChangeArrowheads="1"/>
              </p:cNvSpPr>
              <p:nvPr/>
            </p:nvSpPr>
            <p:spPr bwMode="auto">
              <a:xfrm>
                <a:off x="3215" y="2256"/>
                <a:ext cx="210" cy="194"/>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sz="1400">
                    <a:solidFill>
                      <a:srgbClr val="000000"/>
                    </a:solidFill>
                    <a:latin typeface="Gill Sans MT" pitchFamily="34" charset="0"/>
                  </a:rPr>
                  <a:t>x</a:t>
                </a:r>
                <a:r>
                  <a:rPr lang="en-US" sz="1400" baseline="-25000">
                    <a:solidFill>
                      <a:srgbClr val="000000"/>
                    </a:solidFill>
                    <a:latin typeface="Gill Sans MT" pitchFamily="34" charset="0"/>
                  </a:rPr>
                  <a:t>4</a:t>
                </a:r>
              </a:p>
            </p:txBody>
          </p:sp>
          <p:sp>
            <p:nvSpPr>
              <p:cNvPr id="389261" name="Line 141"/>
              <p:cNvSpPr>
                <a:spLocks noChangeShapeType="1"/>
              </p:cNvSpPr>
              <p:nvPr/>
            </p:nvSpPr>
            <p:spPr bwMode="auto">
              <a:xfrm>
                <a:off x="3262" y="2303"/>
                <a:ext cx="96" cy="0"/>
              </a:xfrm>
              <a:prstGeom prst="line">
                <a:avLst/>
              </a:prstGeom>
              <a:noFill/>
              <a:ln w="9525">
                <a:solidFill>
                  <a:schemeClr val="tx1"/>
                </a:solidFill>
                <a:round/>
                <a:headEnd/>
                <a:tailEnd/>
              </a:ln>
              <a:effectLst/>
            </p:spPr>
            <p:txBody>
              <a:bodyPr/>
              <a:lstStyle/>
              <a:p>
                <a:pPr fontAlgn="base">
                  <a:spcBef>
                    <a:spcPct val="0"/>
                  </a:spcBef>
                  <a:spcAft>
                    <a:spcPct val="0"/>
                  </a:spcAft>
                </a:pPr>
                <a:endParaRPr lang="en-US">
                  <a:solidFill>
                    <a:srgbClr val="000000"/>
                  </a:solidFill>
                  <a:latin typeface="Gill Sans MT" pitchFamily="34" charset="0"/>
                </a:endParaRPr>
              </a:p>
            </p:txBody>
          </p:sp>
        </p:grpSp>
        <p:grpSp>
          <p:nvGrpSpPr>
            <p:cNvPr id="389262" name="Group 142"/>
            <p:cNvGrpSpPr>
              <a:grpSpLocks/>
            </p:cNvGrpSpPr>
            <p:nvPr/>
          </p:nvGrpSpPr>
          <p:grpSpPr bwMode="auto">
            <a:xfrm>
              <a:off x="3215" y="2973"/>
              <a:ext cx="210" cy="194"/>
              <a:chOff x="3215" y="2256"/>
              <a:chExt cx="210" cy="194"/>
            </a:xfrm>
          </p:grpSpPr>
          <p:sp>
            <p:nvSpPr>
              <p:cNvPr id="389263" name="Text Box 143"/>
              <p:cNvSpPr txBox="1">
                <a:spLocks noChangeArrowheads="1"/>
              </p:cNvSpPr>
              <p:nvPr/>
            </p:nvSpPr>
            <p:spPr bwMode="auto">
              <a:xfrm>
                <a:off x="3215" y="2256"/>
                <a:ext cx="210" cy="194"/>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sz="1400">
                    <a:solidFill>
                      <a:srgbClr val="000000"/>
                    </a:solidFill>
                    <a:latin typeface="Gill Sans MT" pitchFamily="34" charset="0"/>
                  </a:rPr>
                  <a:t>x</a:t>
                </a:r>
                <a:r>
                  <a:rPr lang="en-US" sz="1400" baseline="-25000">
                    <a:solidFill>
                      <a:srgbClr val="000000"/>
                    </a:solidFill>
                    <a:latin typeface="Gill Sans MT" pitchFamily="34" charset="0"/>
                  </a:rPr>
                  <a:t>5</a:t>
                </a:r>
              </a:p>
            </p:txBody>
          </p:sp>
          <p:sp>
            <p:nvSpPr>
              <p:cNvPr id="389264" name="Line 144"/>
              <p:cNvSpPr>
                <a:spLocks noChangeShapeType="1"/>
              </p:cNvSpPr>
              <p:nvPr/>
            </p:nvSpPr>
            <p:spPr bwMode="auto">
              <a:xfrm>
                <a:off x="3262" y="2303"/>
                <a:ext cx="96" cy="0"/>
              </a:xfrm>
              <a:prstGeom prst="line">
                <a:avLst/>
              </a:prstGeom>
              <a:noFill/>
              <a:ln w="9525">
                <a:solidFill>
                  <a:schemeClr val="tx1"/>
                </a:solidFill>
                <a:round/>
                <a:headEnd/>
                <a:tailEnd/>
              </a:ln>
              <a:effectLst/>
            </p:spPr>
            <p:txBody>
              <a:bodyPr/>
              <a:lstStyle/>
              <a:p>
                <a:pPr fontAlgn="base">
                  <a:spcBef>
                    <a:spcPct val="0"/>
                  </a:spcBef>
                  <a:spcAft>
                    <a:spcPct val="0"/>
                  </a:spcAft>
                </a:pPr>
                <a:endParaRPr lang="en-US">
                  <a:solidFill>
                    <a:srgbClr val="000000"/>
                  </a:solidFill>
                  <a:latin typeface="Gill Sans MT" pitchFamily="34" charset="0"/>
                </a:endParaRPr>
              </a:p>
            </p:txBody>
          </p:sp>
        </p:grpSp>
        <p:grpSp>
          <p:nvGrpSpPr>
            <p:cNvPr id="389265" name="Group 145"/>
            <p:cNvGrpSpPr>
              <a:grpSpLocks/>
            </p:cNvGrpSpPr>
            <p:nvPr/>
          </p:nvGrpSpPr>
          <p:grpSpPr bwMode="auto">
            <a:xfrm>
              <a:off x="3215" y="3116"/>
              <a:ext cx="210" cy="194"/>
              <a:chOff x="3215" y="2256"/>
              <a:chExt cx="210" cy="194"/>
            </a:xfrm>
          </p:grpSpPr>
          <p:sp>
            <p:nvSpPr>
              <p:cNvPr id="389266" name="Text Box 146"/>
              <p:cNvSpPr txBox="1">
                <a:spLocks noChangeArrowheads="1"/>
              </p:cNvSpPr>
              <p:nvPr/>
            </p:nvSpPr>
            <p:spPr bwMode="auto">
              <a:xfrm>
                <a:off x="3215" y="2256"/>
                <a:ext cx="210" cy="194"/>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sz="1400">
                    <a:solidFill>
                      <a:srgbClr val="000000"/>
                    </a:solidFill>
                    <a:latin typeface="Gill Sans MT" pitchFamily="34" charset="0"/>
                  </a:rPr>
                  <a:t>x</a:t>
                </a:r>
                <a:r>
                  <a:rPr lang="en-US" sz="1400" baseline="-25000">
                    <a:solidFill>
                      <a:srgbClr val="000000"/>
                    </a:solidFill>
                    <a:latin typeface="Gill Sans MT" pitchFamily="34" charset="0"/>
                  </a:rPr>
                  <a:t>6</a:t>
                </a:r>
              </a:p>
            </p:txBody>
          </p:sp>
          <p:sp>
            <p:nvSpPr>
              <p:cNvPr id="389267" name="Line 147"/>
              <p:cNvSpPr>
                <a:spLocks noChangeShapeType="1"/>
              </p:cNvSpPr>
              <p:nvPr/>
            </p:nvSpPr>
            <p:spPr bwMode="auto">
              <a:xfrm>
                <a:off x="3262" y="2303"/>
                <a:ext cx="96" cy="0"/>
              </a:xfrm>
              <a:prstGeom prst="line">
                <a:avLst/>
              </a:prstGeom>
              <a:noFill/>
              <a:ln w="9525">
                <a:solidFill>
                  <a:schemeClr val="tx1"/>
                </a:solidFill>
                <a:round/>
                <a:headEnd/>
                <a:tailEnd/>
              </a:ln>
              <a:effectLst/>
            </p:spPr>
            <p:txBody>
              <a:bodyPr/>
              <a:lstStyle/>
              <a:p>
                <a:pPr fontAlgn="base">
                  <a:spcBef>
                    <a:spcPct val="0"/>
                  </a:spcBef>
                  <a:spcAft>
                    <a:spcPct val="0"/>
                  </a:spcAft>
                </a:pPr>
                <a:endParaRPr lang="en-US">
                  <a:solidFill>
                    <a:srgbClr val="000000"/>
                  </a:solidFill>
                  <a:latin typeface="Gill Sans MT" pitchFamily="34" charset="0"/>
                </a:endParaRPr>
              </a:p>
            </p:txBody>
          </p:sp>
        </p:grpSp>
        <p:grpSp>
          <p:nvGrpSpPr>
            <p:cNvPr id="389274" name="Group 154"/>
            <p:cNvGrpSpPr>
              <a:grpSpLocks/>
            </p:cNvGrpSpPr>
            <p:nvPr/>
          </p:nvGrpSpPr>
          <p:grpSpPr bwMode="auto">
            <a:xfrm>
              <a:off x="3215" y="3261"/>
              <a:ext cx="210" cy="194"/>
              <a:chOff x="3215" y="2256"/>
              <a:chExt cx="210" cy="194"/>
            </a:xfrm>
          </p:grpSpPr>
          <p:sp>
            <p:nvSpPr>
              <p:cNvPr id="389275" name="Text Box 155"/>
              <p:cNvSpPr txBox="1">
                <a:spLocks noChangeArrowheads="1"/>
              </p:cNvSpPr>
              <p:nvPr/>
            </p:nvSpPr>
            <p:spPr bwMode="auto">
              <a:xfrm>
                <a:off x="3215" y="2256"/>
                <a:ext cx="210" cy="194"/>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sz="1400">
                    <a:solidFill>
                      <a:srgbClr val="000000"/>
                    </a:solidFill>
                    <a:latin typeface="Gill Sans MT" pitchFamily="34" charset="0"/>
                  </a:rPr>
                  <a:t>x</a:t>
                </a:r>
                <a:r>
                  <a:rPr lang="en-US" sz="1400" baseline="-25000">
                    <a:solidFill>
                      <a:srgbClr val="000000"/>
                    </a:solidFill>
                    <a:latin typeface="Gill Sans MT" pitchFamily="34" charset="0"/>
                  </a:rPr>
                  <a:t>7</a:t>
                </a:r>
              </a:p>
            </p:txBody>
          </p:sp>
          <p:sp>
            <p:nvSpPr>
              <p:cNvPr id="389276" name="Line 156"/>
              <p:cNvSpPr>
                <a:spLocks noChangeShapeType="1"/>
              </p:cNvSpPr>
              <p:nvPr/>
            </p:nvSpPr>
            <p:spPr bwMode="auto">
              <a:xfrm>
                <a:off x="3262" y="2303"/>
                <a:ext cx="96" cy="0"/>
              </a:xfrm>
              <a:prstGeom prst="line">
                <a:avLst/>
              </a:prstGeom>
              <a:noFill/>
              <a:ln w="9525">
                <a:solidFill>
                  <a:schemeClr val="tx1"/>
                </a:solidFill>
                <a:round/>
                <a:headEnd/>
                <a:tailEnd/>
              </a:ln>
              <a:effectLst/>
            </p:spPr>
            <p:txBody>
              <a:bodyPr/>
              <a:lstStyle/>
              <a:p>
                <a:pPr fontAlgn="base">
                  <a:spcBef>
                    <a:spcPct val="0"/>
                  </a:spcBef>
                  <a:spcAft>
                    <a:spcPct val="0"/>
                  </a:spcAft>
                </a:pPr>
                <a:endParaRPr lang="en-US">
                  <a:solidFill>
                    <a:srgbClr val="000000"/>
                  </a:solidFill>
                  <a:latin typeface="Gill Sans MT" pitchFamily="34" charset="0"/>
                </a:endParaRPr>
              </a:p>
            </p:txBody>
          </p:sp>
        </p:grpSp>
        <p:grpSp>
          <p:nvGrpSpPr>
            <p:cNvPr id="389277" name="Group 157"/>
            <p:cNvGrpSpPr>
              <a:grpSpLocks/>
            </p:cNvGrpSpPr>
            <p:nvPr/>
          </p:nvGrpSpPr>
          <p:grpSpPr bwMode="auto">
            <a:xfrm>
              <a:off x="3215" y="3404"/>
              <a:ext cx="210" cy="194"/>
              <a:chOff x="3215" y="2256"/>
              <a:chExt cx="210" cy="194"/>
            </a:xfrm>
          </p:grpSpPr>
          <p:sp>
            <p:nvSpPr>
              <p:cNvPr id="389278" name="Text Box 158"/>
              <p:cNvSpPr txBox="1">
                <a:spLocks noChangeArrowheads="1"/>
              </p:cNvSpPr>
              <p:nvPr/>
            </p:nvSpPr>
            <p:spPr bwMode="auto">
              <a:xfrm>
                <a:off x="3215" y="2256"/>
                <a:ext cx="210" cy="194"/>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sz="1400">
                    <a:solidFill>
                      <a:srgbClr val="000000"/>
                    </a:solidFill>
                    <a:latin typeface="Gill Sans MT" pitchFamily="34" charset="0"/>
                  </a:rPr>
                  <a:t>x</a:t>
                </a:r>
                <a:r>
                  <a:rPr lang="en-US" sz="1400" baseline="-25000">
                    <a:solidFill>
                      <a:srgbClr val="000000"/>
                    </a:solidFill>
                    <a:latin typeface="Gill Sans MT" pitchFamily="34" charset="0"/>
                  </a:rPr>
                  <a:t>8</a:t>
                </a:r>
              </a:p>
            </p:txBody>
          </p:sp>
          <p:sp>
            <p:nvSpPr>
              <p:cNvPr id="389279" name="Line 159"/>
              <p:cNvSpPr>
                <a:spLocks noChangeShapeType="1"/>
              </p:cNvSpPr>
              <p:nvPr/>
            </p:nvSpPr>
            <p:spPr bwMode="auto">
              <a:xfrm>
                <a:off x="3262" y="2303"/>
                <a:ext cx="96" cy="0"/>
              </a:xfrm>
              <a:prstGeom prst="line">
                <a:avLst/>
              </a:prstGeom>
              <a:noFill/>
              <a:ln w="9525">
                <a:solidFill>
                  <a:schemeClr val="tx1"/>
                </a:solidFill>
                <a:round/>
                <a:headEnd/>
                <a:tailEnd/>
              </a:ln>
              <a:effectLst/>
            </p:spPr>
            <p:txBody>
              <a:bodyPr/>
              <a:lstStyle/>
              <a:p>
                <a:pPr fontAlgn="base">
                  <a:spcBef>
                    <a:spcPct val="0"/>
                  </a:spcBef>
                  <a:spcAft>
                    <a:spcPct val="0"/>
                  </a:spcAft>
                </a:pPr>
                <a:endParaRPr lang="en-US">
                  <a:solidFill>
                    <a:srgbClr val="000000"/>
                  </a:solidFill>
                  <a:latin typeface="Gill Sans MT" pitchFamily="34" charset="0"/>
                </a:endParaRPr>
              </a:p>
            </p:txBody>
          </p:sp>
        </p:grpSp>
        <p:sp>
          <p:nvSpPr>
            <p:cNvPr id="389307" name="Text Box 187"/>
            <p:cNvSpPr txBox="1">
              <a:spLocks noChangeArrowheads="1"/>
            </p:cNvSpPr>
            <p:nvPr/>
          </p:nvSpPr>
          <p:spPr bwMode="auto">
            <a:xfrm>
              <a:off x="4744" y="2113"/>
              <a:ext cx="389" cy="192"/>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sz="1400">
                  <a:solidFill>
                    <a:srgbClr val="000000"/>
                  </a:solidFill>
                  <a:latin typeface="Gill Sans MT" pitchFamily="34" charset="0"/>
                </a:rPr>
                <a:t>grant</a:t>
              </a:r>
              <a:r>
                <a:rPr lang="en-US" sz="1400" baseline="-25000">
                  <a:solidFill>
                    <a:srgbClr val="000000"/>
                  </a:solidFill>
                  <a:latin typeface="Gill Sans MT" pitchFamily="34" charset="0"/>
                </a:rPr>
                <a:t>0</a:t>
              </a:r>
            </a:p>
          </p:txBody>
        </p:sp>
      </p:grpSp>
      <p:sp>
        <p:nvSpPr>
          <p:cNvPr id="389308" name="Line 188"/>
          <p:cNvSpPr>
            <a:spLocks noChangeShapeType="1"/>
          </p:cNvSpPr>
          <p:nvPr/>
        </p:nvSpPr>
        <p:spPr bwMode="auto">
          <a:xfrm flipH="1">
            <a:off x="1611313" y="3549650"/>
            <a:ext cx="1214437" cy="0"/>
          </a:xfrm>
          <a:prstGeom prst="line">
            <a:avLst/>
          </a:prstGeom>
          <a:noFill/>
          <a:ln w="9525">
            <a:solidFill>
              <a:schemeClr val="tx1"/>
            </a:solidFill>
            <a:prstDash val="dash"/>
            <a:round/>
            <a:headEnd/>
            <a:tailEnd/>
          </a:ln>
          <a:effectLst/>
        </p:spPr>
        <p:txBody>
          <a:bodyPr/>
          <a:lstStyle/>
          <a:p>
            <a:pPr fontAlgn="base">
              <a:spcBef>
                <a:spcPct val="0"/>
              </a:spcBef>
              <a:spcAft>
                <a:spcPct val="0"/>
              </a:spcAft>
            </a:pPr>
            <a:endParaRPr lang="en-US">
              <a:solidFill>
                <a:srgbClr val="000000"/>
              </a:solidFill>
              <a:latin typeface="Gill Sans MT" pitchFamily="34" charset="0"/>
            </a:endParaRPr>
          </a:p>
        </p:txBody>
      </p:sp>
      <p:sp>
        <p:nvSpPr>
          <p:cNvPr id="389309" name="Line 189"/>
          <p:cNvSpPr>
            <a:spLocks noChangeShapeType="1"/>
          </p:cNvSpPr>
          <p:nvPr/>
        </p:nvSpPr>
        <p:spPr bwMode="auto">
          <a:xfrm flipH="1">
            <a:off x="1611313" y="3321050"/>
            <a:ext cx="1214437" cy="0"/>
          </a:xfrm>
          <a:prstGeom prst="line">
            <a:avLst/>
          </a:prstGeom>
          <a:noFill/>
          <a:ln w="9525">
            <a:solidFill>
              <a:schemeClr val="tx1"/>
            </a:solidFill>
            <a:prstDash val="dash"/>
            <a:round/>
            <a:headEnd/>
            <a:tailEnd/>
          </a:ln>
          <a:effectLst/>
        </p:spPr>
        <p:txBody>
          <a:bodyPr/>
          <a:lstStyle/>
          <a:p>
            <a:pPr fontAlgn="base">
              <a:spcBef>
                <a:spcPct val="0"/>
              </a:spcBef>
              <a:spcAft>
                <a:spcPct val="0"/>
              </a:spcAft>
            </a:pPr>
            <a:endParaRPr lang="en-US">
              <a:solidFill>
                <a:srgbClr val="000000"/>
              </a:solidFill>
              <a:latin typeface="Gill Sans MT" pitchFamily="34" charset="0"/>
            </a:endParaRPr>
          </a:p>
        </p:txBody>
      </p:sp>
      <p:sp>
        <p:nvSpPr>
          <p:cNvPr id="389310" name="Text Box 190"/>
          <p:cNvSpPr txBox="1">
            <a:spLocks noChangeArrowheads="1"/>
          </p:cNvSpPr>
          <p:nvPr/>
        </p:nvSpPr>
        <p:spPr bwMode="auto">
          <a:xfrm>
            <a:off x="852488" y="3430588"/>
            <a:ext cx="761747" cy="307777"/>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sz="1400">
                <a:solidFill>
                  <a:srgbClr val="000000"/>
                </a:solidFill>
                <a:latin typeface="Gill Sans MT" pitchFamily="34" charset="0"/>
              </a:rPr>
              <a:t>x</a:t>
            </a:r>
            <a:r>
              <a:rPr lang="en-US" sz="1400" baseline="-25000">
                <a:solidFill>
                  <a:srgbClr val="000000"/>
                </a:solidFill>
                <a:latin typeface="Gill Sans MT" pitchFamily="34" charset="0"/>
              </a:rPr>
              <a:t>i</a:t>
            </a:r>
            <a:r>
              <a:rPr lang="en-US" sz="1400">
                <a:solidFill>
                  <a:srgbClr val="000000"/>
                </a:solidFill>
                <a:latin typeface="Gill Sans MT" pitchFamily="34" charset="0"/>
              </a:rPr>
              <a:t> = Bid</a:t>
            </a:r>
            <a:r>
              <a:rPr lang="en-US" sz="1400" baseline="-25000">
                <a:solidFill>
                  <a:srgbClr val="000000"/>
                </a:solidFill>
                <a:latin typeface="Gill Sans MT" pitchFamily="34" charset="0"/>
              </a:rPr>
              <a:t>i</a:t>
            </a:r>
          </a:p>
        </p:txBody>
      </p:sp>
      <p:sp>
        <p:nvSpPr>
          <p:cNvPr id="389311" name="Text Box 191"/>
          <p:cNvSpPr txBox="1">
            <a:spLocks noChangeArrowheads="1"/>
          </p:cNvSpPr>
          <p:nvPr/>
        </p:nvSpPr>
        <p:spPr bwMode="auto">
          <a:xfrm>
            <a:off x="1000125" y="3127375"/>
            <a:ext cx="590550" cy="304800"/>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sz="1400">
                <a:solidFill>
                  <a:srgbClr val="000000"/>
                </a:solidFill>
                <a:latin typeface="Gill Sans MT" pitchFamily="34" charset="0"/>
              </a:rPr>
              <a:t>grant</a:t>
            </a:r>
            <a:r>
              <a:rPr lang="en-US" sz="1400" baseline="-25000">
                <a:solidFill>
                  <a:srgbClr val="000000"/>
                </a:solidFill>
                <a:latin typeface="Gill Sans MT" pitchFamily="34" charset="0"/>
              </a:rPr>
              <a:t>i</a:t>
            </a:r>
          </a:p>
        </p:txBody>
      </p:sp>
      <p:grpSp>
        <p:nvGrpSpPr>
          <p:cNvPr id="389325" name="Group 205"/>
          <p:cNvGrpSpPr>
            <a:grpSpLocks/>
          </p:cNvGrpSpPr>
          <p:nvPr/>
        </p:nvGrpSpPr>
        <p:grpSpPr bwMode="auto">
          <a:xfrm>
            <a:off x="5483225" y="3430588"/>
            <a:ext cx="2665413" cy="307975"/>
            <a:chOff x="3454" y="2256"/>
            <a:chExt cx="1679" cy="194"/>
          </a:xfrm>
        </p:grpSpPr>
        <p:sp>
          <p:nvSpPr>
            <p:cNvPr id="389242" name="Line 122"/>
            <p:cNvSpPr>
              <a:spLocks noChangeShapeType="1"/>
            </p:cNvSpPr>
            <p:nvPr/>
          </p:nvSpPr>
          <p:spPr bwMode="auto">
            <a:xfrm>
              <a:off x="3454" y="2351"/>
              <a:ext cx="1290" cy="0"/>
            </a:xfrm>
            <a:prstGeom prst="line">
              <a:avLst/>
            </a:prstGeom>
            <a:noFill/>
            <a:ln w="9525">
              <a:solidFill>
                <a:schemeClr val="tx1"/>
              </a:solidFill>
              <a:round/>
              <a:headEnd/>
              <a:tailEnd/>
            </a:ln>
            <a:effectLst/>
          </p:spPr>
          <p:txBody>
            <a:bodyPr/>
            <a:lstStyle/>
            <a:p>
              <a:pPr fontAlgn="base">
                <a:spcBef>
                  <a:spcPct val="0"/>
                </a:spcBef>
                <a:spcAft>
                  <a:spcPct val="0"/>
                </a:spcAft>
              </a:pPr>
              <a:endParaRPr lang="en-US">
                <a:solidFill>
                  <a:srgbClr val="000000"/>
                </a:solidFill>
                <a:latin typeface="Gill Sans MT" pitchFamily="34" charset="0"/>
              </a:endParaRPr>
            </a:p>
          </p:txBody>
        </p:sp>
        <p:sp>
          <p:nvSpPr>
            <p:cNvPr id="389312" name="Text Box 192"/>
            <p:cNvSpPr txBox="1">
              <a:spLocks noChangeArrowheads="1"/>
            </p:cNvSpPr>
            <p:nvPr/>
          </p:nvSpPr>
          <p:spPr bwMode="auto">
            <a:xfrm>
              <a:off x="4744" y="2256"/>
              <a:ext cx="389" cy="194"/>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sz="1400">
                  <a:solidFill>
                    <a:srgbClr val="000000"/>
                  </a:solidFill>
                  <a:latin typeface="Gill Sans MT" pitchFamily="34" charset="0"/>
                </a:rPr>
                <a:t>grant</a:t>
              </a:r>
              <a:r>
                <a:rPr lang="en-US" sz="1400" baseline="-25000">
                  <a:solidFill>
                    <a:srgbClr val="000000"/>
                  </a:solidFill>
                  <a:latin typeface="Gill Sans MT" pitchFamily="34" charset="0"/>
                </a:rPr>
                <a:t>1</a:t>
              </a:r>
            </a:p>
          </p:txBody>
        </p:sp>
      </p:grpSp>
      <p:grpSp>
        <p:nvGrpSpPr>
          <p:cNvPr id="389326" name="Group 206"/>
          <p:cNvGrpSpPr>
            <a:grpSpLocks/>
          </p:cNvGrpSpPr>
          <p:nvPr/>
        </p:nvGrpSpPr>
        <p:grpSpPr bwMode="auto">
          <a:xfrm>
            <a:off x="5483225" y="3581400"/>
            <a:ext cx="2665413" cy="384175"/>
            <a:chOff x="3454" y="2351"/>
            <a:chExt cx="1679" cy="242"/>
          </a:xfrm>
        </p:grpSpPr>
        <p:sp>
          <p:nvSpPr>
            <p:cNvPr id="389249" name="Line 129"/>
            <p:cNvSpPr>
              <a:spLocks noChangeShapeType="1"/>
            </p:cNvSpPr>
            <p:nvPr/>
          </p:nvSpPr>
          <p:spPr bwMode="auto">
            <a:xfrm>
              <a:off x="3454" y="2495"/>
              <a:ext cx="1290" cy="0"/>
            </a:xfrm>
            <a:prstGeom prst="line">
              <a:avLst/>
            </a:prstGeom>
            <a:noFill/>
            <a:ln w="9525">
              <a:solidFill>
                <a:schemeClr val="tx1"/>
              </a:solidFill>
              <a:round/>
              <a:headEnd/>
              <a:tailEnd/>
            </a:ln>
            <a:effectLst/>
          </p:spPr>
          <p:txBody>
            <a:bodyPr/>
            <a:lstStyle/>
            <a:p>
              <a:pPr fontAlgn="base">
                <a:spcBef>
                  <a:spcPct val="0"/>
                </a:spcBef>
                <a:spcAft>
                  <a:spcPct val="0"/>
                </a:spcAft>
              </a:pPr>
              <a:endParaRPr lang="en-US">
                <a:solidFill>
                  <a:srgbClr val="000000"/>
                </a:solidFill>
                <a:latin typeface="Gill Sans MT" pitchFamily="34" charset="0"/>
              </a:endParaRPr>
            </a:p>
          </p:txBody>
        </p:sp>
        <p:sp>
          <p:nvSpPr>
            <p:cNvPr id="389270" name="AutoShape 150"/>
            <p:cNvSpPr>
              <a:spLocks noChangeArrowheads="1"/>
            </p:cNvSpPr>
            <p:nvPr/>
          </p:nvSpPr>
          <p:spPr bwMode="auto">
            <a:xfrm>
              <a:off x="3646" y="2399"/>
              <a:ext cx="95" cy="143"/>
            </a:xfrm>
            <a:prstGeom prst="flowChartDelay">
              <a:avLst/>
            </a:prstGeom>
            <a:solidFill>
              <a:srgbClr val="3366FF"/>
            </a:solidFill>
            <a:ln w="9525">
              <a:no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fontAlgn="base">
                <a:spcBef>
                  <a:spcPct val="0"/>
                </a:spcBef>
                <a:spcAft>
                  <a:spcPct val="0"/>
                </a:spcAft>
              </a:pPr>
              <a:endParaRPr lang="en-US">
                <a:solidFill>
                  <a:srgbClr val="000000"/>
                </a:solidFill>
                <a:latin typeface="Gill Sans MT" pitchFamily="34" charset="0"/>
              </a:endParaRPr>
            </a:p>
          </p:txBody>
        </p:sp>
        <p:sp>
          <p:nvSpPr>
            <p:cNvPr id="389271" name="Freeform 151"/>
            <p:cNvSpPr>
              <a:spLocks/>
            </p:cNvSpPr>
            <p:nvPr/>
          </p:nvSpPr>
          <p:spPr bwMode="auto">
            <a:xfrm>
              <a:off x="3549" y="2351"/>
              <a:ext cx="96" cy="96"/>
            </a:xfrm>
            <a:custGeom>
              <a:avLst/>
              <a:gdLst/>
              <a:ahLst/>
              <a:cxnLst>
                <a:cxn ang="0">
                  <a:pos x="0" y="0"/>
                </a:cxn>
                <a:cxn ang="0">
                  <a:pos x="0" y="96"/>
                </a:cxn>
                <a:cxn ang="0">
                  <a:pos x="96" y="96"/>
                </a:cxn>
              </a:cxnLst>
              <a:rect l="0" t="0" r="r" b="b"/>
              <a:pathLst>
                <a:path w="96" h="96">
                  <a:moveTo>
                    <a:pt x="0" y="0"/>
                  </a:moveTo>
                  <a:lnTo>
                    <a:pt x="0" y="96"/>
                  </a:lnTo>
                  <a:lnTo>
                    <a:pt x="96" y="96"/>
                  </a:lnTo>
                </a:path>
              </a:pathLst>
            </a:custGeom>
            <a:noFill/>
            <a:ln w="9525">
              <a:solidFill>
                <a:schemeClr val="tx1"/>
              </a:solidFill>
              <a:round/>
              <a:headEnd/>
              <a:tailEnd/>
            </a:ln>
            <a:effectLst/>
          </p:spPr>
          <p:txBody>
            <a:bodyPr/>
            <a:lstStyle/>
            <a:p>
              <a:pPr fontAlgn="base">
                <a:spcBef>
                  <a:spcPct val="0"/>
                </a:spcBef>
                <a:spcAft>
                  <a:spcPct val="0"/>
                </a:spcAft>
              </a:pPr>
              <a:endParaRPr lang="en-US">
                <a:solidFill>
                  <a:srgbClr val="000000"/>
                </a:solidFill>
                <a:latin typeface="Gill Sans MT" pitchFamily="34" charset="0"/>
              </a:endParaRPr>
            </a:p>
          </p:txBody>
        </p:sp>
        <p:sp>
          <p:nvSpPr>
            <p:cNvPr id="389313" name="Text Box 193"/>
            <p:cNvSpPr txBox="1">
              <a:spLocks noChangeArrowheads="1"/>
            </p:cNvSpPr>
            <p:nvPr/>
          </p:nvSpPr>
          <p:spPr bwMode="auto">
            <a:xfrm>
              <a:off x="4744" y="2399"/>
              <a:ext cx="389" cy="194"/>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sz="1400">
                  <a:solidFill>
                    <a:srgbClr val="000000"/>
                  </a:solidFill>
                  <a:latin typeface="Gill Sans MT" pitchFamily="34" charset="0"/>
                </a:rPr>
                <a:t>grant</a:t>
              </a:r>
              <a:r>
                <a:rPr lang="en-US" sz="1400" baseline="-25000">
                  <a:solidFill>
                    <a:srgbClr val="000000"/>
                  </a:solidFill>
                  <a:latin typeface="Gill Sans MT" pitchFamily="34" charset="0"/>
                </a:rPr>
                <a:t>2</a:t>
              </a:r>
            </a:p>
          </p:txBody>
        </p:sp>
      </p:grpSp>
      <p:grpSp>
        <p:nvGrpSpPr>
          <p:cNvPr id="389327" name="Group 207"/>
          <p:cNvGrpSpPr>
            <a:grpSpLocks/>
          </p:cNvGrpSpPr>
          <p:nvPr/>
        </p:nvGrpSpPr>
        <p:grpSpPr bwMode="auto">
          <a:xfrm>
            <a:off x="5483225" y="3808413"/>
            <a:ext cx="2662238" cy="382587"/>
            <a:chOff x="3454" y="2494"/>
            <a:chExt cx="1677" cy="241"/>
          </a:xfrm>
        </p:grpSpPr>
        <p:sp>
          <p:nvSpPr>
            <p:cNvPr id="389250" name="Line 130"/>
            <p:cNvSpPr>
              <a:spLocks noChangeShapeType="1"/>
            </p:cNvSpPr>
            <p:nvPr/>
          </p:nvSpPr>
          <p:spPr bwMode="auto">
            <a:xfrm>
              <a:off x="3454" y="2638"/>
              <a:ext cx="1290" cy="0"/>
            </a:xfrm>
            <a:prstGeom prst="line">
              <a:avLst/>
            </a:prstGeom>
            <a:noFill/>
            <a:ln w="9525">
              <a:solidFill>
                <a:schemeClr val="tx1"/>
              </a:solidFill>
              <a:round/>
              <a:headEnd/>
              <a:tailEnd/>
            </a:ln>
            <a:effectLst/>
          </p:spPr>
          <p:txBody>
            <a:bodyPr/>
            <a:lstStyle/>
            <a:p>
              <a:pPr fontAlgn="base">
                <a:spcBef>
                  <a:spcPct val="0"/>
                </a:spcBef>
                <a:spcAft>
                  <a:spcPct val="0"/>
                </a:spcAft>
              </a:pPr>
              <a:endParaRPr lang="en-US">
                <a:solidFill>
                  <a:srgbClr val="000000"/>
                </a:solidFill>
                <a:latin typeface="Gill Sans MT" pitchFamily="34" charset="0"/>
              </a:endParaRPr>
            </a:p>
          </p:txBody>
        </p:sp>
        <p:sp>
          <p:nvSpPr>
            <p:cNvPr id="389286" name="AutoShape 166"/>
            <p:cNvSpPr>
              <a:spLocks noChangeArrowheads="1"/>
            </p:cNvSpPr>
            <p:nvPr/>
          </p:nvSpPr>
          <p:spPr bwMode="auto">
            <a:xfrm>
              <a:off x="3932" y="2542"/>
              <a:ext cx="95" cy="143"/>
            </a:xfrm>
            <a:prstGeom prst="flowChartDelay">
              <a:avLst/>
            </a:prstGeom>
            <a:solidFill>
              <a:srgbClr val="3366FF"/>
            </a:solidFill>
            <a:ln w="9525">
              <a:no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fontAlgn="base">
                <a:spcBef>
                  <a:spcPct val="0"/>
                </a:spcBef>
                <a:spcAft>
                  <a:spcPct val="0"/>
                </a:spcAft>
              </a:pPr>
              <a:endParaRPr lang="en-US">
                <a:solidFill>
                  <a:srgbClr val="000000"/>
                </a:solidFill>
                <a:latin typeface="Gill Sans MT" pitchFamily="34" charset="0"/>
              </a:endParaRPr>
            </a:p>
          </p:txBody>
        </p:sp>
        <p:sp>
          <p:nvSpPr>
            <p:cNvPr id="389291" name="Freeform 171"/>
            <p:cNvSpPr>
              <a:spLocks/>
            </p:cNvSpPr>
            <p:nvPr/>
          </p:nvSpPr>
          <p:spPr bwMode="auto">
            <a:xfrm>
              <a:off x="3836" y="2494"/>
              <a:ext cx="96" cy="96"/>
            </a:xfrm>
            <a:custGeom>
              <a:avLst/>
              <a:gdLst/>
              <a:ahLst/>
              <a:cxnLst>
                <a:cxn ang="0">
                  <a:pos x="0" y="0"/>
                </a:cxn>
                <a:cxn ang="0">
                  <a:pos x="0" y="96"/>
                </a:cxn>
                <a:cxn ang="0">
                  <a:pos x="96" y="96"/>
                </a:cxn>
              </a:cxnLst>
              <a:rect l="0" t="0" r="r" b="b"/>
              <a:pathLst>
                <a:path w="96" h="96">
                  <a:moveTo>
                    <a:pt x="0" y="0"/>
                  </a:moveTo>
                  <a:lnTo>
                    <a:pt x="0" y="96"/>
                  </a:lnTo>
                  <a:lnTo>
                    <a:pt x="96" y="96"/>
                  </a:lnTo>
                </a:path>
              </a:pathLst>
            </a:custGeom>
            <a:noFill/>
            <a:ln w="9525">
              <a:solidFill>
                <a:schemeClr val="tx1"/>
              </a:solidFill>
              <a:round/>
              <a:headEnd/>
              <a:tailEnd/>
            </a:ln>
            <a:effectLst/>
          </p:spPr>
          <p:txBody>
            <a:bodyPr/>
            <a:lstStyle/>
            <a:p>
              <a:pPr fontAlgn="base">
                <a:spcBef>
                  <a:spcPct val="0"/>
                </a:spcBef>
                <a:spcAft>
                  <a:spcPct val="0"/>
                </a:spcAft>
              </a:pPr>
              <a:endParaRPr lang="en-US">
                <a:solidFill>
                  <a:srgbClr val="000000"/>
                </a:solidFill>
                <a:latin typeface="Gill Sans MT" pitchFamily="34" charset="0"/>
              </a:endParaRPr>
            </a:p>
          </p:txBody>
        </p:sp>
        <p:sp>
          <p:nvSpPr>
            <p:cNvPr id="389314" name="Text Box 194"/>
            <p:cNvSpPr txBox="1">
              <a:spLocks noChangeArrowheads="1"/>
            </p:cNvSpPr>
            <p:nvPr/>
          </p:nvSpPr>
          <p:spPr bwMode="auto">
            <a:xfrm>
              <a:off x="4744" y="2543"/>
              <a:ext cx="387" cy="192"/>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sz="1400">
                  <a:solidFill>
                    <a:srgbClr val="000000"/>
                  </a:solidFill>
                  <a:latin typeface="Gill Sans MT" pitchFamily="34" charset="0"/>
                </a:rPr>
                <a:t>grant</a:t>
              </a:r>
              <a:r>
                <a:rPr lang="en-US" sz="1400" baseline="-25000">
                  <a:solidFill>
                    <a:srgbClr val="000000"/>
                  </a:solidFill>
                  <a:latin typeface="Gill Sans MT" pitchFamily="34" charset="0"/>
                </a:rPr>
                <a:t>3</a:t>
              </a:r>
            </a:p>
          </p:txBody>
        </p:sp>
      </p:grpSp>
      <p:grpSp>
        <p:nvGrpSpPr>
          <p:cNvPr id="389328" name="Group 208"/>
          <p:cNvGrpSpPr>
            <a:grpSpLocks/>
          </p:cNvGrpSpPr>
          <p:nvPr/>
        </p:nvGrpSpPr>
        <p:grpSpPr bwMode="auto">
          <a:xfrm>
            <a:off x="5483226" y="3960813"/>
            <a:ext cx="2665413" cy="460375"/>
            <a:chOff x="3454" y="2590"/>
            <a:chExt cx="1679" cy="290"/>
          </a:xfrm>
        </p:grpSpPr>
        <p:sp>
          <p:nvSpPr>
            <p:cNvPr id="389254" name="Line 134"/>
            <p:cNvSpPr>
              <a:spLocks noChangeShapeType="1"/>
            </p:cNvSpPr>
            <p:nvPr/>
          </p:nvSpPr>
          <p:spPr bwMode="auto">
            <a:xfrm>
              <a:off x="3454" y="2781"/>
              <a:ext cx="1290" cy="0"/>
            </a:xfrm>
            <a:prstGeom prst="line">
              <a:avLst/>
            </a:prstGeom>
            <a:noFill/>
            <a:ln w="9525">
              <a:solidFill>
                <a:schemeClr val="tx1"/>
              </a:solidFill>
              <a:round/>
              <a:headEnd/>
              <a:tailEnd/>
            </a:ln>
            <a:effectLst/>
          </p:spPr>
          <p:txBody>
            <a:bodyPr/>
            <a:lstStyle/>
            <a:p>
              <a:pPr fontAlgn="base">
                <a:spcBef>
                  <a:spcPct val="0"/>
                </a:spcBef>
                <a:spcAft>
                  <a:spcPct val="0"/>
                </a:spcAft>
              </a:pPr>
              <a:endParaRPr lang="en-US">
                <a:solidFill>
                  <a:srgbClr val="000000"/>
                </a:solidFill>
                <a:latin typeface="Gill Sans MT" pitchFamily="34" charset="0"/>
              </a:endParaRPr>
            </a:p>
          </p:txBody>
        </p:sp>
        <p:sp>
          <p:nvSpPr>
            <p:cNvPr id="389272" name="AutoShape 152"/>
            <p:cNvSpPr>
              <a:spLocks noChangeArrowheads="1"/>
            </p:cNvSpPr>
            <p:nvPr/>
          </p:nvSpPr>
          <p:spPr bwMode="auto">
            <a:xfrm>
              <a:off x="3645" y="2686"/>
              <a:ext cx="95" cy="143"/>
            </a:xfrm>
            <a:prstGeom prst="flowChartDelay">
              <a:avLst/>
            </a:prstGeom>
            <a:solidFill>
              <a:srgbClr val="3366FF"/>
            </a:solidFill>
            <a:ln w="9525">
              <a:no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fontAlgn="base">
                <a:spcBef>
                  <a:spcPct val="0"/>
                </a:spcBef>
                <a:spcAft>
                  <a:spcPct val="0"/>
                </a:spcAft>
              </a:pPr>
              <a:endParaRPr lang="en-US">
                <a:solidFill>
                  <a:srgbClr val="000000"/>
                </a:solidFill>
                <a:latin typeface="Gill Sans MT" pitchFamily="34" charset="0"/>
              </a:endParaRPr>
            </a:p>
          </p:txBody>
        </p:sp>
        <p:sp>
          <p:nvSpPr>
            <p:cNvPr id="389283" name="Freeform 163"/>
            <p:cNvSpPr>
              <a:spLocks/>
            </p:cNvSpPr>
            <p:nvPr/>
          </p:nvSpPr>
          <p:spPr bwMode="auto">
            <a:xfrm>
              <a:off x="3549" y="2638"/>
              <a:ext cx="96" cy="96"/>
            </a:xfrm>
            <a:custGeom>
              <a:avLst/>
              <a:gdLst/>
              <a:ahLst/>
              <a:cxnLst>
                <a:cxn ang="0">
                  <a:pos x="0" y="0"/>
                </a:cxn>
                <a:cxn ang="0">
                  <a:pos x="0" y="96"/>
                </a:cxn>
                <a:cxn ang="0">
                  <a:pos x="96" y="96"/>
                </a:cxn>
              </a:cxnLst>
              <a:rect l="0" t="0" r="r" b="b"/>
              <a:pathLst>
                <a:path w="96" h="96">
                  <a:moveTo>
                    <a:pt x="0" y="0"/>
                  </a:moveTo>
                  <a:lnTo>
                    <a:pt x="0" y="96"/>
                  </a:lnTo>
                  <a:lnTo>
                    <a:pt x="96" y="96"/>
                  </a:lnTo>
                </a:path>
              </a:pathLst>
            </a:custGeom>
            <a:noFill/>
            <a:ln w="9525">
              <a:solidFill>
                <a:schemeClr val="tx1"/>
              </a:solidFill>
              <a:round/>
              <a:headEnd/>
              <a:tailEnd/>
            </a:ln>
            <a:effectLst/>
          </p:spPr>
          <p:txBody>
            <a:bodyPr/>
            <a:lstStyle/>
            <a:p>
              <a:pPr fontAlgn="base">
                <a:spcBef>
                  <a:spcPct val="0"/>
                </a:spcBef>
                <a:spcAft>
                  <a:spcPct val="0"/>
                </a:spcAft>
              </a:pPr>
              <a:endParaRPr lang="en-US">
                <a:solidFill>
                  <a:srgbClr val="000000"/>
                </a:solidFill>
                <a:latin typeface="Gill Sans MT" pitchFamily="34" charset="0"/>
              </a:endParaRPr>
            </a:p>
          </p:txBody>
        </p:sp>
        <p:sp>
          <p:nvSpPr>
            <p:cNvPr id="389287" name="AutoShape 167"/>
            <p:cNvSpPr>
              <a:spLocks noChangeArrowheads="1"/>
            </p:cNvSpPr>
            <p:nvPr/>
          </p:nvSpPr>
          <p:spPr bwMode="auto">
            <a:xfrm>
              <a:off x="3931" y="2686"/>
              <a:ext cx="95" cy="143"/>
            </a:xfrm>
            <a:prstGeom prst="flowChartDelay">
              <a:avLst/>
            </a:prstGeom>
            <a:solidFill>
              <a:srgbClr val="3366FF"/>
            </a:solidFill>
            <a:ln w="9525">
              <a:no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fontAlgn="base">
                <a:spcBef>
                  <a:spcPct val="0"/>
                </a:spcBef>
                <a:spcAft>
                  <a:spcPct val="0"/>
                </a:spcAft>
              </a:pPr>
              <a:endParaRPr lang="en-US">
                <a:solidFill>
                  <a:srgbClr val="000000"/>
                </a:solidFill>
                <a:latin typeface="Gill Sans MT" pitchFamily="34" charset="0"/>
              </a:endParaRPr>
            </a:p>
          </p:txBody>
        </p:sp>
        <p:sp>
          <p:nvSpPr>
            <p:cNvPr id="389292" name="Freeform 172"/>
            <p:cNvSpPr>
              <a:spLocks/>
            </p:cNvSpPr>
            <p:nvPr/>
          </p:nvSpPr>
          <p:spPr bwMode="auto">
            <a:xfrm>
              <a:off x="3836" y="2590"/>
              <a:ext cx="96" cy="144"/>
            </a:xfrm>
            <a:custGeom>
              <a:avLst/>
              <a:gdLst/>
              <a:ahLst/>
              <a:cxnLst>
                <a:cxn ang="0">
                  <a:pos x="0" y="0"/>
                </a:cxn>
                <a:cxn ang="0">
                  <a:pos x="0" y="96"/>
                </a:cxn>
                <a:cxn ang="0">
                  <a:pos x="96" y="96"/>
                </a:cxn>
              </a:cxnLst>
              <a:rect l="0" t="0" r="r" b="b"/>
              <a:pathLst>
                <a:path w="96" h="96">
                  <a:moveTo>
                    <a:pt x="0" y="0"/>
                  </a:moveTo>
                  <a:lnTo>
                    <a:pt x="0" y="96"/>
                  </a:lnTo>
                  <a:lnTo>
                    <a:pt x="96" y="96"/>
                  </a:lnTo>
                </a:path>
              </a:pathLst>
            </a:custGeom>
            <a:noFill/>
            <a:ln w="9525">
              <a:solidFill>
                <a:schemeClr val="tx1"/>
              </a:solidFill>
              <a:round/>
              <a:headEnd/>
              <a:tailEnd/>
            </a:ln>
            <a:effectLst/>
          </p:spPr>
          <p:txBody>
            <a:bodyPr/>
            <a:lstStyle/>
            <a:p>
              <a:pPr fontAlgn="base">
                <a:spcBef>
                  <a:spcPct val="0"/>
                </a:spcBef>
                <a:spcAft>
                  <a:spcPct val="0"/>
                </a:spcAft>
              </a:pPr>
              <a:endParaRPr lang="en-US">
                <a:solidFill>
                  <a:srgbClr val="000000"/>
                </a:solidFill>
                <a:latin typeface="Gill Sans MT" pitchFamily="34" charset="0"/>
              </a:endParaRPr>
            </a:p>
          </p:txBody>
        </p:sp>
        <p:sp>
          <p:nvSpPr>
            <p:cNvPr id="389315" name="Text Box 195"/>
            <p:cNvSpPr txBox="1">
              <a:spLocks noChangeArrowheads="1"/>
            </p:cNvSpPr>
            <p:nvPr/>
          </p:nvSpPr>
          <p:spPr bwMode="auto">
            <a:xfrm>
              <a:off x="4744" y="2686"/>
              <a:ext cx="389" cy="194"/>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sz="1400">
                  <a:solidFill>
                    <a:srgbClr val="000000"/>
                  </a:solidFill>
                  <a:latin typeface="Gill Sans MT" pitchFamily="34" charset="0"/>
                </a:rPr>
                <a:t>grant</a:t>
              </a:r>
              <a:r>
                <a:rPr lang="en-US" sz="1400" baseline="-25000">
                  <a:solidFill>
                    <a:srgbClr val="000000"/>
                  </a:solidFill>
                  <a:latin typeface="Gill Sans MT" pitchFamily="34" charset="0"/>
                </a:rPr>
                <a:t>4</a:t>
              </a:r>
            </a:p>
          </p:txBody>
        </p:sp>
      </p:grpSp>
      <p:grpSp>
        <p:nvGrpSpPr>
          <p:cNvPr id="389329" name="Group 209"/>
          <p:cNvGrpSpPr>
            <a:grpSpLocks/>
          </p:cNvGrpSpPr>
          <p:nvPr/>
        </p:nvGrpSpPr>
        <p:grpSpPr bwMode="auto">
          <a:xfrm>
            <a:off x="5483225" y="4264025"/>
            <a:ext cx="2662238" cy="382588"/>
            <a:chOff x="3454" y="2781"/>
            <a:chExt cx="1677" cy="241"/>
          </a:xfrm>
        </p:grpSpPr>
        <p:sp>
          <p:nvSpPr>
            <p:cNvPr id="389255" name="Line 135"/>
            <p:cNvSpPr>
              <a:spLocks noChangeShapeType="1"/>
            </p:cNvSpPr>
            <p:nvPr/>
          </p:nvSpPr>
          <p:spPr bwMode="auto">
            <a:xfrm>
              <a:off x="3454" y="2925"/>
              <a:ext cx="1290" cy="0"/>
            </a:xfrm>
            <a:prstGeom prst="line">
              <a:avLst/>
            </a:prstGeom>
            <a:noFill/>
            <a:ln w="9525">
              <a:solidFill>
                <a:schemeClr val="tx1"/>
              </a:solidFill>
              <a:round/>
              <a:headEnd/>
              <a:tailEnd/>
            </a:ln>
            <a:effectLst/>
          </p:spPr>
          <p:txBody>
            <a:bodyPr/>
            <a:lstStyle/>
            <a:p>
              <a:pPr fontAlgn="base">
                <a:spcBef>
                  <a:spcPct val="0"/>
                </a:spcBef>
                <a:spcAft>
                  <a:spcPct val="0"/>
                </a:spcAft>
              </a:pPr>
              <a:endParaRPr lang="en-US">
                <a:solidFill>
                  <a:srgbClr val="000000"/>
                </a:solidFill>
                <a:latin typeface="Gill Sans MT" pitchFamily="34" charset="0"/>
              </a:endParaRPr>
            </a:p>
          </p:txBody>
        </p:sp>
        <p:sp>
          <p:nvSpPr>
            <p:cNvPr id="389297" name="AutoShape 177"/>
            <p:cNvSpPr>
              <a:spLocks noChangeArrowheads="1"/>
            </p:cNvSpPr>
            <p:nvPr/>
          </p:nvSpPr>
          <p:spPr bwMode="auto">
            <a:xfrm>
              <a:off x="4219" y="2830"/>
              <a:ext cx="95" cy="143"/>
            </a:xfrm>
            <a:prstGeom prst="flowChartDelay">
              <a:avLst/>
            </a:prstGeom>
            <a:solidFill>
              <a:srgbClr val="3366FF"/>
            </a:solidFill>
            <a:ln w="9525">
              <a:no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fontAlgn="base">
                <a:spcBef>
                  <a:spcPct val="0"/>
                </a:spcBef>
                <a:spcAft>
                  <a:spcPct val="0"/>
                </a:spcAft>
              </a:pPr>
              <a:endParaRPr lang="en-US">
                <a:solidFill>
                  <a:srgbClr val="000000"/>
                </a:solidFill>
                <a:latin typeface="Gill Sans MT" pitchFamily="34" charset="0"/>
              </a:endParaRPr>
            </a:p>
          </p:txBody>
        </p:sp>
        <p:sp>
          <p:nvSpPr>
            <p:cNvPr id="389298" name="Freeform 178"/>
            <p:cNvSpPr>
              <a:spLocks/>
            </p:cNvSpPr>
            <p:nvPr/>
          </p:nvSpPr>
          <p:spPr bwMode="auto">
            <a:xfrm>
              <a:off x="4123" y="2781"/>
              <a:ext cx="96" cy="96"/>
            </a:xfrm>
            <a:custGeom>
              <a:avLst/>
              <a:gdLst/>
              <a:ahLst/>
              <a:cxnLst>
                <a:cxn ang="0">
                  <a:pos x="0" y="0"/>
                </a:cxn>
                <a:cxn ang="0">
                  <a:pos x="0" y="96"/>
                </a:cxn>
                <a:cxn ang="0">
                  <a:pos x="96" y="96"/>
                </a:cxn>
              </a:cxnLst>
              <a:rect l="0" t="0" r="r" b="b"/>
              <a:pathLst>
                <a:path w="96" h="96">
                  <a:moveTo>
                    <a:pt x="0" y="0"/>
                  </a:moveTo>
                  <a:lnTo>
                    <a:pt x="0" y="96"/>
                  </a:lnTo>
                  <a:lnTo>
                    <a:pt x="96" y="96"/>
                  </a:lnTo>
                </a:path>
              </a:pathLst>
            </a:custGeom>
            <a:noFill/>
            <a:ln w="9525">
              <a:solidFill>
                <a:schemeClr val="tx1"/>
              </a:solidFill>
              <a:round/>
              <a:headEnd/>
              <a:tailEnd/>
            </a:ln>
            <a:effectLst/>
          </p:spPr>
          <p:txBody>
            <a:bodyPr/>
            <a:lstStyle/>
            <a:p>
              <a:pPr fontAlgn="base">
                <a:spcBef>
                  <a:spcPct val="0"/>
                </a:spcBef>
                <a:spcAft>
                  <a:spcPct val="0"/>
                </a:spcAft>
              </a:pPr>
              <a:endParaRPr lang="en-US">
                <a:solidFill>
                  <a:srgbClr val="000000"/>
                </a:solidFill>
                <a:latin typeface="Gill Sans MT" pitchFamily="34" charset="0"/>
              </a:endParaRPr>
            </a:p>
          </p:txBody>
        </p:sp>
        <p:sp>
          <p:nvSpPr>
            <p:cNvPr id="389316" name="Text Box 196"/>
            <p:cNvSpPr txBox="1">
              <a:spLocks noChangeArrowheads="1"/>
            </p:cNvSpPr>
            <p:nvPr/>
          </p:nvSpPr>
          <p:spPr bwMode="auto">
            <a:xfrm>
              <a:off x="4744" y="2830"/>
              <a:ext cx="387" cy="192"/>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sz="1400">
                  <a:solidFill>
                    <a:srgbClr val="000000"/>
                  </a:solidFill>
                  <a:latin typeface="Gill Sans MT" pitchFamily="34" charset="0"/>
                </a:rPr>
                <a:t>grant</a:t>
              </a:r>
              <a:r>
                <a:rPr lang="en-US" sz="1400" baseline="-25000">
                  <a:solidFill>
                    <a:srgbClr val="000000"/>
                  </a:solidFill>
                  <a:latin typeface="Gill Sans MT" pitchFamily="34" charset="0"/>
                </a:rPr>
                <a:t>5</a:t>
              </a:r>
            </a:p>
          </p:txBody>
        </p:sp>
      </p:grpSp>
      <p:grpSp>
        <p:nvGrpSpPr>
          <p:cNvPr id="389330" name="Group 210"/>
          <p:cNvGrpSpPr>
            <a:grpSpLocks/>
          </p:cNvGrpSpPr>
          <p:nvPr/>
        </p:nvGrpSpPr>
        <p:grpSpPr bwMode="auto">
          <a:xfrm>
            <a:off x="5483225" y="4568825"/>
            <a:ext cx="2665413" cy="987425"/>
            <a:chOff x="3454" y="2973"/>
            <a:chExt cx="1679" cy="622"/>
          </a:xfrm>
        </p:grpSpPr>
        <p:sp>
          <p:nvSpPr>
            <p:cNvPr id="389268" name="Line 148"/>
            <p:cNvSpPr>
              <a:spLocks noChangeShapeType="1"/>
            </p:cNvSpPr>
            <p:nvPr/>
          </p:nvSpPr>
          <p:spPr bwMode="auto">
            <a:xfrm>
              <a:off x="3454" y="3068"/>
              <a:ext cx="1290" cy="0"/>
            </a:xfrm>
            <a:prstGeom prst="line">
              <a:avLst/>
            </a:prstGeom>
            <a:noFill/>
            <a:ln w="9525">
              <a:solidFill>
                <a:schemeClr val="tx1"/>
              </a:solidFill>
              <a:round/>
              <a:headEnd/>
              <a:tailEnd/>
            </a:ln>
            <a:effectLst/>
          </p:spPr>
          <p:txBody>
            <a:bodyPr/>
            <a:lstStyle/>
            <a:p>
              <a:pPr fontAlgn="base">
                <a:spcBef>
                  <a:spcPct val="0"/>
                </a:spcBef>
                <a:spcAft>
                  <a:spcPct val="0"/>
                </a:spcAft>
              </a:pPr>
              <a:endParaRPr lang="en-US">
                <a:solidFill>
                  <a:srgbClr val="000000"/>
                </a:solidFill>
                <a:latin typeface="Gill Sans MT" pitchFamily="34" charset="0"/>
              </a:endParaRPr>
            </a:p>
          </p:txBody>
        </p:sp>
        <p:sp>
          <p:nvSpPr>
            <p:cNvPr id="389269" name="Line 149"/>
            <p:cNvSpPr>
              <a:spLocks noChangeShapeType="1"/>
            </p:cNvSpPr>
            <p:nvPr/>
          </p:nvSpPr>
          <p:spPr bwMode="auto">
            <a:xfrm>
              <a:off x="3454" y="3212"/>
              <a:ext cx="1290" cy="0"/>
            </a:xfrm>
            <a:prstGeom prst="line">
              <a:avLst/>
            </a:prstGeom>
            <a:noFill/>
            <a:ln w="9525">
              <a:solidFill>
                <a:schemeClr val="tx1"/>
              </a:solidFill>
              <a:round/>
              <a:headEnd/>
              <a:tailEnd/>
            </a:ln>
            <a:effectLst/>
          </p:spPr>
          <p:txBody>
            <a:bodyPr/>
            <a:lstStyle/>
            <a:p>
              <a:pPr fontAlgn="base">
                <a:spcBef>
                  <a:spcPct val="0"/>
                </a:spcBef>
                <a:spcAft>
                  <a:spcPct val="0"/>
                </a:spcAft>
              </a:pPr>
              <a:endParaRPr lang="en-US">
                <a:solidFill>
                  <a:srgbClr val="000000"/>
                </a:solidFill>
                <a:latin typeface="Gill Sans MT" pitchFamily="34" charset="0"/>
              </a:endParaRPr>
            </a:p>
          </p:txBody>
        </p:sp>
        <p:sp>
          <p:nvSpPr>
            <p:cNvPr id="389273" name="AutoShape 153"/>
            <p:cNvSpPr>
              <a:spLocks noChangeArrowheads="1"/>
            </p:cNvSpPr>
            <p:nvPr/>
          </p:nvSpPr>
          <p:spPr bwMode="auto">
            <a:xfrm>
              <a:off x="3645" y="2973"/>
              <a:ext cx="95" cy="143"/>
            </a:xfrm>
            <a:prstGeom prst="flowChartDelay">
              <a:avLst/>
            </a:prstGeom>
            <a:solidFill>
              <a:srgbClr val="3366FF"/>
            </a:solidFill>
            <a:ln w="9525">
              <a:no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fontAlgn="base">
                <a:spcBef>
                  <a:spcPct val="0"/>
                </a:spcBef>
                <a:spcAft>
                  <a:spcPct val="0"/>
                </a:spcAft>
              </a:pPr>
              <a:endParaRPr lang="en-US">
                <a:solidFill>
                  <a:srgbClr val="000000"/>
                </a:solidFill>
                <a:latin typeface="Gill Sans MT" pitchFamily="34" charset="0"/>
              </a:endParaRPr>
            </a:p>
          </p:txBody>
        </p:sp>
        <p:sp>
          <p:nvSpPr>
            <p:cNvPr id="389280" name="Line 160"/>
            <p:cNvSpPr>
              <a:spLocks noChangeShapeType="1"/>
            </p:cNvSpPr>
            <p:nvPr/>
          </p:nvSpPr>
          <p:spPr bwMode="auto">
            <a:xfrm>
              <a:off x="3454" y="3355"/>
              <a:ext cx="1290" cy="0"/>
            </a:xfrm>
            <a:prstGeom prst="line">
              <a:avLst/>
            </a:prstGeom>
            <a:noFill/>
            <a:ln w="9525">
              <a:solidFill>
                <a:schemeClr val="tx1"/>
              </a:solidFill>
              <a:round/>
              <a:headEnd/>
              <a:tailEnd/>
            </a:ln>
            <a:effectLst/>
          </p:spPr>
          <p:txBody>
            <a:bodyPr/>
            <a:lstStyle/>
            <a:p>
              <a:pPr fontAlgn="base">
                <a:spcBef>
                  <a:spcPct val="0"/>
                </a:spcBef>
                <a:spcAft>
                  <a:spcPct val="0"/>
                </a:spcAft>
              </a:pPr>
              <a:endParaRPr lang="en-US">
                <a:solidFill>
                  <a:srgbClr val="000000"/>
                </a:solidFill>
                <a:latin typeface="Gill Sans MT" pitchFamily="34" charset="0"/>
              </a:endParaRPr>
            </a:p>
          </p:txBody>
        </p:sp>
        <p:sp>
          <p:nvSpPr>
            <p:cNvPr id="389281" name="Line 161"/>
            <p:cNvSpPr>
              <a:spLocks noChangeShapeType="1"/>
            </p:cNvSpPr>
            <p:nvPr/>
          </p:nvSpPr>
          <p:spPr bwMode="auto">
            <a:xfrm>
              <a:off x="3454" y="3499"/>
              <a:ext cx="1290" cy="0"/>
            </a:xfrm>
            <a:prstGeom prst="line">
              <a:avLst/>
            </a:prstGeom>
            <a:noFill/>
            <a:ln w="9525">
              <a:solidFill>
                <a:schemeClr val="tx1"/>
              </a:solidFill>
              <a:round/>
              <a:headEnd/>
              <a:tailEnd/>
            </a:ln>
            <a:effectLst/>
          </p:spPr>
          <p:txBody>
            <a:bodyPr/>
            <a:lstStyle/>
            <a:p>
              <a:pPr fontAlgn="base">
                <a:spcBef>
                  <a:spcPct val="0"/>
                </a:spcBef>
                <a:spcAft>
                  <a:spcPct val="0"/>
                </a:spcAft>
              </a:pPr>
              <a:endParaRPr lang="en-US">
                <a:solidFill>
                  <a:srgbClr val="000000"/>
                </a:solidFill>
                <a:latin typeface="Gill Sans MT" pitchFamily="34" charset="0"/>
              </a:endParaRPr>
            </a:p>
          </p:txBody>
        </p:sp>
        <p:sp>
          <p:nvSpPr>
            <p:cNvPr id="389282" name="AutoShape 162"/>
            <p:cNvSpPr>
              <a:spLocks noChangeArrowheads="1"/>
            </p:cNvSpPr>
            <p:nvPr/>
          </p:nvSpPr>
          <p:spPr bwMode="auto">
            <a:xfrm>
              <a:off x="3646" y="3260"/>
              <a:ext cx="95" cy="143"/>
            </a:xfrm>
            <a:prstGeom prst="flowChartDelay">
              <a:avLst/>
            </a:prstGeom>
            <a:solidFill>
              <a:srgbClr val="3366FF"/>
            </a:solidFill>
            <a:ln w="9525">
              <a:no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fontAlgn="base">
                <a:spcBef>
                  <a:spcPct val="0"/>
                </a:spcBef>
                <a:spcAft>
                  <a:spcPct val="0"/>
                </a:spcAft>
              </a:pPr>
              <a:endParaRPr lang="en-US">
                <a:solidFill>
                  <a:srgbClr val="000000"/>
                </a:solidFill>
                <a:latin typeface="Gill Sans MT" pitchFamily="34" charset="0"/>
              </a:endParaRPr>
            </a:p>
          </p:txBody>
        </p:sp>
        <p:sp>
          <p:nvSpPr>
            <p:cNvPr id="389285" name="Freeform 165"/>
            <p:cNvSpPr>
              <a:spLocks/>
            </p:cNvSpPr>
            <p:nvPr/>
          </p:nvSpPr>
          <p:spPr bwMode="auto">
            <a:xfrm>
              <a:off x="3549" y="3211"/>
              <a:ext cx="96" cy="96"/>
            </a:xfrm>
            <a:custGeom>
              <a:avLst/>
              <a:gdLst/>
              <a:ahLst/>
              <a:cxnLst>
                <a:cxn ang="0">
                  <a:pos x="0" y="0"/>
                </a:cxn>
                <a:cxn ang="0">
                  <a:pos x="0" y="96"/>
                </a:cxn>
                <a:cxn ang="0">
                  <a:pos x="96" y="96"/>
                </a:cxn>
              </a:cxnLst>
              <a:rect l="0" t="0" r="r" b="b"/>
              <a:pathLst>
                <a:path w="96" h="96">
                  <a:moveTo>
                    <a:pt x="0" y="0"/>
                  </a:moveTo>
                  <a:lnTo>
                    <a:pt x="0" y="96"/>
                  </a:lnTo>
                  <a:lnTo>
                    <a:pt x="96" y="96"/>
                  </a:lnTo>
                </a:path>
              </a:pathLst>
            </a:custGeom>
            <a:noFill/>
            <a:ln w="9525">
              <a:solidFill>
                <a:schemeClr val="tx1"/>
              </a:solidFill>
              <a:round/>
              <a:headEnd/>
              <a:tailEnd/>
            </a:ln>
            <a:effectLst/>
          </p:spPr>
          <p:txBody>
            <a:bodyPr/>
            <a:lstStyle/>
            <a:p>
              <a:pPr fontAlgn="base">
                <a:spcBef>
                  <a:spcPct val="0"/>
                </a:spcBef>
                <a:spcAft>
                  <a:spcPct val="0"/>
                </a:spcAft>
              </a:pPr>
              <a:endParaRPr lang="en-US">
                <a:solidFill>
                  <a:srgbClr val="000000"/>
                </a:solidFill>
                <a:latin typeface="Gill Sans MT" pitchFamily="34" charset="0"/>
              </a:endParaRPr>
            </a:p>
          </p:txBody>
        </p:sp>
        <p:sp>
          <p:nvSpPr>
            <p:cNvPr id="389288" name="AutoShape 168"/>
            <p:cNvSpPr>
              <a:spLocks noChangeArrowheads="1"/>
            </p:cNvSpPr>
            <p:nvPr/>
          </p:nvSpPr>
          <p:spPr bwMode="auto">
            <a:xfrm>
              <a:off x="3931" y="3116"/>
              <a:ext cx="95" cy="143"/>
            </a:xfrm>
            <a:prstGeom prst="flowChartDelay">
              <a:avLst/>
            </a:prstGeom>
            <a:solidFill>
              <a:srgbClr val="3366FF"/>
            </a:solidFill>
            <a:ln w="9525">
              <a:no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fontAlgn="base">
                <a:spcBef>
                  <a:spcPct val="0"/>
                </a:spcBef>
                <a:spcAft>
                  <a:spcPct val="0"/>
                </a:spcAft>
              </a:pPr>
              <a:endParaRPr lang="en-US">
                <a:solidFill>
                  <a:srgbClr val="000000"/>
                </a:solidFill>
                <a:latin typeface="Gill Sans MT" pitchFamily="34" charset="0"/>
              </a:endParaRPr>
            </a:p>
          </p:txBody>
        </p:sp>
        <p:sp>
          <p:nvSpPr>
            <p:cNvPr id="389289" name="AutoShape 169"/>
            <p:cNvSpPr>
              <a:spLocks noChangeArrowheads="1"/>
            </p:cNvSpPr>
            <p:nvPr/>
          </p:nvSpPr>
          <p:spPr bwMode="auto">
            <a:xfrm>
              <a:off x="3931" y="3260"/>
              <a:ext cx="95" cy="143"/>
            </a:xfrm>
            <a:prstGeom prst="flowChartDelay">
              <a:avLst/>
            </a:prstGeom>
            <a:solidFill>
              <a:srgbClr val="3366FF"/>
            </a:solidFill>
            <a:ln w="9525">
              <a:no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fontAlgn="base">
                <a:spcBef>
                  <a:spcPct val="0"/>
                </a:spcBef>
                <a:spcAft>
                  <a:spcPct val="0"/>
                </a:spcAft>
              </a:pPr>
              <a:endParaRPr lang="en-US">
                <a:solidFill>
                  <a:srgbClr val="000000"/>
                </a:solidFill>
                <a:latin typeface="Gill Sans MT" pitchFamily="34" charset="0"/>
              </a:endParaRPr>
            </a:p>
          </p:txBody>
        </p:sp>
        <p:sp>
          <p:nvSpPr>
            <p:cNvPr id="389293" name="Freeform 173"/>
            <p:cNvSpPr>
              <a:spLocks/>
            </p:cNvSpPr>
            <p:nvPr/>
          </p:nvSpPr>
          <p:spPr bwMode="auto">
            <a:xfrm>
              <a:off x="3836" y="3067"/>
              <a:ext cx="96" cy="96"/>
            </a:xfrm>
            <a:custGeom>
              <a:avLst/>
              <a:gdLst/>
              <a:ahLst/>
              <a:cxnLst>
                <a:cxn ang="0">
                  <a:pos x="0" y="0"/>
                </a:cxn>
                <a:cxn ang="0">
                  <a:pos x="0" y="96"/>
                </a:cxn>
                <a:cxn ang="0">
                  <a:pos x="96" y="96"/>
                </a:cxn>
              </a:cxnLst>
              <a:rect l="0" t="0" r="r" b="b"/>
              <a:pathLst>
                <a:path w="96" h="96">
                  <a:moveTo>
                    <a:pt x="0" y="0"/>
                  </a:moveTo>
                  <a:lnTo>
                    <a:pt x="0" y="96"/>
                  </a:lnTo>
                  <a:lnTo>
                    <a:pt x="96" y="96"/>
                  </a:lnTo>
                </a:path>
              </a:pathLst>
            </a:custGeom>
            <a:noFill/>
            <a:ln w="9525">
              <a:solidFill>
                <a:schemeClr val="tx1"/>
              </a:solidFill>
              <a:round/>
              <a:headEnd/>
              <a:tailEnd/>
            </a:ln>
            <a:effectLst/>
          </p:spPr>
          <p:txBody>
            <a:bodyPr/>
            <a:lstStyle/>
            <a:p>
              <a:pPr fontAlgn="base">
                <a:spcBef>
                  <a:spcPct val="0"/>
                </a:spcBef>
                <a:spcAft>
                  <a:spcPct val="0"/>
                </a:spcAft>
              </a:pPr>
              <a:endParaRPr lang="en-US">
                <a:solidFill>
                  <a:srgbClr val="000000"/>
                </a:solidFill>
                <a:latin typeface="Gill Sans MT" pitchFamily="34" charset="0"/>
              </a:endParaRPr>
            </a:p>
          </p:txBody>
        </p:sp>
        <p:sp>
          <p:nvSpPr>
            <p:cNvPr id="389294" name="Freeform 174"/>
            <p:cNvSpPr>
              <a:spLocks/>
            </p:cNvSpPr>
            <p:nvPr/>
          </p:nvSpPr>
          <p:spPr bwMode="auto">
            <a:xfrm>
              <a:off x="3836" y="3163"/>
              <a:ext cx="96" cy="144"/>
            </a:xfrm>
            <a:custGeom>
              <a:avLst/>
              <a:gdLst/>
              <a:ahLst/>
              <a:cxnLst>
                <a:cxn ang="0">
                  <a:pos x="0" y="0"/>
                </a:cxn>
                <a:cxn ang="0">
                  <a:pos x="0" y="96"/>
                </a:cxn>
                <a:cxn ang="0">
                  <a:pos x="96" y="96"/>
                </a:cxn>
              </a:cxnLst>
              <a:rect l="0" t="0" r="r" b="b"/>
              <a:pathLst>
                <a:path w="96" h="96">
                  <a:moveTo>
                    <a:pt x="0" y="0"/>
                  </a:moveTo>
                  <a:lnTo>
                    <a:pt x="0" y="96"/>
                  </a:lnTo>
                  <a:lnTo>
                    <a:pt x="96" y="96"/>
                  </a:lnTo>
                </a:path>
              </a:pathLst>
            </a:custGeom>
            <a:noFill/>
            <a:ln w="9525">
              <a:solidFill>
                <a:schemeClr val="tx1"/>
              </a:solidFill>
              <a:round/>
              <a:headEnd/>
              <a:tailEnd/>
            </a:ln>
            <a:effectLst/>
          </p:spPr>
          <p:txBody>
            <a:bodyPr/>
            <a:lstStyle/>
            <a:p>
              <a:pPr fontAlgn="base">
                <a:spcBef>
                  <a:spcPct val="0"/>
                </a:spcBef>
                <a:spcAft>
                  <a:spcPct val="0"/>
                </a:spcAft>
              </a:pPr>
              <a:endParaRPr lang="en-US">
                <a:solidFill>
                  <a:srgbClr val="000000"/>
                </a:solidFill>
                <a:latin typeface="Gill Sans MT" pitchFamily="34" charset="0"/>
              </a:endParaRPr>
            </a:p>
          </p:txBody>
        </p:sp>
        <p:sp>
          <p:nvSpPr>
            <p:cNvPr id="389299" name="AutoShape 179"/>
            <p:cNvSpPr>
              <a:spLocks noChangeArrowheads="1"/>
            </p:cNvSpPr>
            <p:nvPr/>
          </p:nvSpPr>
          <p:spPr bwMode="auto">
            <a:xfrm>
              <a:off x="4219" y="2973"/>
              <a:ext cx="95" cy="143"/>
            </a:xfrm>
            <a:prstGeom prst="flowChartDelay">
              <a:avLst/>
            </a:prstGeom>
            <a:solidFill>
              <a:srgbClr val="3366FF"/>
            </a:solidFill>
            <a:ln w="9525">
              <a:no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fontAlgn="base">
                <a:spcBef>
                  <a:spcPct val="0"/>
                </a:spcBef>
                <a:spcAft>
                  <a:spcPct val="0"/>
                </a:spcAft>
              </a:pPr>
              <a:endParaRPr lang="en-US">
                <a:solidFill>
                  <a:srgbClr val="000000"/>
                </a:solidFill>
                <a:latin typeface="Gill Sans MT" pitchFamily="34" charset="0"/>
              </a:endParaRPr>
            </a:p>
          </p:txBody>
        </p:sp>
        <p:sp>
          <p:nvSpPr>
            <p:cNvPr id="389300" name="AutoShape 180"/>
            <p:cNvSpPr>
              <a:spLocks noChangeArrowheads="1"/>
            </p:cNvSpPr>
            <p:nvPr/>
          </p:nvSpPr>
          <p:spPr bwMode="auto">
            <a:xfrm>
              <a:off x="4219" y="3117"/>
              <a:ext cx="95" cy="143"/>
            </a:xfrm>
            <a:prstGeom prst="flowChartDelay">
              <a:avLst/>
            </a:prstGeom>
            <a:solidFill>
              <a:srgbClr val="3366FF"/>
            </a:solidFill>
            <a:ln w="9525">
              <a:no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fontAlgn="base">
                <a:spcBef>
                  <a:spcPct val="0"/>
                </a:spcBef>
                <a:spcAft>
                  <a:spcPct val="0"/>
                </a:spcAft>
              </a:pPr>
              <a:endParaRPr lang="en-US">
                <a:solidFill>
                  <a:srgbClr val="000000"/>
                </a:solidFill>
                <a:latin typeface="Gill Sans MT" pitchFamily="34" charset="0"/>
              </a:endParaRPr>
            </a:p>
          </p:txBody>
        </p:sp>
        <p:sp>
          <p:nvSpPr>
            <p:cNvPr id="389301" name="AutoShape 181"/>
            <p:cNvSpPr>
              <a:spLocks noChangeArrowheads="1"/>
            </p:cNvSpPr>
            <p:nvPr/>
          </p:nvSpPr>
          <p:spPr bwMode="auto">
            <a:xfrm>
              <a:off x="4219" y="3260"/>
              <a:ext cx="95" cy="143"/>
            </a:xfrm>
            <a:prstGeom prst="flowChartDelay">
              <a:avLst/>
            </a:prstGeom>
            <a:solidFill>
              <a:srgbClr val="3366FF"/>
            </a:solidFill>
            <a:ln w="9525">
              <a:no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fontAlgn="base">
                <a:spcBef>
                  <a:spcPct val="0"/>
                </a:spcBef>
                <a:spcAft>
                  <a:spcPct val="0"/>
                </a:spcAft>
              </a:pPr>
              <a:endParaRPr lang="en-US">
                <a:solidFill>
                  <a:srgbClr val="000000"/>
                </a:solidFill>
                <a:latin typeface="Gill Sans MT" pitchFamily="34" charset="0"/>
              </a:endParaRPr>
            </a:p>
          </p:txBody>
        </p:sp>
        <p:sp>
          <p:nvSpPr>
            <p:cNvPr id="389302" name="AutoShape 182"/>
            <p:cNvSpPr>
              <a:spLocks noChangeArrowheads="1"/>
            </p:cNvSpPr>
            <p:nvPr/>
          </p:nvSpPr>
          <p:spPr bwMode="auto">
            <a:xfrm>
              <a:off x="4505" y="3403"/>
              <a:ext cx="95" cy="143"/>
            </a:xfrm>
            <a:prstGeom prst="flowChartDelay">
              <a:avLst/>
            </a:prstGeom>
            <a:solidFill>
              <a:srgbClr val="3366FF"/>
            </a:solidFill>
            <a:ln w="9525">
              <a:no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fontAlgn="base">
                <a:spcBef>
                  <a:spcPct val="0"/>
                </a:spcBef>
                <a:spcAft>
                  <a:spcPct val="0"/>
                </a:spcAft>
              </a:pPr>
              <a:endParaRPr lang="en-US">
                <a:solidFill>
                  <a:srgbClr val="000000"/>
                </a:solidFill>
                <a:latin typeface="Gill Sans MT" pitchFamily="34" charset="0"/>
              </a:endParaRPr>
            </a:p>
          </p:txBody>
        </p:sp>
        <p:sp>
          <p:nvSpPr>
            <p:cNvPr id="389304" name="Freeform 184"/>
            <p:cNvSpPr>
              <a:spLocks/>
            </p:cNvSpPr>
            <p:nvPr/>
          </p:nvSpPr>
          <p:spPr bwMode="auto">
            <a:xfrm>
              <a:off x="4123" y="3020"/>
              <a:ext cx="96" cy="144"/>
            </a:xfrm>
            <a:custGeom>
              <a:avLst/>
              <a:gdLst/>
              <a:ahLst/>
              <a:cxnLst>
                <a:cxn ang="0">
                  <a:pos x="0" y="0"/>
                </a:cxn>
                <a:cxn ang="0">
                  <a:pos x="0" y="96"/>
                </a:cxn>
                <a:cxn ang="0">
                  <a:pos x="96" y="96"/>
                </a:cxn>
              </a:cxnLst>
              <a:rect l="0" t="0" r="r" b="b"/>
              <a:pathLst>
                <a:path w="96" h="96">
                  <a:moveTo>
                    <a:pt x="0" y="0"/>
                  </a:moveTo>
                  <a:lnTo>
                    <a:pt x="0" y="96"/>
                  </a:lnTo>
                  <a:lnTo>
                    <a:pt x="96" y="96"/>
                  </a:lnTo>
                </a:path>
              </a:pathLst>
            </a:custGeom>
            <a:noFill/>
            <a:ln w="9525">
              <a:solidFill>
                <a:schemeClr val="tx1"/>
              </a:solidFill>
              <a:round/>
              <a:headEnd/>
              <a:tailEnd/>
            </a:ln>
            <a:effectLst/>
          </p:spPr>
          <p:txBody>
            <a:bodyPr/>
            <a:lstStyle/>
            <a:p>
              <a:pPr fontAlgn="base">
                <a:spcBef>
                  <a:spcPct val="0"/>
                </a:spcBef>
                <a:spcAft>
                  <a:spcPct val="0"/>
                </a:spcAft>
              </a:pPr>
              <a:endParaRPr lang="en-US">
                <a:solidFill>
                  <a:srgbClr val="000000"/>
                </a:solidFill>
                <a:latin typeface="Gill Sans MT" pitchFamily="34" charset="0"/>
              </a:endParaRPr>
            </a:p>
          </p:txBody>
        </p:sp>
        <p:sp>
          <p:nvSpPr>
            <p:cNvPr id="389305" name="Freeform 185"/>
            <p:cNvSpPr>
              <a:spLocks/>
            </p:cNvSpPr>
            <p:nvPr/>
          </p:nvSpPr>
          <p:spPr bwMode="auto">
            <a:xfrm>
              <a:off x="4123" y="3163"/>
              <a:ext cx="96" cy="144"/>
            </a:xfrm>
            <a:custGeom>
              <a:avLst/>
              <a:gdLst/>
              <a:ahLst/>
              <a:cxnLst>
                <a:cxn ang="0">
                  <a:pos x="0" y="0"/>
                </a:cxn>
                <a:cxn ang="0">
                  <a:pos x="0" y="96"/>
                </a:cxn>
                <a:cxn ang="0">
                  <a:pos x="96" y="96"/>
                </a:cxn>
              </a:cxnLst>
              <a:rect l="0" t="0" r="r" b="b"/>
              <a:pathLst>
                <a:path w="96" h="96">
                  <a:moveTo>
                    <a:pt x="0" y="0"/>
                  </a:moveTo>
                  <a:lnTo>
                    <a:pt x="0" y="96"/>
                  </a:lnTo>
                  <a:lnTo>
                    <a:pt x="96" y="96"/>
                  </a:lnTo>
                </a:path>
              </a:pathLst>
            </a:custGeom>
            <a:noFill/>
            <a:ln w="9525">
              <a:solidFill>
                <a:schemeClr val="tx1"/>
              </a:solidFill>
              <a:round/>
              <a:headEnd/>
              <a:tailEnd/>
            </a:ln>
            <a:effectLst/>
          </p:spPr>
          <p:txBody>
            <a:bodyPr/>
            <a:lstStyle/>
            <a:p>
              <a:pPr fontAlgn="base">
                <a:spcBef>
                  <a:spcPct val="0"/>
                </a:spcBef>
                <a:spcAft>
                  <a:spcPct val="0"/>
                </a:spcAft>
              </a:pPr>
              <a:endParaRPr lang="en-US">
                <a:solidFill>
                  <a:srgbClr val="000000"/>
                </a:solidFill>
                <a:latin typeface="Gill Sans MT" pitchFamily="34" charset="0"/>
              </a:endParaRPr>
            </a:p>
          </p:txBody>
        </p:sp>
        <p:sp>
          <p:nvSpPr>
            <p:cNvPr id="389306" name="Freeform 186"/>
            <p:cNvSpPr>
              <a:spLocks/>
            </p:cNvSpPr>
            <p:nvPr/>
          </p:nvSpPr>
          <p:spPr bwMode="auto">
            <a:xfrm>
              <a:off x="4409" y="3355"/>
              <a:ext cx="96" cy="96"/>
            </a:xfrm>
            <a:custGeom>
              <a:avLst/>
              <a:gdLst/>
              <a:ahLst/>
              <a:cxnLst>
                <a:cxn ang="0">
                  <a:pos x="0" y="0"/>
                </a:cxn>
                <a:cxn ang="0">
                  <a:pos x="0" y="96"/>
                </a:cxn>
                <a:cxn ang="0">
                  <a:pos x="96" y="96"/>
                </a:cxn>
              </a:cxnLst>
              <a:rect l="0" t="0" r="r" b="b"/>
              <a:pathLst>
                <a:path w="96" h="96">
                  <a:moveTo>
                    <a:pt x="0" y="0"/>
                  </a:moveTo>
                  <a:lnTo>
                    <a:pt x="0" y="96"/>
                  </a:lnTo>
                  <a:lnTo>
                    <a:pt x="96" y="96"/>
                  </a:lnTo>
                </a:path>
              </a:pathLst>
            </a:custGeom>
            <a:noFill/>
            <a:ln w="9525">
              <a:solidFill>
                <a:schemeClr val="tx1"/>
              </a:solidFill>
              <a:round/>
              <a:headEnd/>
              <a:tailEnd/>
            </a:ln>
            <a:effectLst/>
          </p:spPr>
          <p:txBody>
            <a:bodyPr/>
            <a:lstStyle/>
            <a:p>
              <a:pPr fontAlgn="base">
                <a:spcBef>
                  <a:spcPct val="0"/>
                </a:spcBef>
                <a:spcAft>
                  <a:spcPct val="0"/>
                </a:spcAft>
              </a:pPr>
              <a:endParaRPr lang="en-US">
                <a:solidFill>
                  <a:srgbClr val="000000"/>
                </a:solidFill>
                <a:latin typeface="Gill Sans MT" pitchFamily="34" charset="0"/>
              </a:endParaRPr>
            </a:p>
          </p:txBody>
        </p:sp>
        <p:sp>
          <p:nvSpPr>
            <p:cNvPr id="389317" name="Text Box 197"/>
            <p:cNvSpPr txBox="1">
              <a:spLocks noChangeArrowheads="1"/>
            </p:cNvSpPr>
            <p:nvPr/>
          </p:nvSpPr>
          <p:spPr bwMode="auto">
            <a:xfrm>
              <a:off x="4744" y="2973"/>
              <a:ext cx="387" cy="192"/>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sz="1400">
                  <a:solidFill>
                    <a:srgbClr val="000000"/>
                  </a:solidFill>
                  <a:latin typeface="Gill Sans MT" pitchFamily="34" charset="0"/>
                </a:rPr>
                <a:t>grant</a:t>
              </a:r>
              <a:r>
                <a:rPr lang="en-US" sz="1400" baseline="-25000">
                  <a:solidFill>
                    <a:srgbClr val="000000"/>
                  </a:solidFill>
                  <a:latin typeface="Gill Sans MT" pitchFamily="34" charset="0"/>
                </a:rPr>
                <a:t>6</a:t>
              </a:r>
            </a:p>
          </p:txBody>
        </p:sp>
        <p:sp>
          <p:nvSpPr>
            <p:cNvPr id="389318" name="Text Box 198"/>
            <p:cNvSpPr txBox="1">
              <a:spLocks noChangeArrowheads="1"/>
            </p:cNvSpPr>
            <p:nvPr/>
          </p:nvSpPr>
          <p:spPr bwMode="auto">
            <a:xfrm>
              <a:off x="4744" y="3116"/>
              <a:ext cx="389" cy="194"/>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sz="1400">
                  <a:solidFill>
                    <a:srgbClr val="000000"/>
                  </a:solidFill>
                  <a:latin typeface="Gill Sans MT" pitchFamily="34" charset="0"/>
                </a:rPr>
                <a:t>grant</a:t>
              </a:r>
              <a:r>
                <a:rPr lang="en-US" sz="1400" baseline="-25000">
                  <a:solidFill>
                    <a:srgbClr val="000000"/>
                  </a:solidFill>
                  <a:latin typeface="Gill Sans MT" pitchFamily="34" charset="0"/>
                </a:rPr>
                <a:t>7</a:t>
              </a:r>
            </a:p>
          </p:txBody>
        </p:sp>
        <p:sp>
          <p:nvSpPr>
            <p:cNvPr id="389319" name="Text Box 199"/>
            <p:cNvSpPr txBox="1">
              <a:spLocks noChangeArrowheads="1"/>
            </p:cNvSpPr>
            <p:nvPr/>
          </p:nvSpPr>
          <p:spPr bwMode="auto">
            <a:xfrm>
              <a:off x="4744" y="3260"/>
              <a:ext cx="389" cy="192"/>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sz="1400">
                  <a:solidFill>
                    <a:srgbClr val="000000"/>
                  </a:solidFill>
                  <a:latin typeface="Gill Sans MT" pitchFamily="34" charset="0"/>
                </a:rPr>
                <a:t>grant</a:t>
              </a:r>
              <a:r>
                <a:rPr lang="en-US" sz="1400" baseline="-25000">
                  <a:solidFill>
                    <a:srgbClr val="000000"/>
                  </a:solidFill>
                  <a:latin typeface="Gill Sans MT" pitchFamily="34" charset="0"/>
                </a:rPr>
                <a:t>8</a:t>
              </a:r>
            </a:p>
          </p:txBody>
        </p:sp>
        <p:sp>
          <p:nvSpPr>
            <p:cNvPr id="389320" name="Text Box 200"/>
            <p:cNvSpPr txBox="1">
              <a:spLocks noChangeArrowheads="1"/>
            </p:cNvSpPr>
            <p:nvPr/>
          </p:nvSpPr>
          <p:spPr bwMode="auto">
            <a:xfrm>
              <a:off x="4744" y="3403"/>
              <a:ext cx="387" cy="192"/>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sz="1400">
                  <a:solidFill>
                    <a:srgbClr val="000000"/>
                  </a:solidFill>
                  <a:latin typeface="Gill Sans MT" pitchFamily="34" charset="0"/>
                </a:rPr>
                <a:t>grant</a:t>
              </a:r>
              <a:r>
                <a:rPr lang="en-US" sz="1400" baseline="-25000">
                  <a:solidFill>
                    <a:srgbClr val="000000"/>
                  </a:solidFill>
                  <a:latin typeface="Gill Sans MT" pitchFamily="34" charset="0"/>
                </a:rPr>
                <a:t>9</a:t>
              </a:r>
            </a:p>
          </p:txBody>
        </p:sp>
      </p:grpSp>
      <p:grpSp>
        <p:nvGrpSpPr>
          <p:cNvPr id="389332" name="Group 212"/>
          <p:cNvGrpSpPr>
            <a:grpSpLocks/>
          </p:cNvGrpSpPr>
          <p:nvPr/>
        </p:nvGrpSpPr>
        <p:grpSpPr bwMode="auto">
          <a:xfrm>
            <a:off x="5483225" y="2859088"/>
            <a:ext cx="2047875" cy="369887"/>
            <a:chOff x="3454" y="1896"/>
            <a:chExt cx="1290" cy="233"/>
          </a:xfrm>
        </p:grpSpPr>
        <p:sp>
          <p:nvSpPr>
            <p:cNvPr id="389321" name="Line 201"/>
            <p:cNvSpPr>
              <a:spLocks noChangeShapeType="1"/>
            </p:cNvSpPr>
            <p:nvPr/>
          </p:nvSpPr>
          <p:spPr bwMode="auto">
            <a:xfrm>
              <a:off x="3454" y="2112"/>
              <a:ext cx="1290" cy="0"/>
            </a:xfrm>
            <a:prstGeom prst="line">
              <a:avLst/>
            </a:prstGeom>
            <a:noFill/>
            <a:ln w="9525">
              <a:solidFill>
                <a:schemeClr val="tx1"/>
              </a:solidFill>
              <a:round/>
              <a:headEnd type="triangle" w="med" len="med"/>
              <a:tailEnd type="triangle" w="med" len="med"/>
            </a:ln>
            <a:effectLst/>
          </p:spPr>
          <p:txBody>
            <a:bodyPr/>
            <a:lstStyle/>
            <a:p>
              <a:pPr fontAlgn="base">
                <a:spcBef>
                  <a:spcPct val="0"/>
                </a:spcBef>
                <a:spcAft>
                  <a:spcPct val="0"/>
                </a:spcAft>
              </a:pPr>
              <a:endParaRPr lang="en-US">
                <a:solidFill>
                  <a:srgbClr val="000000"/>
                </a:solidFill>
                <a:latin typeface="Gill Sans MT" pitchFamily="34" charset="0"/>
              </a:endParaRPr>
            </a:p>
          </p:txBody>
        </p:sp>
        <p:sp>
          <p:nvSpPr>
            <p:cNvPr id="389322" name="Text Box 202"/>
            <p:cNvSpPr txBox="1">
              <a:spLocks noChangeArrowheads="1"/>
            </p:cNvSpPr>
            <p:nvPr/>
          </p:nvSpPr>
          <p:spPr bwMode="auto">
            <a:xfrm>
              <a:off x="3549" y="1896"/>
              <a:ext cx="949" cy="233"/>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a:solidFill>
                    <a:srgbClr val="000000"/>
                  </a:solidFill>
                  <a:latin typeface="Gill Sans MT" pitchFamily="34" charset="0"/>
                </a:rPr>
                <a:t>O(log S) gates</a:t>
              </a:r>
            </a:p>
          </p:txBody>
        </p:sp>
      </p:grpSp>
    </p:spTree>
    <p:extLst>
      <p:ext uri="{BB962C8B-B14F-4D97-AF65-F5344CB8AC3E}">
        <p14:creationId xmlns:p14="http://schemas.microsoft.com/office/powerpoint/2010/main" val="34287526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8932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89324"/>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89325"/>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89326"/>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89327"/>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89328"/>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89329"/>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89330"/>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389331"/>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38933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1170" name="Rectangle 2"/>
          <p:cNvSpPr>
            <a:spLocks noGrp="1" noChangeArrowheads="1"/>
          </p:cNvSpPr>
          <p:nvPr>
            <p:ph type="title"/>
          </p:nvPr>
        </p:nvSpPr>
        <p:spPr/>
        <p:txBody>
          <a:bodyPr>
            <a:normAutofit fontScale="90000"/>
          </a:bodyPr>
          <a:lstStyle/>
          <a:p>
            <a:r>
              <a:rPr lang="en-US"/>
              <a:t>Random Select</a:t>
            </a:r>
            <a:endParaRPr lang="en-US" dirty="0"/>
          </a:p>
        </p:txBody>
      </p:sp>
      <p:sp>
        <p:nvSpPr>
          <p:cNvPr id="391171" name="Rectangle 3"/>
          <p:cNvSpPr>
            <a:spLocks noGrp="1" noChangeArrowheads="1"/>
          </p:cNvSpPr>
          <p:nvPr>
            <p:ph idx="1"/>
          </p:nvPr>
        </p:nvSpPr>
        <p:spPr/>
        <p:txBody>
          <a:bodyPr/>
          <a:lstStyle/>
          <a:p>
            <a:r>
              <a:rPr lang="en-US" dirty="0" err="1"/>
              <a:t>Insns</a:t>
            </a:r>
            <a:r>
              <a:rPr lang="en-US" dirty="0"/>
              <a:t>. occupy arbitrary scheduler entries</a:t>
            </a:r>
          </a:p>
          <a:p>
            <a:pPr lvl="1"/>
            <a:r>
              <a:rPr lang="en-US" dirty="0"/>
              <a:t>First ready entry may be the oldest, youngest, or in middle</a:t>
            </a:r>
          </a:p>
          <a:p>
            <a:pPr lvl="1"/>
            <a:r>
              <a:rPr lang="en-US" dirty="0"/>
              <a:t>Simple static policy results in “random” schedule</a:t>
            </a:r>
          </a:p>
          <a:p>
            <a:pPr lvl="2"/>
            <a:r>
              <a:rPr lang="en-US" dirty="0"/>
              <a:t>Still “correct” (no dependencies are violated)</a:t>
            </a:r>
          </a:p>
          <a:p>
            <a:pPr lvl="2"/>
            <a:r>
              <a:rPr lang="en-US" dirty="0"/>
              <a:t>Likely to be far from optimal</a:t>
            </a:r>
          </a:p>
        </p:txBody>
      </p:sp>
    </p:spTree>
    <p:extLst>
      <p:ext uri="{BB962C8B-B14F-4D97-AF65-F5344CB8AC3E}">
        <p14:creationId xmlns:p14="http://schemas.microsoft.com/office/powerpoint/2010/main" val="87218879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8098" name="Rectangle 2"/>
          <p:cNvSpPr>
            <a:spLocks noGrp="1" noChangeArrowheads="1"/>
          </p:cNvSpPr>
          <p:nvPr>
            <p:ph type="title"/>
          </p:nvPr>
        </p:nvSpPr>
        <p:spPr/>
        <p:txBody>
          <a:bodyPr>
            <a:normAutofit fontScale="90000"/>
          </a:bodyPr>
          <a:lstStyle/>
          <a:p>
            <a:r>
              <a:rPr lang="en-US" dirty="0"/>
              <a:t>Oldest-First Select</a:t>
            </a:r>
          </a:p>
        </p:txBody>
      </p:sp>
      <p:sp>
        <p:nvSpPr>
          <p:cNvPr id="388099" name="Rectangle 3"/>
          <p:cNvSpPr>
            <a:spLocks noGrp="1" noChangeArrowheads="1"/>
          </p:cNvSpPr>
          <p:nvPr>
            <p:ph idx="1"/>
          </p:nvPr>
        </p:nvSpPr>
        <p:spPr/>
        <p:txBody>
          <a:bodyPr/>
          <a:lstStyle/>
          <a:p>
            <a:r>
              <a:rPr lang="en-US" dirty="0"/>
              <a:t>Newly dispatched </a:t>
            </a:r>
            <a:r>
              <a:rPr lang="en-US" dirty="0" err="1"/>
              <a:t>insns</a:t>
            </a:r>
            <a:r>
              <a:rPr lang="en-US" dirty="0"/>
              <a:t>. have few dependencies</a:t>
            </a:r>
          </a:p>
          <a:p>
            <a:pPr lvl="1"/>
            <a:r>
              <a:rPr lang="en-US" dirty="0"/>
              <a:t>No one is waiting for them yet</a:t>
            </a:r>
          </a:p>
          <a:p>
            <a:r>
              <a:rPr lang="en-US" dirty="0" err="1"/>
              <a:t>Insns</a:t>
            </a:r>
            <a:r>
              <a:rPr lang="en-US" dirty="0"/>
              <a:t>. in scheduler are likely to have the most </a:t>
            </a:r>
            <a:r>
              <a:rPr lang="en-US" dirty="0" err="1"/>
              <a:t>deps</a:t>
            </a:r>
            <a:r>
              <a:rPr lang="en-US" dirty="0"/>
              <a:t>.</a:t>
            </a:r>
          </a:p>
          <a:p>
            <a:pPr lvl="1"/>
            <a:r>
              <a:rPr lang="en-US" dirty="0"/>
              <a:t>Many new </a:t>
            </a:r>
            <a:r>
              <a:rPr lang="en-US" dirty="0" err="1"/>
              <a:t>insns</a:t>
            </a:r>
            <a:r>
              <a:rPr lang="en-US" dirty="0"/>
              <a:t>. dispatched since old </a:t>
            </a:r>
            <a:r>
              <a:rPr lang="en-US" dirty="0" err="1"/>
              <a:t>insn’s</a:t>
            </a:r>
            <a:r>
              <a:rPr lang="en-US" dirty="0"/>
              <a:t> rename</a:t>
            </a:r>
          </a:p>
          <a:p>
            <a:r>
              <a:rPr lang="en-US" dirty="0"/>
              <a:t>Selecting </a:t>
            </a:r>
            <a:r>
              <a:rPr lang="en-US" b="1" i="1" dirty="0"/>
              <a:t>oldest </a:t>
            </a:r>
            <a:r>
              <a:rPr lang="en-US" dirty="0"/>
              <a:t>likely satisfies more dependencies</a:t>
            </a:r>
          </a:p>
          <a:p>
            <a:pPr lvl="1"/>
            <a:r>
              <a:rPr lang="en-US" dirty="0"/>
              <a:t>… finishing it sooner is likely to make more </a:t>
            </a:r>
            <a:r>
              <a:rPr lang="en-US" dirty="0" err="1"/>
              <a:t>insns</a:t>
            </a:r>
            <a:r>
              <a:rPr lang="en-US" dirty="0"/>
              <a:t>. ready</a:t>
            </a:r>
          </a:p>
        </p:txBody>
      </p:sp>
    </p:spTree>
    <p:extLst>
      <p:ext uri="{BB962C8B-B14F-4D97-AF65-F5344CB8AC3E}">
        <p14:creationId xmlns:p14="http://schemas.microsoft.com/office/powerpoint/2010/main" val="186457872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2194" name="Rectangle 2"/>
          <p:cNvSpPr>
            <a:spLocks noGrp="1" noChangeArrowheads="1"/>
          </p:cNvSpPr>
          <p:nvPr>
            <p:ph type="title"/>
          </p:nvPr>
        </p:nvSpPr>
        <p:spPr/>
        <p:txBody>
          <a:bodyPr>
            <a:normAutofit fontScale="90000"/>
          </a:bodyPr>
          <a:lstStyle/>
          <a:p>
            <a:r>
              <a:rPr lang="en-US" dirty="0"/>
              <a:t>Implementing Oldest First Select (1/3)</a:t>
            </a:r>
          </a:p>
        </p:txBody>
      </p:sp>
      <p:sp>
        <p:nvSpPr>
          <p:cNvPr id="392197" name="Rectangle 5"/>
          <p:cNvSpPr>
            <a:spLocks noChangeArrowheads="1"/>
          </p:cNvSpPr>
          <p:nvPr/>
        </p:nvSpPr>
        <p:spPr bwMode="auto">
          <a:xfrm>
            <a:off x="1914525" y="2439988"/>
            <a:ext cx="835025" cy="303212"/>
          </a:xfrm>
          <a:prstGeom prst="rect">
            <a:avLst/>
          </a:prstGeom>
          <a:solidFill>
            <a:schemeClr val="accent1"/>
          </a:solidFill>
          <a:ln w="9525">
            <a:solidFill>
              <a:schemeClr val="tx1"/>
            </a:solidFill>
            <a:miter lim="800000"/>
            <a:headEnd/>
            <a:tailEnd/>
          </a:ln>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a:solidFill>
                  <a:srgbClr val="000000"/>
                </a:solidFill>
                <a:latin typeface="Gill Sans MT" pitchFamily="34" charset="0"/>
              </a:rPr>
              <a:t>B</a:t>
            </a:r>
          </a:p>
        </p:txBody>
      </p:sp>
      <p:grpSp>
        <p:nvGrpSpPr>
          <p:cNvPr id="392219" name="Group 27"/>
          <p:cNvGrpSpPr>
            <a:grpSpLocks/>
          </p:cNvGrpSpPr>
          <p:nvPr/>
        </p:nvGrpSpPr>
        <p:grpSpPr bwMode="auto">
          <a:xfrm>
            <a:off x="1914525" y="2136775"/>
            <a:ext cx="835025" cy="909638"/>
            <a:chOff x="920" y="1491"/>
            <a:chExt cx="526" cy="573"/>
          </a:xfrm>
          <a:effectLst/>
          <a:scene3d>
            <a:camera prst="orthographicFront">
              <a:rot lat="0" lon="0" rev="0"/>
            </a:camera>
            <a:lightRig rig="balanced" dir="t">
              <a:rot lat="0" lon="0" rev="8700000"/>
            </a:lightRig>
          </a:scene3d>
        </p:grpSpPr>
        <p:sp>
          <p:nvSpPr>
            <p:cNvPr id="392196" name="Rectangle 4"/>
            <p:cNvSpPr>
              <a:spLocks noChangeArrowheads="1"/>
            </p:cNvSpPr>
            <p:nvPr/>
          </p:nvSpPr>
          <p:spPr bwMode="auto">
            <a:xfrm>
              <a:off x="920" y="1491"/>
              <a:ext cx="526" cy="191"/>
            </a:xfrm>
            <a:prstGeom prst="rect">
              <a:avLst/>
            </a:prstGeom>
            <a:solidFill>
              <a:srgbClr val="00FF00"/>
            </a:solidFill>
            <a:ln w="9525">
              <a:solidFill>
                <a:schemeClr val="tx1"/>
              </a:solidFill>
              <a:miter lim="800000"/>
              <a:headEnd/>
              <a:tailEnd/>
            </a:ln>
            <a:effectLst>
              <a:outerShdw blurRad="44450" dist="27940" dir="5400000" algn="ctr">
                <a:srgbClr val="000000">
                  <a:alpha val="32000"/>
                </a:srgbClr>
              </a:outerShdw>
            </a:effectLst>
            <a:sp3d>
              <a:bevelT w="190500" h="38100"/>
            </a:sp3d>
          </p:spPr>
          <p:txBody>
            <a:bodyPr wrap="none" anchor="ctr"/>
            <a:lstStyle/>
            <a:p>
              <a:pPr algn="ctr" fontAlgn="base">
                <a:spcBef>
                  <a:spcPct val="0"/>
                </a:spcBef>
                <a:spcAft>
                  <a:spcPct val="0"/>
                </a:spcAft>
              </a:pPr>
              <a:r>
                <a:rPr lang="en-US" dirty="0">
                  <a:solidFill>
                    <a:srgbClr val="000000"/>
                  </a:solidFill>
                  <a:latin typeface="Gill Sans MT" pitchFamily="34" charset="0"/>
                </a:rPr>
                <a:t>A</a:t>
              </a:r>
            </a:p>
          </p:txBody>
        </p:sp>
        <p:sp>
          <p:nvSpPr>
            <p:cNvPr id="392198" name="Rectangle 6"/>
            <p:cNvSpPr>
              <a:spLocks noChangeArrowheads="1"/>
            </p:cNvSpPr>
            <p:nvPr/>
          </p:nvSpPr>
          <p:spPr bwMode="auto">
            <a:xfrm>
              <a:off x="920" y="1873"/>
              <a:ext cx="526" cy="191"/>
            </a:xfrm>
            <a:prstGeom prst="rect">
              <a:avLst/>
            </a:prstGeom>
            <a:solidFill>
              <a:srgbClr val="00FF00"/>
            </a:solidFill>
            <a:ln w="9525">
              <a:solidFill>
                <a:schemeClr val="tx1"/>
              </a:solidFill>
              <a:miter lim="800000"/>
              <a:headEnd/>
              <a:tailEnd/>
            </a:ln>
            <a:effectLst>
              <a:outerShdw blurRad="44450" dist="27940" dir="5400000" algn="ctr">
                <a:srgbClr val="000000">
                  <a:alpha val="32000"/>
                </a:srgbClr>
              </a:outerShdw>
            </a:effectLst>
            <a:sp3d>
              <a:bevelT w="190500" h="38100"/>
            </a:sp3d>
          </p:spPr>
          <p:txBody>
            <a:bodyPr wrap="none" anchor="ctr"/>
            <a:lstStyle/>
            <a:p>
              <a:pPr algn="ctr" fontAlgn="base">
                <a:spcBef>
                  <a:spcPct val="0"/>
                </a:spcBef>
                <a:spcAft>
                  <a:spcPct val="0"/>
                </a:spcAft>
              </a:pPr>
              <a:r>
                <a:rPr lang="en-US">
                  <a:solidFill>
                    <a:srgbClr val="000000"/>
                  </a:solidFill>
                  <a:latin typeface="Gill Sans MT" pitchFamily="34" charset="0"/>
                </a:rPr>
                <a:t>C</a:t>
              </a:r>
            </a:p>
          </p:txBody>
        </p:sp>
      </p:grpSp>
      <p:sp>
        <p:nvSpPr>
          <p:cNvPr id="392199" name="Rectangle 7"/>
          <p:cNvSpPr>
            <a:spLocks noChangeArrowheads="1"/>
          </p:cNvSpPr>
          <p:nvPr/>
        </p:nvSpPr>
        <p:spPr bwMode="auto">
          <a:xfrm>
            <a:off x="1914525" y="3048000"/>
            <a:ext cx="835025" cy="303213"/>
          </a:xfrm>
          <a:prstGeom prst="rect">
            <a:avLst/>
          </a:prstGeom>
          <a:solidFill>
            <a:srgbClr val="00FF00"/>
          </a:solidFill>
          <a:ln w="9525">
            <a:solidFill>
              <a:schemeClr val="tx1"/>
            </a:solidFill>
            <a:miter lim="800000"/>
            <a:headEnd/>
            <a:tailEnd/>
          </a:ln>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dirty="0">
                <a:solidFill>
                  <a:srgbClr val="000000"/>
                </a:solidFill>
                <a:latin typeface="Gill Sans MT" pitchFamily="34" charset="0"/>
              </a:rPr>
              <a:t>D</a:t>
            </a:r>
          </a:p>
        </p:txBody>
      </p:sp>
      <p:sp>
        <p:nvSpPr>
          <p:cNvPr id="392200" name="Rectangle 8"/>
          <p:cNvSpPr>
            <a:spLocks noChangeArrowheads="1"/>
          </p:cNvSpPr>
          <p:nvPr/>
        </p:nvSpPr>
        <p:spPr bwMode="auto">
          <a:xfrm>
            <a:off x="1914525" y="3351213"/>
            <a:ext cx="835025" cy="303212"/>
          </a:xfrm>
          <a:prstGeom prst="rect">
            <a:avLst/>
          </a:prstGeom>
          <a:solidFill>
            <a:schemeClr val="accent1"/>
          </a:solidFill>
          <a:ln w="9525">
            <a:solidFill>
              <a:schemeClr val="tx1"/>
            </a:solidFill>
            <a:miter lim="800000"/>
            <a:headEnd/>
            <a:tailEnd/>
          </a:ln>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dirty="0">
                <a:solidFill>
                  <a:srgbClr val="000000"/>
                </a:solidFill>
                <a:latin typeface="Gill Sans MT" pitchFamily="34" charset="0"/>
              </a:rPr>
              <a:t>E</a:t>
            </a:r>
          </a:p>
        </p:txBody>
      </p:sp>
      <p:sp>
        <p:nvSpPr>
          <p:cNvPr id="392201" name="Rectangle 9"/>
          <p:cNvSpPr>
            <a:spLocks noChangeArrowheads="1"/>
          </p:cNvSpPr>
          <p:nvPr/>
        </p:nvSpPr>
        <p:spPr bwMode="auto">
          <a:xfrm>
            <a:off x="1914525" y="3654425"/>
            <a:ext cx="835025" cy="303213"/>
          </a:xfrm>
          <a:prstGeom prst="rect">
            <a:avLst/>
          </a:prstGeom>
          <a:solidFill>
            <a:schemeClr val="accent1"/>
          </a:solidFill>
          <a:ln w="9525">
            <a:solidFill>
              <a:schemeClr val="tx1"/>
            </a:solidFill>
            <a:miter lim="800000"/>
            <a:headEnd/>
            <a:tailEnd/>
          </a:ln>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a:solidFill>
                  <a:srgbClr val="000000"/>
                </a:solidFill>
                <a:latin typeface="Gill Sans MT" pitchFamily="34" charset="0"/>
              </a:rPr>
              <a:t>F</a:t>
            </a:r>
          </a:p>
        </p:txBody>
      </p:sp>
      <p:sp>
        <p:nvSpPr>
          <p:cNvPr id="392203" name="Rectangle 11"/>
          <p:cNvSpPr>
            <a:spLocks noChangeArrowheads="1"/>
          </p:cNvSpPr>
          <p:nvPr/>
        </p:nvSpPr>
        <p:spPr bwMode="auto">
          <a:xfrm>
            <a:off x="1914525" y="4260850"/>
            <a:ext cx="835025" cy="303213"/>
          </a:xfrm>
          <a:prstGeom prst="rect">
            <a:avLst/>
          </a:prstGeom>
          <a:solidFill>
            <a:schemeClr val="accent1"/>
          </a:solidFill>
          <a:ln w="9525">
            <a:solidFill>
              <a:schemeClr val="tx1"/>
            </a:solidFill>
            <a:miter lim="800000"/>
            <a:headEnd/>
            <a:tailEnd/>
          </a:ln>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a:solidFill>
                  <a:srgbClr val="000000"/>
                </a:solidFill>
                <a:latin typeface="Gill Sans MT" pitchFamily="34" charset="0"/>
              </a:rPr>
              <a:t>H</a:t>
            </a:r>
          </a:p>
        </p:txBody>
      </p:sp>
      <p:sp>
        <p:nvSpPr>
          <p:cNvPr id="392212" name="Text Box 20"/>
          <p:cNvSpPr txBox="1">
            <a:spLocks noChangeArrowheads="1"/>
          </p:cNvSpPr>
          <p:nvPr/>
        </p:nvSpPr>
        <p:spPr bwMode="auto">
          <a:xfrm>
            <a:off x="1446213" y="4602163"/>
            <a:ext cx="1917513" cy="923330"/>
          </a:xfrm>
          <a:prstGeom prst="rect">
            <a:avLst/>
          </a:prstGeom>
          <a:noFill/>
          <a:ln w="9525">
            <a:noFill/>
            <a:miter lim="800000"/>
            <a:headEnd/>
            <a:tailEnd/>
          </a:ln>
          <a:effectLst/>
        </p:spPr>
        <p:txBody>
          <a:bodyPr wrap="none">
            <a:spAutoFit/>
          </a:bodyPr>
          <a:lstStyle/>
          <a:p>
            <a:pPr algn="ctr" fontAlgn="base">
              <a:spcBef>
                <a:spcPct val="0"/>
              </a:spcBef>
              <a:spcAft>
                <a:spcPct val="0"/>
              </a:spcAft>
            </a:pPr>
            <a:r>
              <a:rPr lang="en-US">
                <a:solidFill>
                  <a:srgbClr val="000000"/>
                </a:solidFill>
                <a:latin typeface="Gill Sans MT" pitchFamily="34" charset="0"/>
              </a:rPr>
              <a:t>Write instructions</a:t>
            </a:r>
          </a:p>
          <a:p>
            <a:pPr algn="ctr" fontAlgn="base">
              <a:spcBef>
                <a:spcPct val="0"/>
              </a:spcBef>
              <a:spcAft>
                <a:spcPct val="0"/>
              </a:spcAft>
            </a:pPr>
            <a:r>
              <a:rPr lang="en-US">
                <a:solidFill>
                  <a:srgbClr val="000000"/>
                </a:solidFill>
                <a:latin typeface="Gill Sans MT" pitchFamily="34" charset="0"/>
              </a:rPr>
              <a:t>into scheduler in</a:t>
            </a:r>
          </a:p>
          <a:p>
            <a:pPr algn="ctr" fontAlgn="base">
              <a:spcBef>
                <a:spcPct val="0"/>
              </a:spcBef>
              <a:spcAft>
                <a:spcPct val="0"/>
              </a:spcAft>
            </a:pPr>
            <a:r>
              <a:rPr lang="en-US">
                <a:solidFill>
                  <a:srgbClr val="000000"/>
                </a:solidFill>
                <a:latin typeface="Gill Sans MT" pitchFamily="34" charset="0"/>
              </a:rPr>
              <a:t>program order</a:t>
            </a:r>
          </a:p>
        </p:txBody>
      </p:sp>
      <p:sp>
        <p:nvSpPr>
          <p:cNvPr id="392213" name="Rectangle 21"/>
          <p:cNvSpPr>
            <a:spLocks noChangeArrowheads="1"/>
          </p:cNvSpPr>
          <p:nvPr/>
        </p:nvSpPr>
        <p:spPr bwMode="auto">
          <a:xfrm>
            <a:off x="1914525" y="3957638"/>
            <a:ext cx="835025" cy="303212"/>
          </a:xfrm>
          <a:prstGeom prst="rect">
            <a:avLst/>
          </a:prstGeom>
          <a:solidFill>
            <a:srgbClr val="00FF00"/>
          </a:solidFill>
          <a:ln w="9525">
            <a:solidFill>
              <a:schemeClr val="tx1"/>
            </a:solidFill>
            <a:miter lim="800000"/>
            <a:headEnd/>
            <a:tailEnd/>
          </a:ln>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a:solidFill>
                  <a:srgbClr val="000000"/>
                </a:solidFill>
                <a:latin typeface="Gill Sans MT" pitchFamily="34" charset="0"/>
              </a:rPr>
              <a:t>G</a:t>
            </a:r>
          </a:p>
        </p:txBody>
      </p:sp>
      <p:grpSp>
        <p:nvGrpSpPr>
          <p:cNvPr id="392230" name="Group 38"/>
          <p:cNvGrpSpPr>
            <a:grpSpLocks/>
          </p:cNvGrpSpPr>
          <p:nvPr/>
        </p:nvGrpSpPr>
        <p:grpSpPr bwMode="auto">
          <a:xfrm>
            <a:off x="2746375" y="1682750"/>
            <a:ext cx="2205038" cy="2730500"/>
            <a:chOff x="1444" y="1205"/>
            <a:chExt cx="1389" cy="1720"/>
          </a:xfrm>
          <a:scene3d>
            <a:camera prst="orthographicFront">
              <a:rot lat="0" lon="0" rev="0"/>
            </a:camera>
            <a:lightRig rig="balanced" dir="t">
              <a:rot lat="0" lon="0" rev="8700000"/>
            </a:lightRig>
          </a:scene3d>
        </p:grpSpPr>
        <p:sp>
          <p:nvSpPr>
            <p:cNvPr id="392208" name="Rectangle 16"/>
            <p:cNvSpPr>
              <a:spLocks noChangeArrowheads="1"/>
            </p:cNvSpPr>
            <p:nvPr/>
          </p:nvSpPr>
          <p:spPr bwMode="auto">
            <a:xfrm>
              <a:off x="2307" y="1874"/>
              <a:ext cx="526" cy="191"/>
            </a:xfrm>
            <a:prstGeom prst="rect">
              <a:avLst/>
            </a:prstGeom>
            <a:solidFill>
              <a:schemeClr val="accent1"/>
            </a:solidFill>
            <a:ln w="9525">
              <a:solidFill>
                <a:schemeClr val="tx1"/>
              </a:solidFill>
              <a:miter lim="800000"/>
              <a:headEnd/>
              <a:tailEnd/>
            </a:ln>
            <a:effectLst>
              <a:outerShdw blurRad="44450" dist="27940" dir="5400000" algn="ctr">
                <a:srgbClr val="000000">
                  <a:alpha val="32000"/>
                </a:srgbClr>
              </a:outerShdw>
            </a:effectLst>
            <a:sp3d>
              <a:bevelT w="190500" h="38100"/>
            </a:sp3d>
          </p:spPr>
          <p:txBody>
            <a:bodyPr wrap="none" anchor="ctr"/>
            <a:lstStyle/>
            <a:p>
              <a:pPr algn="ctr" fontAlgn="base">
                <a:spcBef>
                  <a:spcPct val="0"/>
                </a:spcBef>
                <a:spcAft>
                  <a:spcPct val="0"/>
                </a:spcAft>
              </a:pPr>
              <a:r>
                <a:rPr lang="en-US">
                  <a:solidFill>
                    <a:srgbClr val="000000"/>
                  </a:solidFill>
                  <a:latin typeface="Gill Sans MT" pitchFamily="34" charset="0"/>
                </a:rPr>
                <a:t>E</a:t>
              </a:r>
            </a:p>
          </p:txBody>
        </p:sp>
        <p:sp>
          <p:nvSpPr>
            <p:cNvPr id="392209" name="Rectangle 17"/>
            <p:cNvSpPr>
              <a:spLocks noChangeArrowheads="1"/>
            </p:cNvSpPr>
            <p:nvPr/>
          </p:nvSpPr>
          <p:spPr bwMode="auto">
            <a:xfrm>
              <a:off x="2307" y="2065"/>
              <a:ext cx="526" cy="191"/>
            </a:xfrm>
            <a:prstGeom prst="rect">
              <a:avLst/>
            </a:prstGeom>
            <a:solidFill>
              <a:schemeClr val="accent1"/>
            </a:solidFill>
            <a:ln w="9525">
              <a:solidFill>
                <a:schemeClr val="tx1"/>
              </a:solidFill>
              <a:miter lim="800000"/>
              <a:headEnd/>
              <a:tailEnd/>
            </a:ln>
            <a:effectLst>
              <a:outerShdw blurRad="44450" dist="27940" dir="5400000" algn="ctr">
                <a:srgbClr val="000000">
                  <a:alpha val="32000"/>
                </a:srgbClr>
              </a:outerShdw>
            </a:effectLst>
            <a:sp3d>
              <a:bevelT w="190500" h="38100"/>
            </a:sp3d>
          </p:spPr>
          <p:txBody>
            <a:bodyPr wrap="none" anchor="ctr"/>
            <a:lstStyle/>
            <a:p>
              <a:pPr algn="ctr" fontAlgn="base">
                <a:spcBef>
                  <a:spcPct val="0"/>
                </a:spcBef>
                <a:spcAft>
                  <a:spcPct val="0"/>
                </a:spcAft>
              </a:pPr>
              <a:r>
                <a:rPr lang="en-US">
                  <a:solidFill>
                    <a:srgbClr val="000000"/>
                  </a:solidFill>
                  <a:latin typeface="Gill Sans MT" pitchFamily="34" charset="0"/>
                </a:rPr>
                <a:t>F</a:t>
              </a:r>
            </a:p>
          </p:txBody>
        </p:sp>
        <p:sp>
          <p:nvSpPr>
            <p:cNvPr id="392211" name="Rectangle 19"/>
            <p:cNvSpPr>
              <a:spLocks noChangeArrowheads="1"/>
            </p:cNvSpPr>
            <p:nvPr/>
          </p:nvSpPr>
          <p:spPr bwMode="auto">
            <a:xfrm>
              <a:off x="2307" y="2447"/>
              <a:ext cx="526" cy="191"/>
            </a:xfrm>
            <a:prstGeom prst="rect">
              <a:avLst/>
            </a:prstGeom>
            <a:solidFill>
              <a:schemeClr val="accent1"/>
            </a:solidFill>
            <a:ln w="9525">
              <a:solidFill>
                <a:schemeClr val="tx1"/>
              </a:solidFill>
              <a:miter lim="800000"/>
              <a:headEnd/>
              <a:tailEnd/>
            </a:ln>
            <a:effectLst>
              <a:outerShdw blurRad="44450" dist="27940" dir="5400000" algn="ctr">
                <a:srgbClr val="000000">
                  <a:alpha val="32000"/>
                </a:srgbClr>
              </a:outerShdw>
            </a:effectLst>
            <a:sp3d>
              <a:bevelT w="190500" h="38100"/>
            </a:sp3d>
          </p:spPr>
          <p:txBody>
            <a:bodyPr wrap="none" anchor="ctr"/>
            <a:lstStyle/>
            <a:p>
              <a:pPr algn="ctr" fontAlgn="base">
                <a:spcBef>
                  <a:spcPct val="0"/>
                </a:spcBef>
                <a:spcAft>
                  <a:spcPct val="0"/>
                </a:spcAft>
              </a:pPr>
              <a:r>
                <a:rPr lang="en-US">
                  <a:solidFill>
                    <a:srgbClr val="000000"/>
                  </a:solidFill>
                  <a:latin typeface="Gill Sans MT" pitchFamily="34" charset="0"/>
                </a:rPr>
                <a:t>H</a:t>
              </a:r>
            </a:p>
          </p:txBody>
        </p:sp>
        <p:sp>
          <p:nvSpPr>
            <p:cNvPr id="392214" name="Rectangle 22"/>
            <p:cNvSpPr>
              <a:spLocks noChangeArrowheads="1"/>
            </p:cNvSpPr>
            <p:nvPr/>
          </p:nvSpPr>
          <p:spPr bwMode="auto">
            <a:xfrm>
              <a:off x="2307" y="2256"/>
              <a:ext cx="526" cy="191"/>
            </a:xfrm>
            <a:prstGeom prst="rect">
              <a:avLst/>
            </a:prstGeom>
            <a:solidFill>
              <a:srgbClr val="00FF00"/>
            </a:solidFill>
            <a:ln w="9525">
              <a:solidFill>
                <a:schemeClr val="tx1"/>
              </a:solidFill>
              <a:miter lim="800000"/>
              <a:headEnd/>
              <a:tailEnd/>
            </a:ln>
            <a:effectLst>
              <a:outerShdw blurRad="44450" dist="27940" dir="5400000" algn="ctr">
                <a:srgbClr val="000000">
                  <a:alpha val="32000"/>
                </a:srgbClr>
              </a:outerShdw>
            </a:effectLst>
            <a:sp3d>
              <a:bevelT w="190500" h="38100"/>
            </a:sp3d>
          </p:spPr>
          <p:txBody>
            <a:bodyPr wrap="none" anchor="ctr"/>
            <a:lstStyle/>
            <a:p>
              <a:pPr algn="ctr" fontAlgn="base">
                <a:spcBef>
                  <a:spcPct val="0"/>
                </a:spcBef>
                <a:spcAft>
                  <a:spcPct val="0"/>
                </a:spcAft>
              </a:pPr>
              <a:r>
                <a:rPr lang="en-US">
                  <a:solidFill>
                    <a:srgbClr val="000000"/>
                  </a:solidFill>
                  <a:latin typeface="Gill Sans MT" pitchFamily="34" charset="0"/>
                </a:rPr>
                <a:t>G</a:t>
              </a:r>
            </a:p>
          </p:txBody>
        </p:sp>
        <p:cxnSp>
          <p:nvCxnSpPr>
            <p:cNvPr id="392223" name="AutoShape 31"/>
            <p:cNvCxnSpPr>
              <a:cxnSpLocks noChangeShapeType="1"/>
              <a:stCxn id="392197" idx="3"/>
            </p:cNvCxnSpPr>
            <p:nvPr/>
          </p:nvCxnSpPr>
          <p:spPr bwMode="auto">
            <a:xfrm flipV="1">
              <a:off x="1446" y="1587"/>
              <a:ext cx="861" cy="191"/>
            </a:xfrm>
            <a:prstGeom prst="straightConnector1">
              <a:avLst/>
            </a:prstGeom>
            <a:noFill/>
            <a:ln w="9525">
              <a:solidFill>
                <a:schemeClr val="tx1"/>
              </a:solidFill>
              <a:round/>
              <a:headEnd/>
              <a:tailEnd type="triangle" w="med" len="med"/>
            </a:ln>
            <a:effectLst/>
            <a:sp3d prstMaterial="metal">
              <a:bevelT w="88900" h="88900"/>
            </a:sp3d>
          </p:spPr>
        </p:cxnSp>
        <p:cxnSp>
          <p:nvCxnSpPr>
            <p:cNvPr id="392224" name="AutoShape 32"/>
            <p:cNvCxnSpPr>
              <a:cxnSpLocks noChangeShapeType="1"/>
              <a:stCxn id="392199" idx="3"/>
            </p:cNvCxnSpPr>
            <p:nvPr/>
          </p:nvCxnSpPr>
          <p:spPr bwMode="auto">
            <a:xfrm flipV="1">
              <a:off x="1446" y="1778"/>
              <a:ext cx="861" cy="383"/>
            </a:xfrm>
            <a:prstGeom prst="straightConnector1">
              <a:avLst/>
            </a:prstGeom>
            <a:noFill/>
            <a:ln w="9525">
              <a:solidFill>
                <a:schemeClr val="tx1"/>
              </a:solidFill>
              <a:round/>
              <a:headEnd/>
              <a:tailEnd type="triangle" w="med" len="med"/>
            </a:ln>
            <a:effectLst/>
            <a:sp3d prstMaterial="metal">
              <a:bevelT w="88900" h="88900"/>
            </a:sp3d>
          </p:spPr>
        </p:cxnSp>
        <p:cxnSp>
          <p:nvCxnSpPr>
            <p:cNvPr id="392225" name="AutoShape 33"/>
            <p:cNvCxnSpPr>
              <a:cxnSpLocks noChangeShapeType="1"/>
              <a:stCxn id="392200" idx="3"/>
              <a:endCxn id="392208" idx="1"/>
            </p:cNvCxnSpPr>
            <p:nvPr/>
          </p:nvCxnSpPr>
          <p:spPr bwMode="auto">
            <a:xfrm flipV="1">
              <a:off x="1446" y="1970"/>
              <a:ext cx="861" cy="382"/>
            </a:xfrm>
            <a:prstGeom prst="straightConnector1">
              <a:avLst/>
            </a:prstGeom>
            <a:noFill/>
            <a:ln w="9525">
              <a:solidFill>
                <a:schemeClr val="tx1"/>
              </a:solidFill>
              <a:round/>
              <a:headEnd/>
              <a:tailEnd type="triangle" w="med" len="med"/>
            </a:ln>
            <a:effectLst/>
            <a:sp3d prstMaterial="metal">
              <a:bevelT w="88900" h="88900"/>
            </a:sp3d>
          </p:spPr>
        </p:cxnSp>
        <p:cxnSp>
          <p:nvCxnSpPr>
            <p:cNvPr id="392226" name="AutoShape 34"/>
            <p:cNvCxnSpPr>
              <a:cxnSpLocks noChangeShapeType="1"/>
              <a:stCxn id="392201" idx="3"/>
              <a:endCxn id="392209" idx="1"/>
            </p:cNvCxnSpPr>
            <p:nvPr/>
          </p:nvCxnSpPr>
          <p:spPr bwMode="auto">
            <a:xfrm flipV="1">
              <a:off x="1446" y="2161"/>
              <a:ext cx="861" cy="382"/>
            </a:xfrm>
            <a:prstGeom prst="straightConnector1">
              <a:avLst/>
            </a:prstGeom>
            <a:noFill/>
            <a:ln w="9525">
              <a:solidFill>
                <a:schemeClr val="tx1"/>
              </a:solidFill>
              <a:round/>
              <a:headEnd/>
              <a:tailEnd type="triangle" w="med" len="med"/>
            </a:ln>
            <a:effectLst/>
            <a:sp3d prstMaterial="metal">
              <a:bevelT w="88900" h="88900"/>
            </a:sp3d>
          </p:spPr>
        </p:cxnSp>
        <p:cxnSp>
          <p:nvCxnSpPr>
            <p:cNvPr id="392227" name="AutoShape 35"/>
            <p:cNvCxnSpPr>
              <a:cxnSpLocks noChangeShapeType="1"/>
              <a:stCxn id="392213" idx="3"/>
              <a:endCxn id="392214" idx="1"/>
            </p:cNvCxnSpPr>
            <p:nvPr/>
          </p:nvCxnSpPr>
          <p:spPr bwMode="auto">
            <a:xfrm flipV="1">
              <a:off x="1446" y="2352"/>
              <a:ext cx="861" cy="382"/>
            </a:xfrm>
            <a:prstGeom prst="straightConnector1">
              <a:avLst/>
            </a:prstGeom>
            <a:noFill/>
            <a:ln w="9525">
              <a:solidFill>
                <a:schemeClr val="tx1"/>
              </a:solidFill>
              <a:round/>
              <a:headEnd/>
              <a:tailEnd type="triangle" w="med" len="med"/>
            </a:ln>
            <a:effectLst/>
            <a:sp3d prstMaterial="metal">
              <a:bevelT w="88900" h="88900"/>
            </a:sp3d>
          </p:spPr>
        </p:cxnSp>
        <p:cxnSp>
          <p:nvCxnSpPr>
            <p:cNvPr id="392228" name="AutoShape 36"/>
            <p:cNvCxnSpPr>
              <a:cxnSpLocks noChangeShapeType="1"/>
              <a:stCxn id="392203" idx="3"/>
              <a:endCxn id="392211" idx="1"/>
            </p:cNvCxnSpPr>
            <p:nvPr/>
          </p:nvCxnSpPr>
          <p:spPr bwMode="auto">
            <a:xfrm flipV="1">
              <a:off x="1446" y="2543"/>
              <a:ext cx="861" cy="382"/>
            </a:xfrm>
            <a:prstGeom prst="straightConnector1">
              <a:avLst/>
            </a:prstGeom>
            <a:noFill/>
            <a:ln w="9525">
              <a:solidFill>
                <a:schemeClr val="tx1"/>
              </a:solidFill>
              <a:round/>
              <a:headEnd/>
              <a:tailEnd type="triangle" w="med" len="med"/>
            </a:ln>
            <a:effectLst/>
            <a:sp3d prstMaterial="metal">
              <a:bevelT w="88900" h="88900"/>
            </a:sp3d>
          </p:spPr>
        </p:cxnSp>
        <p:sp>
          <p:nvSpPr>
            <p:cNvPr id="392229" name="Text Box 37"/>
            <p:cNvSpPr txBox="1">
              <a:spLocks noChangeArrowheads="1"/>
            </p:cNvSpPr>
            <p:nvPr/>
          </p:nvSpPr>
          <p:spPr bwMode="auto">
            <a:xfrm>
              <a:off x="1444" y="1205"/>
              <a:ext cx="935" cy="233"/>
            </a:xfrm>
            <a:prstGeom prst="rect">
              <a:avLst/>
            </a:prstGeom>
            <a:noFill/>
            <a:ln w="9525">
              <a:noFill/>
              <a:miter lim="800000"/>
              <a:headEnd/>
              <a:tailEnd/>
            </a:ln>
            <a:effectLst/>
            <a:sp3d prstMaterial="metal">
              <a:bevelT w="88900" h="88900"/>
            </a:sp3d>
          </p:spPr>
          <p:txBody>
            <a:bodyPr wrap="none">
              <a:spAutoFit/>
            </a:bodyPr>
            <a:lstStyle/>
            <a:p>
              <a:pPr algn="ctr" fontAlgn="base">
                <a:spcBef>
                  <a:spcPct val="0"/>
                </a:spcBef>
                <a:spcAft>
                  <a:spcPct val="0"/>
                </a:spcAft>
              </a:pPr>
              <a:r>
                <a:rPr lang="en-US" dirty="0">
                  <a:solidFill>
                    <a:srgbClr val="000000"/>
                  </a:solidFill>
                  <a:latin typeface="Gill Sans MT" pitchFamily="34" charset="0"/>
                </a:rPr>
                <a:t>Compress Up</a:t>
              </a:r>
            </a:p>
          </p:txBody>
        </p:sp>
      </p:grpSp>
      <p:cxnSp>
        <p:nvCxnSpPr>
          <p:cNvPr id="392240" name="AutoShape 48"/>
          <p:cNvCxnSpPr>
            <a:cxnSpLocks noChangeShapeType="1"/>
          </p:cNvCxnSpPr>
          <p:nvPr/>
        </p:nvCxnSpPr>
        <p:spPr bwMode="auto">
          <a:xfrm flipV="1">
            <a:off x="4949825" y="2592388"/>
            <a:ext cx="1366838" cy="608012"/>
          </a:xfrm>
          <a:prstGeom prst="straightConnector1">
            <a:avLst/>
          </a:prstGeom>
          <a:noFill/>
          <a:ln w="9525">
            <a:solidFill>
              <a:srgbClr val="0000FF"/>
            </a:solidFill>
            <a:round/>
            <a:headEnd/>
            <a:tailEnd type="triangle" w="med" len="med"/>
          </a:ln>
          <a:effectLst/>
        </p:spPr>
      </p:cxnSp>
      <p:grpSp>
        <p:nvGrpSpPr>
          <p:cNvPr id="392256" name="Group 64"/>
          <p:cNvGrpSpPr>
            <a:grpSpLocks/>
          </p:cNvGrpSpPr>
          <p:nvPr/>
        </p:nvGrpSpPr>
        <p:grpSpPr bwMode="auto">
          <a:xfrm>
            <a:off x="4951413" y="2136775"/>
            <a:ext cx="2200275" cy="2425700"/>
            <a:chOff x="2833" y="1491"/>
            <a:chExt cx="1386" cy="1528"/>
          </a:xfrm>
          <a:effectLst/>
        </p:grpSpPr>
        <p:sp>
          <p:nvSpPr>
            <p:cNvPr id="392249" name="Rectangle 57"/>
            <p:cNvSpPr>
              <a:spLocks noChangeArrowheads="1"/>
            </p:cNvSpPr>
            <p:nvPr/>
          </p:nvSpPr>
          <p:spPr bwMode="auto">
            <a:xfrm>
              <a:off x="3693" y="2638"/>
              <a:ext cx="526" cy="191"/>
            </a:xfrm>
            <a:prstGeom prst="rect">
              <a:avLst/>
            </a:prstGeom>
            <a:solidFill>
              <a:srgbClr val="C0C0C0"/>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a:solidFill>
                    <a:srgbClr val="000000"/>
                  </a:solidFill>
                  <a:latin typeface="Gill Sans MT" pitchFamily="34" charset="0"/>
                </a:rPr>
                <a:t>K</a:t>
              </a:r>
            </a:p>
          </p:txBody>
        </p:sp>
        <p:sp>
          <p:nvSpPr>
            <p:cNvPr id="392250" name="Rectangle 58"/>
            <p:cNvSpPr>
              <a:spLocks noChangeArrowheads="1"/>
            </p:cNvSpPr>
            <p:nvPr/>
          </p:nvSpPr>
          <p:spPr bwMode="auto">
            <a:xfrm>
              <a:off x="3693" y="2828"/>
              <a:ext cx="526" cy="191"/>
            </a:xfrm>
            <a:prstGeom prst="rect">
              <a:avLst/>
            </a:prstGeom>
            <a:solidFill>
              <a:srgbClr val="C0C0C0"/>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a:solidFill>
                    <a:srgbClr val="000000"/>
                  </a:solidFill>
                  <a:latin typeface="Gill Sans MT" pitchFamily="34" charset="0"/>
                </a:rPr>
                <a:t>L</a:t>
              </a:r>
            </a:p>
          </p:txBody>
        </p:sp>
        <p:sp>
          <p:nvSpPr>
            <p:cNvPr id="392234" name="Rectangle 42"/>
            <p:cNvSpPr>
              <a:spLocks noChangeArrowheads="1"/>
            </p:cNvSpPr>
            <p:nvPr/>
          </p:nvSpPr>
          <p:spPr bwMode="auto">
            <a:xfrm>
              <a:off x="3693" y="1491"/>
              <a:ext cx="526" cy="191"/>
            </a:xfrm>
            <a:prstGeom prst="rect">
              <a:avLst/>
            </a:prstGeom>
            <a:solidFill>
              <a:srgbClr val="00FF00"/>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a:solidFill>
                    <a:srgbClr val="000000"/>
                  </a:solidFill>
                  <a:latin typeface="Gill Sans MT" pitchFamily="34" charset="0"/>
                </a:rPr>
                <a:t>E</a:t>
              </a:r>
            </a:p>
          </p:txBody>
        </p:sp>
        <p:sp>
          <p:nvSpPr>
            <p:cNvPr id="392235" name="Rectangle 43"/>
            <p:cNvSpPr>
              <a:spLocks noChangeArrowheads="1"/>
            </p:cNvSpPr>
            <p:nvPr/>
          </p:nvSpPr>
          <p:spPr bwMode="auto">
            <a:xfrm>
              <a:off x="3693" y="1682"/>
              <a:ext cx="526" cy="191"/>
            </a:xfrm>
            <a:prstGeom prst="rect">
              <a:avLst/>
            </a:prstGeom>
            <a:solidFill>
              <a:schemeClr val="accent1"/>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a:solidFill>
                    <a:srgbClr val="000000"/>
                  </a:solidFill>
                  <a:latin typeface="Gill Sans MT" pitchFamily="34" charset="0"/>
                </a:rPr>
                <a:t>F</a:t>
              </a:r>
            </a:p>
          </p:txBody>
        </p:sp>
        <p:sp>
          <p:nvSpPr>
            <p:cNvPr id="392236" name="Rectangle 44"/>
            <p:cNvSpPr>
              <a:spLocks noChangeArrowheads="1"/>
            </p:cNvSpPr>
            <p:nvPr/>
          </p:nvSpPr>
          <p:spPr bwMode="auto">
            <a:xfrm>
              <a:off x="3693" y="2064"/>
              <a:ext cx="526" cy="191"/>
            </a:xfrm>
            <a:prstGeom prst="rect">
              <a:avLst/>
            </a:prstGeom>
            <a:solidFill>
              <a:schemeClr val="accent1"/>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a:solidFill>
                    <a:srgbClr val="000000"/>
                  </a:solidFill>
                  <a:latin typeface="Gill Sans MT" pitchFamily="34" charset="0"/>
                </a:rPr>
                <a:t>H</a:t>
              </a:r>
            </a:p>
          </p:txBody>
        </p:sp>
        <p:sp>
          <p:nvSpPr>
            <p:cNvPr id="392237" name="Rectangle 45"/>
            <p:cNvSpPr>
              <a:spLocks noChangeArrowheads="1"/>
            </p:cNvSpPr>
            <p:nvPr/>
          </p:nvSpPr>
          <p:spPr bwMode="auto">
            <a:xfrm>
              <a:off x="3693" y="1873"/>
              <a:ext cx="526" cy="191"/>
            </a:xfrm>
            <a:prstGeom prst="rect">
              <a:avLst/>
            </a:prstGeom>
            <a:solidFill>
              <a:srgbClr val="00FF00"/>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a:solidFill>
                    <a:srgbClr val="000000"/>
                  </a:solidFill>
                  <a:latin typeface="Gill Sans MT" pitchFamily="34" charset="0"/>
                </a:rPr>
                <a:t>G</a:t>
              </a:r>
            </a:p>
          </p:txBody>
        </p:sp>
        <p:cxnSp>
          <p:nvCxnSpPr>
            <p:cNvPr id="392241" name="AutoShape 49"/>
            <p:cNvCxnSpPr>
              <a:cxnSpLocks noChangeShapeType="1"/>
              <a:stCxn id="392208" idx="3"/>
              <a:endCxn id="392234" idx="1"/>
            </p:cNvCxnSpPr>
            <p:nvPr/>
          </p:nvCxnSpPr>
          <p:spPr bwMode="auto">
            <a:xfrm flipV="1">
              <a:off x="2833" y="1587"/>
              <a:ext cx="860" cy="383"/>
            </a:xfrm>
            <a:prstGeom prst="straightConnector1">
              <a:avLst/>
            </a:prstGeom>
            <a:noFill/>
            <a:ln w="9525">
              <a:solidFill>
                <a:srgbClr val="0000FF"/>
              </a:solidFill>
              <a:round/>
              <a:headEnd/>
              <a:tailEnd type="triangle" w="med" len="med"/>
            </a:ln>
            <a:effectLst/>
          </p:spPr>
        </p:cxnSp>
        <p:cxnSp>
          <p:nvCxnSpPr>
            <p:cNvPr id="392242" name="AutoShape 50"/>
            <p:cNvCxnSpPr>
              <a:cxnSpLocks noChangeShapeType="1"/>
              <a:stCxn id="392209" idx="3"/>
              <a:endCxn id="392235" idx="1"/>
            </p:cNvCxnSpPr>
            <p:nvPr/>
          </p:nvCxnSpPr>
          <p:spPr bwMode="auto">
            <a:xfrm flipV="1">
              <a:off x="2833" y="1778"/>
              <a:ext cx="860" cy="383"/>
            </a:xfrm>
            <a:prstGeom prst="straightConnector1">
              <a:avLst/>
            </a:prstGeom>
            <a:noFill/>
            <a:ln w="9525">
              <a:solidFill>
                <a:srgbClr val="0000FF"/>
              </a:solidFill>
              <a:round/>
              <a:headEnd/>
              <a:tailEnd type="triangle" w="med" len="med"/>
            </a:ln>
            <a:effectLst/>
          </p:spPr>
        </p:cxnSp>
        <p:cxnSp>
          <p:nvCxnSpPr>
            <p:cNvPr id="392243" name="AutoShape 51"/>
            <p:cNvCxnSpPr>
              <a:cxnSpLocks noChangeShapeType="1"/>
              <a:stCxn id="392214" idx="3"/>
              <a:endCxn id="392237" idx="1"/>
            </p:cNvCxnSpPr>
            <p:nvPr/>
          </p:nvCxnSpPr>
          <p:spPr bwMode="auto">
            <a:xfrm flipV="1">
              <a:off x="2833" y="1969"/>
              <a:ext cx="860" cy="383"/>
            </a:xfrm>
            <a:prstGeom prst="straightConnector1">
              <a:avLst/>
            </a:prstGeom>
            <a:noFill/>
            <a:ln w="9525">
              <a:solidFill>
                <a:srgbClr val="0000FF"/>
              </a:solidFill>
              <a:round/>
              <a:headEnd/>
              <a:tailEnd type="triangle" w="med" len="med"/>
            </a:ln>
            <a:effectLst/>
          </p:spPr>
        </p:cxnSp>
        <p:cxnSp>
          <p:nvCxnSpPr>
            <p:cNvPr id="392244" name="AutoShape 52"/>
            <p:cNvCxnSpPr>
              <a:cxnSpLocks noChangeShapeType="1"/>
              <a:stCxn id="392211" idx="3"/>
              <a:endCxn id="392236" idx="1"/>
            </p:cNvCxnSpPr>
            <p:nvPr/>
          </p:nvCxnSpPr>
          <p:spPr bwMode="auto">
            <a:xfrm flipV="1">
              <a:off x="2833" y="2160"/>
              <a:ext cx="860" cy="383"/>
            </a:xfrm>
            <a:prstGeom prst="straightConnector1">
              <a:avLst/>
            </a:prstGeom>
            <a:noFill/>
            <a:ln w="9525">
              <a:solidFill>
                <a:srgbClr val="0000FF"/>
              </a:solidFill>
              <a:round/>
              <a:headEnd/>
              <a:tailEnd type="triangle" w="med" len="med"/>
            </a:ln>
            <a:effectLst/>
          </p:spPr>
        </p:cxnSp>
        <p:sp>
          <p:nvSpPr>
            <p:cNvPr id="392246" name="Rectangle 54"/>
            <p:cNvSpPr>
              <a:spLocks noChangeArrowheads="1"/>
            </p:cNvSpPr>
            <p:nvPr/>
          </p:nvSpPr>
          <p:spPr bwMode="auto">
            <a:xfrm>
              <a:off x="3693" y="2256"/>
              <a:ext cx="526" cy="191"/>
            </a:xfrm>
            <a:prstGeom prst="rect">
              <a:avLst/>
            </a:prstGeom>
            <a:solidFill>
              <a:schemeClr val="accent1"/>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a:solidFill>
                    <a:srgbClr val="000000"/>
                  </a:solidFill>
                  <a:latin typeface="Gill Sans MT" pitchFamily="34" charset="0"/>
                </a:rPr>
                <a:t>I</a:t>
              </a:r>
            </a:p>
          </p:txBody>
        </p:sp>
        <p:sp>
          <p:nvSpPr>
            <p:cNvPr id="392247" name="Rectangle 55"/>
            <p:cNvSpPr>
              <a:spLocks noChangeArrowheads="1"/>
            </p:cNvSpPr>
            <p:nvPr/>
          </p:nvSpPr>
          <p:spPr bwMode="auto">
            <a:xfrm>
              <a:off x="3693" y="2447"/>
              <a:ext cx="526" cy="191"/>
            </a:xfrm>
            <a:prstGeom prst="rect">
              <a:avLst/>
            </a:prstGeom>
            <a:solidFill>
              <a:srgbClr val="00FF00"/>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a:solidFill>
                    <a:srgbClr val="000000"/>
                  </a:solidFill>
                  <a:latin typeface="Gill Sans MT" pitchFamily="34" charset="0"/>
                </a:rPr>
                <a:t>J</a:t>
              </a:r>
            </a:p>
          </p:txBody>
        </p:sp>
        <p:cxnSp>
          <p:nvCxnSpPr>
            <p:cNvPr id="392254" name="AutoShape 62"/>
            <p:cNvCxnSpPr>
              <a:cxnSpLocks noChangeShapeType="1"/>
              <a:stCxn id="392215" idx="3"/>
              <a:endCxn id="392246" idx="1"/>
            </p:cNvCxnSpPr>
            <p:nvPr/>
          </p:nvCxnSpPr>
          <p:spPr bwMode="auto">
            <a:xfrm flipV="1">
              <a:off x="2833" y="2352"/>
              <a:ext cx="860" cy="383"/>
            </a:xfrm>
            <a:prstGeom prst="straightConnector1">
              <a:avLst/>
            </a:prstGeom>
            <a:noFill/>
            <a:ln w="9525">
              <a:solidFill>
                <a:srgbClr val="0000FF"/>
              </a:solidFill>
              <a:round/>
              <a:headEnd/>
              <a:tailEnd type="triangle" w="med" len="med"/>
            </a:ln>
            <a:effectLst/>
          </p:spPr>
        </p:cxnSp>
        <p:cxnSp>
          <p:nvCxnSpPr>
            <p:cNvPr id="392255" name="AutoShape 63"/>
            <p:cNvCxnSpPr>
              <a:cxnSpLocks noChangeShapeType="1"/>
              <a:stCxn id="392218" idx="3"/>
              <a:endCxn id="392247" idx="1"/>
            </p:cNvCxnSpPr>
            <p:nvPr/>
          </p:nvCxnSpPr>
          <p:spPr bwMode="auto">
            <a:xfrm flipV="1">
              <a:off x="2833" y="2543"/>
              <a:ext cx="860" cy="382"/>
            </a:xfrm>
            <a:prstGeom prst="straightConnector1">
              <a:avLst/>
            </a:prstGeom>
            <a:noFill/>
            <a:ln w="9525">
              <a:solidFill>
                <a:srgbClr val="0000FF"/>
              </a:solidFill>
              <a:round/>
              <a:headEnd/>
              <a:tailEnd type="triangle" w="med" len="med"/>
            </a:ln>
            <a:effectLst/>
          </p:spPr>
        </p:cxnSp>
      </p:grpSp>
      <p:grpSp>
        <p:nvGrpSpPr>
          <p:cNvPr id="392231" name="Group 39"/>
          <p:cNvGrpSpPr>
            <a:grpSpLocks/>
          </p:cNvGrpSpPr>
          <p:nvPr/>
        </p:nvGrpSpPr>
        <p:grpSpPr bwMode="auto">
          <a:xfrm>
            <a:off x="4116388" y="3959225"/>
            <a:ext cx="1619250" cy="1593850"/>
            <a:chOff x="2307" y="2639"/>
            <a:chExt cx="1020" cy="1004"/>
          </a:xfrm>
        </p:grpSpPr>
        <p:sp>
          <p:nvSpPr>
            <p:cNvPr id="392220" name="Text Box 28"/>
            <p:cNvSpPr txBox="1">
              <a:spLocks noChangeArrowheads="1"/>
            </p:cNvSpPr>
            <p:nvPr/>
          </p:nvSpPr>
          <p:spPr bwMode="auto">
            <a:xfrm>
              <a:off x="2577" y="3239"/>
              <a:ext cx="750" cy="404"/>
            </a:xfrm>
            <a:prstGeom prst="rect">
              <a:avLst/>
            </a:prstGeom>
            <a:noFill/>
            <a:ln w="9525">
              <a:noFill/>
              <a:miter lim="800000"/>
              <a:headEnd/>
              <a:tailEnd/>
            </a:ln>
            <a:effectLst/>
          </p:spPr>
          <p:txBody>
            <a:bodyPr wrap="none">
              <a:spAutoFit/>
            </a:bodyPr>
            <a:lstStyle/>
            <a:p>
              <a:pPr algn="ctr" fontAlgn="base">
                <a:spcBef>
                  <a:spcPct val="0"/>
                </a:spcBef>
                <a:spcAft>
                  <a:spcPct val="0"/>
                </a:spcAft>
              </a:pPr>
              <a:r>
                <a:rPr lang="en-US">
                  <a:solidFill>
                    <a:srgbClr val="000000"/>
                  </a:solidFill>
                  <a:latin typeface="Gill Sans MT" pitchFamily="34" charset="0"/>
                </a:rPr>
                <a:t>Newly</a:t>
              </a:r>
            </a:p>
            <a:p>
              <a:pPr algn="ctr" fontAlgn="base">
                <a:spcBef>
                  <a:spcPct val="0"/>
                </a:spcBef>
                <a:spcAft>
                  <a:spcPct val="0"/>
                </a:spcAft>
              </a:pPr>
              <a:r>
                <a:rPr lang="en-US">
                  <a:solidFill>
                    <a:srgbClr val="000000"/>
                  </a:solidFill>
                  <a:latin typeface="Gill Sans MT" pitchFamily="34" charset="0"/>
                </a:rPr>
                <a:t>dispatched</a:t>
              </a:r>
            </a:p>
          </p:txBody>
        </p:sp>
        <p:cxnSp>
          <p:nvCxnSpPr>
            <p:cNvPr id="392221" name="AutoShape 29"/>
            <p:cNvCxnSpPr>
              <a:cxnSpLocks noChangeShapeType="1"/>
              <a:stCxn id="392220" idx="0"/>
              <a:endCxn id="392218" idx="3"/>
            </p:cNvCxnSpPr>
            <p:nvPr/>
          </p:nvCxnSpPr>
          <p:spPr bwMode="auto">
            <a:xfrm rot="5400000" flipH="1">
              <a:off x="2736" y="3022"/>
              <a:ext cx="313" cy="119"/>
            </a:xfrm>
            <a:prstGeom prst="curvedConnector2">
              <a:avLst/>
            </a:prstGeom>
            <a:noFill/>
            <a:ln w="9525">
              <a:solidFill>
                <a:schemeClr val="tx1"/>
              </a:solidFill>
              <a:round/>
              <a:headEnd/>
              <a:tailEnd type="triangle" w="med" len="med"/>
            </a:ln>
            <a:effectLst/>
          </p:spPr>
        </p:cxnSp>
        <p:cxnSp>
          <p:nvCxnSpPr>
            <p:cNvPr id="392222" name="AutoShape 30"/>
            <p:cNvCxnSpPr>
              <a:cxnSpLocks noChangeShapeType="1"/>
              <a:stCxn id="392220" idx="0"/>
              <a:endCxn id="392215" idx="3"/>
            </p:cNvCxnSpPr>
            <p:nvPr/>
          </p:nvCxnSpPr>
          <p:spPr bwMode="auto">
            <a:xfrm rot="5400000" flipH="1">
              <a:off x="2641" y="2927"/>
              <a:ext cx="503" cy="119"/>
            </a:xfrm>
            <a:prstGeom prst="curvedConnector2">
              <a:avLst/>
            </a:prstGeom>
            <a:noFill/>
            <a:ln w="9525">
              <a:solidFill>
                <a:schemeClr val="tx1"/>
              </a:solidFill>
              <a:round/>
              <a:headEnd/>
              <a:tailEnd type="triangle" w="med" len="med"/>
            </a:ln>
            <a:effectLst/>
          </p:spPr>
        </p:cxnSp>
        <p:sp>
          <p:nvSpPr>
            <p:cNvPr id="392215" name="Rectangle 23"/>
            <p:cNvSpPr>
              <a:spLocks noChangeArrowheads="1"/>
            </p:cNvSpPr>
            <p:nvPr/>
          </p:nvSpPr>
          <p:spPr bwMode="auto">
            <a:xfrm>
              <a:off x="2307" y="2639"/>
              <a:ext cx="526" cy="191"/>
            </a:xfrm>
            <a:prstGeom prst="rect">
              <a:avLst/>
            </a:prstGeom>
            <a:solidFill>
              <a:srgbClr val="C0C0C0"/>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a:solidFill>
                    <a:srgbClr val="000000"/>
                  </a:solidFill>
                  <a:latin typeface="Gill Sans MT" pitchFamily="34" charset="0"/>
                </a:rPr>
                <a:t>I</a:t>
              </a:r>
            </a:p>
          </p:txBody>
        </p:sp>
        <p:sp>
          <p:nvSpPr>
            <p:cNvPr id="392218" name="Rectangle 26"/>
            <p:cNvSpPr>
              <a:spLocks noChangeArrowheads="1"/>
            </p:cNvSpPr>
            <p:nvPr/>
          </p:nvSpPr>
          <p:spPr bwMode="auto">
            <a:xfrm>
              <a:off x="2307" y="2829"/>
              <a:ext cx="526" cy="191"/>
            </a:xfrm>
            <a:prstGeom prst="rect">
              <a:avLst/>
            </a:prstGeom>
            <a:solidFill>
              <a:srgbClr val="C0C0C0"/>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a:solidFill>
                    <a:srgbClr val="000000"/>
                  </a:solidFill>
                  <a:latin typeface="Gill Sans MT" pitchFamily="34" charset="0"/>
                </a:rPr>
                <a:t>J</a:t>
              </a:r>
            </a:p>
          </p:txBody>
        </p:sp>
      </p:grpSp>
      <p:grpSp>
        <p:nvGrpSpPr>
          <p:cNvPr id="51" name="Group 27"/>
          <p:cNvGrpSpPr>
            <a:grpSpLocks/>
          </p:cNvGrpSpPr>
          <p:nvPr/>
        </p:nvGrpSpPr>
        <p:grpSpPr bwMode="auto">
          <a:xfrm>
            <a:off x="4114800" y="2138362"/>
            <a:ext cx="838200" cy="604838"/>
            <a:chOff x="920" y="1491"/>
            <a:chExt cx="528" cy="381"/>
          </a:xfrm>
          <a:effectLst/>
          <a:scene3d>
            <a:camera prst="orthographicFront">
              <a:rot lat="0" lon="0" rev="0"/>
            </a:camera>
            <a:lightRig rig="balanced" dir="t">
              <a:rot lat="0" lon="0" rev="8700000"/>
            </a:lightRig>
          </a:scene3d>
        </p:grpSpPr>
        <p:sp>
          <p:nvSpPr>
            <p:cNvPr id="52" name="Rectangle 4"/>
            <p:cNvSpPr>
              <a:spLocks noChangeArrowheads="1"/>
            </p:cNvSpPr>
            <p:nvPr/>
          </p:nvSpPr>
          <p:spPr bwMode="auto">
            <a:xfrm>
              <a:off x="920" y="1491"/>
              <a:ext cx="526" cy="191"/>
            </a:xfrm>
            <a:prstGeom prst="rect">
              <a:avLst/>
            </a:prstGeom>
            <a:solidFill>
              <a:srgbClr val="00FF00"/>
            </a:solidFill>
            <a:ln w="9525">
              <a:solidFill>
                <a:schemeClr val="tx1"/>
              </a:solidFill>
              <a:miter lim="800000"/>
              <a:headEnd/>
              <a:tailEnd/>
            </a:ln>
            <a:effectLst>
              <a:outerShdw blurRad="44450" dist="27940" dir="5400000" algn="ctr">
                <a:srgbClr val="000000">
                  <a:alpha val="32000"/>
                </a:srgbClr>
              </a:outerShdw>
            </a:effectLst>
            <a:sp3d>
              <a:bevelT w="190500" h="38100"/>
            </a:sp3d>
          </p:spPr>
          <p:txBody>
            <a:bodyPr wrap="none" anchor="ctr"/>
            <a:lstStyle/>
            <a:p>
              <a:pPr algn="ctr" fontAlgn="base">
                <a:spcBef>
                  <a:spcPct val="0"/>
                </a:spcBef>
                <a:spcAft>
                  <a:spcPct val="0"/>
                </a:spcAft>
              </a:pPr>
              <a:r>
                <a:rPr lang="en-US" dirty="0">
                  <a:solidFill>
                    <a:srgbClr val="000000"/>
                  </a:solidFill>
                  <a:latin typeface="Gill Sans MT" pitchFamily="34" charset="0"/>
                </a:rPr>
                <a:t>B</a:t>
              </a:r>
            </a:p>
          </p:txBody>
        </p:sp>
        <p:sp>
          <p:nvSpPr>
            <p:cNvPr id="53" name="Rectangle 6"/>
            <p:cNvSpPr>
              <a:spLocks noChangeArrowheads="1"/>
            </p:cNvSpPr>
            <p:nvPr/>
          </p:nvSpPr>
          <p:spPr bwMode="auto">
            <a:xfrm>
              <a:off x="922" y="1681"/>
              <a:ext cx="526" cy="191"/>
            </a:xfrm>
            <a:prstGeom prst="rect">
              <a:avLst/>
            </a:prstGeom>
            <a:solidFill>
              <a:srgbClr val="00FF00"/>
            </a:solidFill>
            <a:ln w="9525">
              <a:solidFill>
                <a:schemeClr val="tx1"/>
              </a:solidFill>
              <a:miter lim="800000"/>
              <a:headEnd/>
              <a:tailEnd/>
            </a:ln>
            <a:effectLst>
              <a:outerShdw blurRad="44450" dist="27940" dir="5400000" algn="ctr">
                <a:srgbClr val="000000">
                  <a:alpha val="32000"/>
                </a:srgbClr>
              </a:outerShdw>
            </a:effectLst>
            <a:sp3d>
              <a:bevelT w="190500" h="38100"/>
            </a:sp3d>
          </p:spPr>
          <p:txBody>
            <a:bodyPr wrap="none" anchor="ctr"/>
            <a:lstStyle/>
            <a:p>
              <a:pPr algn="ctr" fontAlgn="base">
                <a:spcBef>
                  <a:spcPct val="0"/>
                </a:spcBef>
                <a:spcAft>
                  <a:spcPct val="0"/>
                </a:spcAft>
              </a:pPr>
              <a:r>
                <a:rPr lang="en-US" dirty="0">
                  <a:solidFill>
                    <a:srgbClr val="000000"/>
                  </a:solidFill>
                  <a:latin typeface="Gill Sans MT" pitchFamily="34" charset="0"/>
                </a:rPr>
                <a:t>D</a:t>
              </a:r>
            </a:p>
          </p:txBody>
        </p:sp>
      </p:grpSp>
    </p:spTree>
    <p:extLst>
      <p:ext uri="{BB962C8B-B14F-4D97-AF65-F5344CB8AC3E}">
        <p14:creationId xmlns:p14="http://schemas.microsoft.com/office/powerpoint/2010/main" val="13248948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mph" presetSubtype="0" nodeType="clickEffect">
                                  <p:stCondLst>
                                    <p:cond delay="0"/>
                                  </p:stCondLst>
                                  <p:childTnLst>
                                    <p:set>
                                      <p:cBhvr rctx="PPT">
                                        <p:cTn id="6" dur="indefinite"/>
                                        <p:tgtEl>
                                          <p:spTgt spid="392219"/>
                                        </p:tgtEl>
                                        <p:attrNameLst>
                                          <p:attrName>style.opacity</p:attrName>
                                        </p:attrNameLst>
                                      </p:cBhvr>
                                      <p:to>
                                        <p:strVal val="0.25"/>
                                      </p:to>
                                    </p:set>
                                    <p:animEffect filter="image" prLst="opacity: 0.25">
                                      <p:cBhvr rctx="IE">
                                        <p:cTn id="7" dur="indefinite"/>
                                        <p:tgtEl>
                                          <p:spTgt spid="392219"/>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392230"/>
                                        </p:tgtEl>
                                        <p:attrNameLst>
                                          <p:attrName>style.visibility</p:attrName>
                                        </p:attrNameLst>
                                      </p:cBhvr>
                                      <p:to>
                                        <p:strVal val="visible"/>
                                      </p:to>
                                    </p:set>
                                  </p:childTnLst>
                                </p:cTn>
                              </p:par>
                              <p:par>
                                <p:cTn id="12" presetID="1" presetClass="entr" presetSubtype="0" fill="hold" nodeType="withEffect">
                                  <p:stCondLst>
                                    <p:cond delay="0"/>
                                  </p:stCondLst>
                                  <p:childTnLst>
                                    <p:set>
                                      <p:cBhvr>
                                        <p:cTn id="13" dur="1" fill="hold">
                                          <p:stCondLst>
                                            <p:cond delay="0"/>
                                          </p:stCondLst>
                                        </p:cTn>
                                        <p:tgtEl>
                                          <p:spTgt spid="51"/>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nodeType="clickEffect">
                                  <p:stCondLst>
                                    <p:cond delay="0"/>
                                  </p:stCondLst>
                                  <p:childTnLst>
                                    <p:set>
                                      <p:cBhvr>
                                        <p:cTn id="17" dur="1" fill="hold">
                                          <p:stCondLst>
                                            <p:cond delay="0"/>
                                          </p:stCondLst>
                                        </p:cTn>
                                        <p:tgtEl>
                                          <p:spTgt spid="392231"/>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9" presetClass="emph" presetSubtype="0" nodeType="clickEffect">
                                  <p:stCondLst>
                                    <p:cond delay="0"/>
                                  </p:stCondLst>
                                  <p:childTnLst>
                                    <p:set>
                                      <p:cBhvr rctx="PPT">
                                        <p:cTn id="21" dur="indefinite"/>
                                        <p:tgtEl>
                                          <p:spTgt spid="51"/>
                                        </p:tgtEl>
                                        <p:attrNameLst>
                                          <p:attrName>style.opacity</p:attrName>
                                        </p:attrNameLst>
                                      </p:cBhvr>
                                      <p:to>
                                        <p:strVal val="0.25"/>
                                      </p:to>
                                    </p:set>
                                    <p:animEffect filter="image" prLst="opacity: 0.25">
                                      <p:cBhvr rctx="IE">
                                        <p:cTn id="22" dur="indefinite"/>
                                        <p:tgtEl>
                                          <p:spTgt spid="51"/>
                                        </p:tgtEl>
                                      </p:cBhvr>
                                    </p:animEffec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92256"/>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9224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4242" name="Rectangle 2"/>
          <p:cNvSpPr>
            <a:spLocks noGrp="1" noChangeArrowheads="1"/>
          </p:cNvSpPr>
          <p:nvPr>
            <p:ph type="title"/>
          </p:nvPr>
        </p:nvSpPr>
        <p:spPr/>
        <p:txBody>
          <a:bodyPr>
            <a:normAutofit fontScale="90000"/>
          </a:bodyPr>
          <a:lstStyle/>
          <a:p>
            <a:r>
              <a:rPr lang="en-US" dirty="0"/>
              <a:t>Implementing Oldest First Select (2/3)</a:t>
            </a:r>
          </a:p>
        </p:txBody>
      </p:sp>
      <p:sp>
        <p:nvSpPr>
          <p:cNvPr id="394243" name="Rectangle 3"/>
          <p:cNvSpPr>
            <a:spLocks noGrp="1" noChangeArrowheads="1"/>
          </p:cNvSpPr>
          <p:nvPr>
            <p:ph idx="1"/>
          </p:nvPr>
        </p:nvSpPr>
        <p:spPr/>
        <p:txBody>
          <a:bodyPr/>
          <a:lstStyle/>
          <a:p>
            <a:r>
              <a:rPr lang="en-US" dirty="0"/>
              <a:t>Compressing buffers are very complex</a:t>
            </a:r>
          </a:p>
          <a:p>
            <a:pPr lvl="1"/>
            <a:r>
              <a:rPr lang="en-US" dirty="0"/>
              <a:t>Gates, wiring, area, power</a:t>
            </a:r>
          </a:p>
        </p:txBody>
      </p:sp>
      <p:sp>
        <p:nvSpPr>
          <p:cNvPr id="394256" name="Text Box 16"/>
          <p:cNvSpPr txBox="1">
            <a:spLocks noChangeArrowheads="1"/>
          </p:cNvSpPr>
          <p:nvPr/>
        </p:nvSpPr>
        <p:spPr bwMode="auto">
          <a:xfrm>
            <a:off x="6545263" y="2747963"/>
            <a:ext cx="1265090" cy="923330"/>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a:solidFill>
                  <a:srgbClr val="000000"/>
                </a:solidFill>
                <a:latin typeface="Gill Sans MT" pitchFamily="34" charset="0"/>
              </a:rPr>
              <a:t>Ex. 4-wide</a:t>
            </a:r>
          </a:p>
          <a:p>
            <a:pPr fontAlgn="base">
              <a:spcBef>
                <a:spcPct val="0"/>
              </a:spcBef>
              <a:spcAft>
                <a:spcPct val="0"/>
              </a:spcAft>
            </a:pPr>
            <a:r>
              <a:rPr lang="en-US">
                <a:solidFill>
                  <a:srgbClr val="000000"/>
                </a:solidFill>
                <a:latin typeface="Gill Sans MT" pitchFamily="34" charset="0"/>
              </a:rPr>
              <a:t>Need up to</a:t>
            </a:r>
          </a:p>
          <a:p>
            <a:pPr fontAlgn="base">
              <a:spcBef>
                <a:spcPct val="0"/>
              </a:spcBef>
              <a:spcAft>
                <a:spcPct val="0"/>
              </a:spcAft>
            </a:pPr>
            <a:r>
              <a:rPr lang="en-US">
                <a:solidFill>
                  <a:srgbClr val="000000"/>
                </a:solidFill>
                <a:latin typeface="Gill Sans MT" pitchFamily="34" charset="0"/>
              </a:rPr>
              <a:t>shift by 4</a:t>
            </a:r>
          </a:p>
        </p:txBody>
      </p:sp>
      <p:grpSp>
        <p:nvGrpSpPr>
          <p:cNvPr id="394287" name="Group 47"/>
          <p:cNvGrpSpPr>
            <a:grpSpLocks/>
          </p:cNvGrpSpPr>
          <p:nvPr/>
        </p:nvGrpSpPr>
        <p:grpSpPr bwMode="auto">
          <a:xfrm>
            <a:off x="3357563" y="3125788"/>
            <a:ext cx="3036887" cy="2278062"/>
            <a:chOff x="2354" y="1969"/>
            <a:chExt cx="1913" cy="1435"/>
          </a:xfrm>
        </p:grpSpPr>
        <p:sp>
          <p:nvSpPr>
            <p:cNvPr id="394244" name="Rectangle 4"/>
            <p:cNvSpPr>
              <a:spLocks noChangeArrowheads="1"/>
            </p:cNvSpPr>
            <p:nvPr/>
          </p:nvSpPr>
          <p:spPr bwMode="auto">
            <a:xfrm>
              <a:off x="3884" y="2686"/>
              <a:ext cx="383" cy="718"/>
            </a:xfrm>
            <a:prstGeom prst="rect">
              <a:avLst/>
            </a:prstGeom>
            <a:solidFill>
              <a:schemeClr val="accent1"/>
            </a:solidFill>
            <a:ln w="9525">
              <a:solidFill>
                <a:schemeClr val="tx1"/>
              </a:solid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fontAlgn="base">
                <a:spcBef>
                  <a:spcPct val="0"/>
                </a:spcBef>
                <a:spcAft>
                  <a:spcPct val="0"/>
                </a:spcAft>
              </a:pPr>
              <a:endParaRPr lang="en-US">
                <a:solidFill>
                  <a:srgbClr val="000000"/>
                </a:solidFill>
                <a:latin typeface="Gill Sans MT" pitchFamily="34" charset="0"/>
              </a:endParaRPr>
            </a:p>
          </p:txBody>
        </p:sp>
        <p:sp>
          <p:nvSpPr>
            <p:cNvPr id="394245" name="AutoShape 5"/>
            <p:cNvSpPr>
              <a:spLocks noChangeArrowheads="1"/>
            </p:cNvSpPr>
            <p:nvPr/>
          </p:nvSpPr>
          <p:spPr bwMode="auto">
            <a:xfrm rot="16200000">
              <a:off x="3789" y="2207"/>
              <a:ext cx="574" cy="97"/>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solidFill>
              <a:srgbClr val="3366FF"/>
            </a:solidFill>
            <a:ln w="9525">
              <a:no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fontAlgn="base">
                <a:spcBef>
                  <a:spcPct val="0"/>
                </a:spcBef>
                <a:spcAft>
                  <a:spcPct val="0"/>
                </a:spcAft>
              </a:pPr>
              <a:endParaRPr lang="en-US">
                <a:solidFill>
                  <a:srgbClr val="000000"/>
                </a:solidFill>
                <a:latin typeface="Gill Sans MT" pitchFamily="34" charset="0"/>
              </a:endParaRPr>
            </a:p>
          </p:txBody>
        </p:sp>
        <p:sp>
          <p:nvSpPr>
            <p:cNvPr id="394246" name="Freeform 6"/>
            <p:cNvSpPr>
              <a:spLocks/>
            </p:cNvSpPr>
            <p:nvPr/>
          </p:nvSpPr>
          <p:spPr bwMode="auto">
            <a:xfrm>
              <a:off x="3932" y="2447"/>
              <a:ext cx="95" cy="239"/>
            </a:xfrm>
            <a:custGeom>
              <a:avLst/>
              <a:gdLst/>
              <a:ahLst/>
              <a:cxnLst>
                <a:cxn ang="0">
                  <a:pos x="0" y="239"/>
                </a:cxn>
                <a:cxn ang="0">
                  <a:pos x="0" y="0"/>
                </a:cxn>
                <a:cxn ang="0">
                  <a:pos x="95" y="0"/>
                </a:cxn>
              </a:cxnLst>
              <a:rect l="0" t="0" r="r" b="b"/>
              <a:pathLst>
                <a:path w="95" h="239">
                  <a:moveTo>
                    <a:pt x="0" y="239"/>
                  </a:moveTo>
                  <a:lnTo>
                    <a:pt x="0" y="0"/>
                  </a:lnTo>
                  <a:lnTo>
                    <a:pt x="95" y="0"/>
                  </a:lnTo>
                </a:path>
              </a:pathLst>
            </a:custGeom>
            <a:noFill/>
            <a:ln w="9525">
              <a:solidFill>
                <a:schemeClr val="tx1"/>
              </a:solidFill>
              <a:round/>
              <a:headEnd/>
              <a:tailEnd/>
            </a:ln>
            <a:effectLst/>
          </p:spPr>
          <p:txBody>
            <a:bodyPr/>
            <a:lstStyle/>
            <a:p>
              <a:pPr fontAlgn="base">
                <a:spcBef>
                  <a:spcPct val="0"/>
                </a:spcBef>
                <a:spcAft>
                  <a:spcPct val="0"/>
                </a:spcAft>
              </a:pPr>
              <a:endParaRPr lang="en-US">
                <a:solidFill>
                  <a:srgbClr val="000000"/>
                </a:solidFill>
                <a:latin typeface="Gill Sans MT" pitchFamily="34" charset="0"/>
              </a:endParaRPr>
            </a:p>
          </p:txBody>
        </p:sp>
        <p:sp>
          <p:nvSpPr>
            <p:cNvPr id="394247" name="Freeform 7"/>
            <p:cNvSpPr>
              <a:spLocks/>
            </p:cNvSpPr>
            <p:nvPr/>
          </p:nvSpPr>
          <p:spPr bwMode="auto">
            <a:xfrm>
              <a:off x="4123" y="2256"/>
              <a:ext cx="96" cy="430"/>
            </a:xfrm>
            <a:custGeom>
              <a:avLst/>
              <a:gdLst/>
              <a:ahLst/>
              <a:cxnLst>
                <a:cxn ang="0">
                  <a:pos x="0" y="0"/>
                </a:cxn>
                <a:cxn ang="0">
                  <a:pos x="96" y="0"/>
                </a:cxn>
                <a:cxn ang="0">
                  <a:pos x="96" y="383"/>
                </a:cxn>
              </a:cxnLst>
              <a:rect l="0" t="0" r="r" b="b"/>
              <a:pathLst>
                <a:path w="96" h="383">
                  <a:moveTo>
                    <a:pt x="0" y="0"/>
                  </a:moveTo>
                  <a:lnTo>
                    <a:pt x="96" y="0"/>
                  </a:lnTo>
                  <a:lnTo>
                    <a:pt x="96" y="383"/>
                  </a:lnTo>
                </a:path>
              </a:pathLst>
            </a:custGeom>
            <a:noFill/>
            <a:ln w="9525">
              <a:solidFill>
                <a:schemeClr val="tx1"/>
              </a:solidFill>
              <a:round/>
              <a:headEnd/>
              <a:tailEnd/>
            </a:ln>
            <a:effectLst/>
          </p:spPr>
          <p:txBody>
            <a:bodyPr/>
            <a:lstStyle/>
            <a:p>
              <a:pPr fontAlgn="base">
                <a:spcBef>
                  <a:spcPct val="0"/>
                </a:spcBef>
                <a:spcAft>
                  <a:spcPct val="0"/>
                </a:spcAft>
              </a:pPr>
              <a:endParaRPr lang="en-US">
                <a:solidFill>
                  <a:srgbClr val="000000"/>
                </a:solidFill>
                <a:latin typeface="Gill Sans MT" pitchFamily="34" charset="0"/>
              </a:endParaRPr>
            </a:p>
          </p:txBody>
        </p:sp>
        <p:sp>
          <p:nvSpPr>
            <p:cNvPr id="394248" name="Rectangle 8"/>
            <p:cNvSpPr>
              <a:spLocks noChangeArrowheads="1"/>
            </p:cNvSpPr>
            <p:nvPr/>
          </p:nvSpPr>
          <p:spPr bwMode="auto">
            <a:xfrm>
              <a:off x="3501" y="2686"/>
              <a:ext cx="383" cy="718"/>
            </a:xfrm>
            <a:prstGeom prst="rect">
              <a:avLst/>
            </a:prstGeom>
            <a:solidFill>
              <a:schemeClr val="accent1"/>
            </a:solidFill>
            <a:ln w="9525">
              <a:solidFill>
                <a:schemeClr val="tx1"/>
              </a:solid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fontAlgn="base">
                <a:spcBef>
                  <a:spcPct val="0"/>
                </a:spcBef>
                <a:spcAft>
                  <a:spcPct val="0"/>
                </a:spcAft>
              </a:pPr>
              <a:endParaRPr lang="en-US">
                <a:solidFill>
                  <a:srgbClr val="000000"/>
                </a:solidFill>
                <a:latin typeface="Gill Sans MT" pitchFamily="34" charset="0"/>
              </a:endParaRPr>
            </a:p>
          </p:txBody>
        </p:sp>
        <p:sp>
          <p:nvSpPr>
            <p:cNvPr id="394249" name="Rectangle 9"/>
            <p:cNvSpPr>
              <a:spLocks noChangeArrowheads="1"/>
            </p:cNvSpPr>
            <p:nvPr/>
          </p:nvSpPr>
          <p:spPr bwMode="auto">
            <a:xfrm>
              <a:off x="3118" y="2686"/>
              <a:ext cx="383" cy="718"/>
            </a:xfrm>
            <a:prstGeom prst="rect">
              <a:avLst/>
            </a:prstGeom>
            <a:solidFill>
              <a:schemeClr val="accent1"/>
            </a:solidFill>
            <a:ln w="9525">
              <a:solidFill>
                <a:schemeClr val="tx1"/>
              </a:solid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fontAlgn="base">
                <a:spcBef>
                  <a:spcPct val="0"/>
                </a:spcBef>
                <a:spcAft>
                  <a:spcPct val="0"/>
                </a:spcAft>
              </a:pPr>
              <a:endParaRPr lang="en-US">
                <a:solidFill>
                  <a:srgbClr val="000000"/>
                </a:solidFill>
                <a:latin typeface="Gill Sans MT" pitchFamily="34" charset="0"/>
              </a:endParaRPr>
            </a:p>
          </p:txBody>
        </p:sp>
        <p:sp>
          <p:nvSpPr>
            <p:cNvPr id="394250" name="Rectangle 10"/>
            <p:cNvSpPr>
              <a:spLocks noChangeArrowheads="1"/>
            </p:cNvSpPr>
            <p:nvPr/>
          </p:nvSpPr>
          <p:spPr bwMode="auto">
            <a:xfrm>
              <a:off x="2736" y="2686"/>
              <a:ext cx="383" cy="718"/>
            </a:xfrm>
            <a:prstGeom prst="rect">
              <a:avLst/>
            </a:prstGeom>
            <a:solidFill>
              <a:schemeClr val="accent1"/>
            </a:solidFill>
            <a:ln w="9525">
              <a:solidFill>
                <a:schemeClr val="tx1"/>
              </a:solid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fontAlgn="base">
                <a:spcBef>
                  <a:spcPct val="0"/>
                </a:spcBef>
                <a:spcAft>
                  <a:spcPct val="0"/>
                </a:spcAft>
              </a:pPr>
              <a:endParaRPr lang="en-US">
                <a:solidFill>
                  <a:srgbClr val="000000"/>
                </a:solidFill>
                <a:latin typeface="Gill Sans MT" pitchFamily="34" charset="0"/>
              </a:endParaRPr>
            </a:p>
          </p:txBody>
        </p:sp>
        <p:sp>
          <p:nvSpPr>
            <p:cNvPr id="394251" name="Freeform 11"/>
            <p:cNvSpPr>
              <a:spLocks/>
            </p:cNvSpPr>
            <p:nvPr/>
          </p:nvSpPr>
          <p:spPr bwMode="auto">
            <a:xfrm>
              <a:off x="3549" y="2351"/>
              <a:ext cx="478" cy="335"/>
            </a:xfrm>
            <a:custGeom>
              <a:avLst/>
              <a:gdLst/>
              <a:ahLst/>
              <a:cxnLst>
                <a:cxn ang="0">
                  <a:pos x="0" y="239"/>
                </a:cxn>
                <a:cxn ang="0">
                  <a:pos x="0" y="0"/>
                </a:cxn>
                <a:cxn ang="0">
                  <a:pos x="95" y="0"/>
                </a:cxn>
              </a:cxnLst>
              <a:rect l="0" t="0" r="r" b="b"/>
              <a:pathLst>
                <a:path w="95" h="239">
                  <a:moveTo>
                    <a:pt x="0" y="239"/>
                  </a:moveTo>
                  <a:lnTo>
                    <a:pt x="0" y="0"/>
                  </a:lnTo>
                  <a:lnTo>
                    <a:pt x="95" y="0"/>
                  </a:lnTo>
                </a:path>
              </a:pathLst>
            </a:custGeom>
            <a:noFill/>
            <a:ln w="9525">
              <a:solidFill>
                <a:schemeClr val="tx1"/>
              </a:solidFill>
              <a:round/>
              <a:headEnd/>
              <a:tailEnd/>
            </a:ln>
            <a:effectLst/>
          </p:spPr>
          <p:txBody>
            <a:bodyPr/>
            <a:lstStyle/>
            <a:p>
              <a:pPr fontAlgn="base">
                <a:spcBef>
                  <a:spcPct val="0"/>
                </a:spcBef>
                <a:spcAft>
                  <a:spcPct val="0"/>
                </a:spcAft>
              </a:pPr>
              <a:endParaRPr lang="en-US">
                <a:solidFill>
                  <a:srgbClr val="000000"/>
                </a:solidFill>
                <a:latin typeface="Gill Sans MT" pitchFamily="34" charset="0"/>
              </a:endParaRPr>
            </a:p>
          </p:txBody>
        </p:sp>
        <p:sp>
          <p:nvSpPr>
            <p:cNvPr id="394252" name="Freeform 12"/>
            <p:cNvSpPr>
              <a:spLocks/>
            </p:cNvSpPr>
            <p:nvPr/>
          </p:nvSpPr>
          <p:spPr bwMode="auto">
            <a:xfrm>
              <a:off x="3167" y="2208"/>
              <a:ext cx="717" cy="478"/>
            </a:xfrm>
            <a:custGeom>
              <a:avLst/>
              <a:gdLst/>
              <a:ahLst/>
              <a:cxnLst>
                <a:cxn ang="0">
                  <a:pos x="0" y="239"/>
                </a:cxn>
                <a:cxn ang="0">
                  <a:pos x="0" y="0"/>
                </a:cxn>
                <a:cxn ang="0">
                  <a:pos x="95" y="0"/>
                </a:cxn>
              </a:cxnLst>
              <a:rect l="0" t="0" r="r" b="b"/>
              <a:pathLst>
                <a:path w="95" h="239">
                  <a:moveTo>
                    <a:pt x="0" y="239"/>
                  </a:moveTo>
                  <a:lnTo>
                    <a:pt x="0" y="0"/>
                  </a:lnTo>
                  <a:lnTo>
                    <a:pt x="95" y="0"/>
                  </a:lnTo>
                </a:path>
              </a:pathLst>
            </a:custGeom>
            <a:noFill/>
            <a:ln w="9525">
              <a:solidFill>
                <a:schemeClr val="tx1"/>
              </a:solidFill>
              <a:round/>
              <a:headEnd/>
              <a:tailEnd/>
            </a:ln>
            <a:effectLst/>
          </p:spPr>
          <p:txBody>
            <a:bodyPr/>
            <a:lstStyle/>
            <a:p>
              <a:pPr fontAlgn="base">
                <a:spcBef>
                  <a:spcPct val="0"/>
                </a:spcBef>
                <a:spcAft>
                  <a:spcPct val="0"/>
                </a:spcAft>
              </a:pPr>
              <a:endParaRPr lang="en-US">
                <a:solidFill>
                  <a:srgbClr val="000000"/>
                </a:solidFill>
                <a:latin typeface="Gill Sans MT" pitchFamily="34" charset="0"/>
              </a:endParaRPr>
            </a:p>
          </p:txBody>
        </p:sp>
        <p:sp>
          <p:nvSpPr>
            <p:cNvPr id="394253" name="Freeform 13"/>
            <p:cNvSpPr>
              <a:spLocks/>
            </p:cNvSpPr>
            <p:nvPr/>
          </p:nvSpPr>
          <p:spPr bwMode="auto">
            <a:xfrm>
              <a:off x="2784" y="2160"/>
              <a:ext cx="1243" cy="526"/>
            </a:xfrm>
            <a:custGeom>
              <a:avLst/>
              <a:gdLst/>
              <a:ahLst/>
              <a:cxnLst>
                <a:cxn ang="0">
                  <a:pos x="0" y="239"/>
                </a:cxn>
                <a:cxn ang="0">
                  <a:pos x="0" y="0"/>
                </a:cxn>
                <a:cxn ang="0">
                  <a:pos x="95" y="0"/>
                </a:cxn>
              </a:cxnLst>
              <a:rect l="0" t="0" r="r" b="b"/>
              <a:pathLst>
                <a:path w="95" h="239">
                  <a:moveTo>
                    <a:pt x="0" y="239"/>
                  </a:moveTo>
                  <a:lnTo>
                    <a:pt x="0" y="0"/>
                  </a:lnTo>
                  <a:lnTo>
                    <a:pt x="95" y="0"/>
                  </a:lnTo>
                </a:path>
              </a:pathLst>
            </a:custGeom>
            <a:noFill/>
            <a:ln w="9525">
              <a:solidFill>
                <a:schemeClr val="tx1"/>
              </a:solidFill>
              <a:round/>
              <a:headEnd/>
              <a:tailEnd/>
            </a:ln>
            <a:effectLst/>
          </p:spPr>
          <p:txBody>
            <a:bodyPr/>
            <a:lstStyle/>
            <a:p>
              <a:pPr fontAlgn="base">
                <a:spcBef>
                  <a:spcPct val="0"/>
                </a:spcBef>
                <a:spcAft>
                  <a:spcPct val="0"/>
                </a:spcAft>
              </a:pPr>
              <a:endParaRPr lang="en-US">
                <a:solidFill>
                  <a:srgbClr val="000000"/>
                </a:solidFill>
                <a:latin typeface="Gill Sans MT" pitchFamily="34" charset="0"/>
              </a:endParaRPr>
            </a:p>
          </p:txBody>
        </p:sp>
        <p:sp>
          <p:nvSpPr>
            <p:cNvPr id="394254" name="Rectangle 14"/>
            <p:cNvSpPr>
              <a:spLocks noChangeArrowheads="1"/>
            </p:cNvSpPr>
            <p:nvPr/>
          </p:nvSpPr>
          <p:spPr bwMode="auto">
            <a:xfrm>
              <a:off x="2354" y="2686"/>
              <a:ext cx="383" cy="718"/>
            </a:xfrm>
            <a:prstGeom prst="rect">
              <a:avLst/>
            </a:prstGeom>
            <a:solidFill>
              <a:schemeClr val="accent1"/>
            </a:solidFill>
            <a:ln w="9525">
              <a:solidFill>
                <a:schemeClr val="tx1"/>
              </a:solid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fontAlgn="base">
                <a:spcBef>
                  <a:spcPct val="0"/>
                </a:spcBef>
                <a:spcAft>
                  <a:spcPct val="0"/>
                </a:spcAft>
              </a:pPr>
              <a:endParaRPr lang="en-US">
                <a:solidFill>
                  <a:srgbClr val="000000"/>
                </a:solidFill>
                <a:latin typeface="Gill Sans MT" pitchFamily="34" charset="0"/>
              </a:endParaRPr>
            </a:p>
          </p:txBody>
        </p:sp>
        <p:sp>
          <p:nvSpPr>
            <p:cNvPr id="394255" name="Freeform 15"/>
            <p:cNvSpPr>
              <a:spLocks/>
            </p:cNvSpPr>
            <p:nvPr/>
          </p:nvSpPr>
          <p:spPr bwMode="auto">
            <a:xfrm>
              <a:off x="2402" y="2064"/>
              <a:ext cx="1625" cy="622"/>
            </a:xfrm>
            <a:custGeom>
              <a:avLst/>
              <a:gdLst/>
              <a:ahLst/>
              <a:cxnLst>
                <a:cxn ang="0">
                  <a:pos x="0" y="239"/>
                </a:cxn>
                <a:cxn ang="0">
                  <a:pos x="0" y="0"/>
                </a:cxn>
                <a:cxn ang="0">
                  <a:pos x="95" y="0"/>
                </a:cxn>
              </a:cxnLst>
              <a:rect l="0" t="0" r="r" b="b"/>
              <a:pathLst>
                <a:path w="95" h="239">
                  <a:moveTo>
                    <a:pt x="0" y="239"/>
                  </a:moveTo>
                  <a:lnTo>
                    <a:pt x="0" y="0"/>
                  </a:lnTo>
                  <a:lnTo>
                    <a:pt x="95" y="0"/>
                  </a:lnTo>
                </a:path>
              </a:pathLst>
            </a:custGeom>
            <a:noFill/>
            <a:ln w="9525">
              <a:solidFill>
                <a:schemeClr val="tx1"/>
              </a:solidFill>
              <a:round/>
              <a:headEnd/>
              <a:tailEnd/>
            </a:ln>
            <a:effectLst/>
          </p:spPr>
          <p:txBody>
            <a:bodyPr/>
            <a:lstStyle/>
            <a:p>
              <a:pPr fontAlgn="base">
                <a:spcBef>
                  <a:spcPct val="0"/>
                </a:spcBef>
                <a:spcAft>
                  <a:spcPct val="0"/>
                </a:spcAft>
              </a:pPr>
              <a:endParaRPr lang="en-US">
                <a:solidFill>
                  <a:srgbClr val="000000"/>
                </a:solidFill>
                <a:latin typeface="Gill Sans MT" pitchFamily="34" charset="0"/>
              </a:endParaRPr>
            </a:p>
          </p:txBody>
        </p:sp>
        <p:sp>
          <p:nvSpPr>
            <p:cNvPr id="394277" name="Freeform 37"/>
            <p:cNvSpPr>
              <a:spLocks/>
            </p:cNvSpPr>
            <p:nvPr/>
          </p:nvSpPr>
          <p:spPr bwMode="auto">
            <a:xfrm>
              <a:off x="3884" y="2208"/>
              <a:ext cx="143" cy="48"/>
            </a:xfrm>
            <a:custGeom>
              <a:avLst/>
              <a:gdLst/>
              <a:ahLst/>
              <a:cxnLst>
                <a:cxn ang="0">
                  <a:pos x="0" y="0"/>
                </a:cxn>
                <a:cxn ang="0">
                  <a:pos x="48" y="48"/>
                </a:cxn>
                <a:cxn ang="0">
                  <a:pos x="143" y="48"/>
                </a:cxn>
              </a:cxnLst>
              <a:rect l="0" t="0" r="r" b="b"/>
              <a:pathLst>
                <a:path w="143" h="48">
                  <a:moveTo>
                    <a:pt x="0" y="0"/>
                  </a:moveTo>
                  <a:lnTo>
                    <a:pt x="48" y="48"/>
                  </a:lnTo>
                  <a:lnTo>
                    <a:pt x="143" y="48"/>
                  </a:lnTo>
                </a:path>
              </a:pathLst>
            </a:custGeom>
            <a:noFill/>
            <a:ln w="9525">
              <a:solidFill>
                <a:schemeClr val="tx1"/>
              </a:solidFill>
              <a:round/>
              <a:headEnd/>
              <a:tailEnd/>
            </a:ln>
            <a:effectLst/>
          </p:spPr>
          <p:txBody>
            <a:bodyPr/>
            <a:lstStyle/>
            <a:p>
              <a:pPr fontAlgn="base">
                <a:spcBef>
                  <a:spcPct val="0"/>
                </a:spcBef>
                <a:spcAft>
                  <a:spcPct val="0"/>
                </a:spcAft>
              </a:pPr>
              <a:endParaRPr lang="en-US">
                <a:solidFill>
                  <a:srgbClr val="000000"/>
                </a:solidFill>
                <a:latin typeface="Gill Sans MT" pitchFamily="34" charset="0"/>
              </a:endParaRPr>
            </a:p>
          </p:txBody>
        </p:sp>
      </p:grpSp>
      <p:grpSp>
        <p:nvGrpSpPr>
          <p:cNvPr id="394288" name="Group 48"/>
          <p:cNvGrpSpPr>
            <a:grpSpLocks/>
          </p:cNvGrpSpPr>
          <p:nvPr/>
        </p:nvGrpSpPr>
        <p:grpSpPr bwMode="auto">
          <a:xfrm>
            <a:off x="1460500" y="3124200"/>
            <a:ext cx="4249738" cy="2279650"/>
            <a:chOff x="1159" y="1968"/>
            <a:chExt cx="2677" cy="1436"/>
          </a:xfrm>
        </p:grpSpPr>
        <p:sp>
          <p:nvSpPr>
            <p:cNvPr id="394273" name="AutoShape 33"/>
            <p:cNvSpPr>
              <a:spLocks noChangeArrowheads="1"/>
            </p:cNvSpPr>
            <p:nvPr/>
          </p:nvSpPr>
          <p:spPr bwMode="auto">
            <a:xfrm rot="16200000">
              <a:off x="1112" y="2207"/>
              <a:ext cx="574" cy="97"/>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solidFill>
              <a:srgbClr val="3366FF"/>
            </a:solidFill>
            <a:ln w="9525">
              <a:no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fontAlgn="base">
                <a:spcBef>
                  <a:spcPct val="0"/>
                </a:spcBef>
                <a:spcAft>
                  <a:spcPct val="0"/>
                </a:spcAft>
              </a:pPr>
              <a:endParaRPr lang="en-US">
                <a:solidFill>
                  <a:srgbClr val="000000"/>
                </a:solidFill>
                <a:latin typeface="Gill Sans MT" pitchFamily="34" charset="0"/>
              </a:endParaRPr>
            </a:p>
          </p:txBody>
        </p:sp>
        <p:sp>
          <p:nvSpPr>
            <p:cNvPr id="394271" name="AutoShape 31"/>
            <p:cNvSpPr>
              <a:spLocks noChangeArrowheads="1"/>
            </p:cNvSpPr>
            <p:nvPr/>
          </p:nvSpPr>
          <p:spPr bwMode="auto">
            <a:xfrm rot="16200000">
              <a:off x="1493" y="2206"/>
              <a:ext cx="574" cy="97"/>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solidFill>
              <a:srgbClr val="3366FF"/>
            </a:solidFill>
            <a:ln w="9525">
              <a:no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fontAlgn="base">
                <a:spcBef>
                  <a:spcPct val="0"/>
                </a:spcBef>
                <a:spcAft>
                  <a:spcPct val="0"/>
                </a:spcAft>
              </a:pPr>
              <a:endParaRPr lang="en-US">
                <a:solidFill>
                  <a:srgbClr val="000000"/>
                </a:solidFill>
                <a:latin typeface="Gill Sans MT" pitchFamily="34" charset="0"/>
              </a:endParaRPr>
            </a:p>
          </p:txBody>
        </p:sp>
        <p:sp>
          <p:nvSpPr>
            <p:cNvPr id="394269" name="AutoShape 29"/>
            <p:cNvSpPr>
              <a:spLocks noChangeArrowheads="1"/>
            </p:cNvSpPr>
            <p:nvPr/>
          </p:nvSpPr>
          <p:spPr bwMode="auto">
            <a:xfrm rot="16200000">
              <a:off x="1877" y="2207"/>
              <a:ext cx="574" cy="97"/>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solidFill>
              <a:srgbClr val="3366FF"/>
            </a:solidFill>
            <a:ln w="9525">
              <a:no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fontAlgn="base">
                <a:spcBef>
                  <a:spcPct val="0"/>
                </a:spcBef>
                <a:spcAft>
                  <a:spcPct val="0"/>
                </a:spcAft>
              </a:pPr>
              <a:endParaRPr lang="en-US">
                <a:solidFill>
                  <a:srgbClr val="000000"/>
                </a:solidFill>
                <a:latin typeface="Gill Sans MT" pitchFamily="34" charset="0"/>
              </a:endParaRPr>
            </a:p>
          </p:txBody>
        </p:sp>
        <p:sp>
          <p:nvSpPr>
            <p:cNvPr id="394267" name="AutoShape 27"/>
            <p:cNvSpPr>
              <a:spLocks noChangeArrowheads="1"/>
            </p:cNvSpPr>
            <p:nvPr/>
          </p:nvSpPr>
          <p:spPr bwMode="auto">
            <a:xfrm rot="16200000">
              <a:off x="2258" y="2207"/>
              <a:ext cx="574" cy="97"/>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solidFill>
              <a:srgbClr val="3366FF"/>
            </a:solidFill>
            <a:ln w="9525">
              <a:no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fontAlgn="base">
                <a:spcBef>
                  <a:spcPct val="0"/>
                </a:spcBef>
                <a:spcAft>
                  <a:spcPct val="0"/>
                </a:spcAft>
              </a:pPr>
              <a:endParaRPr lang="en-US">
                <a:solidFill>
                  <a:srgbClr val="000000"/>
                </a:solidFill>
                <a:latin typeface="Gill Sans MT" pitchFamily="34" charset="0"/>
              </a:endParaRPr>
            </a:p>
          </p:txBody>
        </p:sp>
        <p:sp>
          <p:nvSpPr>
            <p:cNvPr id="394265" name="AutoShape 25"/>
            <p:cNvSpPr>
              <a:spLocks noChangeArrowheads="1"/>
            </p:cNvSpPr>
            <p:nvPr/>
          </p:nvSpPr>
          <p:spPr bwMode="auto">
            <a:xfrm rot="16200000">
              <a:off x="2642" y="2207"/>
              <a:ext cx="574" cy="97"/>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solidFill>
              <a:srgbClr val="3366FF"/>
            </a:solidFill>
            <a:ln w="9525">
              <a:no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fontAlgn="base">
                <a:spcBef>
                  <a:spcPct val="0"/>
                </a:spcBef>
                <a:spcAft>
                  <a:spcPct val="0"/>
                </a:spcAft>
              </a:pPr>
              <a:endParaRPr lang="en-US">
                <a:solidFill>
                  <a:srgbClr val="000000"/>
                </a:solidFill>
                <a:latin typeface="Gill Sans MT" pitchFamily="34" charset="0"/>
              </a:endParaRPr>
            </a:p>
          </p:txBody>
        </p:sp>
        <p:sp>
          <p:nvSpPr>
            <p:cNvPr id="394263" name="AutoShape 23"/>
            <p:cNvSpPr>
              <a:spLocks noChangeArrowheads="1"/>
            </p:cNvSpPr>
            <p:nvPr/>
          </p:nvSpPr>
          <p:spPr bwMode="auto">
            <a:xfrm rot="16200000">
              <a:off x="3023" y="2207"/>
              <a:ext cx="574" cy="97"/>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solidFill>
              <a:srgbClr val="3366FF"/>
            </a:solidFill>
            <a:ln w="9525">
              <a:no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fontAlgn="base">
                <a:spcBef>
                  <a:spcPct val="0"/>
                </a:spcBef>
                <a:spcAft>
                  <a:spcPct val="0"/>
                </a:spcAft>
              </a:pPr>
              <a:endParaRPr lang="en-US">
                <a:solidFill>
                  <a:srgbClr val="000000"/>
                </a:solidFill>
                <a:latin typeface="Gill Sans MT" pitchFamily="34" charset="0"/>
              </a:endParaRPr>
            </a:p>
          </p:txBody>
        </p:sp>
        <p:sp>
          <p:nvSpPr>
            <p:cNvPr id="394260" name="AutoShape 20"/>
            <p:cNvSpPr>
              <a:spLocks noChangeArrowheads="1"/>
            </p:cNvSpPr>
            <p:nvPr/>
          </p:nvSpPr>
          <p:spPr bwMode="auto">
            <a:xfrm rot="16200000">
              <a:off x="3407" y="2206"/>
              <a:ext cx="574" cy="97"/>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solidFill>
              <a:srgbClr val="3366FF"/>
            </a:solidFill>
            <a:ln w="9525">
              <a:no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fontAlgn="base">
                <a:spcBef>
                  <a:spcPct val="0"/>
                </a:spcBef>
                <a:spcAft>
                  <a:spcPct val="0"/>
                </a:spcAft>
              </a:pPr>
              <a:endParaRPr lang="en-US">
                <a:solidFill>
                  <a:srgbClr val="000000"/>
                </a:solidFill>
                <a:latin typeface="Gill Sans MT" pitchFamily="34" charset="0"/>
              </a:endParaRPr>
            </a:p>
          </p:txBody>
        </p:sp>
        <p:sp>
          <p:nvSpPr>
            <p:cNvPr id="394257" name="Rectangle 17"/>
            <p:cNvSpPr>
              <a:spLocks noChangeArrowheads="1"/>
            </p:cNvSpPr>
            <p:nvPr/>
          </p:nvSpPr>
          <p:spPr bwMode="auto">
            <a:xfrm>
              <a:off x="1972" y="2686"/>
              <a:ext cx="383" cy="718"/>
            </a:xfrm>
            <a:prstGeom prst="rect">
              <a:avLst/>
            </a:prstGeom>
            <a:solidFill>
              <a:schemeClr val="accent1"/>
            </a:solidFill>
            <a:ln w="9525">
              <a:solidFill>
                <a:schemeClr val="tx1"/>
              </a:solid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fontAlgn="base">
                <a:spcBef>
                  <a:spcPct val="0"/>
                </a:spcBef>
                <a:spcAft>
                  <a:spcPct val="0"/>
                </a:spcAft>
              </a:pPr>
              <a:endParaRPr lang="en-US">
                <a:solidFill>
                  <a:srgbClr val="000000"/>
                </a:solidFill>
                <a:latin typeface="Gill Sans MT" pitchFamily="34" charset="0"/>
              </a:endParaRPr>
            </a:p>
          </p:txBody>
        </p:sp>
        <p:sp>
          <p:nvSpPr>
            <p:cNvPr id="394258" name="Rectangle 18"/>
            <p:cNvSpPr>
              <a:spLocks noChangeArrowheads="1"/>
            </p:cNvSpPr>
            <p:nvPr/>
          </p:nvSpPr>
          <p:spPr bwMode="auto">
            <a:xfrm>
              <a:off x="1589" y="2686"/>
              <a:ext cx="383" cy="718"/>
            </a:xfrm>
            <a:prstGeom prst="rect">
              <a:avLst/>
            </a:prstGeom>
            <a:solidFill>
              <a:schemeClr val="accent1"/>
            </a:solidFill>
            <a:ln w="9525">
              <a:solidFill>
                <a:schemeClr val="tx1"/>
              </a:solid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fontAlgn="base">
                <a:spcBef>
                  <a:spcPct val="0"/>
                </a:spcBef>
                <a:spcAft>
                  <a:spcPct val="0"/>
                </a:spcAft>
              </a:pPr>
              <a:endParaRPr lang="en-US">
                <a:solidFill>
                  <a:srgbClr val="000000"/>
                </a:solidFill>
                <a:latin typeface="Gill Sans MT" pitchFamily="34" charset="0"/>
              </a:endParaRPr>
            </a:p>
          </p:txBody>
        </p:sp>
        <p:sp>
          <p:nvSpPr>
            <p:cNvPr id="394259" name="Rectangle 19"/>
            <p:cNvSpPr>
              <a:spLocks noChangeArrowheads="1"/>
            </p:cNvSpPr>
            <p:nvPr/>
          </p:nvSpPr>
          <p:spPr bwMode="auto">
            <a:xfrm>
              <a:off x="1207" y="2686"/>
              <a:ext cx="383" cy="718"/>
            </a:xfrm>
            <a:prstGeom prst="rect">
              <a:avLst/>
            </a:prstGeom>
            <a:solidFill>
              <a:schemeClr val="accent1"/>
            </a:solidFill>
            <a:ln w="9525">
              <a:solidFill>
                <a:schemeClr val="tx1"/>
              </a:solid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fontAlgn="base">
                <a:spcBef>
                  <a:spcPct val="0"/>
                </a:spcBef>
                <a:spcAft>
                  <a:spcPct val="0"/>
                </a:spcAft>
              </a:pPr>
              <a:endParaRPr lang="en-US">
                <a:solidFill>
                  <a:srgbClr val="000000"/>
                </a:solidFill>
                <a:latin typeface="Gill Sans MT" pitchFamily="34" charset="0"/>
              </a:endParaRPr>
            </a:p>
          </p:txBody>
        </p:sp>
        <p:sp>
          <p:nvSpPr>
            <p:cNvPr id="394261" name="Freeform 21"/>
            <p:cNvSpPr>
              <a:spLocks/>
            </p:cNvSpPr>
            <p:nvPr/>
          </p:nvSpPr>
          <p:spPr bwMode="auto">
            <a:xfrm>
              <a:off x="2019" y="2447"/>
              <a:ext cx="1625" cy="239"/>
            </a:xfrm>
            <a:custGeom>
              <a:avLst/>
              <a:gdLst/>
              <a:ahLst/>
              <a:cxnLst>
                <a:cxn ang="0">
                  <a:pos x="0" y="239"/>
                </a:cxn>
                <a:cxn ang="0">
                  <a:pos x="0" y="0"/>
                </a:cxn>
                <a:cxn ang="0">
                  <a:pos x="95" y="0"/>
                </a:cxn>
              </a:cxnLst>
              <a:rect l="0" t="0" r="r" b="b"/>
              <a:pathLst>
                <a:path w="95" h="239">
                  <a:moveTo>
                    <a:pt x="0" y="239"/>
                  </a:moveTo>
                  <a:lnTo>
                    <a:pt x="0" y="0"/>
                  </a:lnTo>
                  <a:lnTo>
                    <a:pt x="95" y="0"/>
                  </a:lnTo>
                </a:path>
              </a:pathLst>
            </a:custGeom>
            <a:noFill/>
            <a:ln w="9525">
              <a:solidFill>
                <a:schemeClr val="tx1"/>
              </a:solidFill>
              <a:round/>
              <a:headEnd/>
              <a:tailEnd/>
            </a:ln>
            <a:effectLst/>
          </p:spPr>
          <p:txBody>
            <a:bodyPr/>
            <a:lstStyle/>
            <a:p>
              <a:pPr fontAlgn="base">
                <a:spcBef>
                  <a:spcPct val="0"/>
                </a:spcBef>
                <a:spcAft>
                  <a:spcPct val="0"/>
                </a:spcAft>
              </a:pPr>
              <a:endParaRPr lang="en-US">
                <a:solidFill>
                  <a:srgbClr val="000000"/>
                </a:solidFill>
                <a:latin typeface="Gill Sans MT" pitchFamily="34" charset="0"/>
              </a:endParaRPr>
            </a:p>
          </p:txBody>
        </p:sp>
        <p:sp>
          <p:nvSpPr>
            <p:cNvPr id="394264" name="Freeform 24"/>
            <p:cNvSpPr>
              <a:spLocks/>
            </p:cNvSpPr>
            <p:nvPr/>
          </p:nvSpPr>
          <p:spPr bwMode="auto">
            <a:xfrm>
              <a:off x="1637" y="2351"/>
              <a:ext cx="1625" cy="335"/>
            </a:xfrm>
            <a:custGeom>
              <a:avLst/>
              <a:gdLst/>
              <a:ahLst/>
              <a:cxnLst>
                <a:cxn ang="0">
                  <a:pos x="0" y="239"/>
                </a:cxn>
                <a:cxn ang="0">
                  <a:pos x="0" y="0"/>
                </a:cxn>
                <a:cxn ang="0">
                  <a:pos x="95" y="0"/>
                </a:cxn>
              </a:cxnLst>
              <a:rect l="0" t="0" r="r" b="b"/>
              <a:pathLst>
                <a:path w="95" h="239">
                  <a:moveTo>
                    <a:pt x="0" y="239"/>
                  </a:moveTo>
                  <a:lnTo>
                    <a:pt x="0" y="0"/>
                  </a:lnTo>
                  <a:lnTo>
                    <a:pt x="95" y="0"/>
                  </a:lnTo>
                </a:path>
              </a:pathLst>
            </a:custGeom>
            <a:noFill/>
            <a:ln w="9525">
              <a:solidFill>
                <a:schemeClr val="tx1"/>
              </a:solidFill>
              <a:round/>
              <a:headEnd/>
              <a:tailEnd/>
            </a:ln>
            <a:effectLst/>
          </p:spPr>
          <p:txBody>
            <a:bodyPr/>
            <a:lstStyle/>
            <a:p>
              <a:pPr fontAlgn="base">
                <a:spcBef>
                  <a:spcPct val="0"/>
                </a:spcBef>
                <a:spcAft>
                  <a:spcPct val="0"/>
                </a:spcAft>
              </a:pPr>
              <a:endParaRPr lang="en-US">
                <a:solidFill>
                  <a:srgbClr val="000000"/>
                </a:solidFill>
                <a:latin typeface="Gill Sans MT" pitchFamily="34" charset="0"/>
              </a:endParaRPr>
            </a:p>
          </p:txBody>
        </p:sp>
        <p:sp>
          <p:nvSpPr>
            <p:cNvPr id="394266" name="Freeform 26"/>
            <p:cNvSpPr>
              <a:spLocks/>
            </p:cNvSpPr>
            <p:nvPr/>
          </p:nvSpPr>
          <p:spPr bwMode="auto">
            <a:xfrm>
              <a:off x="1255" y="2208"/>
              <a:ext cx="1434" cy="478"/>
            </a:xfrm>
            <a:custGeom>
              <a:avLst/>
              <a:gdLst/>
              <a:ahLst/>
              <a:cxnLst>
                <a:cxn ang="0">
                  <a:pos x="0" y="239"/>
                </a:cxn>
                <a:cxn ang="0">
                  <a:pos x="0" y="0"/>
                </a:cxn>
                <a:cxn ang="0">
                  <a:pos x="95" y="0"/>
                </a:cxn>
              </a:cxnLst>
              <a:rect l="0" t="0" r="r" b="b"/>
              <a:pathLst>
                <a:path w="95" h="239">
                  <a:moveTo>
                    <a:pt x="0" y="239"/>
                  </a:moveTo>
                  <a:lnTo>
                    <a:pt x="0" y="0"/>
                  </a:lnTo>
                  <a:lnTo>
                    <a:pt x="95" y="0"/>
                  </a:lnTo>
                </a:path>
              </a:pathLst>
            </a:custGeom>
            <a:noFill/>
            <a:ln w="9525">
              <a:solidFill>
                <a:schemeClr val="tx1"/>
              </a:solidFill>
              <a:round/>
              <a:headEnd/>
              <a:tailEnd/>
            </a:ln>
            <a:effectLst/>
          </p:spPr>
          <p:txBody>
            <a:bodyPr/>
            <a:lstStyle/>
            <a:p>
              <a:pPr fontAlgn="base">
                <a:spcBef>
                  <a:spcPct val="0"/>
                </a:spcBef>
                <a:spcAft>
                  <a:spcPct val="0"/>
                </a:spcAft>
              </a:pPr>
              <a:endParaRPr lang="en-US">
                <a:solidFill>
                  <a:srgbClr val="000000"/>
                </a:solidFill>
                <a:latin typeface="Gill Sans MT" pitchFamily="34" charset="0"/>
              </a:endParaRPr>
            </a:p>
          </p:txBody>
        </p:sp>
        <p:sp>
          <p:nvSpPr>
            <p:cNvPr id="394268" name="Line 28"/>
            <p:cNvSpPr>
              <a:spLocks noChangeShapeType="1"/>
            </p:cNvSpPr>
            <p:nvPr/>
          </p:nvSpPr>
          <p:spPr bwMode="auto">
            <a:xfrm>
              <a:off x="1159" y="2160"/>
              <a:ext cx="1339" cy="0"/>
            </a:xfrm>
            <a:prstGeom prst="line">
              <a:avLst/>
            </a:prstGeom>
            <a:noFill/>
            <a:ln w="9525">
              <a:solidFill>
                <a:schemeClr val="tx1"/>
              </a:solidFill>
              <a:round/>
              <a:headEnd/>
              <a:tailEnd/>
            </a:ln>
            <a:effectLst/>
          </p:spPr>
          <p:txBody>
            <a:bodyPr/>
            <a:lstStyle/>
            <a:p>
              <a:pPr fontAlgn="base">
                <a:spcBef>
                  <a:spcPct val="0"/>
                </a:spcBef>
                <a:spcAft>
                  <a:spcPct val="0"/>
                </a:spcAft>
              </a:pPr>
              <a:endParaRPr lang="en-US">
                <a:solidFill>
                  <a:srgbClr val="000000"/>
                </a:solidFill>
                <a:latin typeface="Gill Sans MT" pitchFamily="34" charset="0"/>
              </a:endParaRPr>
            </a:p>
          </p:txBody>
        </p:sp>
        <p:sp>
          <p:nvSpPr>
            <p:cNvPr id="394270" name="Line 30"/>
            <p:cNvSpPr>
              <a:spLocks noChangeShapeType="1"/>
            </p:cNvSpPr>
            <p:nvPr/>
          </p:nvSpPr>
          <p:spPr bwMode="auto">
            <a:xfrm>
              <a:off x="1159" y="2064"/>
              <a:ext cx="956" cy="0"/>
            </a:xfrm>
            <a:prstGeom prst="line">
              <a:avLst/>
            </a:prstGeom>
            <a:noFill/>
            <a:ln w="9525">
              <a:solidFill>
                <a:schemeClr val="tx1"/>
              </a:solidFill>
              <a:round/>
              <a:headEnd/>
              <a:tailEnd/>
            </a:ln>
            <a:effectLst/>
          </p:spPr>
          <p:txBody>
            <a:bodyPr/>
            <a:lstStyle/>
            <a:p>
              <a:pPr fontAlgn="base">
                <a:spcBef>
                  <a:spcPct val="0"/>
                </a:spcBef>
                <a:spcAft>
                  <a:spcPct val="0"/>
                </a:spcAft>
              </a:pPr>
              <a:endParaRPr lang="en-US">
                <a:solidFill>
                  <a:srgbClr val="000000"/>
                </a:solidFill>
                <a:latin typeface="Gill Sans MT" pitchFamily="34" charset="0"/>
              </a:endParaRPr>
            </a:p>
          </p:txBody>
        </p:sp>
        <p:sp>
          <p:nvSpPr>
            <p:cNvPr id="394272" name="Line 32"/>
            <p:cNvSpPr>
              <a:spLocks noChangeShapeType="1"/>
            </p:cNvSpPr>
            <p:nvPr/>
          </p:nvSpPr>
          <p:spPr bwMode="auto">
            <a:xfrm>
              <a:off x="1159" y="2447"/>
              <a:ext cx="574" cy="0"/>
            </a:xfrm>
            <a:prstGeom prst="line">
              <a:avLst/>
            </a:prstGeom>
            <a:noFill/>
            <a:ln w="9525">
              <a:solidFill>
                <a:schemeClr val="tx1"/>
              </a:solidFill>
              <a:round/>
              <a:headEnd/>
              <a:tailEnd/>
            </a:ln>
            <a:effectLst/>
          </p:spPr>
          <p:txBody>
            <a:bodyPr/>
            <a:lstStyle/>
            <a:p>
              <a:pPr fontAlgn="base">
                <a:spcBef>
                  <a:spcPct val="0"/>
                </a:spcBef>
                <a:spcAft>
                  <a:spcPct val="0"/>
                </a:spcAft>
              </a:pPr>
              <a:endParaRPr lang="en-US">
                <a:solidFill>
                  <a:srgbClr val="000000"/>
                </a:solidFill>
                <a:latin typeface="Gill Sans MT" pitchFamily="34" charset="0"/>
              </a:endParaRPr>
            </a:p>
          </p:txBody>
        </p:sp>
        <p:sp>
          <p:nvSpPr>
            <p:cNvPr id="394274" name="Line 34"/>
            <p:cNvSpPr>
              <a:spLocks noChangeShapeType="1"/>
            </p:cNvSpPr>
            <p:nvPr/>
          </p:nvSpPr>
          <p:spPr bwMode="auto">
            <a:xfrm>
              <a:off x="1159" y="2351"/>
              <a:ext cx="191" cy="0"/>
            </a:xfrm>
            <a:prstGeom prst="line">
              <a:avLst/>
            </a:prstGeom>
            <a:noFill/>
            <a:ln w="9525">
              <a:solidFill>
                <a:schemeClr val="tx1"/>
              </a:solidFill>
              <a:round/>
              <a:headEnd/>
              <a:tailEnd/>
            </a:ln>
            <a:effectLst/>
          </p:spPr>
          <p:txBody>
            <a:bodyPr/>
            <a:lstStyle/>
            <a:p>
              <a:pPr fontAlgn="base">
                <a:spcBef>
                  <a:spcPct val="0"/>
                </a:spcBef>
                <a:spcAft>
                  <a:spcPct val="0"/>
                </a:spcAft>
              </a:pPr>
              <a:endParaRPr lang="en-US">
                <a:solidFill>
                  <a:srgbClr val="000000"/>
                </a:solidFill>
                <a:latin typeface="Gill Sans MT" pitchFamily="34" charset="0"/>
              </a:endParaRPr>
            </a:p>
          </p:txBody>
        </p:sp>
        <p:sp>
          <p:nvSpPr>
            <p:cNvPr id="394275" name="Freeform 35"/>
            <p:cNvSpPr>
              <a:spLocks/>
            </p:cNvSpPr>
            <p:nvPr/>
          </p:nvSpPr>
          <p:spPr bwMode="auto">
            <a:xfrm>
              <a:off x="3741" y="2256"/>
              <a:ext cx="95" cy="430"/>
            </a:xfrm>
            <a:custGeom>
              <a:avLst/>
              <a:gdLst/>
              <a:ahLst/>
              <a:cxnLst>
                <a:cxn ang="0">
                  <a:pos x="0" y="0"/>
                </a:cxn>
                <a:cxn ang="0">
                  <a:pos x="95" y="0"/>
                </a:cxn>
                <a:cxn ang="0">
                  <a:pos x="95" y="430"/>
                </a:cxn>
              </a:cxnLst>
              <a:rect l="0" t="0" r="r" b="b"/>
              <a:pathLst>
                <a:path w="95" h="430">
                  <a:moveTo>
                    <a:pt x="0" y="0"/>
                  </a:moveTo>
                  <a:lnTo>
                    <a:pt x="95" y="0"/>
                  </a:lnTo>
                  <a:lnTo>
                    <a:pt x="95" y="430"/>
                  </a:lnTo>
                </a:path>
              </a:pathLst>
            </a:custGeom>
            <a:noFill/>
            <a:ln w="9525">
              <a:solidFill>
                <a:schemeClr val="tx1"/>
              </a:solidFill>
              <a:round/>
              <a:headEnd/>
              <a:tailEnd/>
            </a:ln>
            <a:effectLst/>
          </p:spPr>
          <p:txBody>
            <a:bodyPr/>
            <a:lstStyle/>
            <a:p>
              <a:pPr fontAlgn="base">
                <a:spcBef>
                  <a:spcPct val="0"/>
                </a:spcBef>
                <a:spcAft>
                  <a:spcPct val="0"/>
                </a:spcAft>
              </a:pPr>
              <a:endParaRPr lang="en-US">
                <a:solidFill>
                  <a:srgbClr val="000000"/>
                </a:solidFill>
                <a:latin typeface="Gill Sans MT" pitchFamily="34" charset="0"/>
              </a:endParaRPr>
            </a:p>
          </p:txBody>
        </p:sp>
        <p:sp>
          <p:nvSpPr>
            <p:cNvPr id="394278" name="Freeform 38"/>
            <p:cNvSpPr>
              <a:spLocks/>
            </p:cNvSpPr>
            <p:nvPr/>
          </p:nvSpPr>
          <p:spPr bwMode="auto">
            <a:xfrm>
              <a:off x="3549" y="2208"/>
              <a:ext cx="96" cy="48"/>
            </a:xfrm>
            <a:custGeom>
              <a:avLst/>
              <a:gdLst/>
              <a:ahLst/>
              <a:cxnLst>
                <a:cxn ang="0">
                  <a:pos x="0" y="0"/>
                </a:cxn>
                <a:cxn ang="0">
                  <a:pos x="48" y="48"/>
                </a:cxn>
                <a:cxn ang="0">
                  <a:pos x="96" y="48"/>
                </a:cxn>
              </a:cxnLst>
              <a:rect l="0" t="0" r="r" b="b"/>
              <a:pathLst>
                <a:path w="96" h="48">
                  <a:moveTo>
                    <a:pt x="0" y="0"/>
                  </a:moveTo>
                  <a:lnTo>
                    <a:pt x="48" y="48"/>
                  </a:lnTo>
                  <a:lnTo>
                    <a:pt x="96" y="48"/>
                  </a:lnTo>
                </a:path>
              </a:pathLst>
            </a:custGeom>
            <a:noFill/>
            <a:ln w="9525">
              <a:solidFill>
                <a:schemeClr val="tx1"/>
              </a:solidFill>
              <a:round/>
              <a:headEnd/>
              <a:tailEnd/>
            </a:ln>
            <a:effectLst/>
          </p:spPr>
          <p:txBody>
            <a:bodyPr/>
            <a:lstStyle/>
            <a:p>
              <a:pPr fontAlgn="base">
                <a:spcBef>
                  <a:spcPct val="0"/>
                </a:spcBef>
                <a:spcAft>
                  <a:spcPct val="0"/>
                </a:spcAft>
              </a:pPr>
              <a:endParaRPr lang="en-US">
                <a:solidFill>
                  <a:srgbClr val="000000"/>
                </a:solidFill>
                <a:latin typeface="Gill Sans MT" pitchFamily="34" charset="0"/>
              </a:endParaRPr>
            </a:p>
          </p:txBody>
        </p:sp>
        <p:sp>
          <p:nvSpPr>
            <p:cNvPr id="394279" name="Freeform 39"/>
            <p:cNvSpPr>
              <a:spLocks/>
            </p:cNvSpPr>
            <p:nvPr/>
          </p:nvSpPr>
          <p:spPr bwMode="auto">
            <a:xfrm>
              <a:off x="3359" y="2256"/>
              <a:ext cx="95" cy="430"/>
            </a:xfrm>
            <a:custGeom>
              <a:avLst/>
              <a:gdLst/>
              <a:ahLst/>
              <a:cxnLst>
                <a:cxn ang="0">
                  <a:pos x="0" y="0"/>
                </a:cxn>
                <a:cxn ang="0">
                  <a:pos x="95" y="0"/>
                </a:cxn>
                <a:cxn ang="0">
                  <a:pos x="95" y="430"/>
                </a:cxn>
              </a:cxnLst>
              <a:rect l="0" t="0" r="r" b="b"/>
              <a:pathLst>
                <a:path w="95" h="430">
                  <a:moveTo>
                    <a:pt x="0" y="0"/>
                  </a:moveTo>
                  <a:lnTo>
                    <a:pt x="95" y="0"/>
                  </a:lnTo>
                  <a:lnTo>
                    <a:pt x="95" y="430"/>
                  </a:lnTo>
                </a:path>
              </a:pathLst>
            </a:custGeom>
            <a:noFill/>
            <a:ln w="9525">
              <a:solidFill>
                <a:schemeClr val="tx1"/>
              </a:solidFill>
              <a:round/>
              <a:headEnd/>
              <a:tailEnd/>
            </a:ln>
            <a:effectLst/>
          </p:spPr>
          <p:txBody>
            <a:bodyPr/>
            <a:lstStyle/>
            <a:p>
              <a:pPr fontAlgn="base">
                <a:spcBef>
                  <a:spcPct val="0"/>
                </a:spcBef>
                <a:spcAft>
                  <a:spcPct val="0"/>
                </a:spcAft>
              </a:pPr>
              <a:endParaRPr lang="en-US">
                <a:solidFill>
                  <a:srgbClr val="000000"/>
                </a:solidFill>
                <a:latin typeface="Gill Sans MT" pitchFamily="34" charset="0"/>
              </a:endParaRPr>
            </a:p>
          </p:txBody>
        </p:sp>
        <p:sp>
          <p:nvSpPr>
            <p:cNvPr id="394280" name="Freeform 40"/>
            <p:cNvSpPr>
              <a:spLocks/>
            </p:cNvSpPr>
            <p:nvPr/>
          </p:nvSpPr>
          <p:spPr bwMode="auto">
            <a:xfrm>
              <a:off x="2976" y="2256"/>
              <a:ext cx="95" cy="430"/>
            </a:xfrm>
            <a:custGeom>
              <a:avLst/>
              <a:gdLst/>
              <a:ahLst/>
              <a:cxnLst>
                <a:cxn ang="0">
                  <a:pos x="0" y="0"/>
                </a:cxn>
                <a:cxn ang="0">
                  <a:pos x="95" y="0"/>
                </a:cxn>
                <a:cxn ang="0">
                  <a:pos x="95" y="430"/>
                </a:cxn>
              </a:cxnLst>
              <a:rect l="0" t="0" r="r" b="b"/>
              <a:pathLst>
                <a:path w="95" h="430">
                  <a:moveTo>
                    <a:pt x="0" y="0"/>
                  </a:moveTo>
                  <a:lnTo>
                    <a:pt x="95" y="0"/>
                  </a:lnTo>
                  <a:lnTo>
                    <a:pt x="95" y="430"/>
                  </a:lnTo>
                </a:path>
              </a:pathLst>
            </a:custGeom>
            <a:noFill/>
            <a:ln w="9525">
              <a:solidFill>
                <a:schemeClr val="tx1"/>
              </a:solidFill>
              <a:round/>
              <a:headEnd/>
              <a:tailEnd/>
            </a:ln>
            <a:effectLst/>
          </p:spPr>
          <p:txBody>
            <a:bodyPr/>
            <a:lstStyle/>
            <a:p>
              <a:pPr fontAlgn="base">
                <a:spcBef>
                  <a:spcPct val="0"/>
                </a:spcBef>
                <a:spcAft>
                  <a:spcPct val="0"/>
                </a:spcAft>
              </a:pPr>
              <a:endParaRPr lang="en-US">
                <a:solidFill>
                  <a:srgbClr val="000000"/>
                </a:solidFill>
                <a:latin typeface="Gill Sans MT" pitchFamily="34" charset="0"/>
              </a:endParaRPr>
            </a:p>
          </p:txBody>
        </p:sp>
        <p:sp>
          <p:nvSpPr>
            <p:cNvPr id="394281" name="Freeform 41"/>
            <p:cNvSpPr>
              <a:spLocks/>
            </p:cNvSpPr>
            <p:nvPr/>
          </p:nvSpPr>
          <p:spPr bwMode="auto">
            <a:xfrm>
              <a:off x="2593" y="2256"/>
              <a:ext cx="95" cy="430"/>
            </a:xfrm>
            <a:custGeom>
              <a:avLst/>
              <a:gdLst/>
              <a:ahLst/>
              <a:cxnLst>
                <a:cxn ang="0">
                  <a:pos x="0" y="0"/>
                </a:cxn>
                <a:cxn ang="0">
                  <a:pos x="95" y="0"/>
                </a:cxn>
                <a:cxn ang="0">
                  <a:pos x="95" y="430"/>
                </a:cxn>
              </a:cxnLst>
              <a:rect l="0" t="0" r="r" b="b"/>
              <a:pathLst>
                <a:path w="95" h="430">
                  <a:moveTo>
                    <a:pt x="0" y="0"/>
                  </a:moveTo>
                  <a:lnTo>
                    <a:pt x="95" y="0"/>
                  </a:lnTo>
                  <a:lnTo>
                    <a:pt x="95" y="430"/>
                  </a:lnTo>
                </a:path>
              </a:pathLst>
            </a:custGeom>
            <a:noFill/>
            <a:ln w="9525">
              <a:solidFill>
                <a:schemeClr val="tx1"/>
              </a:solidFill>
              <a:round/>
              <a:headEnd/>
              <a:tailEnd/>
            </a:ln>
            <a:effectLst/>
          </p:spPr>
          <p:txBody>
            <a:bodyPr/>
            <a:lstStyle/>
            <a:p>
              <a:pPr fontAlgn="base">
                <a:spcBef>
                  <a:spcPct val="0"/>
                </a:spcBef>
                <a:spcAft>
                  <a:spcPct val="0"/>
                </a:spcAft>
              </a:pPr>
              <a:endParaRPr lang="en-US">
                <a:solidFill>
                  <a:srgbClr val="000000"/>
                </a:solidFill>
                <a:latin typeface="Gill Sans MT" pitchFamily="34" charset="0"/>
              </a:endParaRPr>
            </a:p>
          </p:txBody>
        </p:sp>
        <p:sp>
          <p:nvSpPr>
            <p:cNvPr id="394282" name="Freeform 42"/>
            <p:cNvSpPr>
              <a:spLocks/>
            </p:cNvSpPr>
            <p:nvPr/>
          </p:nvSpPr>
          <p:spPr bwMode="auto">
            <a:xfrm>
              <a:off x="2211" y="2256"/>
              <a:ext cx="95" cy="430"/>
            </a:xfrm>
            <a:custGeom>
              <a:avLst/>
              <a:gdLst/>
              <a:ahLst/>
              <a:cxnLst>
                <a:cxn ang="0">
                  <a:pos x="0" y="0"/>
                </a:cxn>
                <a:cxn ang="0">
                  <a:pos x="95" y="0"/>
                </a:cxn>
                <a:cxn ang="0">
                  <a:pos x="95" y="430"/>
                </a:cxn>
              </a:cxnLst>
              <a:rect l="0" t="0" r="r" b="b"/>
              <a:pathLst>
                <a:path w="95" h="430">
                  <a:moveTo>
                    <a:pt x="0" y="0"/>
                  </a:moveTo>
                  <a:lnTo>
                    <a:pt x="95" y="0"/>
                  </a:lnTo>
                  <a:lnTo>
                    <a:pt x="95" y="430"/>
                  </a:lnTo>
                </a:path>
              </a:pathLst>
            </a:custGeom>
            <a:noFill/>
            <a:ln w="9525">
              <a:solidFill>
                <a:schemeClr val="tx1"/>
              </a:solidFill>
              <a:round/>
              <a:headEnd/>
              <a:tailEnd/>
            </a:ln>
            <a:effectLst/>
          </p:spPr>
          <p:txBody>
            <a:bodyPr/>
            <a:lstStyle/>
            <a:p>
              <a:pPr fontAlgn="base">
                <a:spcBef>
                  <a:spcPct val="0"/>
                </a:spcBef>
                <a:spcAft>
                  <a:spcPct val="0"/>
                </a:spcAft>
              </a:pPr>
              <a:endParaRPr lang="en-US">
                <a:solidFill>
                  <a:srgbClr val="000000"/>
                </a:solidFill>
                <a:latin typeface="Gill Sans MT" pitchFamily="34" charset="0"/>
              </a:endParaRPr>
            </a:p>
          </p:txBody>
        </p:sp>
        <p:sp>
          <p:nvSpPr>
            <p:cNvPr id="394283" name="Freeform 43"/>
            <p:cNvSpPr>
              <a:spLocks/>
            </p:cNvSpPr>
            <p:nvPr/>
          </p:nvSpPr>
          <p:spPr bwMode="auto">
            <a:xfrm>
              <a:off x="1828" y="2256"/>
              <a:ext cx="95" cy="430"/>
            </a:xfrm>
            <a:custGeom>
              <a:avLst/>
              <a:gdLst/>
              <a:ahLst/>
              <a:cxnLst>
                <a:cxn ang="0">
                  <a:pos x="0" y="0"/>
                </a:cxn>
                <a:cxn ang="0">
                  <a:pos x="95" y="0"/>
                </a:cxn>
                <a:cxn ang="0">
                  <a:pos x="95" y="430"/>
                </a:cxn>
              </a:cxnLst>
              <a:rect l="0" t="0" r="r" b="b"/>
              <a:pathLst>
                <a:path w="95" h="430">
                  <a:moveTo>
                    <a:pt x="0" y="0"/>
                  </a:moveTo>
                  <a:lnTo>
                    <a:pt x="95" y="0"/>
                  </a:lnTo>
                  <a:lnTo>
                    <a:pt x="95" y="430"/>
                  </a:lnTo>
                </a:path>
              </a:pathLst>
            </a:custGeom>
            <a:noFill/>
            <a:ln w="9525">
              <a:solidFill>
                <a:schemeClr val="tx1"/>
              </a:solidFill>
              <a:round/>
              <a:headEnd/>
              <a:tailEnd/>
            </a:ln>
            <a:effectLst/>
          </p:spPr>
          <p:txBody>
            <a:bodyPr/>
            <a:lstStyle/>
            <a:p>
              <a:pPr fontAlgn="base">
                <a:spcBef>
                  <a:spcPct val="0"/>
                </a:spcBef>
                <a:spcAft>
                  <a:spcPct val="0"/>
                </a:spcAft>
              </a:pPr>
              <a:endParaRPr lang="en-US">
                <a:solidFill>
                  <a:srgbClr val="000000"/>
                </a:solidFill>
                <a:latin typeface="Gill Sans MT" pitchFamily="34" charset="0"/>
              </a:endParaRPr>
            </a:p>
          </p:txBody>
        </p:sp>
        <p:sp>
          <p:nvSpPr>
            <p:cNvPr id="394284" name="Freeform 44"/>
            <p:cNvSpPr>
              <a:spLocks/>
            </p:cNvSpPr>
            <p:nvPr/>
          </p:nvSpPr>
          <p:spPr bwMode="auto">
            <a:xfrm>
              <a:off x="1446" y="2256"/>
              <a:ext cx="95" cy="430"/>
            </a:xfrm>
            <a:custGeom>
              <a:avLst/>
              <a:gdLst/>
              <a:ahLst/>
              <a:cxnLst>
                <a:cxn ang="0">
                  <a:pos x="0" y="0"/>
                </a:cxn>
                <a:cxn ang="0">
                  <a:pos x="95" y="0"/>
                </a:cxn>
                <a:cxn ang="0">
                  <a:pos x="95" y="430"/>
                </a:cxn>
              </a:cxnLst>
              <a:rect l="0" t="0" r="r" b="b"/>
              <a:pathLst>
                <a:path w="95" h="430">
                  <a:moveTo>
                    <a:pt x="0" y="0"/>
                  </a:moveTo>
                  <a:lnTo>
                    <a:pt x="95" y="0"/>
                  </a:lnTo>
                  <a:lnTo>
                    <a:pt x="95" y="430"/>
                  </a:lnTo>
                </a:path>
              </a:pathLst>
            </a:custGeom>
            <a:noFill/>
            <a:ln w="9525">
              <a:solidFill>
                <a:schemeClr val="tx1"/>
              </a:solidFill>
              <a:round/>
              <a:headEnd/>
              <a:tailEnd/>
            </a:ln>
            <a:effectLst/>
          </p:spPr>
          <p:txBody>
            <a:bodyPr/>
            <a:lstStyle/>
            <a:p>
              <a:pPr fontAlgn="base">
                <a:spcBef>
                  <a:spcPct val="0"/>
                </a:spcBef>
                <a:spcAft>
                  <a:spcPct val="0"/>
                </a:spcAft>
              </a:pPr>
              <a:endParaRPr lang="en-US">
                <a:solidFill>
                  <a:srgbClr val="000000"/>
                </a:solidFill>
                <a:latin typeface="Gill Sans MT" pitchFamily="34" charset="0"/>
              </a:endParaRPr>
            </a:p>
          </p:txBody>
        </p:sp>
        <p:sp>
          <p:nvSpPr>
            <p:cNvPr id="394285" name="Freeform 45"/>
            <p:cNvSpPr>
              <a:spLocks/>
            </p:cNvSpPr>
            <p:nvPr/>
          </p:nvSpPr>
          <p:spPr bwMode="auto">
            <a:xfrm>
              <a:off x="2689" y="2208"/>
              <a:ext cx="191" cy="48"/>
            </a:xfrm>
            <a:custGeom>
              <a:avLst/>
              <a:gdLst/>
              <a:ahLst/>
              <a:cxnLst>
                <a:cxn ang="0">
                  <a:pos x="0" y="0"/>
                </a:cxn>
                <a:cxn ang="0">
                  <a:pos x="48" y="48"/>
                </a:cxn>
                <a:cxn ang="0">
                  <a:pos x="191" y="48"/>
                </a:cxn>
              </a:cxnLst>
              <a:rect l="0" t="0" r="r" b="b"/>
              <a:pathLst>
                <a:path w="191" h="48">
                  <a:moveTo>
                    <a:pt x="0" y="0"/>
                  </a:moveTo>
                  <a:lnTo>
                    <a:pt x="48" y="48"/>
                  </a:lnTo>
                  <a:lnTo>
                    <a:pt x="191" y="48"/>
                  </a:lnTo>
                </a:path>
              </a:pathLst>
            </a:custGeom>
            <a:noFill/>
            <a:ln w="9525">
              <a:solidFill>
                <a:schemeClr val="tx1"/>
              </a:solidFill>
              <a:round/>
              <a:headEnd/>
              <a:tailEnd/>
            </a:ln>
            <a:effectLst/>
          </p:spPr>
          <p:txBody>
            <a:bodyPr/>
            <a:lstStyle/>
            <a:p>
              <a:pPr fontAlgn="base">
                <a:spcBef>
                  <a:spcPct val="0"/>
                </a:spcBef>
                <a:spcAft>
                  <a:spcPct val="0"/>
                </a:spcAft>
              </a:pPr>
              <a:endParaRPr lang="en-US">
                <a:solidFill>
                  <a:srgbClr val="000000"/>
                </a:solidFill>
                <a:latin typeface="Gill Sans MT" pitchFamily="34" charset="0"/>
              </a:endParaRPr>
            </a:p>
          </p:txBody>
        </p:sp>
        <p:sp>
          <p:nvSpPr>
            <p:cNvPr id="394286" name="Freeform 46"/>
            <p:cNvSpPr>
              <a:spLocks/>
            </p:cNvSpPr>
            <p:nvPr/>
          </p:nvSpPr>
          <p:spPr bwMode="auto">
            <a:xfrm>
              <a:off x="2354" y="2208"/>
              <a:ext cx="144" cy="48"/>
            </a:xfrm>
            <a:custGeom>
              <a:avLst/>
              <a:gdLst/>
              <a:ahLst/>
              <a:cxnLst>
                <a:cxn ang="0">
                  <a:pos x="0" y="0"/>
                </a:cxn>
                <a:cxn ang="0">
                  <a:pos x="96" y="48"/>
                </a:cxn>
                <a:cxn ang="0">
                  <a:pos x="144" y="48"/>
                </a:cxn>
              </a:cxnLst>
              <a:rect l="0" t="0" r="r" b="b"/>
              <a:pathLst>
                <a:path w="144" h="48">
                  <a:moveTo>
                    <a:pt x="0" y="0"/>
                  </a:moveTo>
                  <a:lnTo>
                    <a:pt x="96" y="48"/>
                  </a:lnTo>
                  <a:lnTo>
                    <a:pt x="144" y="48"/>
                  </a:lnTo>
                </a:path>
              </a:pathLst>
            </a:custGeom>
            <a:noFill/>
            <a:ln w="9525">
              <a:solidFill>
                <a:schemeClr val="tx1"/>
              </a:solidFill>
              <a:round/>
              <a:headEnd/>
              <a:tailEnd/>
            </a:ln>
            <a:effectLst/>
          </p:spPr>
          <p:txBody>
            <a:bodyPr/>
            <a:lstStyle/>
            <a:p>
              <a:pPr fontAlgn="base">
                <a:spcBef>
                  <a:spcPct val="0"/>
                </a:spcBef>
                <a:spcAft>
                  <a:spcPct val="0"/>
                </a:spcAft>
              </a:pPr>
              <a:endParaRPr lang="en-US">
                <a:solidFill>
                  <a:srgbClr val="000000"/>
                </a:solidFill>
                <a:latin typeface="Gill Sans MT" pitchFamily="34" charset="0"/>
              </a:endParaRPr>
            </a:p>
          </p:txBody>
        </p:sp>
      </p:grpSp>
      <p:grpSp>
        <p:nvGrpSpPr>
          <p:cNvPr id="394292" name="Group 52"/>
          <p:cNvGrpSpPr>
            <a:grpSpLocks/>
          </p:cNvGrpSpPr>
          <p:nvPr/>
        </p:nvGrpSpPr>
        <p:grpSpPr bwMode="auto">
          <a:xfrm>
            <a:off x="6242048" y="4035425"/>
            <a:ext cx="1746250" cy="1612900"/>
            <a:chOff x="3932" y="2542"/>
            <a:chExt cx="1100" cy="1016"/>
          </a:xfrm>
        </p:grpSpPr>
        <p:sp>
          <p:nvSpPr>
            <p:cNvPr id="394289" name="Oval 49"/>
            <p:cNvSpPr>
              <a:spLocks noChangeArrowheads="1"/>
            </p:cNvSpPr>
            <p:nvPr/>
          </p:nvSpPr>
          <p:spPr bwMode="auto">
            <a:xfrm>
              <a:off x="3932" y="2542"/>
              <a:ext cx="95" cy="48"/>
            </a:xfrm>
            <a:prstGeom prst="ellipse">
              <a:avLst/>
            </a:prstGeom>
            <a:noFill/>
            <a:ln w="25400">
              <a:solidFill>
                <a:srgbClr val="FF0000"/>
              </a:solidFill>
              <a:round/>
              <a:headEnd/>
              <a:tailEnd/>
            </a:ln>
            <a:effectLst/>
          </p:spPr>
          <p:txBody>
            <a:bodyPr wrap="none" anchor="ctr"/>
            <a:lstStyle/>
            <a:p>
              <a:pPr fontAlgn="base">
                <a:spcBef>
                  <a:spcPct val="0"/>
                </a:spcBef>
                <a:spcAft>
                  <a:spcPct val="0"/>
                </a:spcAft>
              </a:pPr>
              <a:endParaRPr lang="en-US">
                <a:solidFill>
                  <a:srgbClr val="000000"/>
                </a:solidFill>
                <a:latin typeface="Gill Sans MT" pitchFamily="34" charset="0"/>
              </a:endParaRPr>
            </a:p>
          </p:txBody>
        </p:sp>
        <p:sp>
          <p:nvSpPr>
            <p:cNvPr id="394290" name="Text Box 50"/>
            <p:cNvSpPr txBox="1">
              <a:spLocks noChangeArrowheads="1"/>
            </p:cNvSpPr>
            <p:nvPr/>
          </p:nvSpPr>
          <p:spPr bwMode="auto">
            <a:xfrm>
              <a:off x="4276" y="2550"/>
              <a:ext cx="756" cy="1008"/>
            </a:xfrm>
            <a:prstGeom prst="rect">
              <a:avLst/>
            </a:prstGeom>
            <a:noFill/>
            <a:ln w="9525">
              <a:noFill/>
              <a:miter lim="800000"/>
              <a:headEnd/>
              <a:tailEnd/>
            </a:ln>
            <a:effectLst/>
          </p:spPr>
          <p:txBody>
            <a:bodyPr wrap="none">
              <a:spAutoFit/>
            </a:bodyPr>
            <a:lstStyle/>
            <a:p>
              <a:pPr algn="ctr" fontAlgn="base">
                <a:spcBef>
                  <a:spcPct val="0"/>
                </a:spcBef>
                <a:spcAft>
                  <a:spcPct val="0"/>
                </a:spcAft>
              </a:pPr>
              <a:r>
                <a:rPr lang="en-US" sz="1400">
                  <a:solidFill>
                    <a:srgbClr val="000000"/>
                  </a:solidFill>
                  <a:latin typeface="Gill Sans MT" pitchFamily="34" charset="0"/>
                </a:rPr>
                <a:t>An entire</a:t>
              </a:r>
            </a:p>
            <a:p>
              <a:pPr algn="ctr" fontAlgn="base">
                <a:spcBef>
                  <a:spcPct val="0"/>
                </a:spcBef>
                <a:spcAft>
                  <a:spcPct val="0"/>
                </a:spcAft>
              </a:pPr>
              <a:r>
                <a:rPr lang="en-US" sz="1400">
                  <a:solidFill>
                    <a:srgbClr val="000000"/>
                  </a:solidFill>
                  <a:latin typeface="Gill Sans MT" pitchFamily="34" charset="0"/>
                </a:rPr>
                <a:t>instruction’s</a:t>
              </a:r>
            </a:p>
            <a:p>
              <a:pPr algn="ctr" fontAlgn="base">
                <a:spcBef>
                  <a:spcPct val="0"/>
                </a:spcBef>
                <a:spcAft>
                  <a:spcPct val="0"/>
                </a:spcAft>
              </a:pPr>
              <a:r>
                <a:rPr lang="en-US" sz="1400">
                  <a:solidFill>
                    <a:srgbClr val="000000"/>
                  </a:solidFill>
                  <a:latin typeface="Gill Sans MT" pitchFamily="34" charset="0"/>
                </a:rPr>
                <a:t>worth of</a:t>
              </a:r>
            </a:p>
            <a:p>
              <a:pPr algn="ctr" fontAlgn="base">
                <a:spcBef>
                  <a:spcPct val="0"/>
                </a:spcBef>
                <a:spcAft>
                  <a:spcPct val="0"/>
                </a:spcAft>
              </a:pPr>
              <a:r>
                <a:rPr lang="en-US" sz="1400">
                  <a:solidFill>
                    <a:srgbClr val="000000"/>
                  </a:solidFill>
                  <a:latin typeface="Gill Sans MT" pitchFamily="34" charset="0"/>
                </a:rPr>
                <a:t>data: tags,</a:t>
              </a:r>
            </a:p>
            <a:p>
              <a:pPr algn="ctr" fontAlgn="base">
                <a:spcBef>
                  <a:spcPct val="0"/>
                </a:spcBef>
                <a:spcAft>
                  <a:spcPct val="0"/>
                </a:spcAft>
              </a:pPr>
              <a:r>
                <a:rPr lang="en-US" sz="1400">
                  <a:solidFill>
                    <a:srgbClr val="000000"/>
                  </a:solidFill>
                  <a:latin typeface="Gill Sans MT" pitchFamily="34" charset="0"/>
                </a:rPr>
                <a:t>opcodes,</a:t>
              </a:r>
            </a:p>
            <a:p>
              <a:pPr algn="ctr" fontAlgn="base">
                <a:spcBef>
                  <a:spcPct val="0"/>
                </a:spcBef>
                <a:spcAft>
                  <a:spcPct val="0"/>
                </a:spcAft>
              </a:pPr>
              <a:r>
                <a:rPr lang="en-US" sz="1400">
                  <a:solidFill>
                    <a:srgbClr val="000000"/>
                  </a:solidFill>
                  <a:latin typeface="Gill Sans MT" pitchFamily="34" charset="0"/>
                </a:rPr>
                <a:t>immediates,</a:t>
              </a:r>
            </a:p>
            <a:p>
              <a:pPr algn="ctr" fontAlgn="base">
                <a:spcBef>
                  <a:spcPct val="0"/>
                </a:spcBef>
                <a:spcAft>
                  <a:spcPct val="0"/>
                </a:spcAft>
              </a:pPr>
              <a:r>
                <a:rPr lang="en-US" sz="1400">
                  <a:solidFill>
                    <a:srgbClr val="000000"/>
                  </a:solidFill>
                  <a:latin typeface="Gill Sans MT" pitchFamily="34" charset="0"/>
                </a:rPr>
                <a:t>readiness, etc.</a:t>
              </a:r>
            </a:p>
          </p:txBody>
        </p:sp>
        <p:sp>
          <p:nvSpPr>
            <p:cNvPr id="394291" name="Line 51"/>
            <p:cNvSpPr>
              <a:spLocks noChangeShapeType="1"/>
            </p:cNvSpPr>
            <p:nvPr/>
          </p:nvSpPr>
          <p:spPr bwMode="auto">
            <a:xfrm>
              <a:off x="3980" y="2590"/>
              <a:ext cx="334" cy="144"/>
            </a:xfrm>
            <a:prstGeom prst="line">
              <a:avLst/>
            </a:prstGeom>
            <a:noFill/>
            <a:ln w="25400">
              <a:solidFill>
                <a:srgbClr val="FF0000"/>
              </a:solidFill>
              <a:round/>
              <a:headEnd/>
              <a:tailEnd/>
            </a:ln>
            <a:effectLst/>
          </p:spPr>
          <p:txBody>
            <a:bodyPr/>
            <a:lstStyle/>
            <a:p>
              <a:pPr fontAlgn="base">
                <a:spcBef>
                  <a:spcPct val="0"/>
                </a:spcBef>
                <a:spcAft>
                  <a:spcPct val="0"/>
                </a:spcAft>
              </a:pPr>
              <a:endParaRPr lang="en-US">
                <a:solidFill>
                  <a:srgbClr val="000000"/>
                </a:solidFill>
                <a:latin typeface="Gill Sans MT" pitchFamily="34" charset="0"/>
              </a:endParaRPr>
            </a:p>
          </p:txBody>
        </p:sp>
      </p:grpSp>
    </p:spTree>
    <p:extLst>
      <p:ext uri="{BB962C8B-B14F-4D97-AF65-F5344CB8AC3E}">
        <p14:creationId xmlns:p14="http://schemas.microsoft.com/office/powerpoint/2010/main" val="11333065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9428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94256"/>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94288"/>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9429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425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9906" name="Rectangle 2"/>
          <p:cNvSpPr>
            <a:spLocks noGrp="1" noChangeArrowheads="1"/>
          </p:cNvSpPr>
          <p:nvPr>
            <p:ph type="title"/>
          </p:nvPr>
        </p:nvSpPr>
        <p:spPr/>
        <p:txBody>
          <a:bodyPr>
            <a:normAutofit fontScale="90000"/>
          </a:bodyPr>
          <a:lstStyle/>
          <a:p>
            <a:r>
              <a:rPr lang="en-US" dirty="0"/>
              <a:t>Scheduling Loop or </a:t>
            </a:r>
            <a:r>
              <a:rPr lang="en-US" i="1" u="sng" dirty="0"/>
              <a:t>Wakeup-Select Loop</a:t>
            </a:r>
            <a:endParaRPr lang="en-US" dirty="0"/>
          </a:p>
        </p:txBody>
      </p:sp>
      <p:sp>
        <p:nvSpPr>
          <p:cNvPr id="379907" name="Rectangle 3"/>
          <p:cNvSpPr>
            <a:spLocks noGrp="1" noChangeArrowheads="1"/>
          </p:cNvSpPr>
          <p:nvPr>
            <p:ph idx="1"/>
          </p:nvPr>
        </p:nvSpPr>
        <p:spPr/>
        <p:txBody>
          <a:bodyPr/>
          <a:lstStyle/>
          <a:p>
            <a:r>
              <a:rPr lang="en-US" dirty="0"/>
              <a:t>Wake-Up Part:</a:t>
            </a:r>
          </a:p>
          <a:p>
            <a:pPr lvl="1"/>
            <a:r>
              <a:rPr lang="en-US" dirty="0"/>
              <a:t>Executing instruction notifies dependents</a:t>
            </a:r>
          </a:p>
          <a:p>
            <a:pPr lvl="1"/>
            <a:r>
              <a:rPr lang="en-US" dirty="0"/>
              <a:t>Waiting instructions check if all deps are satisfied</a:t>
            </a:r>
          </a:p>
          <a:p>
            <a:pPr lvl="2"/>
            <a:r>
              <a:rPr lang="en-US" dirty="0"/>
              <a:t>If yes, “wake up” instruction</a:t>
            </a:r>
          </a:p>
          <a:p>
            <a:pPr lvl="2"/>
            <a:endParaRPr lang="en-US" dirty="0"/>
          </a:p>
          <a:p>
            <a:r>
              <a:rPr lang="en-US" dirty="0"/>
              <a:t>Select Part:</a:t>
            </a:r>
          </a:p>
          <a:p>
            <a:pPr lvl="1"/>
            <a:r>
              <a:rPr lang="en-US" dirty="0"/>
              <a:t>Choose which instructions get to execute</a:t>
            </a:r>
          </a:p>
          <a:p>
            <a:pPr lvl="2"/>
            <a:r>
              <a:rPr lang="en-US" dirty="0"/>
              <a:t>More than one </a:t>
            </a:r>
            <a:r>
              <a:rPr lang="en-US" dirty="0" err="1"/>
              <a:t>insn</a:t>
            </a:r>
            <a:r>
              <a:rPr lang="en-US" dirty="0"/>
              <a:t>. can be ready</a:t>
            </a:r>
          </a:p>
          <a:p>
            <a:pPr lvl="2"/>
            <a:r>
              <a:rPr lang="en-US" dirty="0"/>
              <a:t>Number of functional units and memory ports are limited</a:t>
            </a:r>
          </a:p>
        </p:txBody>
      </p:sp>
    </p:spTree>
    <p:extLst>
      <p:ext uri="{BB962C8B-B14F-4D97-AF65-F5344CB8AC3E}">
        <p14:creationId xmlns:p14="http://schemas.microsoft.com/office/powerpoint/2010/main" val="377015920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5266" name="Rectangle 2"/>
          <p:cNvSpPr>
            <a:spLocks noGrp="1" noChangeArrowheads="1"/>
          </p:cNvSpPr>
          <p:nvPr>
            <p:ph type="title"/>
          </p:nvPr>
        </p:nvSpPr>
        <p:spPr/>
        <p:txBody>
          <a:bodyPr>
            <a:normAutofit fontScale="90000"/>
          </a:bodyPr>
          <a:lstStyle/>
          <a:p>
            <a:r>
              <a:rPr lang="en-US" dirty="0"/>
              <a:t>Implementing Oldest First Select (3/3)</a:t>
            </a:r>
          </a:p>
        </p:txBody>
      </p:sp>
      <p:sp>
        <p:nvSpPr>
          <p:cNvPr id="395313" name="AutoShape 49"/>
          <p:cNvSpPr>
            <a:spLocks noChangeArrowheads="1"/>
          </p:cNvSpPr>
          <p:nvPr/>
        </p:nvSpPr>
        <p:spPr bwMode="auto">
          <a:xfrm>
            <a:off x="3508375" y="1911350"/>
            <a:ext cx="3416300" cy="3567113"/>
          </a:xfrm>
          <a:prstGeom prst="roundRect">
            <a:avLst>
              <a:gd name="adj" fmla="val 16667"/>
            </a:avLst>
          </a:prstGeom>
          <a:solidFill>
            <a:srgbClr val="CCFFFF"/>
          </a:solidFill>
          <a:ln w="9525">
            <a:solidFill>
              <a:schemeClr val="tx1"/>
            </a:solidFill>
            <a:round/>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fontAlgn="base">
              <a:spcBef>
                <a:spcPct val="0"/>
              </a:spcBef>
              <a:spcAft>
                <a:spcPct val="0"/>
              </a:spcAft>
            </a:pPr>
            <a:endParaRPr lang="en-US">
              <a:solidFill>
                <a:srgbClr val="000000"/>
              </a:solidFill>
              <a:latin typeface="Gill Sans MT" pitchFamily="34" charset="0"/>
            </a:endParaRPr>
          </a:p>
        </p:txBody>
      </p:sp>
      <p:sp>
        <p:nvSpPr>
          <p:cNvPr id="395268" name="Rectangle 4"/>
          <p:cNvSpPr>
            <a:spLocks noChangeArrowheads="1"/>
          </p:cNvSpPr>
          <p:nvPr/>
        </p:nvSpPr>
        <p:spPr bwMode="auto">
          <a:xfrm>
            <a:off x="1990725" y="3581400"/>
            <a:ext cx="835025" cy="303213"/>
          </a:xfrm>
          <a:prstGeom prst="rect">
            <a:avLst/>
          </a:prstGeom>
          <a:solidFill>
            <a:schemeClr val="accent1"/>
          </a:solidFill>
          <a:ln w="9525">
            <a:solidFill>
              <a:schemeClr val="tx1"/>
            </a:solidFill>
            <a:miter lim="800000"/>
            <a:headEnd/>
            <a:tailEnd/>
          </a:ln>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a:solidFill>
                  <a:srgbClr val="000000"/>
                </a:solidFill>
                <a:latin typeface="Gill Sans MT" pitchFamily="34" charset="0"/>
              </a:rPr>
              <a:t>B</a:t>
            </a:r>
          </a:p>
        </p:txBody>
      </p:sp>
      <p:sp>
        <p:nvSpPr>
          <p:cNvPr id="395270" name="Rectangle 6"/>
          <p:cNvSpPr>
            <a:spLocks noChangeArrowheads="1"/>
          </p:cNvSpPr>
          <p:nvPr/>
        </p:nvSpPr>
        <p:spPr bwMode="auto">
          <a:xfrm>
            <a:off x="1990725" y="4187825"/>
            <a:ext cx="835025" cy="303213"/>
          </a:xfrm>
          <a:prstGeom prst="rect">
            <a:avLst/>
          </a:prstGeom>
          <a:solidFill>
            <a:srgbClr val="00FF00"/>
          </a:solidFill>
          <a:ln w="9525">
            <a:solidFill>
              <a:schemeClr val="tx1"/>
            </a:solidFill>
            <a:miter lim="800000"/>
            <a:headEnd/>
            <a:tailEnd/>
          </a:ln>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a:solidFill>
                  <a:srgbClr val="000000"/>
                </a:solidFill>
                <a:latin typeface="Gill Sans MT" pitchFamily="34" charset="0"/>
              </a:rPr>
              <a:t>C</a:t>
            </a:r>
          </a:p>
        </p:txBody>
      </p:sp>
      <p:sp>
        <p:nvSpPr>
          <p:cNvPr id="395271" name="Rectangle 7"/>
          <p:cNvSpPr>
            <a:spLocks noChangeArrowheads="1"/>
          </p:cNvSpPr>
          <p:nvPr/>
        </p:nvSpPr>
        <p:spPr bwMode="auto">
          <a:xfrm>
            <a:off x="1990725" y="2670175"/>
            <a:ext cx="835025" cy="303213"/>
          </a:xfrm>
          <a:prstGeom prst="rect">
            <a:avLst/>
          </a:prstGeom>
          <a:solidFill>
            <a:srgbClr val="00FF00"/>
          </a:solidFill>
          <a:ln w="9525">
            <a:solidFill>
              <a:schemeClr val="tx1"/>
            </a:solidFill>
            <a:miter lim="800000"/>
            <a:headEnd/>
            <a:tailEnd/>
          </a:ln>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a:solidFill>
                  <a:srgbClr val="000000"/>
                </a:solidFill>
                <a:latin typeface="Gill Sans MT" pitchFamily="34" charset="0"/>
              </a:rPr>
              <a:t>A</a:t>
            </a:r>
          </a:p>
        </p:txBody>
      </p:sp>
      <p:sp>
        <p:nvSpPr>
          <p:cNvPr id="395272" name="Rectangle 8"/>
          <p:cNvSpPr>
            <a:spLocks noChangeArrowheads="1"/>
          </p:cNvSpPr>
          <p:nvPr/>
        </p:nvSpPr>
        <p:spPr bwMode="auto">
          <a:xfrm>
            <a:off x="1990725" y="3276600"/>
            <a:ext cx="835025" cy="303213"/>
          </a:xfrm>
          <a:prstGeom prst="rect">
            <a:avLst/>
          </a:prstGeom>
          <a:solidFill>
            <a:srgbClr val="00FF00"/>
          </a:solidFill>
          <a:ln w="9525">
            <a:solidFill>
              <a:schemeClr val="tx1"/>
            </a:solidFill>
            <a:miter lim="800000"/>
            <a:headEnd/>
            <a:tailEnd/>
          </a:ln>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a:solidFill>
                  <a:srgbClr val="000000"/>
                </a:solidFill>
                <a:latin typeface="Gill Sans MT" pitchFamily="34" charset="0"/>
              </a:rPr>
              <a:t>D</a:t>
            </a:r>
          </a:p>
        </p:txBody>
      </p:sp>
      <p:sp>
        <p:nvSpPr>
          <p:cNvPr id="395273" name="Rectangle 9"/>
          <p:cNvSpPr>
            <a:spLocks noChangeArrowheads="1"/>
          </p:cNvSpPr>
          <p:nvPr/>
        </p:nvSpPr>
        <p:spPr bwMode="auto">
          <a:xfrm>
            <a:off x="1990725" y="4491038"/>
            <a:ext cx="835025" cy="303212"/>
          </a:xfrm>
          <a:prstGeom prst="rect">
            <a:avLst/>
          </a:prstGeom>
          <a:solidFill>
            <a:schemeClr val="accent1"/>
          </a:solidFill>
          <a:ln w="9525">
            <a:solidFill>
              <a:schemeClr val="tx1"/>
            </a:solidFill>
            <a:miter lim="800000"/>
            <a:headEnd/>
            <a:tailEnd/>
          </a:ln>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a:solidFill>
                  <a:srgbClr val="000000"/>
                </a:solidFill>
                <a:latin typeface="Gill Sans MT" pitchFamily="34" charset="0"/>
              </a:rPr>
              <a:t>E</a:t>
            </a:r>
          </a:p>
        </p:txBody>
      </p:sp>
      <p:sp>
        <p:nvSpPr>
          <p:cNvPr id="395274" name="Rectangle 10"/>
          <p:cNvSpPr>
            <a:spLocks noChangeArrowheads="1"/>
          </p:cNvSpPr>
          <p:nvPr/>
        </p:nvSpPr>
        <p:spPr bwMode="auto">
          <a:xfrm>
            <a:off x="1990725" y="2973388"/>
            <a:ext cx="835025" cy="303212"/>
          </a:xfrm>
          <a:prstGeom prst="rect">
            <a:avLst/>
          </a:prstGeom>
          <a:solidFill>
            <a:schemeClr val="accent1"/>
          </a:solidFill>
          <a:ln w="9525">
            <a:solidFill>
              <a:schemeClr val="tx1"/>
            </a:solidFill>
            <a:miter lim="800000"/>
            <a:headEnd/>
            <a:tailEnd/>
          </a:ln>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a:solidFill>
                  <a:srgbClr val="000000"/>
                </a:solidFill>
                <a:latin typeface="Gill Sans MT" pitchFamily="34" charset="0"/>
              </a:rPr>
              <a:t>F</a:t>
            </a:r>
          </a:p>
        </p:txBody>
      </p:sp>
      <p:sp>
        <p:nvSpPr>
          <p:cNvPr id="395275" name="Rectangle 11"/>
          <p:cNvSpPr>
            <a:spLocks noChangeArrowheads="1"/>
          </p:cNvSpPr>
          <p:nvPr/>
        </p:nvSpPr>
        <p:spPr bwMode="auto">
          <a:xfrm>
            <a:off x="1990725" y="3884613"/>
            <a:ext cx="835025" cy="303212"/>
          </a:xfrm>
          <a:prstGeom prst="rect">
            <a:avLst/>
          </a:prstGeom>
          <a:solidFill>
            <a:schemeClr val="accent1"/>
          </a:solidFill>
          <a:ln w="9525">
            <a:solidFill>
              <a:schemeClr val="tx1"/>
            </a:solidFill>
            <a:miter lim="800000"/>
            <a:headEnd/>
            <a:tailEnd/>
          </a:ln>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a:solidFill>
                  <a:srgbClr val="000000"/>
                </a:solidFill>
                <a:latin typeface="Gill Sans MT" pitchFamily="34" charset="0"/>
              </a:rPr>
              <a:t>H</a:t>
            </a:r>
          </a:p>
        </p:txBody>
      </p:sp>
      <p:sp>
        <p:nvSpPr>
          <p:cNvPr id="395276" name="Rectangle 12"/>
          <p:cNvSpPr>
            <a:spLocks noChangeArrowheads="1"/>
          </p:cNvSpPr>
          <p:nvPr/>
        </p:nvSpPr>
        <p:spPr bwMode="auto">
          <a:xfrm>
            <a:off x="1990725" y="2366963"/>
            <a:ext cx="835025" cy="303212"/>
          </a:xfrm>
          <a:prstGeom prst="rect">
            <a:avLst/>
          </a:prstGeom>
          <a:solidFill>
            <a:srgbClr val="00FF00"/>
          </a:solidFill>
          <a:ln w="9525">
            <a:solidFill>
              <a:schemeClr val="tx1"/>
            </a:solidFill>
            <a:miter lim="800000"/>
            <a:headEnd/>
            <a:tailEnd/>
          </a:ln>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a:solidFill>
                  <a:srgbClr val="000000"/>
                </a:solidFill>
                <a:latin typeface="Gill Sans MT" pitchFamily="34" charset="0"/>
              </a:rPr>
              <a:t>G</a:t>
            </a:r>
          </a:p>
        </p:txBody>
      </p:sp>
      <p:sp>
        <p:nvSpPr>
          <p:cNvPr id="395277" name="Rectangle 13"/>
          <p:cNvSpPr>
            <a:spLocks noChangeArrowheads="1"/>
          </p:cNvSpPr>
          <p:nvPr/>
        </p:nvSpPr>
        <p:spPr bwMode="auto">
          <a:xfrm>
            <a:off x="2824163" y="4491038"/>
            <a:ext cx="379412" cy="304800"/>
          </a:xfrm>
          <a:prstGeom prst="rect">
            <a:avLst/>
          </a:prstGeom>
          <a:solidFill>
            <a:srgbClr val="99CCFF"/>
          </a:solidFill>
          <a:ln w="9525">
            <a:solidFill>
              <a:schemeClr val="tx1"/>
            </a:solidFill>
            <a:miter lim="800000"/>
            <a:headEnd/>
            <a:tailEnd/>
          </a:ln>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a:solidFill>
                  <a:srgbClr val="000000"/>
                </a:solidFill>
                <a:latin typeface="Gill Sans MT" pitchFamily="34" charset="0"/>
              </a:rPr>
              <a:t>4</a:t>
            </a:r>
          </a:p>
        </p:txBody>
      </p:sp>
      <p:sp>
        <p:nvSpPr>
          <p:cNvPr id="395278" name="Rectangle 14"/>
          <p:cNvSpPr>
            <a:spLocks noChangeArrowheads="1"/>
          </p:cNvSpPr>
          <p:nvPr/>
        </p:nvSpPr>
        <p:spPr bwMode="auto">
          <a:xfrm>
            <a:off x="2824163" y="2366963"/>
            <a:ext cx="379412" cy="304800"/>
          </a:xfrm>
          <a:prstGeom prst="rect">
            <a:avLst/>
          </a:prstGeom>
          <a:solidFill>
            <a:srgbClr val="99CCFF"/>
          </a:solidFill>
          <a:ln w="9525">
            <a:solidFill>
              <a:schemeClr val="tx1"/>
            </a:solidFill>
            <a:miter lim="800000"/>
            <a:headEnd/>
            <a:tailEnd/>
          </a:ln>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a:solidFill>
                  <a:srgbClr val="000000"/>
                </a:solidFill>
                <a:latin typeface="Gill Sans MT" pitchFamily="34" charset="0"/>
              </a:rPr>
              <a:t>6</a:t>
            </a:r>
          </a:p>
        </p:txBody>
      </p:sp>
      <p:sp>
        <p:nvSpPr>
          <p:cNvPr id="395279" name="Rectangle 15"/>
          <p:cNvSpPr>
            <a:spLocks noChangeArrowheads="1"/>
          </p:cNvSpPr>
          <p:nvPr/>
        </p:nvSpPr>
        <p:spPr bwMode="auto">
          <a:xfrm>
            <a:off x="2824163" y="2668588"/>
            <a:ext cx="379412" cy="304800"/>
          </a:xfrm>
          <a:prstGeom prst="rect">
            <a:avLst/>
          </a:prstGeom>
          <a:solidFill>
            <a:srgbClr val="99CCFF"/>
          </a:solidFill>
          <a:ln w="9525">
            <a:solidFill>
              <a:schemeClr val="tx1"/>
            </a:solidFill>
            <a:miter lim="800000"/>
            <a:headEnd/>
            <a:tailEnd/>
          </a:ln>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a:solidFill>
                  <a:srgbClr val="000000"/>
                </a:solidFill>
                <a:latin typeface="Gill Sans MT" pitchFamily="34" charset="0"/>
              </a:rPr>
              <a:t>0</a:t>
            </a:r>
          </a:p>
        </p:txBody>
      </p:sp>
      <p:sp>
        <p:nvSpPr>
          <p:cNvPr id="395280" name="Rectangle 16"/>
          <p:cNvSpPr>
            <a:spLocks noChangeArrowheads="1"/>
          </p:cNvSpPr>
          <p:nvPr/>
        </p:nvSpPr>
        <p:spPr bwMode="auto">
          <a:xfrm>
            <a:off x="2824163" y="2971800"/>
            <a:ext cx="379412" cy="304800"/>
          </a:xfrm>
          <a:prstGeom prst="rect">
            <a:avLst/>
          </a:prstGeom>
          <a:solidFill>
            <a:srgbClr val="99CCFF"/>
          </a:solidFill>
          <a:ln w="9525">
            <a:solidFill>
              <a:schemeClr val="tx1"/>
            </a:solidFill>
            <a:miter lim="800000"/>
            <a:headEnd/>
            <a:tailEnd/>
          </a:ln>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a:solidFill>
                  <a:srgbClr val="000000"/>
                </a:solidFill>
                <a:latin typeface="Gill Sans MT" pitchFamily="34" charset="0"/>
              </a:rPr>
              <a:t>5</a:t>
            </a:r>
          </a:p>
        </p:txBody>
      </p:sp>
      <p:sp>
        <p:nvSpPr>
          <p:cNvPr id="395281" name="Rectangle 17"/>
          <p:cNvSpPr>
            <a:spLocks noChangeArrowheads="1"/>
          </p:cNvSpPr>
          <p:nvPr/>
        </p:nvSpPr>
        <p:spPr bwMode="auto">
          <a:xfrm>
            <a:off x="2824163" y="3276600"/>
            <a:ext cx="379412" cy="304800"/>
          </a:xfrm>
          <a:prstGeom prst="rect">
            <a:avLst/>
          </a:prstGeom>
          <a:solidFill>
            <a:srgbClr val="99CCFF"/>
          </a:solidFill>
          <a:ln w="9525">
            <a:solidFill>
              <a:schemeClr val="tx1"/>
            </a:solidFill>
            <a:miter lim="800000"/>
            <a:headEnd/>
            <a:tailEnd/>
          </a:ln>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a:solidFill>
                  <a:srgbClr val="000000"/>
                </a:solidFill>
                <a:latin typeface="Gill Sans MT" pitchFamily="34" charset="0"/>
              </a:rPr>
              <a:t>3</a:t>
            </a:r>
          </a:p>
        </p:txBody>
      </p:sp>
      <p:sp>
        <p:nvSpPr>
          <p:cNvPr id="395282" name="Rectangle 18"/>
          <p:cNvSpPr>
            <a:spLocks noChangeArrowheads="1"/>
          </p:cNvSpPr>
          <p:nvPr/>
        </p:nvSpPr>
        <p:spPr bwMode="auto">
          <a:xfrm>
            <a:off x="2824163" y="3579813"/>
            <a:ext cx="379412" cy="304800"/>
          </a:xfrm>
          <a:prstGeom prst="rect">
            <a:avLst/>
          </a:prstGeom>
          <a:solidFill>
            <a:srgbClr val="99CCFF"/>
          </a:solidFill>
          <a:ln w="9525">
            <a:solidFill>
              <a:schemeClr val="tx1"/>
            </a:solidFill>
            <a:miter lim="800000"/>
            <a:headEnd/>
            <a:tailEnd/>
          </a:ln>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a:solidFill>
                  <a:srgbClr val="000000"/>
                </a:solidFill>
                <a:latin typeface="Gill Sans MT" pitchFamily="34" charset="0"/>
              </a:rPr>
              <a:t>1</a:t>
            </a:r>
          </a:p>
        </p:txBody>
      </p:sp>
      <p:sp>
        <p:nvSpPr>
          <p:cNvPr id="395283" name="Rectangle 19"/>
          <p:cNvSpPr>
            <a:spLocks noChangeArrowheads="1"/>
          </p:cNvSpPr>
          <p:nvPr/>
        </p:nvSpPr>
        <p:spPr bwMode="auto">
          <a:xfrm>
            <a:off x="2824163" y="3883025"/>
            <a:ext cx="379412" cy="304800"/>
          </a:xfrm>
          <a:prstGeom prst="rect">
            <a:avLst/>
          </a:prstGeom>
          <a:solidFill>
            <a:srgbClr val="99CCFF"/>
          </a:solidFill>
          <a:ln w="9525">
            <a:solidFill>
              <a:schemeClr val="tx1"/>
            </a:solidFill>
            <a:miter lim="800000"/>
            <a:headEnd/>
            <a:tailEnd/>
          </a:ln>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a:solidFill>
                  <a:srgbClr val="000000"/>
                </a:solidFill>
                <a:latin typeface="Gill Sans MT" pitchFamily="34" charset="0"/>
              </a:rPr>
              <a:t>7</a:t>
            </a:r>
          </a:p>
        </p:txBody>
      </p:sp>
      <p:sp>
        <p:nvSpPr>
          <p:cNvPr id="395284" name="Rectangle 20"/>
          <p:cNvSpPr>
            <a:spLocks noChangeArrowheads="1"/>
          </p:cNvSpPr>
          <p:nvPr/>
        </p:nvSpPr>
        <p:spPr bwMode="auto">
          <a:xfrm>
            <a:off x="2824163" y="4186238"/>
            <a:ext cx="379412" cy="304800"/>
          </a:xfrm>
          <a:prstGeom prst="rect">
            <a:avLst/>
          </a:prstGeom>
          <a:solidFill>
            <a:srgbClr val="99CCFF"/>
          </a:solidFill>
          <a:ln w="9525">
            <a:solidFill>
              <a:schemeClr val="tx1"/>
            </a:solidFill>
            <a:miter lim="800000"/>
            <a:headEnd/>
            <a:tailEnd/>
          </a:ln>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a:solidFill>
                  <a:srgbClr val="000000"/>
                </a:solidFill>
                <a:latin typeface="Gill Sans MT" pitchFamily="34" charset="0"/>
              </a:rPr>
              <a:t>2</a:t>
            </a:r>
          </a:p>
        </p:txBody>
      </p:sp>
      <p:grpSp>
        <p:nvGrpSpPr>
          <p:cNvPr id="395315" name="Group 51"/>
          <p:cNvGrpSpPr>
            <a:grpSpLocks/>
          </p:cNvGrpSpPr>
          <p:nvPr/>
        </p:nvGrpSpPr>
        <p:grpSpPr bwMode="auto">
          <a:xfrm>
            <a:off x="3203575" y="2517775"/>
            <a:ext cx="1216025" cy="2125663"/>
            <a:chOff x="2018" y="1586"/>
            <a:chExt cx="766" cy="1339"/>
          </a:xfrm>
        </p:grpSpPr>
        <p:sp>
          <p:nvSpPr>
            <p:cNvPr id="395286" name="Rectangle 22"/>
            <p:cNvSpPr>
              <a:spLocks noChangeArrowheads="1"/>
            </p:cNvSpPr>
            <p:nvPr/>
          </p:nvSpPr>
          <p:spPr bwMode="auto">
            <a:xfrm>
              <a:off x="2545" y="1586"/>
              <a:ext cx="239" cy="192"/>
            </a:xfrm>
            <a:prstGeom prst="rect">
              <a:avLst/>
            </a:prstGeom>
            <a:solidFill>
              <a:srgbClr val="99CCFF"/>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a:solidFill>
                    <a:srgbClr val="000000"/>
                  </a:solidFill>
                  <a:latin typeface="Gill Sans MT" pitchFamily="34" charset="0"/>
                </a:rPr>
                <a:t>0</a:t>
              </a:r>
            </a:p>
          </p:txBody>
        </p:sp>
        <p:sp>
          <p:nvSpPr>
            <p:cNvPr id="395288" name="Rectangle 24"/>
            <p:cNvSpPr>
              <a:spLocks noChangeArrowheads="1"/>
            </p:cNvSpPr>
            <p:nvPr/>
          </p:nvSpPr>
          <p:spPr bwMode="auto">
            <a:xfrm>
              <a:off x="2544" y="1969"/>
              <a:ext cx="239" cy="192"/>
            </a:xfrm>
            <a:prstGeom prst="rect">
              <a:avLst/>
            </a:prstGeom>
            <a:solidFill>
              <a:srgbClr val="99CCFF"/>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a:solidFill>
                    <a:srgbClr val="000000"/>
                  </a:solidFill>
                  <a:latin typeface="Gill Sans MT" pitchFamily="34" charset="0"/>
                </a:rPr>
                <a:t>3</a:t>
              </a:r>
            </a:p>
          </p:txBody>
        </p:sp>
        <p:sp>
          <p:nvSpPr>
            <p:cNvPr id="395290" name="Rectangle 26"/>
            <p:cNvSpPr>
              <a:spLocks noChangeArrowheads="1"/>
            </p:cNvSpPr>
            <p:nvPr/>
          </p:nvSpPr>
          <p:spPr bwMode="auto">
            <a:xfrm>
              <a:off x="2544" y="2351"/>
              <a:ext cx="239" cy="192"/>
            </a:xfrm>
            <a:prstGeom prst="rect">
              <a:avLst/>
            </a:prstGeom>
            <a:solidFill>
              <a:srgbClr val="99CCFF"/>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sz="2800" dirty="0">
                  <a:solidFill>
                    <a:srgbClr val="000000"/>
                  </a:solidFill>
                  <a:latin typeface="Gill Sans MT" pitchFamily="34" charset="0"/>
                  <a:cs typeface="Arial" charset="0"/>
                </a:rPr>
                <a:t>∞</a:t>
              </a:r>
            </a:p>
          </p:txBody>
        </p:sp>
        <p:sp>
          <p:nvSpPr>
            <p:cNvPr id="395292" name="Rectangle 28"/>
            <p:cNvSpPr>
              <a:spLocks noChangeArrowheads="1"/>
            </p:cNvSpPr>
            <p:nvPr/>
          </p:nvSpPr>
          <p:spPr bwMode="auto">
            <a:xfrm>
              <a:off x="2544" y="2733"/>
              <a:ext cx="239" cy="192"/>
            </a:xfrm>
            <a:prstGeom prst="rect">
              <a:avLst/>
            </a:prstGeom>
            <a:solidFill>
              <a:srgbClr val="99CCFF"/>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a:solidFill>
                    <a:srgbClr val="000000"/>
                  </a:solidFill>
                  <a:latin typeface="Gill Sans MT" pitchFamily="34" charset="0"/>
                </a:rPr>
                <a:t>2</a:t>
              </a:r>
            </a:p>
          </p:txBody>
        </p:sp>
        <p:cxnSp>
          <p:nvCxnSpPr>
            <p:cNvPr id="395299" name="AutoShape 35"/>
            <p:cNvCxnSpPr>
              <a:cxnSpLocks noChangeShapeType="1"/>
              <a:stCxn id="395278" idx="3"/>
              <a:endCxn id="395286" idx="1"/>
            </p:cNvCxnSpPr>
            <p:nvPr/>
          </p:nvCxnSpPr>
          <p:spPr bwMode="auto">
            <a:xfrm>
              <a:off x="2018" y="1587"/>
              <a:ext cx="527" cy="95"/>
            </a:xfrm>
            <a:prstGeom prst="straightConnector1">
              <a:avLst/>
            </a:prstGeom>
            <a:noFill/>
            <a:ln w="9525">
              <a:solidFill>
                <a:schemeClr val="tx1"/>
              </a:solidFill>
              <a:round/>
              <a:headEnd/>
              <a:tailEnd type="triangle" w="med" len="med"/>
            </a:ln>
            <a:effectLst/>
          </p:spPr>
        </p:cxnSp>
        <p:cxnSp>
          <p:nvCxnSpPr>
            <p:cNvPr id="395300" name="AutoShape 36"/>
            <p:cNvCxnSpPr>
              <a:cxnSpLocks noChangeShapeType="1"/>
              <a:stCxn id="395279" idx="3"/>
              <a:endCxn id="395286" idx="1"/>
            </p:cNvCxnSpPr>
            <p:nvPr/>
          </p:nvCxnSpPr>
          <p:spPr bwMode="auto">
            <a:xfrm flipV="1">
              <a:off x="2018" y="1682"/>
              <a:ext cx="527" cy="95"/>
            </a:xfrm>
            <a:prstGeom prst="straightConnector1">
              <a:avLst/>
            </a:prstGeom>
            <a:noFill/>
            <a:ln w="9525">
              <a:solidFill>
                <a:schemeClr val="tx1"/>
              </a:solidFill>
              <a:round/>
              <a:headEnd/>
              <a:tailEnd type="triangle" w="med" len="med"/>
            </a:ln>
            <a:effectLst/>
          </p:spPr>
        </p:cxnSp>
        <p:cxnSp>
          <p:nvCxnSpPr>
            <p:cNvPr id="395301" name="AutoShape 37"/>
            <p:cNvCxnSpPr>
              <a:cxnSpLocks noChangeShapeType="1"/>
              <a:stCxn id="395280" idx="3"/>
              <a:endCxn id="395288" idx="1"/>
            </p:cNvCxnSpPr>
            <p:nvPr/>
          </p:nvCxnSpPr>
          <p:spPr bwMode="auto">
            <a:xfrm>
              <a:off x="2018" y="1968"/>
              <a:ext cx="526" cy="97"/>
            </a:xfrm>
            <a:prstGeom prst="straightConnector1">
              <a:avLst/>
            </a:prstGeom>
            <a:noFill/>
            <a:ln w="9525">
              <a:solidFill>
                <a:schemeClr val="tx1"/>
              </a:solidFill>
              <a:round/>
              <a:headEnd/>
              <a:tailEnd type="triangle" w="med" len="med"/>
            </a:ln>
            <a:effectLst/>
          </p:spPr>
        </p:cxnSp>
        <p:cxnSp>
          <p:nvCxnSpPr>
            <p:cNvPr id="395302" name="AutoShape 38"/>
            <p:cNvCxnSpPr>
              <a:cxnSpLocks noChangeShapeType="1"/>
              <a:stCxn id="395281" idx="3"/>
              <a:endCxn id="395288" idx="1"/>
            </p:cNvCxnSpPr>
            <p:nvPr/>
          </p:nvCxnSpPr>
          <p:spPr bwMode="auto">
            <a:xfrm flipV="1">
              <a:off x="2018" y="2065"/>
              <a:ext cx="526" cy="95"/>
            </a:xfrm>
            <a:prstGeom prst="straightConnector1">
              <a:avLst/>
            </a:prstGeom>
            <a:noFill/>
            <a:ln w="9525">
              <a:solidFill>
                <a:schemeClr val="tx1"/>
              </a:solidFill>
              <a:round/>
              <a:headEnd/>
              <a:tailEnd type="triangle" w="med" len="med"/>
            </a:ln>
            <a:effectLst/>
          </p:spPr>
        </p:cxnSp>
        <p:cxnSp>
          <p:nvCxnSpPr>
            <p:cNvPr id="395303" name="AutoShape 39"/>
            <p:cNvCxnSpPr>
              <a:cxnSpLocks noChangeShapeType="1"/>
              <a:stCxn id="395282" idx="3"/>
              <a:endCxn id="395290" idx="1"/>
            </p:cNvCxnSpPr>
            <p:nvPr/>
          </p:nvCxnSpPr>
          <p:spPr bwMode="auto">
            <a:xfrm>
              <a:off x="2018" y="2351"/>
              <a:ext cx="526" cy="96"/>
            </a:xfrm>
            <a:prstGeom prst="straightConnector1">
              <a:avLst/>
            </a:prstGeom>
            <a:noFill/>
            <a:ln w="9525">
              <a:solidFill>
                <a:schemeClr val="tx1"/>
              </a:solidFill>
              <a:round/>
              <a:headEnd/>
              <a:tailEnd type="triangle" w="med" len="med"/>
            </a:ln>
            <a:effectLst/>
          </p:spPr>
        </p:cxnSp>
        <p:cxnSp>
          <p:nvCxnSpPr>
            <p:cNvPr id="395304" name="AutoShape 40"/>
            <p:cNvCxnSpPr>
              <a:cxnSpLocks noChangeShapeType="1"/>
              <a:stCxn id="395283" idx="3"/>
              <a:endCxn id="395290" idx="1"/>
            </p:cNvCxnSpPr>
            <p:nvPr/>
          </p:nvCxnSpPr>
          <p:spPr bwMode="auto">
            <a:xfrm flipV="1">
              <a:off x="2018" y="2447"/>
              <a:ext cx="526" cy="95"/>
            </a:xfrm>
            <a:prstGeom prst="straightConnector1">
              <a:avLst/>
            </a:prstGeom>
            <a:noFill/>
            <a:ln w="9525">
              <a:solidFill>
                <a:schemeClr val="tx1"/>
              </a:solidFill>
              <a:round/>
              <a:headEnd/>
              <a:tailEnd type="triangle" w="med" len="med"/>
            </a:ln>
            <a:effectLst/>
          </p:spPr>
        </p:cxnSp>
        <p:cxnSp>
          <p:nvCxnSpPr>
            <p:cNvPr id="395305" name="AutoShape 41"/>
            <p:cNvCxnSpPr>
              <a:cxnSpLocks noChangeShapeType="1"/>
              <a:stCxn id="395284" idx="3"/>
              <a:endCxn id="395292" idx="1"/>
            </p:cNvCxnSpPr>
            <p:nvPr/>
          </p:nvCxnSpPr>
          <p:spPr bwMode="auto">
            <a:xfrm>
              <a:off x="2018" y="2733"/>
              <a:ext cx="526" cy="96"/>
            </a:xfrm>
            <a:prstGeom prst="straightConnector1">
              <a:avLst/>
            </a:prstGeom>
            <a:noFill/>
            <a:ln w="9525">
              <a:solidFill>
                <a:schemeClr val="tx1"/>
              </a:solidFill>
              <a:round/>
              <a:headEnd/>
              <a:tailEnd type="triangle" w="med" len="med"/>
            </a:ln>
            <a:effectLst/>
          </p:spPr>
        </p:cxnSp>
        <p:cxnSp>
          <p:nvCxnSpPr>
            <p:cNvPr id="395306" name="AutoShape 42"/>
            <p:cNvCxnSpPr>
              <a:cxnSpLocks noChangeShapeType="1"/>
              <a:stCxn id="395277" idx="3"/>
              <a:endCxn id="395292" idx="1"/>
            </p:cNvCxnSpPr>
            <p:nvPr/>
          </p:nvCxnSpPr>
          <p:spPr bwMode="auto">
            <a:xfrm flipV="1">
              <a:off x="2018" y="2829"/>
              <a:ext cx="526" cy="96"/>
            </a:xfrm>
            <a:prstGeom prst="straightConnector1">
              <a:avLst/>
            </a:prstGeom>
            <a:noFill/>
            <a:ln w="9525">
              <a:solidFill>
                <a:schemeClr val="tx1"/>
              </a:solidFill>
              <a:round/>
              <a:headEnd/>
              <a:tailEnd type="triangle" w="med" len="med"/>
            </a:ln>
            <a:effectLst/>
          </p:spPr>
        </p:cxnSp>
      </p:grpSp>
      <p:grpSp>
        <p:nvGrpSpPr>
          <p:cNvPr id="395316" name="Group 52"/>
          <p:cNvGrpSpPr>
            <a:grpSpLocks/>
          </p:cNvGrpSpPr>
          <p:nvPr/>
        </p:nvGrpSpPr>
        <p:grpSpPr bwMode="auto">
          <a:xfrm>
            <a:off x="4418013" y="2670175"/>
            <a:ext cx="987425" cy="1820863"/>
            <a:chOff x="2783" y="1682"/>
            <a:chExt cx="622" cy="1147"/>
          </a:xfrm>
        </p:grpSpPr>
        <p:sp>
          <p:nvSpPr>
            <p:cNvPr id="395294" name="Rectangle 30"/>
            <p:cNvSpPr>
              <a:spLocks noChangeArrowheads="1"/>
            </p:cNvSpPr>
            <p:nvPr/>
          </p:nvSpPr>
          <p:spPr bwMode="auto">
            <a:xfrm>
              <a:off x="3166" y="2542"/>
              <a:ext cx="239" cy="192"/>
            </a:xfrm>
            <a:prstGeom prst="rect">
              <a:avLst/>
            </a:prstGeom>
            <a:solidFill>
              <a:srgbClr val="99CCFF"/>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a:solidFill>
                    <a:srgbClr val="000000"/>
                  </a:solidFill>
                  <a:latin typeface="Gill Sans MT" pitchFamily="34" charset="0"/>
                </a:rPr>
                <a:t>2</a:t>
              </a:r>
            </a:p>
          </p:txBody>
        </p:sp>
        <p:sp>
          <p:nvSpPr>
            <p:cNvPr id="395296" name="Rectangle 32"/>
            <p:cNvSpPr>
              <a:spLocks noChangeArrowheads="1"/>
            </p:cNvSpPr>
            <p:nvPr/>
          </p:nvSpPr>
          <p:spPr bwMode="auto">
            <a:xfrm>
              <a:off x="3166" y="1777"/>
              <a:ext cx="239" cy="192"/>
            </a:xfrm>
            <a:prstGeom prst="rect">
              <a:avLst/>
            </a:prstGeom>
            <a:solidFill>
              <a:srgbClr val="99CCFF"/>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a:solidFill>
                    <a:srgbClr val="000000"/>
                  </a:solidFill>
                  <a:latin typeface="Gill Sans MT" pitchFamily="34" charset="0"/>
                </a:rPr>
                <a:t>0</a:t>
              </a:r>
            </a:p>
          </p:txBody>
        </p:sp>
        <p:cxnSp>
          <p:nvCxnSpPr>
            <p:cNvPr id="395307" name="AutoShape 43"/>
            <p:cNvCxnSpPr>
              <a:cxnSpLocks noChangeShapeType="1"/>
              <a:stCxn id="395286" idx="3"/>
              <a:endCxn id="395296" idx="1"/>
            </p:cNvCxnSpPr>
            <p:nvPr/>
          </p:nvCxnSpPr>
          <p:spPr bwMode="auto">
            <a:xfrm>
              <a:off x="2784" y="1682"/>
              <a:ext cx="382" cy="191"/>
            </a:xfrm>
            <a:prstGeom prst="straightConnector1">
              <a:avLst/>
            </a:prstGeom>
            <a:noFill/>
            <a:ln w="9525">
              <a:solidFill>
                <a:schemeClr val="tx1"/>
              </a:solidFill>
              <a:round/>
              <a:headEnd/>
              <a:tailEnd type="triangle" w="med" len="med"/>
            </a:ln>
            <a:effectLst/>
          </p:spPr>
        </p:cxnSp>
        <p:cxnSp>
          <p:nvCxnSpPr>
            <p:cNvPr id="395308" name="AutoShape 44"/>
            <p:cNvCxnSpPr>
              <a:cxnSpLocks noChangeShapeType="1"/>
              <a:stCxn id="395288" idx="3"/>
              <a:endCxn id="395296" idx="1"/>
            </p:cNvCxnSpPr>
            <p:nvPr/>
          </p:nvCxnSpPr>
          <p:spPr bwMode="auto">
            <a:xfrm flipV="1">
              <a:off x="2783" y="1873"/>
              <a:ext cx="383" cy="192"/>
            </a:xfrm>
            <a:prstGeom prst="straightConnector1">
              <a:avLst/>
            </a:prstGeom>
            <a:noFill/>
            <a:ln w="9525">
              <a:solidFill>
                <a:schemeClr val="tx1"/>
              </a:solidFill>
              <a:round/>
              <a:headEnd/>
              <a:tailEnd type="triangle" w="med" len="med"/>
            </a:ln>
            <a:effectLst/>
          </p:spPr>
        </p:cxnSp>
        <p:cxnSp>
          <p:nvCxnSpPr>
            <p:cNvPr id="395309" name="AutoShape 45"/>
            <p:cNvCxnSpPr>
              <a:cxnSpLocks noChangeShapeType="1"/>
              <a:stCxn id="395290" idx="3"/>
              <a:endCxn id="395294" idx="1"/>
            </p:cNvCxnSpPr>
            <p:nvPr/>
          </p:nvCxnSpPr>
          <p:spPr bwMode="auto">
            <a:xfrm>
              <a:off x="2783" y="2447"/>
              <a:ext cx="383" cy="191"/>
            </a:xfrm>
            <a:prstGeom prst="straightConnector1">
              <a:avLst/>
            </a:prstGeom>
            <a:noFill/>
            <a:ln w="9525">
              <a:solidFill>
                <a:schemeClr val="tx1"/>
              </a:solidFill>
              <a:round/>
              <a:headEnd/>
              <a:tailEnd type="triangle" w="med" len="med"/>
            </a:ln>
            <a:effectLst/>
          </p:spPr>
        </p:cxnSp>
        <p:cxnSp>
          <p:nvCxnSpPr>
            <p:cNvPr id="395310" name="AutoShape 46"/>
            <p:cNvCxnSpPr>
              <a:cxnSpLocks noChangeShapeType="1"/>
              <a:stCxn id="395292" idx="3"/>
              <a:endCxn id="395294" idx="1"/>
            </p:cNvCxnSpPr>
            <p:nvPr/>
          </p:nvCxnSpPr>
          <p:spPr bwMode="auto">
            <a:xfrm flipV="1">
              <a:off x="2783" y="2638"/>
              <a:ext cx="383" cy="191"/>
            </a:xfrm>
            <a:prstGeom prst="straightConnector1">
              <a:avLst/>
            </a:prstGeom>
            <a:noFill/>
            <a:ln w="9525">
              <a:solidFill>
                <a:schemeClr val="tx1"/>
              </a:solidFill>
              <a:round/>
              <a:headEnd/>
              <a:tailEnd type="triangle" w="med" len="med"/>
            </a:ln>
            <a:effectLst/>
          </p:spPr>
        </p:cxnSp>
      </p:grpSp>
      <p:grpSp>
        <p:nvGrpSpPr>
          <p:cNvPr id="395317" name="Group 53"/>
          <p:cNvGrpSpPr>
            <a:grpSpLocks/>
          </p:cNvGrpSpPr>
          <p:nvPr/>
        </p:nvGrpSpPr>
        <p:grpSpPr bwMode="auto">
          <a:xfrm>
            <a:off x="5405438" y="2973388"/>
            <a:ext cx="987425" cy="1214437"/>
            <a:chOff x="3405" y="1873"/>
            <a:chExt cx="622" cy="765"/>
          </a:xfrm>
        </p:grpSpPr>
        <p:sp>
          <p:nvSpPr>
            <p:cNvPr id="395298" name="Rectangle 34"/>
            <p:cNvSpPr>
              <a:spLocks noChangeArrowheads="1"/>
            </p:cNvSpPr>
            <p:nvPr/>
          </p:nvSpPr>
          <p:spPr bwMode="auto">
            <a:xfrm>
              <a:off x="3788" y="2160"/>
              <a:ext cx="239" cy="192"/>
            </a:xfrm>
            <a:prstGeom prst="rect">
              <a:avLst/>
            </a:prstGeom>
            <a:solidFill>
              <a:srgbClr val="99CCFF"/>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dirty="0">
                  <a:solidFill>
                    <a:srgbClr val="000000"/>
                  </a:solidFill>
                  <a:latin typeface="Gill Sans MT" pitchFamily="34" charset="0"/>
                </a:rPr>
                <a:t>0</a:t>
              </a:r>
            </a:p>
          </p:txBody>
        </p:sp>
        <p:cxnSp>
          <p:nvCxnSpPr>
            <p:cNvPr id="395311" name="AutoShape 47"/>
            <p:cNvCxnSpPr>
              <a:cxnSpLocks noChangeShapeType="1"/>
              <a:stCxn id="395296" idx="3"/>
              <a:endCxn id="395298" idx="1"/>
            </p:cNvCxnSpPr>
            <p:nvPr/>
          </p:nvCxnSpPr>
          <p:spPr bwMode="auto">
            <a:xfrm>
              <a:off x="3405" y="1873"/>
              <a:ext cx="383" cy="383"/>
            </a:xfrm>
            <a:prstGeom prst="straightConnector1">
              <a:avLst/>
            </a:prstGeom>
            <a:noFill/>
            <a:ln w="9525">
              <a:solidFill>
                <a:schemeClr val="tx1"/>
              </a:solidFill>
              <a:round/>
              <a:headEnd/>
              <a:tailEnd type="triangle" w="med" len="med"/>
            </a:ln>
            <a:effectLst/>
          </p:spPr>
        </p:cxnSp>
        <p:cxnSp>
          <p:nvCxnSpPr>
            <p:cNvPr id="395312" name="AutoShape 48"/>
            <p:cNvCxnSpPr>
              <a:cxnSpLocks noChangeShapeType="1"/>
              <a:stCxn id="395294" idx="3"/>
              <a:endCxn id="395298" idx="1"/>
            </p:cNvCxnSpPr>
            <p:nvPr/>
          </p:nvCxnSpPr>
          <p:spPr bwMode="auto">
            <a:xfrm flipV="1">
              <a:off x="3405" y="2256"/>
              <a:ext cx="383" cy="382"/>
            </a:xfrm>
            <a:prstGeom prst="straightConnector1">
              <a:avLst/>
            </a:prstGeom>
            <a:noFill/>
            <a:ln w="9525">
              <a:solidFill>
                <a:schemeClr val="tx1"/>
              </a:solidFill>
              <a:round/>
              <a:headEnd/>
              <a:tailEnd type="triangle" w="med" len="med"/>
            </a:ln>
            <a:effectLst/>
          </p:spPr>
        </p:cxnSp>
      </p:grpSp>
      <p:sp>
        <p:nvSpPr>
          <p:cNvPr id="395314" name="Text Box 50"/>
          <p:cNvSpPr txBox="1">
            <a:spLocks noChangeArrowheads="1"/>
          </p:cNvSpPr>
          <p:nvPr/>
        </p:nvSpPr>
        <p:spPr bwMode="auto">
          <a:xfrm>
            <a:off x="3922713" y="5022850"/>
            <a:ext cx="2407262" cy="369332"/>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a:solidFill>
                  <a:srgbClr val="000000"/>
                </a:solidFill>
                <a:latin typeface="Gill Sans MT" pitchFamily="34" charset="0"/>
              </a:rPr>
              <a:t>Age-Aware Select Logic</a:t>
            </a:r>
          </a:p>
        </p:txBody>
      </p:sp>
      <p:grpSp>
        <p:nvGrpSpPr>
          <p:cNvPr id="395320" name="Group 56"/>
          <p:cNvGrpSpPr>
            <a:grpSpLocks/>
          </p:cNvGrpSpPr>
          <p:nvPr/>
        </p:nvGrpSpPr>
        <p:grpSpPr bwMode="auto">
          <a:xfrm>
            <a:off x="3281363" y="2392363"/>
            <a:ext cx="3492500" cy="1189037"/>
            <a:chOff x="2067" y="1507"/>
            <a:chExt cx="2200" cy="749"/>
          </a:xfrm>
        </p:grpSpPr>
        <p:sp>
          <p:nvSpPr>
            <p:cNvPr id="395318" name="Freeform 54"/>
            <p:cNvSpPr>
              <a:spLocks/>
            </p:cNvSpPr>
            <p:nvPr/>
          </p:nvSpPr>
          <p:spPr bwMode="auto">
            <a:xfrm>
              <a:off x="2067" y="1507"/>
              <a:ext cx="2200" cy="749"/>
            </a:xfrm>
            <a:custGeom>
              <a:avLst/>
              <a:gdLst/>
              <a:ahLst/>
              <a:cxnLst>
                <a:cxn ang="0">
                  <a:pos x="1960" y="749"/>
                </a:cxn>
                <a:cxn ang="0">
                  <a:pos x="2152" y="653"/>
                </a:cxn>
                <a:cxn ang="0">
                  <a:pos x="1674" y="557"/>
                </a:cxn>
                <a:cxn ang="0">
                  <a:pos x="1339" y="271"/>
                </a:cxn>
                <a:cxn ang="0">
                  <a:pos x="1004" y="175"/>
                </a:cxn>
                <a:cxn ang="0">
                  <a:pos x="717" y="32"/>
                </a:cxn>
                <a:cxn ang="0">
                  <a:pos x="478" y="32"/>
                </a:cxn>
                <a:cxn ang="0">
                  <a:pos x="0" y="223"/>
                </a:cxn>
              </a:cxnLst>
              <a:rect l="0" t="0" r="r" b="b"/>
              <a:pathLst>
                <a:path w="2200" h="749">
                  <a:moveTo>
                    <a:pt x="1960" y="749"/>
                  </a:moveTo>
                  <a:cubicBezTo>
                    <a:pt x="2080" y="717"/>
                    <a:pt x="2200" y="685"/>
                    <a:pt x="2152" y="653"/>
                  </a:cubicBezTo>
                  <a:cubicBezTo>
                    <a:pt x="2104" y="621"/>
                    <a:pt x="1810" y="621"/>
                    <a:pt x="1674" y="557"/>
                  </a:cubicBezTo>
                  <a:cubicBezTo>
                    <a:pt x="1538" y="493"/>
                    <a:pt x="1451" y="335"/>
                    <a:pt x="1339" y="271"/>
                  </a:cubicBezTo>
                  <a:cubicBezTo>
                    <a:pt x="1227" y="207"/>
                    <a:pt x="1108" y="215"/>
                    <a:pt x="1004" y="175"/>
                  </a:cubicBezTo>
                  <a:cubicBezTo>
                    <a:pt x="900" y="135"/>
                    <a:pt x="805" y="56"/>
                    <a:pt x="717" y="32"/>
                  </a:cubicBezTo>
                  <a:cubicBezTo>
                    <a:pt x="629" y="8"/>
                    <a:pt x="597" y="0"/>
                    <a:pt x="478" y="32"/>
                  </a:cubicBezTo>
                  <a:cubicBezTo>
                    <a:pt x="359" y="64"/>
                    <a:pt x="179" y="143"/>
                    <a:pt x="0" y="223"/>
                  </a:cubicBezTo>
                </a:path>
              </a:pathLst>
            </a:custGeom>
            <a:noFill/>
            <a:ln w="25400">
              <a:solidFill>
                <a:srgbClr val="0000FF"/>
              </a:solidFill>
              <a:round/>
              <a:headEnd/>
              <a:tailEnd type="triangle" w="med" len="med"/>
            </a:ln>
            <a:effectLst/>
          </p:spPr>
          <p:txBody>
            <a:bodyPr/>
            <a:lstStyle/>
            <a:p>
              <a:pPr fontAlgn="base">
                <a:spcBef>
                  <a:spcPct val="0"/>
                </a:spcBef>
                <a:spcAft>
                  <a:spcPct val="0"/>
                </a:spcAft>
              </a:pPr>
              <a:endParaRPr lang="en-US">
                <a:solidFill>
                  <a:srgbClr val="000000"/>
                </a:solidFill>
                <a:latin typeface="Gill Sans MT" pitchFamily="34" charset="0"/>
              </a:endParaRPr>
            </a:p>
          </p:txBody>
        </p:sp>
        <p:sp>
          <p:nvSpPr>
            <p:cNvPr id="395319" name="Text Box 55"/>
            <p:cNvSpPr txBox="1">
              <a:spLocks noChangeArrowheads="1"/>
            </p:cNvSpPr>
            <p:nvPr/>
          </p:nvSpPr>
          <p:spPr bwMode="auto">
            <a:xfrm>
              <a:off x="3741" y="1873"/>
              <a:ext cx="465" cy="233"/>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a:solidFill>
                    <a:srgbClr val="000000"/>
                  </a:solidFill>
                  <a:latin typeface="Gill Sans MT" pitchFamily="34" charset="0"/>
                </a:rPr>
                <a:t>Grant</a:t>
              </a:r>
            </a:p>
          </p:txBody>
        </p:sp>
      </p:grpSp>
      <p:sp>
        <p:nvSpPr>
          <p:cNvPr id="49" name="TextBox 48"/>
          <p:cNvSpPr txBox="1"/>
          <p:nvPr/>
        </p:nvSpPr>
        <p:spPr>
          <a:xfrm>
            <a:off x="0" y="6237822"/>
            <a:ext cx="9144000" cy="575554"/>
          </a:xfrm>
          <a:prstGeom prst="rect">
            <a:avLst/>
          </a:prstGeom>
          <a:noFill/>
        </p:spPr>
        <p:txBody>
          <a:bodyPr wrap="square" lIns="82309" tIns="41154" rIns="82309" bIns="41154" rtlCol="0">
            <a:spAutoFit/>
          </a:bodyPr>
          <a:lstStyle/>
          <a:p>
            <a:pPr marL="0" lvl="1" indent="-514291" algn="ctr"/>
            <a:r>
              <a:rPr lang="en-US" sz="3200" dirty="0">
                <a:solidFill>
                  <a:schemeClr val="bg1"/>
                </a:solidFill>
              </a:rPr>
              <a:t>Must broadcast grant age to instructions</a:t>
            </a:r>
          </a:p>
        </p:txBody>
      </p:sp>
    </p:spTree>
    <p:extLst>
      <p:ext uri="{BB962C8B-B14F-4D97-AF65-F5344CB8AC3E}">
        <p14:creationId xmlns:p14="http://schemas.microsoft.com/office/powerpoint/2010/main" val="21990266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9531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9531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9531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95320"/>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4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 grpId="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4900" name="Rectangle 4"/>
          <p:cNvSpPr>
            <a:spLocks noGrp="1" noChangeArrowheads="1"/>
          </p:cNvSpPr>
          <p:nvPr>
            <p:ph type="title"/>
          </p:nvPr>
        </p:nvSpPr>
        <p:spPr/>
        <p:txBody>
          <a:bodyPr>
            <a:normAutofit fontScale="90000"/>
          </a:bodyPr>
          <a:lstStyle/>
          <a:p>
            <a:r>
              <a:rPr lang="en-US" dirty="0"/>
              <a:t>Problems in N-of-M Select (1/2)</a:t>
            </a:r>
          </a:p>
        </p:txBody>
      </p:sp>
      <p:sp>
        <p:nvSpPr>
          <p:cNvPr id="88" name="Rectangle 6"/>
          <p:cNvSpPr>
            <a:spLocks noChangeArrowheads="1"/>
          </p:cNvSpPr>
          <p:nvPr/>
        </p:nvSpPr>
        <p:spPr bwMode="auto">
          <a:xfrm>
            <a:off x="1990725" y="3579813"/>
            <a:ext cx="835025" cy="303212"/>
          </a:xfrm>
          <a:prstGeom prst="rect">
            <a:avLst/>
          </a:prstGeom>
          <a:solidFill>
            <a:schemeClr val="accent1"/>
          </a:solidFill>
          <a:ln w="9525">
            <a:solidFill>
              <a:schemeClr val="tx1"/>
            </a:solidFill>
            <a:miter lim="800000"/>
            <a:headEnd/>
            <a:tailEnd/>
          </a:ln>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a:solidFill>
                  <a:srgbClr val="000000"/>
                </a:solidFill>
                <a:latin typeface="Gill Sans MT" pitchFamily="34" charset="0"/>
              </a:rPr>
              <a:t>B</a:t>
            </a:r>
          </a:p>
        </p:txBody>
      </p:sp>
      <p:sp>
        <p:nvSpPr>
          <p:cNvPr id="89" name="Rectangle 7"/>
          <p:cNvSpPr>
            <a:spLocks noChangeArrowheads="1"/>
          </p:cNvSpPr>
          <p:nvPr/>
        </p:nvSpPr>
        <p:spPr bwMode="auto">
          <a:xfrm>
            <a:off x="1990725" y="4186238"/>
            <a:ext cx="835025" cy="303212"/>
          </a:xfrm>
          <a:prstGeom prst="rect">
            <a:avLst/>
          </a:prstGeom>
          <a:solidFill>
            <a:srgbClr val="00FF00"/>
          </a:solidFill>
          <a:ln w="9525">
            <a:solidFill>
              <a:schemeClr val="tx1"/>
            </a:solidFill>
            <a:miter lim="800000"/>
            <a:headEnd/>
            <a:tailEnd/>
          </a:ln>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a:solidFill>
                  <a:srgbClr val="000000"/>
                </a:solidFill>
                <a:latin typeface="Gill Sans MT" pitchFamily="34" charset="0"/>
              </a:rPr>
              <a:t>C</a:t>
            </a:r>
          </a:p>
        </p:txBody>
      </p:sp>
      <p:sp>
        <p:nvSpPr>
          <p:cNvPr id="90" name="Rectangle 8"/>
          <p:cNvSpPr>
            <a:spLocks noChangeArrowheads="1"/>
          </p:cNvSpPr>
          <p:nvPr/>
        </p:nvSpPr>
        <p:spPr bwMode="auto">
          <a:xfrm>
            <a:off x="1990725" y="2668588"/>
            <a:ext cx="835025" cy="303212"/>
          </a:xfrm>
          <a:prstGeom prst="rect">
            <a:avLst/>
          </a:prstGeom>
          <a:solidFill>
            <a:srgbClr val="00FF00"/>
          </a:solidFill>
          <a:ln w="9525">
            <a:solidFill>
              <a:schemeClr val="tx1"/>
            </a:solidFill>
            <a:miter lim="800000"/>
            <a:headEnd/>
            <a:tailEnd/>
          </a:ln>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a:solidFill>
                  <a:srgbClr val="000000"/>
                </a:solidFill>
                <a:latin typeface="Gill Sans MT" pitchFamily="34" charset="0"/>
              </a:rPr>
              <a:t>A</a:t>
            </a:r>
          </a:p>
        </p:txBody>
      </p:sp>
      <p:sp>
        <p:nvSpPr>
          <p:cNvPr id="91" name="Rectangle 9"/>
          <p:cNvSpPr>
            <a:spLocks noChangeArrowheads="1"/>
          </p:cNvSpPr>
          <p:nvPr/>
        </p:nvSpPr>
        <p:spPr bwMode="auto">
          <a:xfrm>
            <a:off x="1990725" y="3275013"/>
            <a:ext cx="835025" cy="303212"/>
          </a:xfrm>
          <a:prstGeom prst="rect">
            <a:avLst/>
          </a:prstGeom>
          <a:solidFill>
            <a:srgbClr val="00FF00"/>
          </a:solidFill>
          <a:ln w="9525">
            <a:solidFill>
              <a:schemeClr val="tx1"/>
            </a:solidFill>
            <a:miter lim="800000"/>
            <a:headEnd/>
            <a:tailEnd/>
          </a:ln>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a:solidFill>
                  <a:srgbClr val="000000"/>
                </a:solidFill>
                <a:latin typeface="Gill Sans MT" pitchFamily="34" charset="0"/>
              </a:rPr>
              <a:t>D</a:t>
            </a:r>
          </a:p>
        </p:txBody>
      </p:sp>
      <p:sp>
        <p:nvSpPr>
          <p:cNvPr id="92" name="Rectangle 10"/>
          <p:cNvSpPr>
            <a:spLocks noChangeArrowheads="1"/>
          </p:cNvSpPr>
          <p:nvPr/>
        </p:nvSpPr>
        <p:spPr bwMode="auto">
          <a:xfrm>
            <a:off x="1990725" y="4489450"/>
            <a:ext cx="835025" cy="303213"/>
          </a:xfrm>
          <a:prstGeom prst="rect">
            <a:avLst/>
          </a:prstGeom>
          <a:solidFill>
            <a:schemeClr val="accent1"/>
          </a:solidFill>
          <a:ln w="9525">
            <a:solidFill>
              <a:schemeClr val="tx1"/>
            </a:solidFill>
            <a:miter lim="800000"/>
            <a:headEnd/>
            <a:tailEnd/>
          </a:ln>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a:solidFill>
                  <a:srgbClr val="000000"/>
                </a:solidFill>
                <a:latin typeface="Gill Sans MT" pitchFamily="34" charset="0"/>
              </a:rPr>
              <a:t>E</a:t>
            </a:r>
          </a:p>
        </p:txBody>
      </p:sp>
      <p:sp>
        <p:nvSpPr>
          <p:cNvPr id="93" name="Rectangle 11"/>
          <p:cNvSpPr>
            <a:spLocks noChangeArrowheads="1"/>
          </p:cNvSpPr>
          <p:nvPr/>
        </p:nvSpPr>
        <p:spPr bwMode="auto">
          <a:xfrm>
            <a:off x="1990725" y="2971800"/>
            <a:ext cx="835025" cy="303213"/>
          </a:xfrm>
          <a:prstGeom prst="rect">
            <a:avLst/>
          </a:prstGeom>
          <a:solidFill>
            <a:schemeClr val="accent1"/>
          </a:solidFill>
          <a:ln w="9525">
            <a:solidFill>
              <a:schemeClr val="tx1"/>
            </a:solidFill>
            <a:miter lim="800000"/>
            <a:headEnd/>
            <a:tailEnd/>
          </a:ln>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a:solidFill>
                  <a:srgbClr val="000000"/>
                </a:solidFill>
                <a:latin typeface="Gill Sans MT" pitchFamily="34" charset="0"/>
              </a:rPr>
              <a:t>F</a:t>
            </a:r>
          </a:p>
        </p:txBody>
      </p:sp>
      <p:sp>
        <p:nvSpPr>
          <p:cNvPr id="94" name="Rectangle 12"/>
          <p:cNvSpPr>
            <a:spLocks noChangeArrowheads="1"/>
          </p:cNvSpPr>
          <p:nvPr/>
        </p:nvSpPr>
        <p:spPr bwMode="auto">
          <a:xfrm>
            <a:off x="1990725" y="3883025"/>
            <a:ext cx="835025" cy="303213"/>
          </a:xfrm>
          <a:prstGeom prst="rect">
            <a:avLst/>
          </a:prstGeom>
          <a:solidFill>
            <a:schemeClr val="accent1"/>
          </a:solidFill>
          <a:ln w="9525">
            <a:solidFill>
              <a:schemeClr val="tx1"/>
            </a:solidFill>
            <a:miter lim="800000"/>
            <a:headEnd/>
            <a:tailEnd/>
          </a:ln>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a:solidFill>
                  <a:srgbClr val="000000"/>
                </a:solidFill>
                <a:latin typeface="Gill Sans MT" pitchFamily="34" charset="0"/>
              </a:rPr>
              <a:t>H</a:t>
            </a:r>
          </a:p>
        </p:txBody>
      </p:sp>
      <p:sp>
        <p:nvSpPr>
          <p:cNvPr id="95" name="Rectangle 13"/>
          <p:cNvSpPr>
            <a:spLocks noChangeArrowheads="1"/>
          </p:cNvSpPr>
          <p:nvPr/>
        </p:nvSpPr>
        <p:spPr bwMode="auto">
          <a:xfrm>
            <a:off x="1990725" y="2365375"/>
            <a:ext cx="835025" cy="303213"/>
          </a:xfrm>
          <a:prstGeom prst="rect">
            <a:avLst/>
          </a:prstGeom>
          <a:solidFill>
            <a:srgbClr val="00FF00"/>
          </a:solidFill>
          <a:ln w="9525">
            <a:solidFill>
              <a:schemeClr val="tx1"/>
            </a:solidFill>
            <a:miter lim="800000"/>
            <a:headEnd/>
            <a:tailEnd/>
          </a:ln>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a:solidFill>
                  <a:srgbClr val="000000"/>
                </a:solidFill>
                <a:latin typeface="Gill Sans MT" pitchFamily="34" charset="0"/>
              </a:rPr>
              <a:t>G</a:t>
            </a:r>
          </a:p>
        </p:txBody>
      </p:sp>
      <p:sp>
        <p:nvSpPr>
          <p:cNvPr id="96" name="Rectangle 14"/>
          <p:cNvSpPr>
            <a:spLocks noChangeArrowheads="1"/>
          </p:cNvSpPr>
          <p:nvPr/>
        </p:nvSpPr>
        <p:spPr bwMode="auto">
          <a:xfrm>
            <a:off x="2824163" y="4489450"/>
            <a:ext cx="379412" cy="304800"/>
          </a:xfrm>
          <a:prstGeom prst="rect">
            <a:avLst/>
          </a:prstGeom>
          <a:solidFill>
            <a:srgbClr val="99CCFF"/>
          </a:solidFill>
          <a:ln w="9525">
            <a:solidFill>
              <a:schemeClr val="tx1"/>
            </a:solidFill>
            <a:miter lim="800000"/>
            <a:headEnd/>
            <a:tailEnd/>
          </a:ln>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a:solidFill>
                  <a:srgbClr val="000000"/>
                </a:solidFill>
                <a:latin typeface="Gill Sans MT" pitchFamily="34" charset="0"/>
              </a:rPr>
              <a:t>4</a:t>
            </a:r>
          </a:p>
        </p:txBody>
      </p:sp>
      <p:sp>
        <p:nvSpPr>
          <p:cNvPr id="97" name="Rectangle 15"/>
          <p:cNvSpPr>
            <a:spLocks noChangeArrowheads="1"/>
          </p:cNvSpPr>
          <p:nvPr/>
        </p:nvSpPr>
        <p:spPr bwMode="auto">
          <a:xfrm>
            <a:off x="2824163" y="2365375"/>
            <a:ext cx="379412" cy="304800"/>
          </a:xfrm>
          <a:prstGeom prst="rect">
            <a:avLst/>
          </a:prstGeom>
          <a:solidFill>
            <a:srgbClr val="99CCFF"/>
          </a:solidFill>
          <a:ln w="9525">
            <a:solidFill>
              <a:schemeClr val="tx1"/>
            </a:solidFill>
            <a:miter lim="800000"/>
            <a:headEnd/>
            <a:tailEnd/>
          </a:ln>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a:solidFill>
                  <a:srgbClr val="000000"/>
                </a:solidFill>
                <a:latin typeface="Gill Sans MT" pitchFamily="34" charset="0"/>
              </a:rPr>
              <a:t>6</a:t>
            </a:r>
          </a:p>
        </p:txBody>
      </p:sp>
      <p:sp>
        <p:nvSpPr>
          <p:cNvPr id="98" name="Rectangle 16"/>
          <p:cNvSpPr>
            <a:spLocks noChangeArrowheads="1"/>
          </p:cNvSpPr>
          <p:nvPr/>
        </p:nvSpPr>
        <p:spPr bwMode="auto">
          <a:xfrm>
            <a:off x="2824163" y="2667000"/>
            <a:ext cx="379412" cy="304800"/>
          </a:xfrm>
          <a:prstGeom prst="rect">
            <a:avLst/>
          </a:prstGeom>
          <a:solidFill>
            <a:srgbClr val="99CCFF"/>
          </a:solidFill>
          <a:ln w="9525">
            <a:solidFill>
              <a:schemeClr val="tx1"/>
            </a:solidFill>
            <a:miter lim="800000"/>
            <a:headEnd/>
            <a:tailEnd/>
          </a:ln>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a:solidFill>
                  <a:srgbClr val="000000"/>
                </a:solidFill>
                <a:latin typeface="Gill Sans MT" pitchFamily="34" charset="0"/>
              </a:rPr>
              <a:t>0</a:t>
            </a:r>
          </a:p>
        </p:txBody>
      </p:sp>
      <p:sp>
        <p:nvSpPr>
          <p:cNvPr id="99" name="Rectangle 17"/>
          <p:cNvSpPr>
            <a:spLocks noChangeArrowheads="1"/>
          </p:cNvSpPr>
          <p:nvPr/>
        </p:nvSpPr>
        <p:spPr bwMode="auto">
          <a:xfrm>
            <a:off x="2824163" y="2970213"/>
            <a:ext cx="379412" cy="304800"/>
          </a:xfrm>
          <a:prstGeom prst="rect">
            <a:avLst/>
          </a:prstGeom>
          <a:solidFill>
            <a:srgbClr val="99CCFF"/>
          </a:solidFill>
          <a:ln w="9525">
            <a:solidFill>
              <a:schemeClr val="tx1"/>
            </a:solidFill>
            <a:miter lim="800000"/>
            <a:headEnd/>
            <a:tailEnd/>
          </a:ln>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a:solidFill>
                  <a:srgbClr val="000000"/>
                </a:solidFill>
                <a:latin typeface="Gill Sans MT" pitchFamily="34" charset="0"/>
              </a:rPr>
              <a:t>5</a:t>
            </a:r>
          </a:p>
        </p:txBody>
      </p:sp>
      <p:sp>
        <p:nvSpPr>
          <p:cNvPr id="100" name="Rectangle 18"/>
          <p:cNvSpPr>
            <a:spLocks noChangeArrowheads="1"/>
          </p:cNvSpPr>
          <p:nvPr/>
        </p:nvSpPr>
        <p:spPr bwMode="auto">
          <a:xfrm>
            <a:off x="2824163" y="3275013"/>
            <a:ext cx="379412" cy="304800"/>
          </a:xfrm>
          <a:prstGeom prst="rect">
            <a:avLst/>
          </a:prstGeom>
          <a:solidFill>
            <a:srgbClr val="99CCFF"/>
          </a:solidFill>
          <a:ln w="9525">
            <a:solidFill>
              <a:schemeClr val="tx1"/>
            </a:solidFill>
            <a:miter lim="800000"/>
            <a:headEnd/>
            <a:tailEnd/>
          </a:ln>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a:solidFill>
                  <a:srgbClr val="000000"/>
                </a:solidFill>
                <a:latin typeface="Gill Sans MT" pitchFamily="34" charset="0"/>
              </a:rPr>
              <a:t>3</a:t>
            </a:r>
          </a:p>
        </p:txBody>
      </p:sp>
      <p:sp>
        <p:nvSpPr>
          <p:cNvPr id="101" name="Rectangle 19"/>
          <p:cNvSpPr>
            <a:spLocks noChangeArrowheads="1"/>
          </p:cNvSpPr>
          <p:nvPr/>
        </p:nvSpPr>
        <p:spPr bwMode="auto">
          <a:xfrm>
            <a:off x="2824163" y="3578225"/>
            <a:ext cx="379412" cy="304800"/>
          </a:xfrm>
          <a:prstGeom prst="rect">
            <a:avLst/>
          </a:prstGeom>
          <a:solidFill>
            <a:srgbClr val="99CCFF"/>
          </a:solidFill>
          <a:ln w="9525">
            <a:solidFill>
              <a:schemeClr val="tx1"/>
            </a:solidFill>
            <a:miter lim="800000"/>
            <a:headEnd/>
            <a:tailEnd/>
          </a:ln>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a:solidFill>
                  <a:srgbClr val="000000"/>
                </a:solidFill>
                <a:latin typeface="Gill Sans MT" pitchFamily="34" charset="0"/>
              </a:rPr>
              <a:t>1</a:t>
            </a:r>
          </a:p>
        </p:txBody>
      </p:sp>
      <p:sp>
        <p:nvSpPr>
          <p:cNvPr id="102" name="Rectangle 20"/>
          <p:cNvSpPr>
            <a:spLocks noChangeArrowheads="1"/>
          </p:cNvSpPr>
          <p:nvPr/>
        </p:nvSpPr>
        <p:spPr bwMode="auto">
          <a:xfrm>
            <a:off x="2824163" y="3881438"/>
            <a:ext cx="379412" cy="304800"/>
          </a:xfrm>
          <a:prstGeom prst="rect">
            <a:avLst/>
          </a:prstGeom>
          <a:solidFill>
            <a:srgbClr val="99CCFF"/>
          </a:solidFill>
          <a:ln w="9525">
            <a:solidFill>
              <a:schemeClr val="tx1"/>
            </a:solidFill>
            <a:miter lim="800000"/>
            <a:headEnd/>
            <a:tailEnd/>
          </a:ln>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a:solidFill>
                  <a:srgbClr val="000000"/>
                </a:solidFill>
                <a:latin typeface="Gill Sans MT" pitchFamily="34" charset="0"/>
              </a:rPr>
              <a:t>7</a:t>
            </a:r>
          </a:p>
        </p:txBody>
      </p:sp>
      <p:sp>
        <p:nvSpPr>
          <p:cNvPr id="103" name="Rectangle 21"/>
          <p:cNvSpPr>
            <a:spLocks noChangeArrowheads="1"/>
          </p:cNvSpPr>
          <p:nvPr/>
        </p:nvSpPr>
        <p:spPr bwMode="auto">
          <a:xfrm>
            <a:off x="2824163" y="4184650"/>
            <a:ext cx="379412" cy="304800"/>
          </a:xfrm>
          <a:prstGeom prst="rect">
            <a:avLst/>
          </a:prstGeom>
          <a:solidFill>
            <a:srgbClr val="99CCFF"/>
          </a:solidFill>
          <a:ln w="9525">
            <a:solidFill>
              <a:schemeClr val="tx1"/>
            </a:solidFill>
            <a:miter lim="800000"/>
            <a:headEnd/>
            <a:tailEnd/>
          </a:ln>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a:solidFill>
                  <a:srgbClr val="000000"/>
                </a:solidFill>
                <a:latin typeface="Gill Sans MT" pitchFamily="34" charset="0"/>
              </a:rPr>
              <a:t>2</a:t>
            </a:r>
          </a:p>
        </p:txBody>
      </p:sp>
      <p:grpSp>
        <p:nvGrpSpPr>
          <p:cNvPr id="104" name="Group 90"/>
          <p:cNvGrpSpPr>
            <a:grpSpLocks/>
          </p:cNvGrpSpPr>
          <p:nvPr/>
        </p:nvGrpSpPr>
        <p:grpSpPr bwMode="auto">
          <a:xfrm>
            <a:off x="3205163" y="2060575"/>
            <a:ext cx="911225" cy="3036888"/>
            <a:chOff x="2019" y="1299"/>
            <a:chExt cx="574" cy="1913"/>
          </a:xfrm>
        </p:grpSpPr>
        <p:sp>
          <p:nvSpPr>
            <p:cNvPr id="105" name="AutoShape 5"/>
            <p:cNvSpPr>
              <a:spLocks noChangeArrowheads="1"/>
            </p:cNvSpPr>
            <p:nvPr/>
          </p:nvSpPr>
          <p:spPr bwMode="auto">
            <a:xfrm>
              <a:off x="2210" y="1299"/>
              <a:ext cx="383" cy="1913"/>
            </a:xfrm>
            <a:prstGeom prst="roundRect">
              <a:avLst>
                <a:gd name="adj" fmla="val 16667"/>
              </a:avLst>
            </a:prstGeom>
            <a:solidFill>
              <a:srgbClr val="CCFFFF"/>
            </a:solidFill>
            <a:ln w="9525">
              <a:solidFill>
                <a:schemeClr val="tx1"/>
              </a:solidFill>
              <a:round/>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vert="eaVert" wrap="none" anchor="ctr"/>
            <a:lstStyle/>
            <a:p>
              <a:pPr algn="ctr" fontAlgn="base">
                <a:spcBef>
                  <a:spcPct val="0"/>
                </a:spcBef>
                <a:spcAft>
                  <a:spcPct val="0"/>
                </a:spcAft>
              </a:pPr>
              <a:r>
                <a:rPr lang="en-US">
                  <a:solidFill>
                    <a:srgbClr val="000000"/>
                  </a:solidFill>
                  <a:latin typeface="Gill Sans MT" pitchFamily="34" charset="0"/>
                </a:rPr>
                <a:t>Age-Aware 1-of-M</a:t>
              </a:r>
            </a:p>
          </p:txBody>
        </p:sp>
        <p:sp>
          <p:nvSpPr>
            <p:cNvPr id="106" name="Line 50"/>
            <p:cNvSpPr>
              <a:spLocks noChangeShapeType="1"/>
            </p:cNvSpPr>
            <p:nvPr/>
          </p:nvSpPr>
          <p:spPr bwMode="auto">
            <a:xfrm>
              <a:off x="2019" y="1539"/>
              <a:ext cx="192" cy="0"/>
            </a:xfrm>
            <a:prstGeom prst="line">
              <a:avLst/>
            </a:prstGeom>
            <a:noFill/>
            <a:ln w="9525">
              <a:solidFill>
                <a:schemeClr val="tx1"/>
              </a:solidFill>
              <a:round/>
              <a:headEnd/>
              <a:tailEnd type="triangle" w="med" len="med"/>
            </a:ln>
            <a:effectLst/>
          </p:spPr>
          <p:txBody>
            <a:bodyPr/>
            <a:lstStyle/>
            <a:p>
              <a:pPr algn="ctr" fontAlgn="base">
                <a:spcBef>
                  <a:spcPct val="0"/>
                </a:spcBef>
                <a:spcAft>
                  <a:spcPct val="0"/>
                </a:spcAft>
              </a:pPr>
              <a:endParaRPr lang="en-US" sz="1600">
                <a:solidFill>
                  <a:srgbClr val="000000"/>
                </a:solidFill>
                <a:latin typeface="Gill Sans MT" pitchFamily="34" charset="0"/>
              </a:endParaRPr>
            </a:p>
          </p:txBody>
        </p:sp>
        <p:sp>
          <p:nvSpPr>
            <p:cNvPr id="107" name="Line 51"/>
            <p:cNvSpPr>
              <a:spLocks noChangeShapeType="1"/>
            </p:cNvSpPr>
            <p:nvPr/>
          </p:nvSpPr>
          <p:spPr bwMode="auto">
            <a:xfrm>
              <a:off x="2019" y="1731"/>
              <a:ext cx="192" cy="0"/>
            </a:xfrm>
            <a:prstGeom prst="line">
              <a:avLst/>
            </a:prstGeom>
            <a:noFill/>
            <a:ln w="9525">
              <a:solidFill>
                <a:schemeClr val="tx1"/>
              </a:solidFill>
              <a:round/>
              <a:headEnd/>
              <a:tailEnd type="triangle" w="med" len="med"/>
            </a:ln>
            <a:effectLst/>
          </p:spPr>
          <p:txBody>
            <a:bodyPr/>
            <a:lstStyle/>
            <a:p>
              <a:pPr algn="ctr" fontAlgn="base">
                <a:spcBef>
                  <a:spcPct val="0"/>
                </a:spcBef>
                <a:spcAft>
                  <a:spcPct val="0"/>
                </a:spcAft>
              </a:pPr>
              <a:endParaRPr lang="en-US" sz="1600">
                <a:solidFill>
                  <a:srgbClr val="000000"/>
                </a:solidFill>
                <a:latin typeface="Gill Sans MT" pitchFamily="34" charset="0"/>
              </a:endParaRPr>
            </a:p>
          </p:txBody>
        </p:sp>
        <p:sp>
          <p:nvSpPr>
            <p:cNvPr id="108" name="Line 52"/>
            <p:cNvSpPr>
              <a:spLocks noChangeShapeType="1"/>
            </p:cNvSpPr>
            <p:nvPr/>
          </p:nvSpPr>
          <p:spPr bwMode="auto">
            <a:xfrm>
              <a:off x="2019" y="1922"/>
              <a:ext cx="192" cy="0"/>
            </a:xfrm>
            <a:prstGeom prst="line">
              <a:avLst/>
            </a:prstGeom>
            <a:noFill/>
            <a:ln w="9525">
              <a:solidFill>
                <a:schemeClr val="tx1"/>
              </a:solidFill>
              <a:round/>
              <a:headEnd/>
              <a:tailEnd type="triangle" w="med" len="med"/>
            </a:ln>
            <a:effectLst/>
          </p:spPr>
          <p:txBody>
            <a:bodyPr/>
            <a:lstStyle/>
            <a:p>
              <a:pPr algn="ctr" fontAlgn="base">
                <a:spcBef>
                  <a:spcPct val="0"/>
                </a:spcBef>
                <a:spcAft>
                  <a:spcPct val="0"/>
                </a:spcAft>
              </a:pPr>
              <a:endParaRPr lang="en-US" sz="1600">
                <a:solidFill>
                  <a:srgbClr val="000000"/>
                </a:solidFill>
                <a:latin typeface="Gill Sans MT" pitchFamily="34" charset="0"/>
              </a:endParaRPr>
            </a:p>
          </p:txBody>
        </p:sp>
        <p:sp>
          <p:nvSpPr>
            <p:cNvPr id="109" name="Line 53"/>
            <p:cNvSpPr>
              <a:spLocks noChangeShapeType="1"/>
            </p:cNvSpPr>
            <p:nvPr/>
          </p:nvSpPr>
          <p:spPr bwMode="auto">
            <a:xfrm>
              <a:off x="2019" y="2113"/>
              <a:ext cx="192" cy="0"/>
            </a:xfrm>
            <a:prstGeom prst="line">
              <a:avLst/>
            </a:prstGeom>
            <a:noFill/>
            <a:ln w="9525">
              <a:solidFill>
                <a:schemeClr val="tx1"/>
              </a:solidFill>
              <a:round/>
              <a:headEnd/>
              <a:tailEnd type="triangle" w="med" len="med"/>
            </a:ln>
            <a:effectLst/>
          </p:spPr>
          <p:txBody>
            <a:bodyPr/>
            <a:lstStyle/>
            <a:p>
              <a:pPr algn="ctr" fontAlgn="base">
                <a:spcBef>
                  <a:spcPct val="0"/>
                </a:spcBef>
                <a:spcAft>
                  <a:spcPct val="0"/>
                </a:spcAft>
              </a:pPr>
              <a:endParaRPr lang="en-US" sz="1600">
                <a:solidFill>
                  <a:srgbClr val="000000"/>
                </a:solidFill>
                <a:latin typeface="Gill Sans MT" pitchFamily="34" charset="0"/>
              </a:endParaRPr>
            </a:p>
          </p:txBody>
        </p:sp>
        <p:sp>
          <p:nvSpPr>
            <p:cNvPr id="110" name="Line 54"/>
            <p:cNvSpPr>
              <a:spLocks noChangeShapeType="1"/>
            </p:cNvSpPr>
            <p:nvPr/>
          </p:nvSpPr>
          <p:spPr bwMode="auto">
            <a:xfrm>
              <a:off x="2019" y="2304"/>
              <a:ext cx="192" cy="0"/>
            </a:xfrm>
            <a:prstGeom prst="line">
              <a:avLst/>
            </a:prstGeom>
            <a:noFill/>
            <a:ln w="9525">
              <a:solidFill>
                <a:schemeClr val="tx1"/>
              </a:solidFill>
              <a:round/>
              <a:headEnd/>
              <a:tailEnd type="triangle" w="med" len="med"/>
            </a:ln>
            <a:effectLst/>
          </p:spPr>
          <p:txBody>
            <a:bodyPr/>
            <a:lstStyle/>
            <a:p>
              <a:pPr algn="ctr" fontAlgn="base">
                <a:spcBef>
                  <a:spcPct val="0"/>
                </a:spcBef>
                <a:spcAft>
                  <a:spcPct val="0"/>
                </a:spcAft>
              </a:pPr>
              <a:endParaRPr lang="en-US" sz="1600">
                <a:solidFill>
                  <a:srgbClr val="000000"/>
                </a:solidFill>
                <a:latin typeface="Gill Sans MT" pitchFamily="34" charset="0"/>
              </a:endParaRPr>
            </a:p>
          </p:txBody>
        </p:sp>
        <p:sp>
          <p:nvSpPr>
            <p:cNvPr id="111" name="Line 55"/>
            <p:cNvSpPr>
              <a:spLocks noChangeShapeType="1"/>
            </p:cNvSpPr>
            <p:nvPr/>
          </p:nvSpPr>
          <p:spPr bwMode="auto">
            <a:xfrm>
              <a:off x="2019" y="2495"/>
              <a:ext cx="192" cy="0"/>
            </a:xfrm>
            <a:prstGeom prst="line">
              <a:avLst/>
            </a:prstGeom>
            <a:noFill/>
            <a:ln w="9525">
              <a:solidFill>
                <a:schemeClr val="tx1"/>
              </a:solidFill>
              <a:round/>
              <a:headEnd/>
              <a:tailEnd type="triangle" w="med" len="med"/>
            </a:ln>
            <a:effectLst/>
          </p:spPr>
          <p:txBody>
            <a:bodyPr/>
            <a:lstStyle/>
            <a:p>
              <a:pPr algn="ctr" fontAlgn="base">
                <a:spcBef>
                  <a:spcPct val="0"/>
                </a:spcBef>
                <a:spcAft>
                  <a:spcPct val="0"/>
                </a:spcAft>
              </a:pPr>
              <a:endParaRPr lang="en-US" sz="1600">
                <a:solidFill>
                  <a:srgbClr val="000000"/>
                </a:solidFill>
                <a:latin typeface="Gill Sans MT" pitchFamily="34" charset="0"/>
              </a:endParaRPr>
            </a:p>
          </p:txBody>
        </p:sp>
        <p:sp>
          <p:nvSpPr>
            <p:cNvPr id="112" name="Line 56"/>
            <p:cNvSpPr>
              <a:spLocks noChangeShapeType="1"/>
            </p:cNvSpPr>
            <p:nvPr/>
          </p:nvSpPr>
          <p:spPr bwMode="auto">
            <a:xfrm>
              <a:off x="2019" y="2687"/>
              <a:ext cx="192" cy="0"/>
            </a:xfrm>
            <a:prstGeom prst="line">
              <a:avLst/>
            </a:prstGeom>
            <a:noFill/>
            <a:ln w="9525">
              <a:solidFill>
                <a:schemeClr val="tx1"/>
              </a:solidFill>
              <a:round/>
              <a:headEnd/>
              <a:tailEnd type="triangle" w="med" len="med"/>
            </a:ln>
            <a:effectLst/>
          </p:spPr>
          <p:txBody>
            <a:bodyPr/>
            <a:lstStyle/>
            <a:p>
              <a:pPr algn="ctr" fontAlgn="base">
                <a:spcBef>
                  <a:spcPct val="0"/>
                </a:spcBef>
                <a:spcAft>
                  <a:spcPct val="0"/>
                </a:spcAft>
              </a:pPr>
              <a:endParaRPr lang="en-US" sz="1600">
                <a:solidFill>
                  <a:srgbClr val="000000"/>
                </a:solidFill>
                <a:latin typeface="Gill Sans MT" pitchFamily="34" charset="0"/>
              </a:endParaRPr>
            </a:p>
          </p:txBody>
        </p:sp>
        <p:sp>
          <p:nvSpPr>
            <p:cNvPr id="113" name="Line 57"/>
            <p:cNvSpPr>
              <a:spLocks noChangeShapeType="1"/>
            </p:cNvSpPr>
            <p:nvPr/>
          </p:nvSpPr>
          <p:spPr bwMode="auto">
            <a:xfrm>
              <a:off x="2019" y="2878"/>
              <a:ext cx="192" cy="0"/>
            </a:xfrm>
            <a:prstGeom prst="line">
              <a:avLst/>
            </a:prstGeom>
            <a:noFill/>
            <a:ln w="9525">
              <a:solidFill>
                <a:schemeClr val="tx1"/>
              </a:solidFill>
              <a:round/>
              <a:headEnd/>
              <a:tailEnd type="triangle" w="med" len="med"/>
            </a:ln>
            <a:effectLst/>
          </p:spPr>
          <p:txBody>
            <a:bodyPr/>
            <a:lstStyle/>
            <a:p>
              <a:pPr algn="ctr" fontAlgn="base">
                <a:spcBef>
                  <a:spcPct val="0"/>
                </a:spcBef>
                <a:spcAft>
                  <a:spcPct val="0"/>
                </a:spcAft>
              </a:pPr>
              <a:endParaRPr lang="en-US" sz="1600">
                <a:solidFill>
                  <a:srgbClr val="000000"/>
                </a:solidFill>
                <a:latin typeface="Gill Sans MT" pitchFamily="34" charset="0"/>
              </a:endParaRPr>
            </a:p>
          </p:txBody>
        </p:sp>
      </p:grpSp>
      <p:grpSp>
        <p:nvGrpSpPr>
          <p:cNvPr id="114" name="Group 66"/>
          <p:cNvGrpSpPr>
            <a:grpSpLocks/>
          </p:cNvGrpSpPr>
          <p:nvPr/>
        </p:nvGrpSpPr>
        <p:grpSpPr bwMode="auto">
          <a:xfrm>
            <a:off x="3205163" y="2592388"/>
            <a:ext cx="304800" cy="2125662"/>
            <a:chOff x="2019" y="1634"/>
            <a:chExt cx="192" cy="1339"/>
          </a:xfrm>
        </p:grpSpPr>
        <p:sp>
          <p:nvSpPr>
            <p:cNvPr id="115" name="Line 58"/>
            <p:cNvSpPr>
              <a:spLocks noChangeShapeType="1"/>
            </p:cNvSpPr>
            <p:nvPr/>
          </p:nvSpPr>
          <p:spPr bwMode="auto">
            <a:xfrm flipH="1">
              <a:off x="2019" y="1825"/>
              <a:ext cx="192" cy="0"/>
            </a:xfrm>
            <a:prstGeom prst="line">
              <a:avLst/>
            </a:prstGeom>
            <a:noFill/>
            <a:ln w="38100">
              <a:solidFill>
                <a:srgbClr val="008000"/>
              </a:solidFill>
              <a:round/>
              <a:headEnd/>
              <a:tailEnd type="triangle" w="med" len="med"/>
            </a:ln>
            <a:effectLst/>
          </p:spPr>
          <p:txBody>
            <a:bodyPr/>
            <a:lstStyle/>
            <a:p>
              <a:pPr algn="ctr" fontAlgn="base">
                <a:spcBef>
                  <a:spcPct val="0"/>
                </a:spcBef>
                <a:spcAft>
                  <a:spcPct val="0"/>
                </a:spcAft>
              </a:pPr>
              <a:endParaRPr lang="en-US" sz="1600">
                <a:solidFill>
                  <a:srgbClr val="000000"/>
                </a:solidFill>
                <a:latin typeface="Gill Sans MT" pitchFamily="34" charset="0"/>
              </a:endParaRPr>
            </a:p>
          </p:txBody>
        </p:sp>
        <p:sp>
          <p:nvSpPr>
            <p:cNvPr id="116" name="Line 59"/>
            <p:cNvSpPr>
              <a:spLocks noChangeShapeType="1"/>
            </p:cNvSpPr>
            <p:nvPr/>
          </p:nvSpPr>
          <p:spPr bwMode="auto">
            <a:xfrm flipH="1">
              <a:off x="2019" y="1634"/>
              <a:ext cx="192" cy="0"/>
            </a:xfrm>
            <a:prstGeom prst="line">
              <a:avLst/>
            </a:prstGeom>
            <a:noFill/>
            <a:ln w="38100">
              <a:solidFill>
                <a:srgbClr val="FF0000"/>
              </a:solidFill>
              <a:round/>
              <a:headEnd/>
              <a:tailEnd type="triangle" w="med" len="med"/>
            </a:ln>
            <a:effectLst/>
          </p:spPr>
          <p:txBody>
            <a:bodyPr/>
            <a:lstStyle/>
            <a:p>
              <a:pPr algn="ctr" fontAlgn="base">
                <a:spcBef>
                  <a:spcPct val="0"/>
                </a:spcBef>
                <a:spcAft>
                  <a:spcPct val="0"/>
                </a:spcAft>
              </a:pPr>
              <a:endParaRPr lang="en-US" sz="1600">
                <a:solidFill>
                  <a:srgbClr val="000000"/>
                </a:solidFill>
                <a:latin typeface="Gill Sans MT" pitchFamily="34" charset="0"/>
              </a:endParaRPr>
            </a:p>
          </p:txBody>
        </p:sp>
        <p:sp>
          <p:nvSpPr>
            <p:cNvPr id="117" name="Line 60"/>
            <p:cNvSpPr>
              <a:spLocks noChangeShapeType="1"/>
            </p:cNvSpPr>
            <p:nvPr/>
          </p:nvSpPr>
          <p:spPr bwMode="auto">
            <a:xfrm flipH="1">
              <a:off x="2019" y="2017"/>
              <a:ext cx="192" cy="0"/>
            </a:xfrm>
            <a:prstGeom prst="line">
              <a:avLst/>
            </a:prstGeom>
            <a:noFill/>
            <a:ln w="38100">
              <a:solidFill>
                <a:srgbClr val="FF0000"/>
              </a:solidFill>
              <a:round/>
              <a:headEnd/>
              <a:tailEnd type="triangle" w="med" len="med"/>
            </a:ln>
            <a:effectLst/>
          </p:spPr>
          <p:txBody>
            <a:bodyPr/>
            <a:lstStyle/>
            <a:p>
              <a:pPr algn="ctr" fontAlgn="base">
                <a:spcBef>
                  <a:spcPct val="0"/>
                </a:spcBef>
                <a:spcAft>
                  <a:spcPct val="0"/>
                </a:spcAft>
              </a:pPr>
              <a:endParaRPr lang="en-US" sz="1600">
                <a:solidFill>
                  <a:srgbClr val="000000"/>
                </a:solidFill>
                <a:latin typeface="Gill Sans MT" pitchFamily="34" charset="0"/>
              </a:endParaRPr>
            </a:p>
          </p:txBody>
        </p:sp>
        <p:sp>
          <p:nvSpPr>
            <p:cNvPr id="118" name="Line 61"/>
            <p:cNvSpPr>
              <a:spLocks noChangeShapeType="1"/>
            </p:cNvSpPr>
            <p:nvPr/>
          </p:nvSpPr>
          <p:spPr bwMode="auto">
            <a:xfrm flipH="1">
              <a:off x="2019" y="2208"/>
              <a:ext cx="192" cy="0"/>
            </a:xfrm>
            <a:prstGeom prst="line">
              <a:avLst/>
            </a:prstGeom>
            <a:noFill/>
            <a:ln w="38100">
              <a:solidFill>
                <a:srgbClr val="FF0000"/>
              </a:solidFill>
              <a:round/>
              <a:headEnd/>
              <a:tailEnd type="triangle" w="med" len="med"/>
            </a:ln>
            <a:effectLst/>
          </p:spPr>
          <p:txBody>
            <a:bodyPr/>
            <a:lstStyle/>
            <a:p>
              <a:pPr algn="ctr" fontAlgn="base">
                <a:spcBef>
                  <a:spcPct val="0"/>
                </a:spcBef>
                <a:spcAft>
                  <a:spcPct val="0"/>
                </a:spcAft>
              </a:pPr>
              <a:endParaRPr lang="en-US" sz="1600">
                <a:solidFill>
                  <a:srgbClr val="000000"/>
                </a:solidFill>
                <a:latin typeface="Gill Sans MT" pitchFamily="34" charset="0"/>
              </a:endParaRPr>
            </a:p>
          </p:txBody>
        </p:sp>
        <p:sp>
          <p:nvSpPr>
            <p:cNvPr id="119" name="Line 62"/>
            <p:cNvSpPr>
              <a:spLocks noChangeShapeType="1"/>
            </p:cNvSpPr>
            <p:nvPr/>
          </p:nvSpPr>
          <p:spPr bwMode="auto">
            <a:xfrm flipH="1">
              <a:off x="2019" y="2399"/>
              <a:ext cx="192" cy="0"/>
            </a:xfrm>
            <a:prstGeom prst="line">
              <a:avLst/>
            </a:prstGeom>
            <a:noFill/>
            <a:ln w="38100">
              <a:solidFill>
                <a:srgbClr val="FF0000"/>
              </a:solidFill>
              <a:round/>
              <a:headEnd/>
              <a:tailEnd type="triangle" w="med" len="med"/>
            </a:ln>
            <a:effectLst/>
          </p:spPr>
          <p:txBody>
            <a:bodyPr/>
            <a:lstStyle/>
            <a:p>
              <a:pPr algn="ctr" fontAlgn="base">
                <a:spcBef>
                  <a:spcPct val="0"/>
                </a:spcBef>
                <a:spcAft>
                  <a:spcPct val="0"/>
                </a:spcAft>
              </a:pPr>
              <a:endParaRPr lang="en-US" sz="1600">
                <a:solidFill>
                  <a:srgbClr val="000000"/>
                </a:solidFill>
                <a:latin typeface="Gill Sans MT" pitchFamily="34" charset="0"/>
              </a:endParaRPr>
            </a:p>
          </p:txBody>
        </p:sp>
        <p:sp>
          <p:nvSpPr>
            <p:cNvPr id="120" name="Line 63"/>
            <p:cNvSpPr>
              <a:spLocks noChangeShapeType="1"/>
            </p:cNvSpPr>
            <p:nvPr/>
          </p:nvSpPr>
          <p:spPr bwMode="auto">
            <a:xfrm flipH="1">
              <a:off x="2019" y="2590"/>
              <a:ext cx="192" cy="0"/>
            </a:xfrm>
            <a:prstGeom prst="line">
              <a:avLst/>
            </a:prstGeom>
            <a:noFill/>
            <a:ln w="38100">
              <a:solidFill>
                <a:srgbClr val="FF0000"/>
              </a:solidFill>
              <a:round/>
              <a:headEnd/>
              <a:tailEnd type="triangle" w="med" len="med"/>
            </a:ln>
            <a:effectLst/>
          </p:spPr>
          <p:txBody>
            <a:bodyPr/>
            <a:lstStyle/>
            <a:p>
              <a:pPr algn="ctr" fontAlgn="base">
                <a:spcBef>
                  <a:spcPct val="0"/>
                </a:spcBef>
                <a:spcAft>
                  <a:spcPct val="0"/>
                </a:spcAft>
              </a:pPr>
              <a:endParaRPr lang="en-US" sz="1600">
                <a:solidFill>
                  <a:srgbClr val="000000"/>
                </a:solidFill>
                <a:latin typeface="Gill Sans MT" pitchFamily="34" charset="0"/>
              </a:endParaRPr>
            </a:p>
          </p:txBody>
        </p:sp>
        <p:sp>
          <p:nvSpPr>
            <p:cNvPr id="121" name="Line 64"/>
            <p:cNvSpPr>
              <a:spLocks noChangeShapeType="1"/>
            </p:cNvSpPr>
            <p:nvPr/>
          </p:nvSpPr>
          <p:spPr bwMode="auto">
            <a:xfrm flipH="1">
              <a:off x="2019" y="2781"/>
              <a:ext cx="192" cy="0"/>
            </a:xfrm>
            <a:prstGeom prst="line">
              <a:avLst/>
            </a:prstGeom>
            <a:noFill/>
            <a:ln w="38100">
              <a:solidFill>
                <a:srgbClr val="FF0000"/>
              </a:solidFill>
              <a:round/>
              <a:headEnd/>
              <a:tailEnd type="triangle" w="med" len="med"/>
            </a:ln>
            <a:effectLst/>
          </p:spPr>
          <p:txBody>
            <a:bodyPr/>
            <a:lstStyle/>
            <a:p>
              <a:pPr algn="ctr" fontAlgn="base">
                <a:spcBef>
                  <a:spcPct val="0"/>
                </a:spcBef>
                <a:spcAft>
                  <a:spcPct val="0"/>
                </a:spcAft>
              </a:pPr>
              <a:endParaRPr lang="en-US" sz="1600">
                <a:solidFill>
                  <a:srgbClr val="000000"/>
                </a:solidFill>
                <a:latin typeface="Gill Sans MT" pitchFamily="34" charset="0"/>
              </a:endParaRPr>
            </a:p>
          </p:txBody>
        </p:sp>
        <p:sp>
          <p:nvSpPr>
            <p:cNvPr id="122" name="Line 65"/>
            <p:cNvSpPr>
              <a:spLocks noChangeShapeType="1"/>
            </p:cNvSpPr>
            <p:nvPr/>
          </p:nvSpPr>
          <p:spPr bwMode="auto">
            <a:xfrm flipH="1">
              <a:off x="2019" y="2973"/>
              <a:ext cx="192" cy="0"/>
            </a:xfrm>
            <a:prstGeom prst="line">
              <a:avLst/>
            </a:prstGeom>
            <a:noFill/>
            <a:ln w="38100">
              <a:solidFill>
                <a:srgbClr val="FF0000"/>
              </a:solidFill>
              <a:round/>
              <a:headEnd/>
              <a:tailEnd type="triangle" w="med" len="med"/>
            </a:ln>
            <a:effectLst/>
          </p:spPr>
          <p:txBody>
            <a:bodyPr/>
            <a:lstStyle/>
            <a:p>
              <a:pPr algn="ctr" fontAlgn="base">
                <a:spcBef>
                  <a:spcPct val="0"/>
                </a:spcBef>
                <a:spcAft>
                  <a:spcPct val="0"/>
                </a:spcAft>
              </a:pPr>
              <a:endParaRPr lang="en-US" sz="1600">
                <a:solidFill>
                  <a:srgbClr val="000000"/>
                </a:solidFill>
                <a:latin typeface="Gill Sans MT" pitchFamily="34" charset="0"/>
              </a:endParaRPr>
            </a:p>
          </p:txBody>
        </p:sp>
      </p:grpSp>
      <p:grpSp>
        <p:nvGrpSpPr>
          <p:cNvPr id="123" name="Group 116"/>
          <p:cNvGrpSpPr>
            <a:grpSpLocks/>
          </p:cNvGrpSpPr>
          <p:nvPr/>
        </p:nvGrpSpPr>
        <p:grpSpPr bwMode="auto">
          <a:xfrm>
            <a:off x="4114800" y="2060575"/>
            <a:ext cx="1216025" cy="3036888"/>
            <a:chOff x="2592" y="1299"/>
            <a:chExt cx="766" cy="1913"/>
          </a:xfrm>
        </p:grpSpPr>
        <p:sp>
          <p:nvSpPr>
            <p:cNvPr id="124" name="AutoShape 67"/>
            <p:cNvSpPr>
              <a:spLocks noChangeArrowheads="1"/>
            </p:cNvSpPr>
            <p:nvPr/>
          </p:nvSpPr>
          <p:spPr bwMode="auto">
            <a:xfrm>
              <a:off x="2975" y="1299"/>
              <a:ext cx="383" cy="1913"/>
            </a:xfrm>
            <a:prstGeom prst="roundRect">
              <a:avLst>
                <a:gd name="adj" fmla="val 16667"/>
              </a:avLst>
            </a:prstGeom>
            <a:solidFill>
              <a:srgbClr val="CCFFFF"/>
            </a:solidFill>
            <a:ln w="9525">
              <a:solidFill>
                <a:schemeClr val="tx1"/>
              </a:solidFill>
              <a:round/>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vert="eaVert" wrap="none" anchor="ctr"/>
            <a:lstStyle/>
            <a:p>
              <a:pPr algn="ctr" fontAlgn="base">
                <a:spcBef>
                  <a:spcPct val="0"/>
                </a:spcBef>
                <a:spcAft>
                  <a:spcPct val="0"/>
                </a:spcAft>
              </a:pPr>
              <a:r>
                <a:rPr lang="en-US">
                  <a:solidFill>
                    <a:srgbClr val="000000"/>
                  </a:solidFill>
                  <a:latin typeface="Gill Sans MT" pitchFamily="34" charset="0"/>
                </a:rPr>
                <a:t>Age-Aware 1-of-M</a:t>
              </a:r>
            </a:p>
          </p:txBody>
        </p:sp>
        <p:sp>
          <p:nvSpPr>
            <p:cNvPr id="125" name="Line 68"/>
            <p:cNvSpPr>
              <a:spLocks noChangeShapeType="1"/>
            </p:cNvSpPr>
            <p:nvPr/>
          </p:nvSpPr>
          <p:spPr bwMode="auto">
            <a:xfrm>
              <a:off x="2592" y="1539"/>
              <a:ext cx="384" cy="0"/>
            </a:xfrm>
            <a:prstGeom prst="line">
              <a:avLst/>
            </a:prstGeom>
            <a:noFill/>
            <a:ln w="9525">
              <a:solidFill>
                <a:schemeClr val="tx1"/>
              </a:solidFill>
              <a:round/>
              <a:headEnd/>
              <a:tailEnd type="triangle" w="med" len="med"/>
            </a:ln>
            <a:effectLst/>
          </p:spPr>
          <p:txBody>
            <a:bodyPr/>
            <a:lstStyle/>
            <a:p>
              <a:pPr algn="ctr" fontAlgn="base">
                <a:spcBef>
                  <a:spcPct val="0"/>
                </a:spcBef>
                <a:spcAft>
                  <a:spcPct val="0"/>
                </a:spcAft>
              </a:pPr>
              <a:endParaRPr lang="en-US" sz="1600">
                <a:solidFill>
                  <a:srgbClr val="000000"/>
                </a:solidFill>
                <a:latin typeface="Gill Sans MT" pitchFamily="34" charset="0"/>
              </a:endParaRPr>
            </a:p>
          </p:txBody>
        </p:sp>
        <p:sp>
          <p:nvSpPr>
            <p:cNvPr id="126" name="Line 69"/>
            <p:cNvSpPr>
              <a:spLocks noChangeShapeType="1"/>
            </p:cNvSpPr>
            <p:nvPr/>
          </p:nvSpPr>
          <p:spPr bwMode="auto">
            <a:xfrm>
              <a:off x="2593" y="1730"/>
              <a:ext cx="384" cy="0"/>
            </a:xfrm>
            <a:prstGeom prst="line">
              <a:avLst/>
            </a:prstGeom>
            <a:noFill/>
            <a:ln w="9525">
              <a:solidFill>
                <a:schemeClr val="tx1"/>
              </a:solidFill>
              <a:round/>
              <a:headEnd/>
              <a:tailEnd type="triangle" w="med" len="med"/>
            </a:ln>
            <a:effectLst/>
          </p:spPr>
          <p:txBody>
            <a:bodyPr/>
            <a:lstStyle/>
            <a:p>
              <a:pPr algn="ctr" fontAlgn="base">
                <a:spcBef>
                  <a:spcPct val="0"/>
                </a:spcBef>
                <a:spcAft>
                  <a:spcPct val="0"/>
                </a:spcAft>
              </a:pPr>
              <a:endParaRPr lang="en-US" sz="1600">
                <a:solidFill>
                  <a:srgbClr val="000000"/>
                </a:solidFill>
                <a:latin typeface="Gill Sans MT" pitchFamily="34" charset="0"/>
              </a:endParaRPr>
            </a:p>
          </p:txBody>
        </p:sp>
        <p:sp>
          <p:nvSpPr>
            <p:cNvPr id="127" name="Line 70"/>
            <p:cNvSpPr>
              <a:spLocks noChangeShapeType="1"/>
            </p:cNvSpPr>
            <p:nvPr/>
          </p:nvSpPr>
          <p:spPr bwMode="auto">
            <a:xfrm>
              <a:off x="2593" y="1921"/>
              <a:ext cx="384" cy="0"/>
            </a:xfrm>
            <a:prstGeom prst="line">
              <a:avLst/>
            </a:prstGeom>
            <a:noFill/>
            <a:ln w="9525">
              <a:solidFill>
                <a:schemeClr val="tx1"/>
              </a:solidFill>
              <a:round/>
              <a:headEnd/>
              <a:tailEnd type="triangle" w="med" len="med"/>
            </a:ln>
            <a:effectLst/>
          </p:spPr>
          <p:txBody>
            <a:bodyPr/>
            <a:lstStyle/>
            <a:p>
              <a:pPr algn="ctr" fontAlgn="base">
                <a:spcBef>
                  <a:spcPct val="0"/>
                </a:spcBef>
                <a:spcAft>
                  <a:spcPct val="0"/>
                </a:spcAft>
              </a:pPr>
              <a:endParaRPr lang="en-US" sz="1600">
                <a:solidFill>
                  <a:srgbClr val="000000"/>
                </a:solidFill>
                <a:latin typeface="Gill Sans MT" pitchFamily="34" charset="0"/>
              </a:endParaRPr>
            </a:p>
          </p:txBody>
        </p:sp>
        <p:sp>
          <p:nvSpPr>
            <p:cNvPr id="128" name="Line 71"/>
            <p:cNvSpPr>
              <a:spLocks noChangeShapeType="1"/>
            </p:cNvSpPr>
            <p:nvPr/>
          </p:nvSpPr>
          <p:spPr bwMode="auto">
            <a:xfrm>
              <a:off x="2593" y="2112"/>
              <a:ext cx="384" cy="0"/>
            </a:xfrm>
            <a:prstGeom prst="line">
              <a:avLst/>
            </a:prstGeom>
            <a:noFill/>
            <a:ln w="9525">
              <a:solidFill>
                <a:schemeClr val="tx1"/>
              </a:solidFill>
              <a:round/>
              <a:headEnd/>
              <a:tailEnd type="triangle" w="med" len="med"/>
            </a:ln>
            <a:effectLst/>
          </p:spPr>
          <p:txBody>
            <a:bodyPr/>
            <a:lstStyle/>
            <a:p>
              <a:pPr algn="ctr" fontAlgn="base">
                <a:spcBef>
                  <a:spcPct val="0"/>
                </a:spcBef>
                <a:spcAft>
                  <a:spcPct val="0"/>
                </a:spcAft>
              </a:pPr>
              <a:endParaRPr lang="en-US" sz="1600">
                <a:solidFill>
                  <a:srgbClr val="000000"/>
                </a:solidFill>
                <a:latin typeface="Gill Sans MT" pitchFamily="34" charset="0"/>
              </a:endParaRPr>
            </a:p>
          </p:txBody>
        </p:sp>
        <p:sp>
          <p:nvSpPr>
            <p:cNvPr id="129" name="Line 72"/>
            <p:cNvSpPr>
              <a:spLocks noChangeShapeType="1"/>
            </p:cNvSpPr>
            <p:nvPr/>
          </p:nvSpPr>
          <p:spPr bwMode="auto">
            <a:xfrm>
              <a:off x="2593" y="2303"/>
              <a:ext cx="384" cy="0"/>
            </a:xfrm>
            <a:prstGeom prst="line">
              <a:avLst/>
            </a:prstGeom>
            <a:noFill/>
            <a:ln w="9525">
              <a:solidFill>
                <a:schemeClr val="tx1"/>
              </a:solidFill>
              <a:round/>
              <a:headEnd/>
              <a:tailEnd type="triangle" w="med" len="med"/>
            </a:ln>
            <a:effectLst/>
          </p:spPr>
          <p:txBody>
            <a:bodyPr/>
            <a:lstStyle/>
            <a:p>
              <a:pPr algn="ctr" fontAlgn="base">
                <a:spcBef>
                  <a:spcPct val="0"/>
                </a:spcBef>
                <a:spcAft>
                  <a:spcPct val="0"/>
                </a:spcAft>
              </a:pPr>
              <a:endParaRPr lang="en-US" sz="1600">
                <a:solidFill>
                  <a:srgbClr val="000000"/>
                </a:solidFill>
                <a:latin typeface="Gill Sans MT" pitchFamily="34" charset="0"/>
              </a:endParaRPr>
            </a:p>
          </p:txBody>
        </p:sp>
        <p:sp>
          <p:nvSpPr>
            <p:cNvPr id="130" name="Line 73"/>
            <p:cNvSpPr>
              <a:spLocks noChangeShapeType="1"/>
            </p:cNvSpPr>
            <p:nvPr/>
          </p:nvSpPr>
          <p:spPr bwMode="auto">
            <a:xfrm>
              <a:off x="2593" y="2495"/>
              <a:ext cx="384" cy="0"/>
            </a:xfrm>
            <a:prstGeom prst="line">
              <a:avLst/>
            </a:prstGeom>
            <a:noFill/>
            <a:ln w="9525">
              <a:solidFill>
                <a:schemeClr val="tx1"/>
              </a:solidFill>
              <a:round/>
              <a:headEnd/>
              <a:tailEnd type="triangle" w="med" len="med"/>
            </a:ln>
            <a:effectLst/>
          </p:spPr>
          <p:txBody>
            <a:bodyPr/>
            <a:lstStyle/>
            <a:p>
              <a:pPr algn="ctr" fontAlgn="base">
                <a:spcBef>
                  <a:spcPct val="0"/>
                </a:spcBef>
                <a:spcAft>
                  <a:spcPct val="0"/>
                </a:spcAft>
              </a:pPr>
              <a:endParaRPr lang="en-US" sz="1600">
                <a:solidFill>
                  <a:srgbClr val="000000"/>
                </a:solidFill>
                <a:latin typeface="Gill Sans MT" pitchFamily="34" charset="0"/>
              </a:endParaRPr>
            </a:p>
          </p:txBody>
        </p:sp>
        <p:sp>
          <p:nvSpPr>
            <p:cNvPr id="131" name="Line 74"/>
            <p:cNvSpPr>
              <a:spLocks noChangeShapeType="1"/>
            </p:cNvSpPr>
            <p:nvPr/>
          </p:nvSpPr>
          <p:spPr bwMode="auto">
            <a:xfrm>
              <a:off x="2593" y="2686"/>
              <a:ext cx="384" cy="0"/>
            </a:xfrm>
            <a:prstGeom prst="line">
              <a:avLst/>
            </a:prstGeom>
            <a:noFill/>
            <a:ln w="9525">
              <a:solidFill>
                <a:schemeClr val="tx1"/>
              </a:solidFill>
              <a:round/>
              <a:headEnd/>
              <a:tailEnd type="triangle" w="med" len="med"/>
            </a:ln>
            <a:effectLst/>
          </p:spPr>
          <p:txBody>
            <a:bodyPr/>
            <a:lstStyle/>
            <a:p>
              <a:pPr algn="ctr" fontAlgn="base">
                <a:spcBef>
                  <a:spcPct val="0"/>
                </a:spcBef>
                <a:spcAft>
                  <a:spcPct val="0"/>
                </a:spcAft>
              </a:pPr>
              <a:endParaRPr lang="en-US" sz="1600">
                <a:solidFill>
                  <a:srgbClr val="000000"/>
                </a:solidFill>
                <a:latin typeface="Gill Sans MT" pitchFamily="34" charset="0"/>
              </a:endParaRPr>
            </a:p>
          </p:txBody>
        </p:sp>
        <p:sp>
          <p:nvSpPr>
            <p:cNvPr id="132" name="Line 75"/>
            <p:cNvSpPr>
              <a:spLocks noChangeShapeType="1"/>
            </p:cNvSpPr>
            <p:nvPr/>
          </p:nvSpPr>
          <p:spPr bwMode="auto">
            <a:xfrm>
              <a:off x="2593" y="2877"/>
              <a:ext cx="384" cy="0"/>
            </a:xfrm>
            <a:prstGeom prst="line">
              <a:avLst/>
            </a:prstGeom>
            <a:noFill/>
            <a:ln w="9525">
              <a:solidFill>
                <a:schemeClr val="tx1"/>
              </a:solidFill>
              <a:round/>
              <a:headEnd/>
              <a:tailEnd type="triangle" w="med" len="med"/>
            </a:ln>
            <a:effectLst/>
          </p:spPr>
          <p:txBody>
            <a:bodyPr/>
            <a:lstStyle/>
            <a:p>
              <a:pPr algn="ctr" fontAlgn="base">
                <a:spcBef>
                  <a:spcPct val="0"/>
                </a:spcBef>
                <a:spcAft>
                  <a:spcPct val="0"/>
                </a:spcAft>
              </a:pPr>
              <a:endParaRPr lang="en-US" sz="1600">
                <a:solidFill>
                  <a:srgbClr val="000000"/>
                </a:solidFill>
                <a:latin typeface="Gill Sans MT" pitchFamily="34" charset="0"/>
              </a:endParaRPr>
            </a:p>
          </p:txBody>
        </p:sp>
        <p:sp>
          <p:nvSpPr>
            <p:cNvPr id="133" name="Rectangle 76"/>
            <p:cNvSpPr>
              <a:spLocks noChangeArrowheads="1"/>
            </p:cNvSpPr>
            <p:nvPr/>
          </p:nvSpPr>
          <p:spPr bwMode="auto">
            <a:xfrm>
              <a:off x="2689" y="1616"/>
              <a:ext cx="185" cy="310"/>
            </a:xfrm>
            <a:prstGeom prst="rect">
              <a:avLst/>
            </a:prstGeom>
            <a:noFill/>
            <a:ln w="9525">
              <a:noFill/>
              <a:miter lim="800000"/>
              <a:headEnd/>
              <a:tailEnd/>
            </a:ln>
            <a:effectLst/>
          </p:spPr>
          <p:txBody>
            <a:bodyPr wrap="none" lIns="0" tIns="0" rIns="0" bIns="0">
              <a:spAutoFit/>
            </a:bodyPr>
            <a:lstStyle/>
            <a:p>
              <a:pPr fontAlgn="base">
                <a:spcBef>
                  <a:spcPct val="0"/>
                </a:spcBef>
                <a:spcAft>
                  <a:spcPct val="0"/>
                </a:spcAft>
              </a:pPr>
              <a:r>
                <a:rPr lang="en-US" sz="3200">
                  <a:solidFill>
                    <a:srgbClr val="000000"/>
                  </a:solidFill>
                  <a:latin typeface="Gill Sans MT" pitchFamily="34" charset="0"/>
                </a:rPr>
                <a:t>∞</a:t>
              </a:r>
            </a:p>
          </p:txBody>
        </p:sp>
      </p:grpSp>
      <p:grpSp>
        <p:nvGrpSpPr>
          <p:cNvPr id="134" name="Group 89"/>
          <p:cNvGrpSpPr>
            <a:grpSpLocks/>
          </p:cNvGrpSpPr>
          <p:nvPr/>
        </p:nvGrpSpPr>
        <p:grpSpPr bwMode="auto">
          <a:xfrm>
            <a:off x="4419600" y="2592388"/>
            <a:ext cx="304800" cy="2125662"/>
            <a:chOff x="2784" y="1634"/>
            <a:chExt cx="192" cy="1339"/>
          </a:xfrm>
        </p:grpSpPr>
        <p:sp>
          <p:nvSpPr>
            <p:cNvPr id="135" name="Line 77"/>
            <p:cNvSpPr>
              <a:spLocks noChangeShapeType="1"/>
            </p:cNvSpPr>
            <p:nvPr/>
          </p:nvSpPr>
          <p:spPr bwMode="auto">
            <a:xfrm flipH="1">
              <a:off x="2784" y="2399"/>
              <a:ext cx="192" cy="0"/>
            </a:xfrm>
            <a:prstGeom prst="line">
              <a:avLst/>
            </a:prstGeom>
            <a:noFill/>
            <a:ln w="38100">
              <a:solidFill>
                <a:srgbClr val="FF0000"/>
              </a:solidFill>
              <a:round/>
              <a:headEnd/>
              <a:tailEnd type="triangle" w="med" len="med"/>
            </a:ln>
            <a:effectLst/>
          </p:spPr>
          <p:txBody>
            <a:bodyPr/>
            <a:lstStyle/>
            <a:p>
              <a:pPr algn="ctr" fontAlgn="base">
                <a:spcBef>
                  <a:spcPct val="0"/>
                </a:spcBef>
                <a:spcAft>
                  <a:spcPct val="0"/>
                </a:spcAft>
              </a:pPr>
              <a:endParaRPr lang="en-US" sz="1600">
                <a:solidFill>
                  <a:srgbClr val="000000"/>
                </a:solidFill>
                <a:latin typeface="Gill Sans MT" pitchFamily="34" charset="0"/>
              </a:endParaRPr>
            </a:p>
          </p:txBody>
        </p:sp>
        <p:sp>
          <p:nvSpPr>
            <p:cNvPr id="136" name="Line 80"/>
            <p:cNvSpPr>
              <a:spLocks noChangeShapeType="1"/>
            </p:cNvSpPr>
            <p:nvPr/>
          </p:nvSpPr>
          <p:spPr bwMode="auto">
            <a:xfrm flipH="1">
              <a:off x="2784" y="2973"/>
              <a:ext cx="192" cy="0"/>
            </a:xfrm>
            <a:prstGeom prst="line">
              <a:avLst/>
            </a:prstGeom>
            <a:noFill/>
            <a:ln w="38100">
              <a:solidFill>
                <a:srgbClr val="FF0000"/>
              </a:solidFill>
              <a:round/>
              <a:headEnd/>
              <a:tailEnd type="triangle" w="med" len="med"/>
            </a:ln>
            <a:effectLst/>
          </p:spPr>
          <p:txBody>
            <a:bodyPr/>
            <a:lstStyle/>
            <a:p>
              <a:pPr algn="ctr" fontAlgn="base">
                <a:spcBef>
                  <a:spcPct val="0"/>
                </a:spcBef>
                <a:spcAft>
                  <a:spcPct val="0"/>
                </a:spcAft>
              </a:pPr>
              <a:endParaRPr lang="en-US" sz="1600">
                <a:solidFill>
                  <a:srgbClr val="000000"/>
                </a:solidFill>
                <a:latin typeface="Gill Sans MT" pitchFamily="34" charset="0"/>
              </a:endParaRPr>
            </a:p>
          </p:txBody>
        </p:sp>
        <p:sp>
          <p:nvSpPr>
            <p:cNvPr id="137" name="Line 83"/>
            <p:cNvSpPr>
              <a:spLocks noChangeShapeType="1"/>
            </p:cNvSpPr>
            <p:nvPr/>
          </p:nvSpPr>
          <p:spPr bwMode="auto">
            <a:xfrm flipH="1">
              <a:off x="2784" y="1634"/>
              <a:ext cx="192" cy="0"/>
            </a:xfrm>
            <a:prstGeom prst="line">
              <a:avLst/>
            </a:prstGeom>
            <a:noFill/>
            <a:ln w="38100">
              <a:solidFill>
                <a:srgbClr val="FF0000"/>
              </a:solidFill>
              <a:round/>
              <a:headEnd/>
              <a:tailEnd type="triangle" w="med" len="med"/>
            </a:ln>
            <a:effectLst/>
          </p:spPr>
          <p:txBody>
            <a:bodyPr/>
            <a:lstStyle/>
            <a:p>
              <a:pPr algn="ctr" fontAlgn="base">
                <a:spcBef>
                  <a:spcPct val="0"/>
                </a:spcBef>
                <a:spcAft>
                  <a:spcPct val="0"/>
                </a:spcAft>
              </a:pPr>
              <a:endParaRPr lang="en-US" sz="1600">
                <a:solidFill>
                  <a:srgbClr val="000000"/>
                </a:solidFill>
                <a:latin typeface="Gill Sans MT" pitchFamily="34" charset="0"/>
              </a:endParaRPr>
            </a:p>
          </p:txBody>
        </p:sp>
        <p:sp>
          <p:nvSpPr>
            <p:cNvPr id="138" name="Line 84"/>
            <p:cNvSpPr>
              <a:spLocks noChangeShapeType="1"/>
            </p:cNvSpPr>
            <p:nvPr/>
          </p:nvSpPr>
          <p:spPr bwMode="auto">
            <a:xfrm flipH="1">
              <a:off x="2784" y="1825"/>
              <a:ext cx="192" cy="0"/>
            </a:xfrm>
            <a:prstGeom prst="line">
              <a:avLst/>
            </a:prstGeom>
            <a:noFill/>
            <a:ln w="38100">
              <a:solidFill>
                <a:srgbClr val="FF0000"/>
              </a:solidFill>
              <a:round/>
              <a:headEnd/>
              <a:tailEnd type="triangle" w="med" len="med"/>
            </a:ln>
            <a:effectLst/>
          </p:spPr>
          <p:txBody>
            <a:bodyPr/>
            <a:lstStyle/>
            <a:p>
              <a:pPr algn="ctr" fontAlgn="base">
                <a:spcBef>
                  <a:spcPct val="0"/>
                </a:spcBef>
                <a:spcAft>
                  <a:spcPct val="0"/>
                </a:spcAft>
              </a:pPr>
              <a:endParaRPr lang="en-US" sz="1600">
                <a:solidFill>
                  <a:srgbClr val="000000"/>
                </a:solidFill>
                <a:latin typeface="Gill Sans MT" pitchFamily="34" charset="0"/>
              </a:endParaRPr>
            </a:p>
          </p:txBody>
        </p:sp>
        <p:sp>
          <p:nvSpPr>
            <p:cNvPr id="139" name="Line 85"/>
            <p:cNvSpPr>
              <a:spLocks noChangeShapeType="1"/>
            </p:cNvSpPr>
            <p:nvPr/>
          </p:nvSpPr>
          <p:spPr bwMode="auto">
            <a:xfrm flipH="1">
              <a:off x="2784" y="2017"/>
              <a:ext cx="192" cy="0"/>
            </a:xfrm>
            <a:prstGeom prst="line">
              <a:avLst/>
            </a:prstGeom>
            <a:noFill/>
            <a:ln w="38100">
              <a:solidFill>
                <a:srgbClr val="FF0000"/>
              </a:solidFill>
              <a:round/>
              <a:headEnd/>
              <a:tailEnd type="triangle" w="med" len="med"/>
            </a:ln>
            <a:effectLst/>
          </p:spPr>
          <p:txBody>
            <a:bodyPr/>
            <a:lstStyle/>
            <a:p>
              <a:pPr algn="ctr" fontAlgn="base">
                <a:spcBef>
                  <a:spcPct val="0"/>
                </a:spcBef>
                <a:spcAft>
                  <a:spcPct val="0"/>
                </a:spcAft>
              </a:pPr>
              <a:endParaRPr lang="en-US" sz="1600">
                <a:solidFill>
                  <a:srgbClr val="000000"/>
                </a:solidFill>
                <a:latin typeface="Gill Sans MT" pitchFamily="34" charset="0"/>
              </a:endParaRPr>
            </a:p>
          </p:txBody>
        </p:sp>
        <p:sp>
          <p:nvSpPr>
            <p:cNvPr id="140" name="Line 86"/>
            <p:cNvSpPr>
              <a:spLocks noChangeShapeType="1"/>
            </p:cNvSpPr>
            <p:nvPr/>
          </p:nvSpPr>
          <p:spPr bwMode="auto">
            <a:xfrm flipH="1">
              <a:off x="2784" y="2208"/>
              <a:ext cx="192" cy="0"/>
            </a:xfrm>
            <a:prstGeom prst="line">
              <a:avLst/>
            </a:prstGeom>
            <a:noFill/>
            <a:ln w="38100">
              <a:solidFill>
                <a:srgbClr val="FF0000"/>
              </a:solidFill>
              <a:round/>
              <a:headEnd/>
              <a:tailEnd type="triangle" w="med" len="med"/>
            </a:ln>
            <a:effectLst/>
          </p:spPr>
          <p:txBody>
            <a:bodyPr/>
            <a:lstStyle/>
            <a:p>
              <a:pPr algn="ctr" fontAlgn="base">
                <a:spcBef>
                  <a:spcPct val="0"/>
                </a:spcBef>
                <a:spcAft>
                  <a:spcPct val="0"/>
                </a:spcAft>
              </a:pPr>
              <a:endParaRPr lang="en-US" sz="1600">
                <a:solidFill>
                  <a:srgbClr val="000000"/>
                </a:solidFill>
                <a:latin typeface="Gill Sans MT" pitchFamily="34" charset="0"/>
              </a:endParaRPr>
            </a:p>
          </p:txBody>
        </p:sp>
        <p:sp>
          <p:nvSpPr>
            <p:cNvPr id="141" name="Line 87"/>
            <p:cNvSpPr>
              <a:spLocks noChangeShapeType="1"/>
            </p:cNvSpPr>
            <p:nvPr/>
          </p:nvSpPr>
          <p:spPr bwMode="auto">
            <a:xfrm flipH="1">
              <a:off x="2784" y="2590"/>
              <a:ext cx="192" cy="0"/>
            </a:xfrm>
            <a:prstGeom prst="line">
              <a:avLst/>
            </a:prstGeom>
            <a:noFill/>
            <a:ln w="38100">
              <a:solidFill>
                <a:srgbClr val="FF0000"/>
              </a:solidFill>
              <a:round/>
              <a:headEnd/>
              <a:tailEnd type="triangle" w="med" len="med"/>
            </a:ln>
            <a:effectLst/>
          </p:spPr>
          <p:txBody>
            <a:bodyPr/>
            <a:lstStyle/>
            <a:p>
              <a:pPr algn="ctr" fontAlgn="base">
                <a:spcBef>
                  <a:spcPct val="0"/>
                </a:spcBef>
                <a:spcAft>
                  <a:spcPct val="0"/>
                </a:spcAft>
              </a:pPr>
              <a:endParaRPr lang="en-US" sz="1600">
                <a:solidFill>
                  <a:srgbClr val="000000"/>
                </a:solidFill>
                <a:latin typeface="Gill Sans MT" pitchFamily="34" charset="0"/>
              </a:endParaRPr>
            </a:p>
          </p:txBody>
        </p:sp>
        <p:sp>
          <p:nvSpPr>
            <p:cNvPr id="142" name="Line 88"/>
            <p:cNvSpPr>
              <a:spLocks noChangeShapeType="1"/>
            </p:cNvSpPr>
            <p:nvPr/>
          </p:nvSpPr>
          <p:spPr bwMode="auto">
            <a:xfrm flipH="1">
              <a:off x="2784" y="2781"/>
              <a:ext cx="192" cy="0"/>
            </a:xfrm>
            <a:prstGeom prst="line">
              <a:avLst/>
            </a:prstGeom>
            <a:noFill/>
            <a:ln w="38100">
              <a:solidFill>
                <a:srgbClr val="008000"/>
              </a:solidFill>
              <a:round/>
              <a:headEnd/>
              <a:tailEnd type="triangle" w="med" len="med"/>
            </a:ln>
            <a:effectLst/>
          </p:spPr>
          <p:txBody>
            <a:bodyPr/>
            <a:lstStyle/>
            <a:p>
              <a:pPr algn="ctr" fontAlgn="base">
                <a:spcBef>
                  <a:spcPct val="0"/>
                </a:spcBef>
                <a:spcAft>
                  <a:spcPct val="0"/>
                </a:spcAft>
              </a:pPr>
              <a:endParaRPr lang="en-US" sz="1600">
                <a:solidFill>
                  <a:srgbClr val="000000"/>
                </a:solidFill>
                <a:latin typeface="Gill Sans MT" pitchFamily="34" charset="0"/>
              </a:endParaRPr>
            </a:p>
          </p:txBody>
        </p:sp>
      </p:grpSp>
      <p:grpSp>
        <p:nvGrpSpPr>
          <p:cNvPr id="143" name="Group 117"/>
          <p:cNvGrpSpPr>
            <a:grpSpLocks/>
          </p:cNvGrpSpPr>
          <p:nvPr/>
        </p:nvGrpSpPr>
        <p:grpSpPr bwMode="auto">
          <a:xfrm>
            <a:off x="5330825" y="2060575"/>
            <a:ext cx="1216025" cy="3036888"/>
            <a:chOff x="3358" y="1299"/>
            <a:chExt cx="766" cy="1913"/>
          </a:xfrm>
        </p:grpSpPr>
        <p:sp>
          <p:nvSpPr>
            <p:cNvPr id="144" name="AutoShape 93"/>
            <p:cNvSpPr>
              <a:spLocks noChangeArrowheads="1"/>
            </p:cNvSpPr>
            <p:nvPr/>
          </p:nvSpPr>
          <p:spPr bwMode="auto">
            <a:xfrm>
              <a:off x="3741" y="1299"/>
              <a:ext cx="383" cy="1913"/>
            </a:xfrm>
            <a:prstGeom prst="roundRect">
              <a:avLst>
                <a:gd name="adj" fmla="val 16667"/>
              </a:avLst>
            </a:prstGeom>
            <a:solidFill>
              <a:srgbClr val="CCFFFF"/>
            </a:solidFill>
            <a:ln w="9525">
              <a:solidFill>
                <a:schemeClr val="tx1"/>
              </a:solidFill>
              <a:round/>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vert="eaVert" wrap="none" anchor="ctr"/>
            <a:lstStyle/>
            <a:p>
              <a:pPr algn="ctr" fontAlgn="base">
                <a:spcBef>
                  <a:spcPct val="0"/>
                </a:spcBef>
                <a:spcAft>
                  <a:spcPct val="0"/>
                </a:spcAft>
              </a:pPr>
              <a:r>
                <a:rPr lang="en-US">
                  <a:solidFill>
                    <a:srgbClr val="000000"/>
                  </a:solidFill>
                  <a:latin typeface="Gill Sans MT" pitchFamily="34" charset="0"/>
                </a:rPr>
                <a:t>Age-Aware 1-of-M</a:t>
              </a:r>
            </a:p>
          </p:txBody>
        </p:sp>
        <p:sp>
          <p:nvSpPr>
            <p:cNvPr id="145" name="Line 94"/>
            <p:cNvSpPr>
              <a:spLocks noChangeShapeType="1"/>
            </p:cNvSpPr>
            <p:nvPr/>
          </p:nvSpPr>
          <p:spPr bwMode="auto">
            <a:xfrm>
              <a:off x="3358" y="1539"/>
              <a:ext cx="384" cy="0"/>
            </a:xfrm>
            <a:prstGeom prst="line">
              <a:avLst/>
            </a:prstGeom>
            <a:noFill/>
            <a:ln w="9525">
              <a:solidFill>
                <a:schemeClr val="tx1"/>
              </a:solidFill>
              <a:round/>
              <a:headEnd/>
              <a:tailEnd type="triangle" w="med" len="med"/>
            </a:ln>
            <a:effectLst/>
          </p:spPr>
          <p:txBody>
            <a:bodyPr/>
            <a:lstStyle/>
            <a:p>
              <a:pPr algn="ctr" fontAlgn="base">
                <a:spcBef>
                  <a:spcPct val="0"/>
                </a:spcBef>
                <a:spcAft>
                  <a:spcPct val="0"/>
                </a:spcAft>
              </a:pPr>
              <a:endParaRPr lang="en-US" sz="1600">
                <a:solidFill>
                  <a:srgbClr val="000000"/>
                </a:solidFill>
                <a:latin typeface="Gill Sans MT" pitchFamily="34" charset="0"/>
              </a:endParaRPr>
            </a:p>
          </p:txBody>
        </p:sp>
        <p:sp>
          <p:nvSpPr>
            <p:cNvPr id="146" name="Line 95"/>
            <p:cNvSpPr>
              <a:spLocks noChangeShapeType="1"/>
            </p:cNvSpPr>
            <p:nvPr/>
          </p:nvSpPr>
          <p:spPr bwMode="auto">
            <a:xfrm>
              <a:off x="3359" y="1730"/>
              <a:ext cx="384" cy="0"/>
            </a:xfrm>
            <a:prstGeom prst="line">
              <a:avLst/>
            </a:prstGeom>
            <a:noFill/>
            <a:ln w="9525">
              <a:solidFill>
                <a:schemeClr val="tx1"/>
              </a:solidFill>
              <a:round/>
              <a:headEnd/>
              <a:tailEnd type="triangle" w="med" len="med"/>
            </a:ln>
            <a:effectLst/>
          </p:spPr>
          <p:txBody>
            <a:bodyPr/>
            <a:lstStyle/>
            <a:p>
              <a:pPr algn="ctr" fontAlgn="base">
                <a:spcBef>
                  <a:spcPct val="0"/>
                </a:spcBef>
                <a:spcAft>
                  <a:spcPct val="0"/>
                </a:spcAft>
              </a:pPr>
              <a:endParaRPr lang="en-US" sz="1600">
                <a:solidFill>
                  <a:srgbClr val="000000"/>
                </a:solidFill>
                <a:latin typeface="Gill Sans MT" pitchFamily="34" charset="0"/>
              </a:endParaRPr>
            </a:p>
          </p:txBody>
        </p:sp>
        <p:sp>
          <p:nvSpPr>
            <p:cNvPr id="147" name="Line 96"/>
            <p:cNvSpPr>
              <a:spLocks noChangeShapeType="1"/>
            </p:cNvSpPr>
            <p:nvPr/>
          </p:nvSpPr>
          <p:spPr bwMode="auto">
            <a:xfrm>
              <a:off x="3359" y="1921"/>
              <a:ext cx="384" cy="0"/>
            </a:xfrm>
            <a:prstGeom prst="line">
              <a:avLst/>
            </a:prstGeom>
            <a:noFill/>
            <a:ln w="9525">
              <a:solidFill>
                <a:schemeClr val="tx1"/>
              </a:solidFill>
              <a:round/>
              <a:headEnd/>
              <a:tailEnd type="triangle" w="med" len="med"/>
            </a:ln>
            <a:effectLst/>
          </p:spPr>
          <p:txBody>
            <a:bodyPr/>
            <a:lstStyle/>
            <a:p>
              <a:pPr algn="ctr" fontAlgn="base">
                <a:spcBef>
                  <a:spcPct val="0"/>
                </a:spcBef>
                <a:spcAft>
                  <a:spcPct val="0"/>
                </a:spcAft>
              </a:pPr>
              <a:endParaRPr lang="en-US" sz="1600">
                <a:solidFill>
                  <a:srgbClr val="000000"/>
                </a:solidFill>
                <a:latin typeface="Gill Sans MT" pitchFamily="34" charset="0"/>
              </a:endParaRPr>
            </a:p>
          </p:txBody>
        </p:sp>
        <p:sp>
          <p:nvSpPr>
            <p:cNvPr id="148" name="Line 97"/>
            <p:cNvSpPr>
              <a:spLocks noChangeShapeType="1"/>
            </p:cNvSpPr>
            <p:nvPr/>
          </p:nvSpPr>
          <p:spPr bwMode="auto">
            <a:xfrm>
              <a:off x="3359" y="2112"/>
              <a:ext cx="384" cy="0"/>
            </a:xfrm>
            <a:prstGeom prst="line">
              <a:avLst/>
            </a:prstGeom>
            <a:noFill/>
            <a:ln w="9525">
              <a:solidFill>
                <a:schemeClr val="tx1"/>
              </a:solidFill>
              <a:round/>
              <a:headEnd/>
              <a:tailEnd type="triangle" w="med" len="med"/>
            </a:ln>
            <a:effectLst/>
          </p:spPr>
          <p:txBody>
            <a:bodyPr/>
            <a:lstStyle/>
            <a:p>
              <a:pPr algn="ctr" fontAlgn="base">
                <a:spcBef>
                  <a:spcPct val="0"/>
                </a:spcBef>
                <a:spcAft>
                  <a:spcPct val="0"/>
                </a:spcAft>
              </a:pPr>
              <a:endParaRPr lang="en-US" sz="1600">
                <a:solidFill>
                  <a:srgbClr val="000000"/>
                </a:solidFill>
                <a:latin typeface="Gill Sans MT" pitchFamily="34" charset="0"/>
              </a:endParaRPr>
            </a:p>
          </p:txBody>
        </p:sp>
        <p:sp>
          <p:nvSpPr>
            <p:cNvPr id="149" name="Line 98"/>
            <p:cNvSpPr>
              <a:spLocks noChangeShapeType="1"/>
            </p:cNvSpPr>
            <p:nvPr/>
          </p:nvSpPr>
          <p:spPr bwMode="auto">
            <a:xfrm>
              <a:off x="3359" y="2303"/>
              <a:ext cx="384" cy="0"/>
            </a:xfrm>
            <a:prstGeom prst="line">
              <a:avLst/>
            </a:prstGeom>
            <a:noFill/>
            <a:ln w="9525">
              <a:solidFill>
                <a:schemeClr val="tx1"/>
              </a:solidFill>
              <a:round/>
              <a:headEnd/>
              <a:tailEnd type="triangle" w="med" len="med"/>
            </a:ln>
            <a:effectLst/>
          </p:spPr>
          <p:txBody>
            <a:bodyPr/>
            <a:lstStyle/>
            <a:p>
              <a:pPr algn="ctr" fontAlgn="base">
                <a:spcBef>
                  <a:spcPct val="0"/>
                </a:spcBef>
                <a:spcAft>
                  <a:spcPct val="0"/>
                </a:spcAft>
              </a:pPr>
              <a:endParaRPr lang="en-US" sz="1600">
                <a:solidFill>
                  <a:srgbClr val="000000"/>
                </a:solidFill>
                <a:latin typeface="Gill Sans MT" pitchFamily="34" charset="0"/>
              </a:endParaRPr>
            </a:p>
          </p:txBody>
        </p:sp>
        <p:sp>
          <p:nvSpPr>
            <p:cNvPr id="150" name="Line 99"/>
            <p:cNvSpPr>
              <a:spLocks noChangeShapeType="1"/>
            </p:cNvSpPr>
            <p:nvPr/>
          </p:nvSpPr>
          <p:spPr bwMode="auto">
            <a:xfrm>
              <a:off x="3359" y="2495"/>
              <a:ext cx="384" cy="0"/>
            </a:xfrm>
            <a:prstGeom prst="line">
              <a:avLst/>
            </a:prstGeom>
            <a:noFill/>
            <a:ln w="9525">
              <a:solidFill>
                <a:schemeClr val="tx1"/>
              </a:solidFill>
              <a:round/>
              <a:headEnd/>
              <a:tailEnd type="triangle" w="med" len="med"/>
            </a:ln>
            <a:effectLst/>
          </p:spPr>
          <p:txBody>
            <a:bodyPr/>
            <a:lstStyle/>
            <a:p>
              <a:pPr algn="ctr" fontAlgn="base">
                <a:spcBef>
                  <a:spcPct val="0"/>
                </a:spcBef>
                <a:spcAft>
                  <a:spcPct val="0"/>
                </a:spcAft>
              </a:pPr>
              <a:endParaRPr lang="en-US" sz="1600">
                <a:solidFill>
                  <a:srgbClr val="000000"/>
                </a:solidFill>
                <a:latin typeface="Gill Sans MT" pitchFamily="34" charset="0"/>
              </a:endParaRPr>
            </a:p>
          </p:txBody>
        </p:sp>
        <p:sp>
          <p:nvSpPr>
            <p:cNvPr id="151" name="Line 100"/>
            <p:cNvSpPr>
              <a:spLocks noChangeShapeType="1"/>
            </p:cNvSpPr>
            <p:nvPr/>
          </p:nvSpPr>
          <p:spPr bwMode="auto">
            <a:xfrm>
              <a:off x="3359" y="2686"/>
              <a:ext cx="384" cy="0"/>
            </a:xfrm>
            <a:prstGeom prst="line">
              <a:avLst/>
            </a:prstGeom>
            <a:noFill/>
            <a:ln w="9525">
              <a:solidFill>
                <a:schemeClr val="tx1"/>
              </a:solidFill>
              <a:round/>
              <a:headEnd/>
              <a:tailEnd type="triangle" w="med" len="med"/>
            </a:ln>
            <a:effectLst/>
          </p:spPr>
          <p:txBody>
            <a:bodyPr/>
            <a:lstStyle/>
            <a:p>
              <a:pPr algn="ctr" fontAlgn="base">
                <a:spcBef>
                  <a:spcPct val="0"/>
                </a:spcBef>
                <a:spcAft>
                  <a:spcPct val="0"/>
                </a:spcAft>
              </a:pPr>
              <a:endParaRPr lang="en-US" sz="1600">
                <a:solidFill>
                  <a:srgbClr val="000000"/>
                </a:solidFill>
                <a:latin typeface="Gill Sans MT" pitchFamily="34" charset="0"/>
              </a:endParaRPr>
            </a:p>
          </p:txBody>
        </p:sp>
        <p:sp>
          <p:nvSpPr>
            <p:cNvPr id="152" name="Line 101"/>
            <p:cNvSpPr>
              <a:spLocks noChangeShapeType="1"/>
            </p:cNvSpPr>
            <p:nvPr/>
          </p:nvSpPr>
          <p:spPr bwMode="auto">
            <a:xfrm>
              <a:off x="3359" y="2877"/>
              <a:ext cx="384" cy="0"/>
            </a:xfrm>
            <a:prstGeom prst="line">
              <a:avLst/>
            </a:prstGeom>
            <a:noFill/>
            <a:ln w="9525">
              <a:solidFill>
                <a:schemeClr val="tx1"/>
              </a:solidFill>
              <a:round/>
              <a:headEnd/>
              <a:tailEnd type="triangle" w="med" len="med"/>
            </a:ln>
            <a:effectLst/>
          </p:spPr>
          <p:txBody>
            <a:bodyPr/>
            <a:lstStyle/>
            <a:p>
              <a:pPr algn="ctr" fontAlgn="base">
                <a:spcBef>
                  <a:spcPct val="0"/>
                </a:spcBef>
                <a:spcAft>
                  <a:spcPct val="0"/>
                </a:spcAft>
              </a:pPr>
              <a:endParaRPr lang="en-US" sz="1600">
                <a:solidFill>
                  <a:srgbClr val="000000"/>
                </a:solidFill>
                <a:latin typeface="Gill Sans MT" pitchFamily="34" charset="0"/>
              </a:endParaRPr>
            </a:p>
          </p:txBody>
        </p:sp>
        <p:sp>
          <p:nvSpPr>
            <p:cNvPr id="153" name="Rectangle 102"/>
            <p:cNvSpPr>
              <a:spLocks noChangeArrowheads="1"/>
            </p:cNvSpPr>
            <p:nvPr/>
          </p:nvSpPr>
          <p:spPr bwMode="auto">
            <a:xfrm>
              <a:off x="3455" y="1616"/>
              <a:ext cx="185" cy="310"/>
            </a:xfrm>
            <a:prstGeom prst="rect">
              <a:avLst/>
            </a:prstGeom>
            <a:noFill/>
            <a:ln w="9525">
              <a:noFill/>
              <a:miter lim="800000"/>
              <a:headEnd/>
              <a:tailEnd/>
            </a:ln>
            <a:effectLst/>
          </p:spPr>
          <p:txBody>
            <a:bodyPr wrap="none" lIns="0" tIns="0" rIns="0" bIns="0">
              <a:spAutoFit/>
            </a:bodyPr>
            <a:lstStyle/>
            <a:p>
              <a:pPr fontAlgn="base">
                <a:spcBef>
                  <a:spcPct val="0"/>
                </a:spcBef>
                <a:spcAft>
                  <a:spcPct val="0"/>
                </a:spcAft>
              </a:pPr>
              <a:r>
                <a:rPr lang="en-US" sz="3200">
                  <a:solidFill>
                    <a:srgbClr val="000000"/>
                  </a:solidFill>
                  <a:latin typeface="Gill Sans MT" pitchFamily="34" charset="0"/>
                </a:rPr>
                <a:t>∞</a:t>
              </a:r>
            </a:p>
          </p:txBody>
        </p:sp>
        <p:sp>
          <p:nvSpPr>
            <p:cNvPr id="154" name="Rectangle 103"/>
            <p:cNvSpPr>
              <a:spLocks noChangeArrowheads="1"/>
            </p:cNvSpPr>
            <p:nvPr/>
          </p:nvSpPr>
          <p:spPr bwMode="auto">
            <a:xfrm>
              <a:off x="3454" y="2572"/>
              <a:ext cx="185" cy="310"/>
            </a:xfrm>
            <a:prstGeom prst="rect">
              <a:avLst/>
            </a:prstGeom>
            <a:noFill/>
            <a:ln w="9525">
              <a:noFill/>
              <a:miter lim="800000"/>
              <a:headEnd/>
              <a:tailEnd/>
            </a:ln>
            <a:effectLst/>
          </p:spPr>
          <p:txBody>
            <a:bodyPr wrap="none" lIns="0" tIns="0" rIns="0" bIns="0">
              <a:spAutoFit/>
            </a:bodyPr>
            <a:lstStyle/>
            <a:p>
              <a:pPr fontAlgn="base">
                <a:spcBef>
                  <a:spcPct val="0"/>
                </a:spcBef>
                <a:spcAft>
                  <a:spcPct val="0"/>
                </a:spcAft>
              </a:pPr>
              <a:r>
                <a:rPr lang="en-US" sz="3200">
                  <a:solidFill>
                    <a:srgbClr val="000000"/>
                  </a:solidFill>
                  <a:latin typeface="Gill Sans MT" pitchFamily="34" charset="0"/>
                </a:rPr>
                <a:t>∞</a:t>
              </a:r>
            </a:p>
          </p:txBody>
        </p:sp>
      </p:grpSp>
      <p:grpSp>
        <p:nvGrpSpPr>
          <p:cNvPr id="155" name="Group 115"/>
          <p:cNvGrpSpPr>
            <a:grpSpLocks/>
          </p:cNvGrpSpPr>
          <p:nvPr/>
        </p:nvGrpSpPr>
        <p:grpSpPr bwMode="auto">
          <a:xfrm>
            <a:off x="5634038" y="2592388"/>
            <a:ext cx="304800" cy="2125662"/>
            <a:chOff x="4457" y="1634"/>
            <a:chExt cx="192" cy="1339"/>
          </a:xfrm>
        </p:grpSpPr>
        <p:sp>
          <p:nvSpPr>
            <p:cNvPr id="156" name="Line 107"/>
            <p:cNvSpPr>
              <a:spLocks noChangeShapeType="1"/>
            </p:cNvSpPr>
            <p:nvPr/>
          </p:nvSpPr>
          <p:spPr bwMode="auto">
            <a:xfrm flipH="1">
              <a:off x="4457" y="2781"/>
              <a:ext cx="192" cy="0"/>
            </a:xfrm>
            <a:prstGeom prst="line">
              <a:avLst/>
            </a:prstGeom>
            <a:noFill/>
            <a:ln w="38100">
              <a:solidFill>
                <a:srgbClr val="FF0000"/>
              </a:solidFill>
              <a:round/>
              <a:headEnd/>
              <a:tailEnd type="triangle" w="med" len="med"/>
            </a:ln>
            <a:effectLst/>
          </p:spPr>
          <p:txBody>
            <a:bodyPr/>
            <a:lstStyle/>
            <a:p>
              <a:pPr algn="ctr" fontAlgn="base">
                <a:spcBef>
                  <a:spcPct val="0"/>
                </a:spcBef>
                <a:spcAft>
                  <a:spcPct val="0"/>
                </a:spcAft>
              </a:pPr>
              <a:endParaRPr lang="en-US" sz="1600">
                <a:solidFill>
                  <a:srgbClr val="000000"/>
                </a:solidFill>
                <a:latin typeface="Gill Sans MT" pitchFamily="34" charset="0"/>
              </a:endParaRPr>
            </a:p>
          </p:txBody>
        </p:sp>
        <p:sp>
          <p:nvSpPr>
            <p:cNvPr id="157" name="Line 108"/>
            <p:cNvSpPr>
              <a:spLocks noChangeShapeType="1"/>
            </p:cNvSpPr>
            <p:nvPr/>
          </p:nvSpPr>
          <p:spPr bwMode="auto">
            <a:xfrm flipH="1">
              <a:off x="4457" y="2973"/>
              <a:ext cx="192" cy="0"/>
            </a:xfrm>
            <a:prstGeom prst="line">
              <a:avLst/>
            </a:prstGeom>
            <a:noFill/>
            <a:ln w="38100">
              <a:solidFill>
                <a:srgbClr val="FF0000"/>
              </a:solidFill>
              <a:round/>
              <a:headEnd/>
              <a:tailEnd type="triangle" w="med" len="med"/>
            </a:ln>
            <a:effectLst/>
          </p:spPr>
          <p:txBody>
            <a:bodyPr/>
            <a:lstStyle/>
            <a:p>
              <a:pPr algn="ctr" fontAlgn="base">
                <a:spcBef>
                  <a:spcPct val="0"/>
                </a:spcBef>
                <a:spcAft>
                  <a:spcPct val="0"/>
                </a:spcAft>
              </a:pPr>
              <a:endParaRPr lang="en-US" sz="1600">
                <a:solidFill>
                  <a:srgbClr val="000000"/>
                </a:solidFill>
                <a:latin typeface="Gill Sans MT" pitchFamily="34" charset="0"/>
              </a:endParaRPr>
            </a:p>
          </p:txBody>
        </p:sp>
        <p:sp>
          <p:nvSpPr>
            <p:cNvPr id="158" name="Line 109"/>
            <p:cNvSpPr>
              <a:spLocks noChangeShapeType="1"/>
            </p:cNvSpPr>
            <p:nvPr/>
          </p:nvSpPr>
          <p:spPr bwMode="auto">
            <a:xfrm flipH="1">
              <a:off x="4457" y="1634"/>
              <a:ext cx="192" cy="0"/>
            </a:xfrm>
            <a:prstGeom prst="line">
              <a:avLst/>
            </a:prstGeom>
            <a:noFill/>
            <a:ln w="38100">
              <a:solidFill>
                <a:srgbClr val="FF0000"/>
              </a:solidFill>
              <a:round/>
              <a:headEnd/>
              <a:tailEnd type="triangle" w="med" len="med"/>
            </a:ln>
            <a:effectLst/>
          </p:spPr>
          <p:txBody>
            <a:bodyPr/>
            <a:lstStyle/>
            <a:p>
              <a:pPr algn="ctr" fontAlgn="base">
                <a:spcBef>
                  <a:spcPct val="0"/>
                </a:spcBef>
                <a:spcAft>
                  <a:spcPct val="0"/>
                </a:spcAft>
              </a:pPr>
              <a:endParaRPr lang="en-US" sz="1600">
                <a:solidFill>
                  <a:srgbClr val="000000"/>
                </a:solidFill>
                <a:latin typeface="Gill Sans MT" pitchFamily="34" charset="0"/>
              </a:endParaRPr>
            </a:p>
          </p:txBody>
        </p:sp>
        <p:sp>
          <p:nvSpPr>
            <p:cNvPr id="159" name="Line 110"/>
            <p:cNvSpPr>
              <a:spLocks noChangeShapeType="1"/>
            </p:cNvSpPr>
            <p:nvPr/>
          </p:nvSpPr>
          <p:spPr bwMode="auto">
            <a:xfrm flipH="1">
              <a:off x="4457" y="1825"/>
              <a:ext cx="192" cy="0"/>
            </a:xfrm>
            <a:prstGeom prst="line">
              <a:avLst/>
            </a:prstGeom>
            <a:noFill/>
            <a:ln w="38100">
              <a:solidFill>
                <a:srgbClr val="FF0000"/>
              </a:solidFill>
              <a:round/>
              <a:headEnd/>
              <a:tailEnd type="triangle" w="med" len="med"/>
            </a:ln>
            <a:effectLst/>
          </p:spPr>
          <p:txBody>
            <a:bodyPr/>
            <a:lstStyle/>
            <a:p>
              <a:pPr algn="ctr" fontAlgn="base">
                <a:spcBef>
                  <a:spcPct val="0"/>
                </a:spcBef>
                <a:spcAft>
                  <a:spcPct val="0"/>
                </a:spcAft>
              </a:pPr>
              <a:endParaRPr lang="en-US" sz="1600">
                <a:solidFill>
                  <a:srgbClr val="000000"/>
                </a:solidFill>
                <a:latin typeface="Gill Sans MT" pitchFamily="34" charset="0"/>
              </a:endParaRPr>
            </a:p>
          </p:txBody>
        </p:sp>
        <p:sp>
          <p:nvSpPr>
            <p:cNvPr id="160" name="Line 111"/>
            <p:cNvSpPr>
              <a:spLocks noChangeShapeType="1"/>
            </p:cNvSpPr>
            <p:nvPr/>
          </p:nvSpPr>
          <p:spPr bwMode="auto">
            <a:xfrm flipH="1">
              <a:off x="4457" y="2017"/>
              <a:ext cx="192" cy="0"/>
            </a:xfrm>
            <a:prstGeom prst="line">
              <a:avLst/>
            </a:prstGeom>
            <a:noFill/>
            <a:ln w="38100">
              <a:solidFill>
                <a:srgbClr val="FF0000"/>
              </a:solidFill>
              <a:round/>
              <a:headEnd/>
              <a:tailEnd type="triangle" w="med" len="med"/>
            </a:ln>
            <a:effectLst/>
          </p:spPr>
          <p:txBody>
            <a:bodyPr/>
            <a:lstStyle/>
            <a:p>
              <a:pPr algn="ctr" fontAlgn="base">
                <a:spcBef>
                  <a:spcPct val="0"/>
                </a:spcBef>
                <a:spcAft>
                  <a:spcPct val="0"/>
                </a:spcAft>
              </a:pPr>
              <a:endParaRPr lang="en-US" sz="1600">
                <a:solidFill>
                  <a:srgbClr val="000000"/>
                </a:solidFill>
                <a:latin typeface="Gill Sans MT" pitchFamily="34" charset="0"/>
              </a:endParaRPr>
            </a:p>
          </p:txBody>
        </p:sp>
        <p:sp>
          <p:nvSpPr>
            <p:cNvPr id="161" name="Line 112"/>
            <p:cNvSpPr>
              <a:spLocks noChangeShapeType="1"/>
            </p:cNvSpPr>
            <p:nvPr/>
          </p:nvSpPr>
          <p:spPr bwMode="auto">
            <a:xfrm flipH="1">
              <a:off x="4457" y="2208"/>
              <a:ext cx="192" cy="0"/>
            </a:xfrm>
            <a:prstGeom prst="line">
              <a:avLst/>
            </a:prstGeom>
            <a:noFill/>
            <a:ln w="38100">
              <a:solidFill>
                <a:srgbClr val="008000"/>
              </a:solidFill>
              <a:round/>
              <a:headEnd/>
              <a:tailEnd type="triangle" w="med" len="med"/>
            </a:ln>
            <a:effectLst/>
          </p:spPr>
          <p:txBody>
            <a:bodyPr/>
            <a:lstStyle/>
            <a:p>
              <a:pPr algn="ctr" fontAlgn="base">
                <a:spcBef>
                  <a:spcPct val="0"/>
                </a:spcBef>
                <a:spcAft>
                  <a:spcPct val="0"/>
                </a:spcAft>
              </a:pPr>
              <a:endParaRPr lang="en-US" sz="1600">
                <a:solidFill>
                  <a:srgbClr val="000000"/>
                </a:solidFill>
                <a:latin typeface="Gill Sans MT" pitchFamily="34" charset="0"/>
              </a:endParaRPr>
            </a:p>
          </p:txBody>
        </p:sp>
        <p:sp>
          <p:nvSpPr>
            <p:cNvPr id="162" name="Line 113"/>
            <p:cNvSpPr>
              <a:spLocks noChangeShapeType="1"/>
            </p:cNvSpPr>
            <p:nvPr/>
          </p:nvSpPr>
          <p:spPr bwMode="auto">
            <a:xfrm flipH="1">
              <a:off x="4457" y="2590"/>
              <a:ext cx="192" cy="0"/>
            </a:xfrm>
            <a:prstGeom prst="line">
              <a:avLst/>
            </a:prstGeom>
            <a:noFill/>
            <a:ln w="38100">
              <a:solidFill>
                <a:srgbClr val="FF0000"/>
              </a:solidFill>
              <a:round/>
              <a:headEnd/>
              <a:tailEnd type="triangle" w="med" len="med"/>
            </a:ln>
            <a:effectLst/>
          </p:spPr>
          <p:txBody>
            <a:bodyPr/>
            <a:lstStyle/>
            <a:p>
              <a:pPr algn="ctr" fontAlgn="base">
                <a:spcBef>
                  <a:spcPct val="0"/>
                </a:spcBef>
                <a:spcAft>
                  <a:spcPct val="0"/>
                </a:spcAft>
              </a:pPr>
              <a:endParaRPr lang="en-US" sz="1600">
                <a:solidFill>
                  <a:srgbClr val="000000"/>
                </a:solidFill>
                <a:latin typeface="Gill Sans MT" pitchFamily="34" charset="0"/>
              </a:endParaRPr>
            </a:p>
          </p:txBody>
        </p:sp>
        <p:sp>
          <p:nvSpPr>
            <p:cNvPr id="163" name="Line 114"/>
            <p:cNvSpPr>
              <a:spLocks noChangeShapeType="1"/>
            </p:cNvSpPr>
            <p:nvPr/>
          </p:nvSpPr>
          <p:spPr bwMode="auto">
            <a:xfrm flipH="1">
              <a:off x="4457" y="2399"/>
              <a:ext cx="192" cy="0"/>
            </a:xfrm>
            <a:prstGeom prst="line">
              <a:avLst/>
            </a:prstGeom>
            <a:noFill/>
            <a:ln w="38100">
              <a:solidFill>
                <a:srgbClr val="FF0000"/>
              </a:solidFill>
              <a:round/>
              <a:headEnd/>
              <a:tailEnd type="triangle" w="med" len="med"/>
            </a:ln>
            <a:effectLst/>
          </p:spPr>
          <p:txBody>
            <a:bodyPr/>
            <a:lstStyle/>
            <a:p>
              <a:pPr algn="ctr" fontAlgn="base">
                <a:spcBef>
                  <a:spcPct val="0"/>
                </a:spcBef>
                <a:spcAft>
                  <a:spcPct val="0"/>
                </a:spcAft>
              </a:pPr>
              <a:endParaRPr lang="en-US" sz="1600">
                <a:solidFill>
                  <a:srgbClr val="000000"/>
                </a:solidFill>
                <a:latin typeface="Gill Sans MT" pitchFamily="34" charset="0"/>
              </a:endParaRPr>
            </a:p>
          </p:txBody>
        </p:sp>
      </p:grpSp>
      <p:grpSp>
        <p:nvGrpSpPr>
          <p:cNvPr id="164" name="Group 121"/>
          <p:cNvGrpSpPr>
            <a:grpSpLocks/>
          </p:cNvGrpSpPr>
          <p:nvPr/>
        </p:nvGrpSpPr>
        <p:grpSpPr bwMode="auto">
          <a:xfrm>
            <a:off x="6772275" y="3578225"/>
            <a:ext cx="381000" cy="76200"/>
            <a:chOff x="4266" y="2255"/>
            <a:chExt cx="240" cy="48"/>
          </a:xfrm>
        </p:grpSpPr>
        <p:sp>
          <p:nvSpPr>
            <p:cNvPr id="165" name="Oval 118"/>
            <p:cNvSpPr>
              <a:spLocks noChangeArrowheads="1"/>
            </p:cNvSpPr>
            <p:nvPr/>
          </p:nvSpPr>
          <p:spPr bwMode="auto">
            <a:xfrm>
              <a:off x="4266" y="2255"/>
              <a:ext cx="48" cy="48"/>
            </a:xfrm>
            <a:prstGeom prst="ellipse">
              <a:avLst/>
            </a:prstGeom>
            <a:solidFill>
              <a:srgbClr val="000000"/>
            </a:solidFill>
            <a:ln w="9525">
              <a:solidFill>
                <a:schemeClr val="tx1"/>
              </a:solidFill>
              <a:round/>
              <a:headEnd/>
              <a:tailEnd/>
            </a:ln>
            <a:effectLst/>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166" name="Oval 119"/>
            <p:cNvSpPr>
              <a:spLocks noChangeArrowheads="1"/>
            </p:cNvSpPr>
            <p:nvPr/>
          </p:nvSpPr>
          <p:spPr bwMode="auto">
            <a:xfrm>
              <a:off x="4362" y="2255"/>
              <a:ext cx="48" cy="48"/>
            </a:xfrm>
            <a:prstGeom prst="ellipse">
              <a:avLst/>
            </a:prstGeom>
            <a:solidFill>
              <a:srgbClr val="000000"/>
            </a:solidFill>
            <a:ln w="9525">
              <a:solidFill>
                <a:schemeClr val="tx1"/>
              </a:solidFill>
              <a:round/>
              <a:headEnd/>
              <a:tailEnd/>
            </a:ln>
            <a:effectLst/>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167" name="Oval 120"/>
            <p:cNvSpPr>
              <a:spLocks noChangeArrowheads="1"/>
            </p:cNvSpPr>
            <p:nvPr/>
          </p:nvSpPr>
          <p:spPr bwMode="auto">
            <a:xfrm>
              <a:off x="4458" y="2255"/>
              <a:ext cx="48" cy="48"/>
            </a:xfrm>
            <a:prstGeom prst="ellipse">
              <a:avLst/>
            </a:prstGeom>
            <a:solidFill>
              <a:srgbClr val="000000"/>
            </a:solidFill>
            <a:ln w="9525">
              <a:solidFill>
                <a:schemeClr val="tx1"/>
              </a:solidFill>
              <a:round/>
              <a:headEnd/>
              <a:tailEnd/>
            </a:ln>
            <a:effectLst/>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grpSp>
      <p:grpSp>
        <p:nvGrpSpPr>
          <p:cNvPr id="168" name="Group 126"/>
          <p:cNvGrpSpPr>
            <a:grpSpLocks/>
          </p:cNvGrpSpPr>
          <p:nvPr/>
        </p:nvGrpSpPr>
        <p:grpSpPr bwMode="auto">
          <a:xfrm>
            <a:off x="3509963" y="2060575"/>
            <a:ext cx="4592638" cy="3670300"/>
            <a:chOff x="2211" y="1299"/>
            <a:chExt cx="2893" cy="2312"/>
          </a:xfrm>
        </p:grpSpPr>
        <p:sp>
          <p:nvSpPr>
            <p:cNvPr id="169" name="AutoShape 122"/>
            <p:cNvSpPr>
              <a:spLocks/>
            </p:cNvSpPr>
            <p:nvPr/>
          </p:nvSpPr>
          <p:spPr bwMode="auto">
            <a:xfrm rot="5400000">
              <a:off x="3382" y="2089"/>
              <a:ext cx="95" cy="2438"/>
            </a:xfrm>
            <a:prstGeom prst="rightBrace">
              <a:avLst>
                <a:gd name="adj1" fmla="val 213860"/>
                <a:gd name="adj2" fmla="val 50000"/>
              </a:avLst>
            </a:prstGeom>
            <a:noFill/>
            <a:ln w="9525">
              <a:solidFill>
                <a:schemeClr val="tx1"/>
              </a:solidFill>
              <a:round/>
              <a:headEnd/>
              <a:tailEnd/>
            </a:ln>
            <a:effectLst/>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170" name="Text Box 123"/>
            <p:cNvSpPr txBox="1">
              <a:spLocks noChangeArrowheads="1"/>
            </p:cNvSpPr>
            <p:nvPr/>
          </p:nvSpPr>
          <p:spPr bwMode="auto">
            <a:xfrm>
              <a:off x="3167" y="3378"/>
              <a:ext cx="1937" cy="233"/>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a:solidFill>
                    <a:srgbClr val="000000"/>
                  </a:solidFill>
                  <a:latin typeface="Gill Sans MT" pitchFamily="34" charset="0"/>
                </a:rPr>
                <a:t>N layers   </a:t>
              </a:r>
              <a:r>
                <a:rPr lang="en-US">
                  <a:solidFill>
                    <a:srgbClr val="000000"/>
                  </a:solidFill>
                  <a:latin typeface="Gill Sans MT" pitchFamily="34" charset="0"/>
                  <a:sym typeface="Wingdings" pitchFamily="2" charset="2"/>
                </a:rPr>
                <a:t> O(N log M) delay</a:t>
              </a:r>
              <a:endParaRPr lang="en-US">
                <a:solidFill>
                  <a:srgbClr val="000000"/>
                </a:solidFill>
                <a:latin typeface="Gill Sans MT" pitchFamily="34" charset="0"/>
              </a:endParaRPr>
            </a:p>
          </p:txBody>
        </p:sp>
        <p:sp>
          <p:nvSpPr>
            <p:cNvPr id="171" name="AutoShape 124"/>
            <p:cNvSpPr>
              <a:spLocks/>
            </p:cNvSpPr>
            <p:nvPr/>
          </p:nvSpPr>
          <p:spPr bwMode="auto">
            <a:xfrm>
              <a:off x="4648" y="1299"/>
              <a:ext cx="96" cy="1913"/>
            </a:xfrm>
            <a:prstGeom prst="rightBrace">
              <a:avLst>
                <a:gd name="adj1" fmla="val 166059"/>
                <a:gd name="adj2" fmla="val 50000"/>
              </a:avLst>
            </a:prstGeom>
            <a:noFill/>
            <a:ln w="9525">
              <a:solidFill>
                <a:schemeClr val="tx1"/>
              </a:solidFill>
              <a:round/>
              <a:headEnd/>
              <a:tailEnd/>
            </a:ln>
            <a:effectLst/>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172" name="Text Box 125"/>
            <p:cNvSpPr txBox="1">
              <a:spLocks noChangeArrowheads="1"/>
            </p:cNvSpPr>
            <p:nvPr/>
          </p:nvSpPr>
          <p:spPr bwMode="auto">
            <a:xfrm>
              <a:off x="4746" y="1433"/>
              <a:ext cx="291" cy="1678"/>
            </a:xfrm>
            <a:prstGeom prst="rect">
              <a:avLst/>
            </a:prstGeom>
            <a:noFill/>
            <a:ln w="9525">
              <a:noFill/>
              <a:miter lim="800000"/>
              <a:headEnd/>
              <a:tailEnd/>
            </a:ln>
            <a:effectLst/>
          </p:spPr>
          <p:txBody>
            <a:bodyPr vert="eaVert" wrap="none">
              <a:spAutoFit/>
            </a:bodyPr>
            <a:lstStyle/>
            <a:p>
              <a:pPr algn="ctr" fontAlgn="base">
                <a:spcBef>
                  <a:spcPct val="0"/>
                </a:spcBef>
                <a:spcAft>
                  <a:spcPct val="0"/>
                </a:spcAft>
              </a:pPr>
              <a:r>
                <a:rPr lang="en-US">
                  <a:solidFill>
                    <a:srgbClr val="000000"/>
                  </a:solidFill>
                  <a:latin typeface="Gill Sans MT" pitchFamily="34" charset="0"/>
                </a:rPr>
                <a:t>O(log M) gate delay / select</a:t>
              </a:r>
            </a:p>
          </p:txBody>
        </p:sp>
      </p:grpSp>
    </p:spTree>
    <p:extLst>
      <p:ext uri="{BB962C8B-B14F-4D97-AF65-F5344CB8AC3E}">
        <p14:creationId xmlns:p14="http://schemas.microsoft.com/office/powerpoint/2010/main" val="5907063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2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3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43"/>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64"/>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155"/>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16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8994" name="Rectangle 2"/>
          <p:cNvSpPr>
            <a:spLocks noGrp="1" noChangeArrowheads="1"/>
          </p:cNvSpPr>
          <p:nvPr>
            <p:ph type="title"/>
          </p:nvPr>
        </p:nvSpPr>
        <p:spPr/>
        <p:txBody>
          <a:bodyPr>
            <a:normAutofit fontScale="90000"/>
          </a:bodyPr>
          <a:lstStyle/>
          <a:p>
            <a:r>
              <a:rPr lang="en-US" dirty="0"/>
              <a:t>Problems in N-of-M Select (2/2)</a:t>
            </a:r>
          </a:p>
        </p:txBody>
      </p:sp>
      <p:sp>
        <p:nvSpPr>
          <p:cNvPr id="468995" name="Rectangle 3"/>
          <p:cNvSpPr>
            <a:spLocks noGrp="1" noChangeArrowheads="1"/>
          </p:cNvSpPr>
          <p:nvPr>
            <p:ph idx="1"/>
          </p:nvPr>
        </p:nvSpPr>
        <p:spPr/>
        <p:txBody>
          <a:bodyPr/>
          <a:lstStyle/>
          <a:p>
            <a:r>
              <a:rPr lang="en-US" dirty="0"/>
              <a:t>Select logic handles functional unit constraints</a:t>
            </a:r>
          </a:p>
          <a:p>
            <a:pPr lvl="1"/>
            <a:r>
              <a:rPr lang="en-US" dirty="0"/>
              <a:t>Maybe two instructions ready this cycle</a:t>
            </a:r>
            <a:br>
              <a:rPr lang="en-US" dirty="0"/>
            </a:br>
            <a:r>
              <a:rPr lang="en-US" dirty="0"/>
              <a:t>… but both need the divider</a:t>
            </a:r>
          </a:p>
        </p:txBody>
      </p:sp>
      <p:sp>
        <p:nvSpPr>
          <p:cNvPr id="51" name="Rectangle 4"/>
          <p:cNvSpPr>
            <a:spLocks noChangeArrowheads="1"/>
          </p:cNvSpPr>
          <p:nvPr/>
        </p:nvSpPr>
        <p:spPr bwMode="auto">
          <a:xfrm>
            <a:off x="2066925" y="3426371"/>
            <a:ext cx="684213" cy="228600"/>
          </a:xfrm>
          <a:prstGeom prst="rect">
            <a:avLst/>
          </a:prstGeom>
          <a:solidFill>
            <a:srgbClr val="00FF00"/>
          </a:solidFill>
          <a:ln w="9525">
            <a:solidFill>
              <a:schemeClr val="tx1"/>
            </a:solidFill>
            <a:miter lim="800000"/>
            <a:headEnd/>
            <a:tailEnd/>
          </a:ln>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a:solidFill>
                  <a:srgbClr val="000000"/>
                </a:solidFill>
                <a:latin typeface="Gill Sans MT" pitchFamily="34" charset="0"/>
              </a:rPr>
              <a:t>DIV</a:t>
            </a:r>
          </a:p>
        </p:txBody>
      </p:sp>
      <p:sp>
        <p:nvSpPr>
          <p:cNvPr id="52" name="Rectangle 6"/>
          <p:cNvSpPr>
            <a:spLocks noChangeArrowheads="1"/>
          </p:cNvSpPr>
          <p:nvPr/>
        </p:nvSpPr>
        <p:spPr bwMode="auto">
          <a:xfrm>
            <a:off x="2066925" y="4336008"/>
            <a:ext cx="684213" cy="228600"/>
          </a:xfrm>
          <a:prstGeom prst="rect">
            <a:avLst/>
          </a:prstGeom>
          <a:solidFill>
            <a:srgbClr val="00FF00"/>
          </a:solidFill>
          <a:ln w="9525">
            <a:solidFill>
              <a:schemeClr val="tx1"/>
            </a:solidFill>
            <a:miter lim="800000"/>
            <a:headEnd/>
            <a:tailEnd/>
          </a:ln>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a:solidFill>
                  <a:srgbClr val="000000"/>
                </a:solidFill>
                <a:latin typeface="Gill Sans MT" pitchFamily="34" charset="0"/>
              </a:rPr>
              <a:t>DIV</a:t>
            </a:r>
          </a:p>
        </p:txBody>
      </p:sp>
      <p:sp>
        <p:nvSpPr>
          <p:cNvPr id="53" name="Rectangle 8"/>
          <p:cNvSpPr>
            <a:spLocks noChangeArrowheads="1"/>
          </p:cNvSpPr>
          <p:nvPr/>
        </p:nvSpPr>
        <p:spPr bwMode="auto">
          <a:xfrm>
            <a:off x="2066925" y="4564608"/>
            <a:ext cx="684213" cy="228600"/>
          </a:xfrm>
          <a:prstGeom prst="rect">
            <a:avLst/>
          </a:prstGeom>
          <a:solidFill>
            <a:srgbClr val="00FF00"/>
          </a:solidFill>
          <a:ln w="9525">
            <a:solidFill>
              <a:schemeClr val="tx1"/>
            </a:solidFill>
            <a:miter lim="800000"/>
            <a:headEnd/>
            <a:tailEnd/>
          </a:ln>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a:solidFill>
                  <a:srgbClr val="000000"/>
                </a:solidFill>
                <a:latin typeface="Gill Sans MT" pitchFamily="34" charset="0"/>
              </a:rPr>
              <a:t>ADD</a:t>
            </a:r>
          </a:p>
        </p:txBody>
      </p:sp>
      <p:sp>
        <p:nvSpPr>
          <p:cNvPr id="54" name="Rectangle 10"/>
          <p:cNvSpPr>
            <a:spLocks noChangeArrowheads="1"/>
          </p:cNvSpPr>
          <p:nvPr/>
        </p:nvSpPr>
        <p:spPr bwMode="auto">
          <a:xfrm>
            <a:off x="2066925" y="3880396"/>
            <a:ext cx="684213" cy="228600"/>
          </a:xfrm>
          <a:prstGeom prst="rect">
            <a:avLst/>
          </a:prstGeom>
          <a:solidFill>
            <a:schemeClr val="accent1"/>
          </a:solidFill>
          <a:ln w="9525">
            <a:solidFill>
              <a:schemeClr val="tx1"/>
            </a:solidFill>
            <a:miter lim="800000"/>
            <a:headEnd/>
            <a:tailEnd/>
          </a:ln>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a:solidFill>
                  <a:srgbClr val="000000"/>
                </a:solidFill>
                <a:latin typeface="Gill Sans MT" pitchFamily="34" charset="0"/>
              </a:rPr>
              <a:t>XOR</a:t>
            </a:r>
          </a:p>
        </p:txBody>
      </p:sp>
      <p:sp>
        <p:nvSpPr>
          <p:cNvPr id="55" name="Rectangle 11"/>
          <p:cNvSpPr>
            <a:spLocks noChangeArrowheads="1"/>
          </p:cNvSpPr>
          <p:nvPr/>
        </p:nvSpPr>
        <p:spPr bwMode="auto">
          <a:xfrm>
            <a:off x="3130550" y="3880396"/>
            <a:ext cx="303213" cy="228600"/>
          </a:xfrm>
          <a:prstGeom prst="rect">
            <a:avLst/>
          </a:prstGeom>
          <a:solidFill>
            <a:srgbClr val="99CCFF"/>
          </a:solidFill>
          <a:ln w="9525">
            <a:solidFill>
              <a:schemeClr val="tx1"/>
            </a:solidFill>
            <a:miter lim="800000"/>
            <a:headEnd/>
            <a:tailEnd/>
          </a:ln>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a:solidFill>
                  <a:srgbClr val="000000"/>
                </a:solidFill>
                <a:latin typeface="Gill Sans MT" pitchFamily="34" charset="0"/>
              </a:rPr>
              <a:t>3</a:t>
            </a:r>
          </a:p>
        </p:txBody>
      </p:sp>
      <p:sp>
        <p:nvSpPr>
          <p:cNvPr id="56" name="Rectangle 12"/>
          <p:cNvSpPr>
            <a:spLocks noChangeArrowheads="1"/>
          </p:cNvSpPr>
          <p:nvPr/>
        </p:nvSpPr>
        <p:spPr bwMode="auto">
          <a:xfrm>
            <a:off x="2066925" y="3654971"/>
            <a:ext cx="684213" cy="228600"/>
          </a:xfrm>
          <a:prstGeom prst="rect">
            <a:avLst/>
          </a:prstGeom>
          <a:solidFill>
            <a:srgbClr val="00FF00"/>
          </a:solidFill>
          <a:ln w="9525">
            <a:solidFill>
              <a:schemeClr val="tx1"/>
            </a:solidFill>
            <a:miter lim="800000"/>
            <a:headEnd/>
            <a:tailEnd/>
          </a:ln>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a:solidFill>
                  <a:srgbClr val="000000"/>
                </a:solidFill>
                <a:latin typeface="Gill Sans MT" pitchFamily="34" charset="0"/>
              </a:rPr>
              <a:t>LOAD</a:t>
            </a:r>
          </a:p>
        </p:txBody>
      </p:sp>
      <p:sp>
        <p:nvSpPr>
          <p:cNvPr id="57" name="Rectangle 5"/>
          <p:cNvSpPr>
            <a:spLocks noChangeArrowheads="1"/>
          </p:cNvSpPr>
          <p:nvPr/>
        </p:nvSpPr>
        <p:spPr bwMode="auto">
          <a:xfrm>
            <a:off x="3130550" y="3426371"/>
            <a:ext cx="303213" cy="228600"/>
          </a:xfrm>
          <a:prstGeom prst="rect">
            <a:avLst/>
          </a:prstGeom>
          <a:solidFill>
            <a:srgbClr val="99CCFF"/>
          </a:solidFill>
          <a:ln w="9525">
            <a:solidFill>
              <a:schemeClr val="tx1"/>
            </a:solidFill>
            <a:miter lim="800000"/>
            <a:headEnd/>
            <a:tailEnd/>
          </a:ln>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a:solidFill>
                  <a:srgbClr val="000000"/>
                </a:solidFill>
                <a:latin typeface="Gill Sans MT" pitchFamily="34" charset="0"/>
              </a:rPr>
              <a:t>1</a:t>
            </a:r>
          </a:p>
        </p:txBody>
      </p:sp>
      <p:sp>
        <p:nvSpPr>
          <p:cNvPr id="58" name="Rectangle 7"/>
          <p:cNvSpPr>
            <a:spLocks noChangeArrowheads="1"/>
          </p:cNvSpPr>
          <p:nvPr/>
        </p:nvSpPr>
        <p:spPr bwMode="auto">
          <a:xfrm>
            <a:off x="3130550" y="4336008"/>
            <a:ext cx="303213" cy="228600"/>
          </a:xfrm>
          <a:prstGeom prst="rect">
            <a:avLst/>
          </a:prstGeom>
          <a:solidFill>
            <a:srgbClr val="99CCFF"/>
          </a:solidFill>
          <a:ln w="9525">
            <a:solidFill>
              <a:schemeClr val="tx1"/>
            </a:solidFill>
            <a:miter lim="800000"/>
            <a:headEnd/>
            <a:tailEnd/>
          </a:ln>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a:solidFill>
                  <a:srgbClr val="000000"/>
                </a:solidFill>
                <a:latin typeface="Gill Sans MT" pitchFamily="34" charset="0"/>
              </a:rPr>
              <a:t>4</a:t>
            </a:r>
          </a:p>
        </p:txBody>
      </p:sp>
      <p:sp>
        <p:nvSpPr>
          <p:cNvPr id="59" name="Rectangle 9"/>
          <p:cNvSpPr>
            <a:spLocks noChangeArrowheads="1"/>
          </p:cNvSpPr>
          <p:nvPr/>
        </p:nvSpPr>
        <p:spPr bwMode="auto">
          <a:xfrm>
            <a:off x="3130550" y="4564608"/>
            <a:ext cx="303213" cy="228600"/>
          </a:xfrm>
          <a:prstGeom prst="rect">
            <a:avLst/>
          </a:prstGeom>
          <a:solidFill>
            <a:srgbClr val="99CCFF"/>
          </a:solidFill>
          <a:ln w="9525">
            <a:solidFill>
              <a:schemeClr val="tx1"/>
            </a:solidFill>
            <a:miter lim="800000"/>
            <a:headEnd/>
            <a:tailEnd/>
          </a:ln>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a:solidFill>
                  <a:srgbClr val="000000"/>
                </a:solidFill>
                <a:latin typeface="Gill Sans MT" pitchFamily="34" charset="0"/>
              </a:rPr>
              <a:t>2</a:t>
            </a:r>
          </a:p>
        </p:txBody>
      </p:sp>
      <p:sp>
        <p:nvSpPr>
          <p:cNvPr id="60" name="Rectangle 13"/>
          <p:cNvSpPr>
            <a:spLocks noChangeArrowheads="1"/>
          </p:cNvSpPr>
          <p:nvPr/>
        </p:nvSpPr>
        <p:spPr bwMode="auto">
          <a:xfrm>
            <a:off x="3130550" y="3654971"/>
            <a:ext cx="303213" cy="228600"/>
          </a:xfrm>
          <a:prstGeom prst="rect">
            <a:avLst/>
          </a:prstGeom>
          <a:solidFill>
            <a:srgbClr val="99CCFF"/>
          </a:solidFill>
          <a:ln w="9525">
            <a:solidFill>
              <a:schemeClr val="tx1"/>
            </a:solidFill>
            <a:miter lim="800000"/>
            <a:headEnd/>
            <a:tailEnd/>
          </a:ln>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a:solidFill>
                  <a:srgbClr val="000000"/>
                </a:solidFill>
                <a:latin typeface="Gill Sans MT" pitchFamily="34" charset="0"/>
              </a:rPr>
              <a:t>5</a:t>
            </a:r>
          </a:p>
        </p:txBody>
      </p:sp>
      <p:sp>
        <p:nvSpPr>
          <p:cNvPr id="61" name="Rectangle 14"/>
          <p:cNvSpPr>
            <a:spLocks noChangeArrowheads="1"/>
          </p:cNvSpPr>
          <p:nvPr/>
        </p:nvSpPr>
        <p:spPr bwMode="auto">
          <a:xfrm>
            <a:off x="2066925" y="4108996"/>
            <a:ext cx="684213" cy="228600"/>
          </a:xfrm>
          <a:prstGeom prst="rect">
            <a:avLst/>
          </a:prstGeom>
          <a:solidFill>
            <a:schemeClr val="accent1"/>
          </a:solidFill>
          <a:ln w="9525">
            <a:solidFill>
              <a:schemeClr val="tx1"/>
            </a:solidFill>
            <a:miter lim="800000"/>
            <a:headEnd/>
            <a:tailEnd/>
          </a:ln>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a:solidFill>
                  <a:srgbClr val="000000"/>
                </a:solidFill>
                <a:latin typeface="Gill Sans MT" pitchFamily="34" charset="0"/>
              </a:rPr>
              <a:t>MUL</a:t>
            </a:r>
          </a:p>
        </p:txBody>
      </p:sp>
      <p:sp>
        <p:nvSpPr>
          <p:cNvPr id="62" name="Rectangle 15"/>
          <p:cNvSpPr>
            <a:spLocks noChangeArrowheads="1"/>
          </p:cNvSpPr>
          <p:nvPr/>
        </p:nvSpPr>
        <p:spPr bwMode="auto">
          <a:xfrm>
            <a:off x="3130550" y="4108996"/>
            <a:ext cx="303213" cy="228600"/>
          </a:xfrm>
          <a:prstGeom prst="rect">
            <a:avLst/>
          </a:prstGeom>
          <a:solidFill>
            <a:srgbClr val="99CCFF"/>
          </a:solidFill>
          <a:ln w="9525">
            <a:solidFill>
              <a:schemeClr val="tx1"/>
            </a:solidFill>
            <a:miter lim="800000"/>
            <a:headEnd/>
            <a:tailEnd/>
          </a:ln>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a:solidFill>
                  <a:srgbClr val="000000"/>
                </a:solidFill>
                <a:latin typeface="Gill Sans MT" pitchFamily="34" charset="0"/>
              </a:rPr>
              <a:t>6</a:t>
            </a:r>
          </a:p>
        </p:txBody>
      </p:sp>
      <p:sp>
        <p:nvSpPr>
          <p:cNvPr id="63" name="Rectangle 16"/>
          <p:cNvSpPr>
            <a:spLocks noChangeArrowheads="1"/>
          </p:cNvSpPr>
          <p:nvPr/>
        </p:nvSpPr>
        <p:spPr bwMode="auto">
          <a:xfrm>
            <a:off x="2066925" y="4793208"/>
            <a:ext cx="684213" cy="228600"/>
          </a:xfrm>
          <a:prstGeom prst="rect">
            <a:avLst/>
          </a:prstGeom>
          <a:solidFill>
            <a:schemeClr val="accent1"/>
          </a:solidFill>
          <a:ln w="9525">
            <a:solidFill>
              <a:schemeClr val="tx1"/>
            </a:solidFill>
            <a:miter lim="800000"/>
            <a:headEnd/>
            <a:tailEnd/>
          </a:ln>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a:solidFill>
                  <a:srgbClr val="000000"/>
                </a:solidFill>
                <a:latin typeface="Gill Sans MT" pitchFamily="34" charset="0"/>
              </a:rPr>
              <a:t>BR</a:t>
            </a:r>
          </a:p>
        </p:txBody>
      </p:sp>
      <p:sp>
        <p:nvSpPr>
          <p:cNvPr id="64" name="Rectangle 17"/>
          <p:cNvSpPr>
            <a:spLocks noChangeArrowheads="1"/>
          </p:cNvSpPr>
          <p:nvPr/>
        </p:nvSpPr>
        <p:spPr bwMode="auto">
          <a:xfrm>
            <a:off x="3130550" y="4793208"/>
            <a:ext cx="303213" cy="228600"/>
          </a:xfrm>
          <a:prstGeom prst="rect">
            <a:avLst/>
          </a:prstGeom>
          <a:solidFill>
            <a:srgbClr val="99CCFF"/>
          </a:solidFill>
          <a:ln w="9525">
            <a:solidFill>
              <a:schemeClr val="tx1"/>
            </a:solidFill>
            <a:miter lim="800000"/>
            <a:headEnd/>
            <a:tailEnd/>
          </a:ln>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a:solidFill>
                  <a:srgbClr val="000000"/>
                </a:solidFill>
                <a:latin typeface="Gill Sans MT" pitchFamily="34" charset="0"/>
              </a:rPr>
              <a:t>7</a:t>
            </a:r>
          </a:p>
        </p:txBody>
      </p:sp>
      <p:sp>
        <p:nvSpPr>
          <p:cNvPr id="65" name="Rectangle 18"/>
          <p:cNvSpPr>
            <a:spLocks noChangeArrowheads="1"/>
          </p:cNvSpPr>
          <p:nvPr/>
        </p:nvSpPr>
        <p:spPr bwMode="auto">
          <a:xfrm>
            <a:off x="2066925" y="5020221"/>
            <a:ext cx="684213" cy="228600"/>
          </a:xfrm>
          <a:prstGeom prst="rect">
            <a:avLst/>
          </a:prstGeom>
          <a:solidFill>
            <a:srgbClr val="00FF00"/>
          </a:solidFill>
          <a:ln w="9525">
            <a:solidFill>
              <a:schemeClr val="tx1"/>
            </a:solidFill>
            <a:miter lim="800000"/>
            <a:headEnd/>
            <a:tailEnd/>
          </a:ln>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a:solidFill>
                  <a:srgbClr val="000000"/>
                </a:solidFill>
                <a:latin typeface="Gill Sans MT" pitchFamily="34" charset="0"/>
              </a:rPr>
              <a:t>ADD</a:t>
            </a:r>
          </a:p>
        </p:txBody>
      </p:sp>
      <p:sp>
        <p:nvSpPr>
          <p:cNvPr id="66" name="Rectangle 19"/>
          <p:cNvSpPr>
            <a:spLocks noChangeArrowheads="1"/>
          </p:cNvSpPr>
          <p:nvPr/>
        </p:nvSpPr>
        <p:spPr bwMode="auto">
          <a:xfrm>
            <a:off x="3130550" y="5020221"/>
            <a:ext cx="303213" cy="228600"/>
          </a:xfrm>
          <a:prstGeom prst="rect">
            <a:avLst/>
          </a:prstGeom>
          <a:solidFill>
            <a:srgbClr val="99CCFF"/>
          </a:solidFill>
          <a:ln w="9525">
            <a:solidFill>
              <a:schemeClr val="tx1"/>
            </a:solidFill>
            <a:miter lim="800000"/>
            <a:headEnd/>
            <a:tailEnd/>
          </a:ln>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a:solidFill>
                  <a:srgbClr val="000000"/>
                </a:solidFill>
                <a:latin typeface="Gill Sans MT" pitchFamily="34" charset="0"/>
              </a:rPr>
              <a:t>8</a:t>
            </a:r>
          </a:p>
        </p:txBody>
      </p:sp>
      <p:sp>
        <p:nvSpPr>
          <p:cNvPr id="67" name="Line 20"/>
          <p:cNvSpPr>
            <a:spLocks noChangeShapeType="1"/>
          </p:cNvSpPr>
          <p:nvPr/>
        </p:nvSpPr>
        <p:spPr bwMode="auto">
          <a:xfrm flipH="1">
            <a:off x="3433763" y="4717008"/>
            <a:ext cx="682625" cy="379413"/>
          </a:xfrm>
          <a:prstGeom prst="line">
            <a:avLst/>
          </a:prstGeom>
          <a:noFill/>
          <a:ln w="9525">
            <a:solidFill>
              <a:schemeClr val="tx1"/>
            </a:solidFill>
            <a:round/>
            <a:headEnd/>
            <a:tailEnd type="triangle" w="med" len="med"/>
          </a:ln>
          <a:effectLst/>
        </p:spPr>
        <p:txBody>
          <a:bodyPr/>
          <a:lstStyle/>
          <a:p>
            <a:pPr algn="ctr" fontAlgn="base">
              <a:spcBef>
                <a:spcPct val="0"/>
              </a:spcBef>
              <a:spcAft>
                <a:spcPct val="0"/>
              </a:spcAft>
            </a:pPr>
            <a:endParaRPr lang="en-US" sz="1600">
              <a:solidFill>
                <a:srgbClr val="000000"/>
              </a:solidFill>
              <a:latin typeface="Gill Sans MT" pitchFamily="34" charset="0"/>
            </a:endParaRPr>
          </a:p>
        </p:txBody>
      </p:sp>
      <p:sp>
        <p:nvSpPr>
          <p:cNvPr id="68" name="Text Box 21"/>
          <p:cNvSpPr txBox="1">
            <a:spLocks noChangeArrowheads="1"/>
          </p:cNvSpPr>
          <p:nvPr/>
        </p:nvSpPr>
        <p:spPr bwMode="auto">
          <a:xfrm>
            <a:off x="4116388" y="3351758"/>
            <a:ext cx="2406428" cy="369332"/>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a:solidFill>
                  <a:srgbClr val="000000"/>
                </a:solidFill>
                <a:latin typeface="Gill Sans MT" pitchFamily="34" charset="0"/>
              </a:rPr>
              <a:t>Assume issue width = 4</a:t>
            </a:r>
          </a:p>
        </p:txBody>
      </p:sp>
      <p:sp>
        <p:nvSpPr>
          <p:cNvPr id="69" name="Text Box 22"/>
          <p:cNvSpPr txBox="1">
            <a:spLocks noChangeArrowheads="1"/>
          </p:cNvSpPr>
          <p:nvPr/>
        </p:nvSpPr>
        <p:spPr bwMode="auto">
          <a:xfrm>
            <a:off x="4116388" y="4110583"/>
            <a:ext cx="3390031" cy="1200329"/>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dirty="0">
                <a:solidFill>
                  <a:srgbClr val="000000"/>
                </a:solidFill>
                <a:latin typeface="Gill Sans MT" pitchFamily="34" charset="0"/>
              </a:rPr>
              <a:t>ADD is the 5</a:t>
            </a:r>
            <a:r>
              <a:rPr lang="en-US" baseline="30000" dirty="0">
                <a:solidFill>
                  <a:srgbClr val="000000"/>
                </a:solidFill>
                <a:latin typeface="Gill Sans MT" pitchFamily="34" charset="0"/>
              </a:rPr>
              <a:t>th</a:t>
            </a:r>
            <a:r>
              <a:rPr lang="en-US" dirty="0">
                <a:solidFill>
                  <a:srgbClr val="000000"/>
                </a:solidFill>
                <a:latin typeface="Gill Sans MT" pitchFamily="34" charset="0"/>
              </a:rPr>
              <a:t> oldest ready</a:t>
            </a:r>
          </a:p>
          <a:p>
            <a:pPr fontAlgn="base">
              <a:spcBef>
                <a:spcPct val="0"/>
              </a:spcBef>
              <a:spcAft>
                <a:spcPct val="0"/>
              </a:spcAft>
            </a:pPr>
            <a:r>
              <a:rPr lang="en-US" dirty="0">
                <a:solidFill>
                  <a:srgbClr val="000000"/>
                </a:solidFill>
                <a:latin typeface="Gill Sans MT" pitchFamily="34" charset="0"/>
              </a:rPr>
              <a:t>instruction, but it should be issued</a:t>
            </a:r>
          </a:p>
          <a:p>
            <a:pPr fontAlgn="base">
              <a:spcBef>
                <a:spcPct val="0"/>
              </a:spcBef>
              <a:spcAft>
                <a:spcPct val="0"/>
              </a:spcAft>
            </a:pPr>
            <a:r>
              <a:rPr lang="en-US" dirty="0">
                <a:solidFill>
                  <a:srgbClr val="000000"/>
                </a:solidFill>
                <a:latin typeface="Gill Sans MT" pitchFamily="34" charset="0"/>
              </a:rPr>
              <a:t>because only one of the ready</a:t>
            </a:r>
          </a:p>
          <a:p>
            <a:pPr fontAlgn="base">
              <a:spcBef>
                <a:spcPct val="0"/>
              </a:spcBef>
              <a:spcAft>
                <a:spcPct val="0"/>
              </a:spcAft>
            </a:pPr>
            <a:r>
              <a:rPr lang="en-US" dirty="0">
                <a:solidFill>
                  <a:srgbClr val="000000"/>
                </a:solidFill>
                <a:latin typeface="Gill Sans MT" pitchFamily="34" charset="0"/>
              </a:rPr>
              <a:t>divides can issue this cycle</a:t>
            </a:r>
          </a:p>
        </p:txBody>
      </p:sp>
      <p:grpSp>
        <p:nvGrpSpPr>
          <p:cNvPr id="70" name="Group 31"/>
          <p:cNvGrpSpPr>
            <a:grpSpLocks/>
          </p:cNvGrpSpPr>
          <p:nvPr/>
        </p:nvGrpSpPr>
        <p:grpSpPr bwMode="auto">
          <a:xfrm>
            <a:off x="2751138" y="3540765"/>
            <a:ext cx="379412" cy="1593851"/>
            <a:chOff x="1733" y="2561"/>
            <a:chExt cx="239" cy="1004"/>
          </a:xfrm>
          <a:effectLst/>
        </p:grpSpPr>
        <p:cxnSp>
          <p:nvCxnSpPr>
            <p:cNvPr id="71" name="AutoShape 23"/>
            <p:cNvCxnSpPr>
              <a:cxnSpLocks noChangeShapeType="1"/>
              <a:stCxn id="58" idx="1"/>
              <a:endCxn id="52" idx="3"/>
            </p:cNvCxnSpPr>
            <p:nvPr/>
          </p:nvCxnSpPr>
          <p:spPr bwMode="auto">
            <a:xfrm flipH="1">
              <a:off x="1733" y="3134"/>
              <a:ext cx="239" cy="0"/>
            </a:xfrm>
            <a:prstGeom prst="straightConnector1">
              <a:avLst/>
            </a:prstGeom>
            <a:noFill/>
            <a:ln w="38100">
              <a:solidFill>
                <a:srgbClr val="FF0000"/>
              </a:solidFill>
              <a:round/>
              <a:headEnd/>
              <a:tailEnd type="triangle" w="med" len="med"/>
            </a:ln>
            <a:effectLst/>
          </p:spPr>
        </p:cxnSp>
        <p:cxnSp>
          <p:nvCxnSpPr>
            <p:cNvPr id="72" name="AutoShape 24"/>
            <p:cNvCxnSpPr>
              <a:cxnSpLocks noChangeShapeType="1"/>
              <a:stCxn id="57" idx="1"/>
              <a:endCxn id="51" idx="3"/>
            </p:cNvCxnSpPr>
            <p:nvPr/>
          </p:nvCxnSpPr>
          <p:spPr bwMode="auto">
            <a:xfrm flipH="1">
              <a:off x="1733" y="2561"/>
              <a:ext cx="239" cy="0"/>
            </a:xfrm>
            <a:prstGeom prst="straightConnector1">
              <a:avLst/>
            </a:prstGeom>
            <a:noFill/>
            <a:ln w="38100">
              <a:solidFill>
                <a:srgbClr val="008000"/>
              </a:solidFill>
              <a:round/>
              <a:headEnd/>
              <a:tailEnd type="triangle" w="med" len="med"/>
            </a:ln>
            <a:effectLst/>
          </p:spPr>
        </p:cxnSp>
        <p:cxnSp>
          <p:nvCxnSpPr>
            <p:cNvPr id="73" name="AutoShape 25"/>
            <p:cNvCxnSpPr>
              <a:cxnSpLocks noChangeShapeType="1"/>
              <a:stCxn id="60" idx="1"/>
              <a:endCxn id="56" idx="3"/>
            </p:cNvCxnSpPr>
            <p:nvPr/>
          </p:nvCxnSpPr>
          <p:spPr bwMode="auto">
            <a:xfrm flipH="1">
              <a:off x="1733" y="2705"/>
              <a:ext cx="239" cy="0"/>
            </a:xfrm>
            <a:prstGeom prst="straightConnector1">
              <a:avLst/>
            </a:prstGeom>
            <a:noFill/>
            <a:ln w="38100">
              <a:solidFill>
                <a:srgbClr val="008000"/>
              </a:solidFill>
              <a:round/>
              <a:headEnd/>
              <a:tailEnd type="triangle" w="med" len="med"/>
            </a:ln>
            <a:effectLst/>
          </p:spPr>
        </p:cxnSp>
        <p:cxnSp>
          <p:nvCxnSpPr>
            <p:cNvPr id="74" name="AutoShape 26"/>
            <p:cNvCxnSpPr>
              <a:cxnSpLocks noChangeShapeType="1"/>
              <a:stCxn id="59" idx="1"/>
              <a:endCxn id="53" idx="3"/>
            </p:cNvCxnSpPr>
            <p:nvPr/>
          </p:nvCxnSpPr>
          <p:spPr bwMode="auto">
            <a:xfrm flipH="1">
              <a:off x="1733" y="3278"/>
              <a:ext cx="239" cy="0"/>
            </a:xfrm>
            <a:prstGeom prst="straightConnector1">
              <a:avLst/>
            </a:prstGeom>
            <a:noFill/>
            <a:ln w="38100">
              <a:solidFill>
                <a:srgbClr val="008000"/>
              </a:solidFill>
              <a:round/>
              <a:headEnd/>
              <a:tailEnd type="triangle" w="med" len="med"/>
            </a:ln>
            <a:effectLst/>
          </p:spPr>
        </p:cxnSp>
        <p:cxnSp>
          <p:nvCxnSpPr>
            <p:cNvPr id="75" name="AutoShape 27"/>
            <p:cNvCxnSpPr>
              <a:cxnSpLocks noChangeShapeType="1"/>
              <a:stCxn id="66" idx="1"/>
              <a:endCxn id="65" idx="3"/>
            </p:cNvCxnSpPr>
            <p:nvPr/>
          </p:nvCxnSpPr>
          <p:spPr bwMode="auto">
            <a:xfrm flipH="1">
              <a:off x="1733" y="3565"/>
              <a:ext cx="239" cy="0"/>
            </a:xfrm>
            <a:prstGeom prst="straightConnector1">
              <a:avLst/>
            </a:prstGeom>
            <a:noFill/>
            <a:ln w="38100">
              <a:solidFill>
                <a:srgbClr val="008000"/>
              </a:solidFill>
              <a:round/>
              <a:headEnd/>
              <a:tailEnd type="triangle" w="med" len="med"/>
            </a:ln>
            <a:effectLst/>
          </p:spPr>
        </p:cxnSp>
        <p:cxnSp>
          <p:nvCxnSpPr>
            <p:cNvPr id="76" name="AutoShape 28"/>
            <p:cNvCxnSpPr>
              <a:cxnSpLocks noChangeShapeType="1"/>
              <a:stCxn id="55" idx="1"/>
              <a:endCxn id="54" idx="3"/>
            </p:cNvCxnSpPr>
            <p:nvPr/>
          </p:nvCxnSpPr>
          <p:spPr bwMode="auto">
            <a:xfrm flipH="1">
              <a:off x="1733" y="2847"/>
              <a:ext cx="239" cy="0"/>
            </a:xfrm>
            <a:prstGeom prst="straightConnector1">
              <a:avLst/>
            </a:prstGeom>
            <a:noFill/>
            <a:ln w="38100">
              <a:solidFill>
                <a:srgbClr val="FF0000"/>
              </a:solidFill>
              <a:round/>
              <a:headEnd/>
              <a:tailEnd type="triangle" w="med" len="med"/>
            </a:ln>
            <a:effectLst/>
          </p:spPr>
        </p:cxnSp>
        <p:cxnSp>
          <p:nvCxnSpPr>
            <p:cNvPr id="77" name="AutoShape 29"/>
            <p:cNvCxnSpPr>
              <a:cxnSpLocks noChangeShapeType="1"/>
              <a:stCxn id="62" idx="1"/>
              <a:endCxn id="61" idx="3"/>
            </p:cNvCxnSpPr>
            <p:nvPr/>
          </p:nvCxnSpPr>
          <p:spPr bwMode="auto">
            <a:xfrm flipH="1">
              <a:off x="1733" y="2991"/>
              <a:ext cx="239" cy="0"/>
            </a:xfrm>
            <a:prstGeom prst="straightConnector1">
              <a:avLst/>
            </a:prstGeom>
            <a:noFill/>
            <a:ln w="38100">
              <a:solidFill>
                <a:srgbClr val="FF0000"/>
              </a:solidFill>
              <a:round/>
              <a:headEnd/>
              <a:tailEnd type="triangle" w="med" len="med"/>
            </a:ln>
            <a:effectLst/>
          </p:spPr>
        </p:cxnSp>
        <p:cxnSp>
          <p:nvCxnSpPr>
            <p:cNvPr id="78" name="AutoShape 30"/>
            <p:cNvCxnSpPr>
              <a:cxnSpLocks noChangeShapeType="1"/>
              <a:stCxn id="64" idx="1"/>
              <a:endCxn id="63" idx="3"/>
            </p:cNvCxnSpPr>
            <p:nvPr/>
          </p:nvCxnSpPr>
          <p:spPr bwMode="auto">
            <a:xfrm flipH="1">
              <a:off x="1733" y="3422"/>
              <a:ext cx="239" cy="0"/>
            </a:xfrm>
            <a:prstGeom prst="straightConnector1">
              <a:avLst/>
            </a:prstGeom>
            <a:noFill/>
            <a:ln w="38100">
              <a:solidFill>
                <a:srgbClr val="FF0000"/>
              </a:solidFill>
              <a:round/>
              <a:headEnd/>
              <a:tailEnd type="triangle" w="med" len="med"/>
            </a:ln>
            <a:effectLst/>
          </p:spPr>
        </p:cxnSp>
      </p:grpSp>
      <p:sp>
        <p:nvSpPr>
          <p:cNvPr id="79" name="Text Box 33"/>
          <p:cNvSpPr txBox="1">
            <a:spLocks noChangeArrowheads="1"/>
          </p:cNvSpPr>
          <p:nvPr/>
        </p:nvSpPr>
        <p:spPr bwMode="auto">
          <a:xfrm>
            <a:off x="4116388" y="3667671"/>
            <a:ext cx="3621441" cy="369332"/>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dirty="0">
                <a:solidFill>
                  <a:srgbClr val="000000"/>
                </a:solidFill>
                <a:latin typeface="Gill Sans MT" pitchFamily="34" charset="0"/>
              </a:rPr>
              <a:t>Four </a:t>
            </a:r>
            <a:r>
              <a:rPr lang="en-US" b="1" i="1" dirty="0">
                <a:solidFill>
                  <a:srgbClr val="000000"/>
                </a:solidFill>
                <a:latin typeface="Gill Sans MT" pitchFamily="34" charset="0"/>
              </a:rPr>
              <a:t>oldest and ready </a:t>
            </a:r>
            <a:r>
              <a:rPr lang="en-US" dirty="0">
                <a:solidFill>
                  <a:srgbClr val="000000"/>
                </a:solidFill>
                <a:latin typeface="Gill Sans MT" pitchFamily="34" charset="0"/>
              </a:rPr>
              <a:t>instructions</a:t>
            </a:r>
          </a:p>
        </p:txBody>
      </p:sp>
    </p:spTree>
    <p:extLst>
      <p:ext uri="{BB962C8B-B14F-4D97-AF65-F5344CB8AC3E}">
        <p14:creationId xmlns:p14="http://schemas.microsoft.com/office/powerpoint/2010/main" val="3436434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mph" presetSubtype="2" fill="hold" nodeType="clickEffect">
                                  <p:stCondLst>
                                    <p:cond delay="0"/>
                                  </p:stCondLst>
                                  <p:childTnLst>
                                    <p:animClr clrSpc="rgb" dir="cw">
                                      <p:cBhvr>
                                        <p:cTn id="6" dur="500" fill="hold"/>
                                        <p:tgtEl>
                                          <p:spTgt spid="57"/>
                                        </p:tgtEl>
                                        <p:attrNameLst>
                                          <p:attrName>fillcolor</p:attrName>
                                        </p:attrNameLst>
                                      </p:cBhvr>
                                      <p:to>
                                        <a:srgbClr val="FF9933"/>
                                      </p:to>
                                    </p:animClr>
                                    <p:set>
                                      <p:cBhvr>
                                        <p:cTn id="7" dur="500" fill="hold"/>
                                        <p:tgtEl>
                                          <p:spTgt spid="57"/>
                                        </p:tgtEl>
                                        <p:attrNameLst>
                                          <p:attrName>fill.type</p:attrName>
                                        </p:attrNameLst>
                                      </p:cBhvr>
                                      <p:to>
                                        <p:strVal val="solid"/>
                                      </p:to>
                                    </p:set>
                                    <p:set>
                                      <p:cBhvr>
                                        <p:cTn id="8" dur="500" fill="hold"/>
                                        <p:tgtEl>
                                          <p:spTgt spid="57"/>
                                        </p:tgtEl>
                                        <p:attrNameLst>
                                          <p:attrName>fill.on</p:attrName>
                                        </p:attrNameLst>
                                      </p:cBhvr>
                                      <p:to>
                                        <p:strVal val="true"/>
                                      </p:to>
                                    </p:set>
                                  </p:childTnLst>
                                </p:cTn>
                              </p:par>
                              <p:par>
                                <p:cTn id="9" presetID="1" presetClass="emph" presetSubtype="2" fill="hold" nodeType="withEffect">
                                  <p:stCondLst>
                                    <p:cond delay="0"/>
                                  </p:stCondLst>
                                  <p:childTnLst>
                                    <p:animClr clrSpc="rgb" dir="cw">
                                      <p:cBhvr>
                                        <p:cTn id="10" dur="500" fill="hold"/>
                                        <p:tgtEl>
                                          <p:spTgt spid="60"/>
                                        </p:tgtEl>
                                        <p:attrNameLst>
                                          <p:attrName>fillcolor</p:attrName>
                                        </p:attrNameLst>
                                      </p:cBhvr>
                                      <p:to>
                                        <a:srgbClr val="FF9933"/>
                                      </p:to>
                                    </p:animClr>
                                    <p:set>
                                      <p:cBhvr>
                                        <p:cTn id="11" dur="500" fill="hold"/>
                                        <p:tgtEl>
                                          <p:spTgt spid="60"/>
                                        </p:tgtEl>
                                        <p:attrNameLst>
                                          <p:attrName>fill.type</p:attrName>
                                        </p:attrNameLst>
                                      </p:cBhvr>
                                      <p:to>
                                        <p:strVal val="solid"/>
                                      </p:to>
                                    </p:set>
                                    <p:set>
                                      <p:cBhvr>
                                        <p:cTn id="12" dur="500" fill="hold"/>
                                        <p:tgtEl>
                                          <p:spTgt spid="60"/>
                                        </p:tgtEl>
                                        <p:attrNameLst>
                                          <p:attrName>fill.on</p:attrName>
                                        </p:attrNameLst>
                                      </p:cBhvr>
                                      <p:to>
                                        <p:strVal val="true"/>
                                      </p:to>
                                    </p:set>
                                  </p:childTnLst>
                                </p:cTn>
                              </p:par>
                              <p:par>
                                <p:cTn id="13" presetID="1" presetClass="emph" presetSubtype="2" fill="hold" nodeType="withEffect">
                                  <p:stCondLst>
                                    <p:cond delay="0"/>
                                  </p:stCondLst>
                                  <p:childTnLst>
                                    <p:animClr clrSpc="rgb" dir="cw">
                                      <p:cBhvr>
                                        <p:cTn id="14" dur="500" fill="hold"/>
                                        <p:tgtEl>
                                          <p:spTgt spid="58"/>
                                        </p:tgtEl>
                                        <p:attrNameLst>
                                          <p:attrName>fillcolor</p:attrName>
                                        </p:attrNameLst>
                                      </p:cBhvr>
                                      <p:to>
                                        <a:srgbClr val="FF9933"/>
                                      </p:to>
                                    </p:animClr>
                                    <p:set>
                                      <p:cBhvr>
                                        <p:cTn id="15" dur="500" fill="hold"/>
                                        <p:tgtEl>
                                          <p:spTgt spid="58"/>
                                        </p:tgtEl>
                                        <p:attrNameLst>
                                          <p:attrName>fill.type</p:attrName>
                                        </p:attrNameLst>
                                      </p:cBhvr>
                                      <p:to>
                                        <p:strVal val="solid"/>
                                      </p:to>
                                    </p:set>
                                    <p:set>
                                      <p:cBhvr>
                                        <p:cTn id="16" dur="500" fill="hold"/>
                                        <p:tgtEl>
                                          <p:spTgt spid="58"/>
                                        </p:tgtEl>
                                        <p:attrNameLst>
                                          <p:attrName>fill.on</p:attrName>
                                        </p:attrNameLst>
                                      </p:cBhvr>
                                      <p:to>
                                        <p:strVal val="true"/>
                                      </p:to>
                                    </p:set>
                                  </p:childTnLst>
                                </p:cTn>
                              </p:par>
                              <p:par>
                                <p:cTn id="17" presetID="1" presetClass="emph" presetSubtype="2" fill="hold" nodeType="withEffect">
                                  <p:stCondLst>
                                    <p:cond delay="0"/>
                                  </p:stCondLst>
                                  <p:childTnLst>
                                    <p:animClr clrSpc="rgb" dir="cw">
                                      <p:cBhvr>
                                        <p:cTn id="18" dur="500" fill="hold"/>
                                        <p:tgtEl>
                                          <p:spTgt spid="59"/>
                                        </p:tgtEl>
                                        <p:attrNameLst>
                                          <p:attrName>fillcolor</p:attrName>
                                        </p:attrNameLst>
                                      </p:cBhvr>
                                      <p:to>
                                        <a:srgbClr val="FF9933"/>
                                      </p:to>
                                    </p:animClr>
                                    <p:set>
                                      <p:cBhvr>
                                        <p:cTn id="19" dur="500" fill="hold"/>
                                        <p:tgtEl>
                                          <p:spTgt spid="59"/>
                                        </p:tgtEl>
                                        <p:attrNameLst>
                                          <p:attrName>fill.type</p:attrName>
                                        </p:attrNameLst>
                                      </p:cBhvr>
                                      <p:to>
                                        <p:strVal val="solid"/>
                                      </p:to>
                                    </p:set>
                                    <p:set>
                                      <p:cBhvr>
                                        <p:cTn id="20" dur="500" fill="hold"/>
                                        <p:tgtEl>
                                          <p:spTgt spid="59"/>
                                        </p:tgtEl>
                                        <p:attrNameLst>
                                          <p:attrName>fill.on</p:attrName>
                                        </p:attrNameLst>
                                      </p:cBhvr>
                                      <p:to>
                                        <p:strVal val="true"/>
                                      </p:to>
                                    </p:set>
                                  </p:childTnLst>
                                </p:cTn>
                              </p:par>
                              <p:par>
                                <p:cTn id="21" presetID="1" presetClass="entr" presetSubtype="0" fill="hold" grpId="0" nodeType="withEffect">
                                  <p:stCondLst>
                                    <p:cond delay="0"/>
                                  </p:stCondLst>
                                  <p:childTnLst>
                                    <p:set>
                                      <p:cBhvr>
                                        <p:cTn id="22" dur="1" fill="hold">
                                          <p:stCondLst>
                                            <p:cond delay="0"/>
                                          </p:stCondLst>
                                        </p:cTn>
                                        <p:tgtEl>
                                          <p:spTgt spid="7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70"/>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67"/>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69"/>
                                        </p:tgtEl>
                                        <p:attrNameLst>
                                          <p:attrName>style.visibility</p:attrName>
                                        </p:attrNameLst>
                                      </p:cBhvr>
                                      <p:to>
                                        <p:strVal val="visible"/>
                                      </p:to>
                                    </p:set>
                                  </p:childTnLst>
                                </p:cTn>
                              </p:par>
                              <p:par>
                                <p:cTn id="31" presetID="1" presetClass="emph" presetSubtype="2" fill="hold" nodeType="withEffect">
                                  <p:stCondLst>
                                    <p:cond delay="0"/>
                                  </p:stCondLst>
                                  <p:childTnLst>
                                    <p:animClr clrSpc="rgb" dir="cw">
                                      <p:cBhvr>
                                        <p:cTn id="32" dur="500" fill="hold"/>
                                        <p:tgtEl>
                                          <p:spTgt spid="58"/>
                                        </p:tgtEl>
                                        <p:attrNameLst>
                                          <p:attrName>fillcolor</p:attrName>
                                        </p:attrNameLst>
                                      </p:cBhvr>
                                      <p:to>
                                        <a:srgbClr val="99CCFF"/>
                                      </p:to>
                                    </p:animClr>
                                    <p:set>
                                      <p:cBhvr>
                                        <p:cTn id="33" dur="500" fill="hold"/>
                                        <p:tgtEl>
                                          <p:spTgt spid="58"/>
                                        </p:tgtEl>
                                        <p:attrNameLst>
                                          <p:attrName>fill.type</p:attrName>
                                        </p:attrNameLst>
                                      </p:cBhvr>
                                      <p:to>
                                        <p:strVal val="solid"/>
                                      </p:to>
                                    </p:set>
                                    <p:set>
                                      <p:cBhvr>
                                        <p:cTn id="34" dur="500" fill="hold"/>
                                        <p:tgtEl>
                                          <p:spTgt spid="58"/>
                                        </p:tgtEl>
                                        <p:attrNameLst>
                                          <p:attrName>fill.on</p:attrName>
                                        </p:attrNameLst>
                                      </p:cBhvr>
                                      <p:to>
                                        <p:strVal val="true"/>
                                      </p:to>
                                    </p:set>
                                  </p:childTnLst>
                                </p:cTn>
                              </p:par>
                              <p:par>
                                <p:cTn id="35" presetID="1" presetClass="emph" presetSubtype="2" fill="hold" nodeType="withEffect">
                                  <p:stCondLst>
                                    <p:cond delay="0"/>
                                  </p:stCondLst>
                                  <p:childTnLst>
                                    <p:animClr clrSpc="rgb" dir="cw">
                                      <p:cBhvr>
                                        <p:cTn id="36" dur="500" fill="hold"/>
                                        <p:tgtEl>
                                          <p:spTgt spid="66"/>
                                        </p:tgtEl>
                                        <p:attrNameLst>
                                          <p:attrName>fillcolor</p:attrName>
                                        </p:attrNameLst>
                                      </p:cBhvr>
                                      <p:to>
                                        <a:srgbClr val="FF9933"/>
                                      </p:to>
                                    </p:animClr>
                                    <p:set>
                                      <p:cBhvr>
                                        <p:cTn id="37" dur="500" fill="hold"/>
                                        <p:tgtEl>
                                          <p:spTgt spid="66"/>
                                        </p:tgtEl>
                                        <p:attrNameLst>
                                          <p:attrName>fill.type</p:attrName>
                                        </p:attrNameLst>
                                      </p:cBhvr>
                                      <p:to>
                                        <p:strVal val="solid"/>
                                      </p:to>
                                    </p:set>
                                    <p:set>
                                      <p:cBhvr>
                                        <p:cTn id="38" dur="500" fill="hold"/>
                                        <p:tgtEl>
                                          <p:spTgt spid="66"/>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 grpId="0" animBg="1"/>
      <p:bldP spid="69" grpId="0"/>
      <p:bldP spid="79" grpId="0"/>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4658" name="Rectangle 2"/>
          <p:cNvSpPr>
            <a:spLocks noGrp="1" noChangeArrowheads="1"/>
          </p:cNvSpPr>
          <p:nvPr>
            <p:ph type="title"/>
          </p:nvPr>
        </p:nvSpPr>
        <p:spPr/>
        <p:txBody>
          <a:bodyPr>
            <a:normAutofit fontScale="90000"/>
          </a:bodyPr>
          <a:lstStyle/>
          <a:p>
            <a:r>
              <a:rPr lang="en-US"/>
              <a:t>Partitioned Select</a:t>
            </a:r>
          </a:p>
        </p:txBody>
      </p:sp>
      <p:sp>
        <p:nvSpPr>
          <p:cNvPr id="454660" name="Rectangle 4"/>
          <p:cNvSpPr>
            <a:spLocks noChangeArrowheads="1"/>
          </p:cNvSpPr>
          <p:nvPr/>
        </p:nvSpPr>
        <p:spPr bwMode="auto">
          <a:xfrm>
            <a:off x="1317823" y="3133948"/>
            <a:ext cx="758825" cy="227013"/>
          </a:xfrm>
          <a:prstGeom prst="rect">
            <a:avLst/>
          </a:prstGeom>
          <a:solidFill>
            <a:srgbClr val="00FF00"/>
          </a:solidFill>
          <a:ln w="9525">
            <a:solidFill>
              <a:schemeClr val="tx1"/>
            </a:solidFill>
            <a:miter lim="800000"/>
            <a:headEnd/>
            <a:tailEnd/>
          </a:ln>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a:solidFill>
                  <a:srgbClr val="000000"/>
                </a:solidFill>
                <a:latin typeface="Gill Sans MT" pitchFamily="34" charset="0"/>
              </a:rPr>
              <a:t>DIV</a:t>
            </a:r>
          </a:p>
        </p:txBody>
      </p:sp>
      <p:sp>
        <p:nvSpPr>
          <p:cNvPr id="454661" name="Rectangle 5"/>
          <p:cNvSpPr>
            <a:spLocks noChangeArrowheads="1"/>
          </p:cNvSpPr>
          <p:nvPr/>
        </p:nvSpPr>
        <p:spPr bwMode="auto">
          <a:xfrm>
            <a:off x="1317823" y="3362548"/>
            <a:ext cx="758825" cy="227013"/>
          </a:xfrm>
          <a:prstGeom prst="rect">
            <a:avLst/>
          </a:prstGeom>
          <a:solidFill>
            <a:srgbClr val="00FF00"/>
          </a:solidFill>
          <a:ln w="9525">
            <a:solidFill>
              <a:schemeClr val="tx1"/>
            </a:solidFill>
            <a:miter lim="800000"/>
            <a:headEnd/>
            <a:tailEnd/>
          </a:ln>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a:solidFill>
                  <a:srgbClr val="000000"/>
                </a:solidFill>
                <a:latin typeface="Gill Sans MT" pitchFamily="34" charset="0"/>
              </a:rPr>
              <a:t>LOAD</a:t>
            </a:r>
          </a:p>
        </p:txBody>
      </p:sp>
      <p:sp>
        <p:nvSpPr>
          <p:cNvPr id="454662" name="Rectangle 6"/>
          <p:cNvSpPr>
            <a:spLocks noChangeArrowheads="1"/>
          </p:cNvSpPr>
          <p:nvPr/>
        </p:nvSpPr>
        <p:spPr bwMode="auto">
          <a:xfrm>
            <a:off x="1317823" y="3589561"/>
            <a:ext cx="758825" cy="227012"/>
          </a:xfrm>
          <a:prstGeom prst="rect">
            <a:avLst/>
          </a:prstGeom>
          <a:solidFill>
            <a:schemeClr val="accent1"/>
          </a:solidFill>
          <a:ln w="9525">
            <a:solidFill>
              <a:schemeClr val="tx1"/>
            </a:solidFill>
            <a:miter lim="800000"/>
            <a:headEnd/>
            <a:tailEnd/>
          </a:ln>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a:solidFill>
                  <a:srgbClr val="000000"/>
                </a:solidFill>
                <a:latin typeface="Gill Sans MT" pitchFamily="34" charset="0"/>
              </a:rPr>
              <a:t>XOR</a:t>
            </a:r>
          </a:p>
        </p:txBody>
      </p:sp>
      <p:sp>
        <p:nvSpPr>
          <p:cNvPr id="454663" name="Rectangle 7"/>
          <p:cNvSpPr>
            <a:spLocks noChangeArrowheads="1"/>
          </p:cNvSpPr>
          <p:nvPr/>
        </p:nvSpPr>
        <p:spPr bwMode="auto">
          <a:xfrm>
            <a:off x="1317823" y="3816573"/>
            <a:ext cx="758825" cy="227013"/>
          </a:xfrm>
          <a:prstGeom prst="rect">
            <a:avLst/>
          </a:prstGeom>
          <a:solidFill>
            <a:schemeClr val="accent1"/>
          </a:solidFill>
          <a:ln w="9525">
            <a:solidFill>
              <a:schemeClr val="tx1"/>
            </a:solidFill>
            <a:miter lim="800000"/>
            <a:headEnd/>
            <a:tailEnd/>
          </a:ln>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a:solidFill>
                  <a:srgbClr val="000000"/>
                </a:solidFill>
                <a:latin typeface="Gill Sans MT" pitchFamily="34" charset="0"/>
              </a:rPr>
              <a:t>MUL</a:t>
            </a:r>
          </a:p>
        </p:txBody>
      </p:sp>
      <p:sp>
        <p:nvSpPr>
          <p:cNvPr id="454664" name="Rectangle 8"/>
          <p:cNvSpPr>
            <a:spLocks noChangeArrowheads="1"/>
          </p:cNvSpPr>
          <p:nvPr/>
        </p:nvSpPr>
        <p:spPr bwMode="auto">
          <a:xfrm>
            <a:off x="1317823" y="4045173"/>
            <a:ext cx="758825" cy="227013"/>
          </a:xfrm>
          <a:prstGeom prst="rect">
            <a:avLst/>
          </a:prstGeom>
          <a:solidFill>
            <a:srgbClr val="00FF00"/>
          </a:solidFill>
          <a:ln w="9525">
            <a:solidFill>
              <a:schemeClr val="tx1"/>
            </a:solidFill>
            <a:miter lim="800000"/>
            <a:headEnd/>
            <a:tailEnd/>
          </a:ln>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a:solidFill>
                  <a:srgbClr val="000000"/>
                </a:solidFill>
                <a:latin typeface="Gill Sans MT" pitchFamily="34" charset="0"/>
              </a:rPr>
              <a:t>DIV</a:t>
            </a:r>
          </a:p>
        </p:txBody>
      </p:sp>
      <p:sp>
        <p:nvSpPr>
          <p:cNvPr id="454665" name="Rectangle 9"/>
          <p:cNvSpPr>
            <a:spLocks noChangeArrowheads="1"/>
          </p:cNvSpPr>
          <p:nvPr/>
        </p:nvSpPr>
        <p:spPr bwMode="auto">
          <a:xfrm>
            <a:off x="1317823" y="4272186"/>
            <a:ext cx="758825" cy="227012"/>
          </a:xfrm>
          <a:prstGeom prst="rect">
            <a:avLst/>
          </a:prstGeom>
          <a:solidFill>
            <a:srgbClr val="00FF00"/>
          </a:solidFill>
          <a:ln w="9525">
            <a:solidFill>
              <a:schemeClr val="tx1"/>
            </a:solidFill>
            <a:miter lim="800000"/>
            <a:headEnd/>
            <a:tailEnd/>
          </a:ln>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a:solidFill>
                  <a:srgbClr val="000000"/>
                </a:solidFill>
                <a:latin typeface="Gill Sans MT" pitchFamily="34" charset="0"/>
              </a:rPr>
              <a:t>ADD</a:t>
            </a:r>
          </a:p>
        </p:txBody>
      </p:sp>
      <p:sp>
        <p:nvSpPr>
          <p:cNvPr id="454666" name="Rectangle 10"/>
          <p:cNvSpPr>
            <a:spLocks noChangeArrowheads="1"/>
          </p:cNvSpPr>
          <p:nvPr/>
        </p:nvSpPr>
        <p:spPr bwMode="auto">
          <a:xfrm>
            <a:off x="1317823" y="4500786"/>
            <a:ext cx="758825" cy="227012"/>
          </a:xfrm>
          <a:prstGeom prst="rect">
            <a:avLst/>
          </a:prstGeom>
          <a:solidFill>
            <a:schemeClr val="accent1"/>
          </a:solidFill>
          <a:ln w="9525">
            <a:solidFill>
              <a:schemeClr val="tx1"/>
            </a:solidFill>
            <a:miter lim="800000"/>
            <a:headEnd/>
            <a:tailEnd/>
          </a:ln>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a:solidFill>
                  <a:srgbClr val="000000"/>
                </a:solidFill>
                <a:latin typeface="Gill Sans MT" pitchFamily="34" charset="0"/>
              </a:rPr>
              <a:t>BR</a:t>
            </a:r>
          </a:p>
        </p:txBody>
      </p:sp>
      <p:sp>
        <p:nvSpPr>
          <p:cNvPr id="454667" name="Rectangle 11"/>
          <p:cNvSpPr>
            <a:spLocks noChangeArrowheads="1"/>
          </p:cNvSpPr>
          <p:nvPr/>
        </p:nvSpPr>
        <p:spPr bwMode="auto">
          <a:xfrm>
            <a:off x="1317823" y="4727798"/>
            <a:ext cx="758825" cy="227013"/>
          </a:xfrm>
          <a:prstGeom prst="rect">
            <a:avLst/>
          </a:prstGeom>
          <a:solidFill>
            <a:srgbClr val="00FF00"/>
          </a:solidFill>
          <a:ln w="9525">
            <a:solidFill>
              <a:schemeClr val="tx1"/>
            </a:solidFill>
            <a:miter lim="800000"/>
            <a:headEnd/>
            <a:tailEnd/>
          </a:ln>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a:solidFill>
                  <a:srgbClr val="000000"/>
                </a:solidFill>
                <a:latin typeface="Gill Sans MT" pitchFamily="34" charset="0"/>
              </a:rPr>
              <a:t>ADD</a:t>
            </a:r>
          </a:p>
        </p:txBody>
      </p:sp>
      <p:sp>
        <p:nvSpPr>
          <p:cNvPr id="454668" name="Freeform 12"/>
          <p:cNvSpPr>
            <a:spLocks/>
          </p:cNvSpPr>
          <p:nvPr/>
        </p:nvSpPr>
        <p:spPr bwMode="auto">
          <a:xfrm>
            <a:off x="2911673" y="2298923"/>
            <a:ext cx="455612" cy="303213"/>
          </a:xfrm>
          <a:custGeom>
            <a:avLst/>
            <a:gdLst/>
            <a:ahLst/>
            <a:cxnLst>
              <a:cxn ang="0">
                <a:pos x="0" y="191"/>
              </a:cxn>
              <a:cxn ang="0">
                <a:pos x="95" y="191"/>
              </a:cxn>
              <a:cxn ang="0">
                <a:pos x="143" y="143"/>
              </a:cxn>
              <a:cxn ang="0">
                <a:pos x="191" y="191"/>
              </a:cxn>
              <a:cxn ang="0">
                <a:pos x="287" y="191"/>
              </a:cxn>
              <a:cxn ang="0">
                <a:pos x="191" y="0"/>
              </a:cxn>
              <a:cxn ang="0">
                <a:pos x="95" y="0"/>
              </a:cxn>
              <a:cxn ang="0">
                <a:pos x="0" y="191"/>
              </a:cxn>
            </a:cxnLst>
            <a:rect l="0" t="0" r="r" b="b"/>
            <a:pathLst>
              <a:path w="287" h="191">
                <a:moveTo>
                  <a:pt x="0" y="191"/>
                </a:moveTo>
                <a:lnTo>
                  <a:pt x="95" y="191"/>
                </a:lnTo>
                <a:lnTo>
                  <a:pt x="143" y="143"/>
                </a:lnTo>
                <a:lnTo>
                  <a:pt x="191" y="191"/>
                </a:lnTo>
                <a:lnTo>
                  <a:pt x="287" y="191"/>
                </a:lnTo>
                <a:lnTo>
                  <a:pt x="191" y="0"/>
                </a:lnTo>
                <a:lnTo>
                  <a:pt x="95" y="0"/>
                </a:lnTo>
                <a:lnTo>
                  <a:pt x="0" y="191"/>
                </a:lnTo>
                <a:close/>
              </a:path>
            </a:pathLst>
          </a:custGeom>
          <a:solidFill>
            <a:srgbClr val="3366FF"/>
          </a:solidFill>
          <a:ln w="9525">
            <a:noFill/>
            <a:round/>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a:lstStyle/>
          <a:p>
            <a:pPr algn="ctr" fontAlgn="base">
              <a:spcBef>
                <a:spcPct val="0"/>
              </a:spcBef>
              <a:spcAft>
                <a:spcPct val="0"/>
              </a:spcAft>
            </a:pPr>
            <a:endParaRPr lang="en-US" sz="1600">
              <a:solidFill>
                <a:srgbClr val="000000"/>
              </a:solidFill>
              <a:latin typeface="Gill Sans MT" pitchFamily="34" charset="0"/>
            </a:endParaRPr>
          </a:p>
        </p:txBody>
      </p:sp>
      <p:sp>
        <p:nvSpPr>
          <p:cNvPr id="454669" name="Freeform 13"/>
          <p:cNvSpPr>
            <a:spLocks/>
          </p:cNvSpPr>
          <p:nvPr/>
        </p:nvSpPr>
        <p:spPr bwMode="auto">
          <a:xfrm>
            <a:off x="3897510" y="2298923"/>
            <a:ext cx="455613" cy="303213"/>
          </a:xfrm>
          <a:custGeom>
            <a:avLst/>
            <a:gdLst/>
            <a:ahLst/>
            <a:cxnLst>
              <a:cxn ang="0">
                <a:pos x="0" y="191"/>
              </a:cxn>
              <a:cxn ang="0">
                <a:pos x="95" y="191"/>
              </a:cxn>
              <a:cxn ang="0">
                <a:pos x="143" y="143"/>
              </a:cxn>
              <a:cxn ang="0">
                <a:pos x="191" y="191"/>
              </a:cxn>
              <a:cxn ang="0">
                <a:pos x="287" y="191"/>
              </a:cxn>
              <a:cxn ang="0">
                <a:pos x="191" y="0"/>
              </a:cxn>
              <a:cxn ang="0">
                <a:pos x="95" y="0"/>
              </a:cxn>
              <a:cxn ang="0">
                <a:pos x="0" y="191"/>
              </a:cxn>
            </a:cxnLst>
            <a:rect l="0" t="0" r="r" b="b"/>
            <a:pathLst>
              <a:path w="287" h="191">
                <a:moveTo>
                  <a:pt x="0" y="191"/>
                </a:moveTo>
                <a:lnTo>
                  <a:pt x="95" y="191"/>
                </a:lnTo>
                <a:lnTo>
                  <a:pt x="143" y="143"/>
                </a:lnTo>
                <a:lnTo>
                  <a:pt x="191" y="191"/>
                </a:lnTo>
                <a:lnTo>
                  <a:pt x="287" y="191"/>
                </a:lnTo>
                <a:lnTo>
                  <a:pt x="191" y="0"/>
                </a:lnTo>
                <a:lnTo>
                  <a:pt x="95" y="0"/>
                </a:lnTo>
                <a:lnTo>
                  <a:pt x="0" y="191"/>
                </a:lnTo>
                <a:close/>
              </a:path>
            </a:pathLst>
          </a:custGeom>
          <a:solidFill>
            <a:srgbClr val="3366FF"/>
          </a:solidFill>
          <a:ln w="9525">
            <a:noFill/>
            <a:round/>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a:lstStyle/>
          <a:p>
            <a:pPr algn="ctr" fontAlgn="base">
              <a:spcBef>
                <a:spcPct val="0"/>
              </a:spcBef>
              <a:spcAft>
                <a:spcPct val="0"/>
              </a:spcAft>
            </a:pPr>
            <a:endParaRPr lang="en-US" sz="1600">
              <a:solidFill>
                <a:srgbClr val="000000"/>
              </a:solidFill>
              <a:latin typeface="Gill Sans MT" pitchFamily="34" charset="0"/>
            </a:endParaRPr>
          </a:p>
        </p:txBody>
      </p:sp>
      <p:sp>
        <p:nvSpPr>
          <p:cNvPr id="454672" name="Rectangle 16"/>
          <p:cNvSpPr>
            <a:spLocks noChangeArrowheads="1"/>
          </p:cNvSpPr>
          <p:nvPr/>
        </p:nvSpPr>
        <p:spPr bwMode="auto">
          <a:xfrm>
            <a:off x="4808735" y="1994123"/>
            <a:ext cx="1593850" cy="608013"/>
          </a:xfrm>
          <a:prstGeom prst="rect">
            <a:avLst/>
          </a:prstGeom>
          <a:solidFill>
            <a:schemeClr val="accent1"/>
          </a:solidFill>
          <a:ln w="9525">
            <a:solidFill>
              <a:schemeClr val="tx1"/>
            </a:solid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r>
              <a:rPr lang="en-US">
                <a:solidFill>
                  <a:srgbClr val="000000"/>
                </a:solidFill>
                <a:latin typeface="Gill Sans MT" pitchFamily="34" charset="0"/>
              </a:rPr>
              <a:t>DL1</a:t>
            </a:r>
          </a:p>
        </p:txBody>
      </p:sp>
      <p:sp>
        <p:nvSpPr>
          <p:cNvPr id="454673" name="AutoShape 17"/>
          <p:cNvSpPr>
            <a:spLocks noChangeArrowheads="1"/>
          </p:cNvSpPr>
          <p:nvPr/>
        </p:nvSpPr>
        <p:spPr bwMode="auto">
          <a:xfrm>
            <a:off x="2833885" y="2905348"/>
            <a:ext cx="608013" cy="2276475"/>
          </a:xfrm>
          <a:prstGeom prst="roundRect">
            <a:avLst>
              <a:gd name="adj" fmla="val 16667"/>
            </a:avLst>
          </a:prstGeom>
          <a:solidFill>
            <a:schemeClr val="accent1"/>
          </a:solidFill>
          <a:ln w="9525">
            <a:solidFill>
              <a:schemeClr val="tx1"/>
            </a:solidFill>
            <a:round/>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vert="eaVert" wrap="none" anchor="ctr"/>
          <a:lstStyle/>
          <a:p>
            <a:pPr algn="ctr" fontAlgn="base">
              <a:spcBef>
                <a:spcPct val="0"/>
              </a:spcBef>
              <a:spcAft>
                <a:spcPct val="0"/>
              </a:spcAft>
            </a:pPr>
            <a:r>
              <a:rPr lang="en-US">
                <a:solidFill>
                  <a:srgbClr val="000000"/>
                </a:solidFill>
                <a:latin typeface="Gill Sans MT" pitchFamily="34" charset="0"/>
              </a:rPr>
              <a:t>1-of-M ALU Select</a:t>
            </a:r>
          </a:p>
        </p:txBody>
      </p:sp>
      <p:sp>
        <p:nvSpPr>
          <p:cNvPr id="454674" name="AutoShape 18"/>
          <p:cNvSpPr>
            <a:spLocks noChangeArrowheads="1"/>
          </p:cNvSpPr>
          <p:nvPr/>
        </p:nvSpPr>
        <p:spPr bwMode="auto">
          <a:xfrm>
            <a:off x="3821310" y="2905348"/>
            <a:ext cx="608013" cy="2276475"/>
          </a:xfrm>
          <a:prstGeom prst="roundRect">
            <a:avLst>
              <a:gd name="adj" fmla="val 16667"/>
            </a:avLst>
          </a:prstGeom>
          <a:solidFill>
            <a:schemeClr val="accent1"/>
          </a:solidFill>
          <a:ln w="9525">
            <a:solidFill>
              <a:schemeClr val="tx1"/>
            </a:solidFill>
            <a:round/>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vert="eaVert" wrap="none" anchor="ctr"/>
          <a:lstStyle/>
          <a:p>
            <a:pPr algn="ctr" fontAlgn="base">
              <a:spcBef>
                <a:spcPct val="0"/>
              </a:spcBef>
              <a:spcAft>
                <a:spcPct val="0"/>
              </a:spcAft>
            </a:pPr>
            <a:r>
              <a:rPr lang="en-US">
                <a:solidFill>
                  <a:srgbClr val="000000"/>
                </a:solidFill>
                <a:latin typeface="Gill Sans MT" pitchFamily="34" charset="0"/>
              </a:rPr>
              <a:t>1-of-M Mul/Div Select</a:t>
            </a:r>
          </a:p>
        </p:txBody>
      </p:sp>
      <p:sp>
        <p:nvSpPr>
          <p:cNvPr id="454675" name="AutoShape 19"/>
          <p:cNvSpPr>
            <a:spLocks noChangeArrowheads="1"/>
          </p:cNvSpPr>
          <p:nvPr/>
        </p:nvSpPr>
        <p:spPr bwMode="auto">
          <a:xfrm>
            <a:off x="4807148" y="2905348"/>
            <a:ext cx="608012" cy="2276475"/>
          </a:xfrm>
          <a:prstGeom prst="roundRect">
            <a:avLst>
              <a:gd name="adj" fmla="val 16667"/>
            </a:avLst>
          </a:prstGeom>
          <a:solidFill>
            <a:schemeClr val="accent1"/>
          </a:solidFill>
          <a:ln w="9525">
            <a:solidFill>
              <a:schemeClr val="tx1"/>
            </a:solidFill>
            <a:round/>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vert="eaVert" wrap="none" anchor="ctr"/>
          <a:lstStyle/>
          <a:p>
            <a:pPr algn="ctr" fontAlgn="base">
              <a:spcBef>
                <a:spcPct val="0"/>
              </a:spcBef>
              <a:spcAft>
                <a:spcPct val="0"/>
              </a:spcAft>
            </a:pPr>
            <a:r>
              <a:rPr lang="en-US">
                <a:solidFill>
                  <a:srgbClr val="000000"/>
                </a:solidFill>
                <a:latin typeface="Gill Sans MT" pitchFamily="34" charset="0"/>
              </a:rPr>
              <a:t>1-of-M Load Select</a:t>
            </a:r>
          </a:p>
        </p:txBody>
      </p:sp>
      <p:sp>
        <p:nvSpPr>
          <p:cNvPr id="454676" name="AutoShape 20"/>
          <p:cNvSpPr>
            <a:spLocks noChangeArrowheads="1"/>
          </p:cNvSpPr>
          <p:nvPr/>
        </p:nvSpPr>
        <p:spPr bwMode="auto">
          <a:xfrm>
            <a:off x="5794573" y="2905348"/>
            <a:ext cx="608012" cy="2276475"/>
          </a:xfrm>
          <a:prstGeom prst="roundRect">
            <a:avLst>
              <a:gd name="adj" fmla="val 16667"/>
            </a:avLst>
          </a:prstGeom>
          <a:solidFill>
            <a:schemeClr val="accent1"/>
          </a:solidFill>
          <a:ln w="9525">
            <a:solidFill>
              <a:schemeClr val="tx1"/>
            </a:solidFill>
            <a:round/>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vert="eaVert" wrap="none" anchor="ctr"/>
          <a:lstStyle/>
          <a:p>
            <a:pPr algn="ctr" fontAlgn="base">
              <a:spcBef>
                <a:spcPct val="0"/>
              </a:spcBef>
              <a:spcAft>
                <a:spcPct val="0"/>
              </a:spcAft>
            </a:pPr>
            <a:r>
              <a:rPr lang="en-US">
                <a:solidFill>
                  <a:srgbClr val="000000"/>
                </a:solidFill>
                <a:latin typeface="Gill Sans MT" pitchFamily="34" charset="0"/>
              </a:rPr>
              <a:t>1-of-M Store Select</a:t>
            </a:r>
          </a:p>
        </p:txBody>
      </p:sp>
      <p:sp>
        <p:nvSpPr>
          <p:cNvPr id="454677" name="Line 21"/>
          <p:cNvSpPr>
            <a:spLocks noChangeShapeType="1"/>
          </p:cNvSpPr>
          <p:nvPr/>
        </p:nvSpPr>
        <p:spPr bwMode="auto">
          <a:xfrm>
            <a:off x="2379860" y="3212976"/>
            <a:ext cx="1441450" cy="0"/>
          </a:xfrm>
          <a:prstGeom prst="line">
            <a:avLst/>
          </a:prstGeom>
          <a:noFill/>
          <a:ln w="9525">
            <a:solidFill>
              <a:schemeClr val="tx1"/>
            </a:solidFill>
            <a:round/>
            <a:headEnd/>
            <a:tailEnd type="triangle" w="med" len="med"/>
          </a:ln>
          <a:effectLst/>
        </p:spPr>
        <p:txBody>
          <a:bodyPr/>
          <a:lstStyle/>
          <a:p>
            <a:pPr algn="ctr" fontAlgn="base">
              <a:spcBef>
                <a:spcPct val="0"/>
              </a:spcBef>
              <a:spcAft>
                <a:spcPct val="0"/>
              </a:spcAft>
            </a:pPr>
            <a:endParaRPr lang="en-US" sz="1600">
              <a:solidFill>
                <a:srgbClr val="000000"/>
              </a:solidFill>
              <a:latin typeface="Gill Sans MT" pitchFamily="34" charset="0"/>
            </a:endParaRPr>
          </a:p>
        </p:txBody>
      </p:sp>
      <p:sp>
        <p:nvSpPr>
          <p:cNvPr id="454678" name="Line 22"/>
          <p:cNvSpPr>
            <a:spLocks noChangeShapeType="1"/>
          </p:cNvSpPr>
          <p:nvPr/>
        </p:nvSpPr>
        <p:spPr bwMode="auto">
          <a:xfrm>
            <a:off x="2379860" y="4118198"/>
            <a:ext cx="1443038" cy="0"/>
          </a:xfrm>
          <a:prstGeom prst="line">
            <a:avLst/>
          </a:prstGeom>
          <a:noFill/>
          <a:ln w="9525">
            <a:solidFill>
              <a:schemeClr val="tx1"/>
            </a:solidFill>
            <a:round/>
            <a:headEnd/>
            <a:tailEnd type="triangle" w="med" len="med"/>
          </a:ln>
          <a:effectLst/>
        </p:spPr>
        <p:txBody>
          <a:bodyPr/>
          <a:lstStyle/>
          <a:p>
            <a:pPr algn="ctr" fontAlgn="base">
              <a:spcBef>
                <a:spcPct val="0"/>
              </a:spcBef>
              <a:spcAft>
                <a:spcPct val="0"/>
              </a:spcAft>
            </a:pPr>
            <a:endParaRPr lang="en-US" sz="1600">
              <a:solidFill>
                <a:srgbClr val="000000"/>
              </a:solidFill>
              <a:latin typeface="Gill Sans MT" pitchFamily="34" charset="0"/>
            </a:endParaRPr>
          </a:p>
        </p:txBody>
      </p:sp>
      <p:sp>
        <p:nvSpPr>
          <p:cNvPr id="454679" name="Line 23"/>
          <p:cNvSpPr>
            <a:spLocks noChangeShapeType="1"/>
          </p:cNvSpPr>
          <p:nvPr/>
        </p:nvSpPr>
        <p:spPr bwMode="auto">
          <a:xfrm>
            <a:off x="2379860" y="3435573"/>
            <a:ext cx="2428875" cy="0"/>
          </a:xfrm>
          <a:prstGeom prst="line">
            <a:avLst/>
          </a:prstGeom>
          <a:noFill/>
          <a:ln w="9525">
            <a:solidFill>
              <a:schemeClr val="tx1"/>
            </a:solidFill>
            <a:round/>
            <a:headEnd/>
            <a:tailEnd type="triangle" w="med" len="med"/>
          </a:ln>
          <a:effectLst/>
        </p:spPr>
        <p:txBody>
          <a:bodyPr/>
          <a:lstStyle/>
          <a:p>
            <a:pPr algn="ctr" fontAlgn="base">
              <a:spcBef>
                <a:spcPct val="0"/>
              </a:spcBef>
              <a:spcAft>
                <a:spcPct val="0"/>
              </a:spcAft>
            </a:pPr>
            <a:endParaRPr lang="en-US" sz="1600">
              <a:solidFill>
                <a:srgbClr val="000000"/>
              </a:solidFill>
              <a:latin typeface="Gill Sans MT" pitchFamily="34" charset="0"/>
            </a:endParaRPr>
          </a:p>
        </p:txBody>
      </p:sp>
      <p:sp>
        <p:nvSpPr>
          <p:cNvPr id="454680" name="Line 24"/>
          <p:cNvSpPr>
            <a:spLocks noChangeShapeType="1"/>
          </p:cNvSpPr>
          <p:nvPr/>
        </p:nvSpPr>
        <p:spPr bwMode="auto">
          <a:xfrm>
            <a:off x="2379860" y="4346798"/>
            <a:ext cx="455613" cy="0"/>
          </a:xfrm>
          <a:prstGeom prst="line">
            <a:avLst/>
          </a:prstGeom>
          <a:noFill/>
          <a:ln w="9525">
            <a:solidFill>
              <a:schemeClr val="tx1"/>
            </a:solidFill>
            <a:round/>
            <a:headEnd/>
            <a:tailEnd type="triangle" w="med" len="med"/>
          </a:ln>
          <a:effectLst/>
        </p:spPr>
        <p:txBody>
          <a:bodyPr/>
          <a:lstStyle/>
          <a:p>
            <a:pPr algn="ctr" fontAlgn="base">
              <a:spcBef>
                <a:spcPct val="0"/>
              </a:spcBef>
              <a:spcAft>
                <a:spcPct val="0"/>
              </a:spcAft>
            </a:pPr>
            <a:endParaRPr lang="en-US" sz="1600">
              <a:solidFill>
                <a:srgbClr val="000000"/>
              </a:solidFill>
              <a:latin typeface="Gill Sans MT" pitchFamily="34" charset="0"/>
            </a:endParaRPr>
          </a:p>
        </p:txBody>
      </p:sp>
      <p:sp>
        <p:nvSpPr>
          <p:cNvPr id="454681" name="Line 25"/>
          <p:cNvSpPr>
            <a:spLocks noChangeShapeType="1"/>
          </p:cNvSpPr>
          <p:nvPr/>
        </p:nvSpPr>
        <p:spPr bwMode="auto">
          <a:xfrm>
            <a:off x="2303660" y="4802411"/>
            <a:ext cx="531813" cy="0"/>
          </a:xfrm>
          <a:prstGeom prst="line">
            <a:avLst/>
          </a:prstGeom>
          <a:noFill/>
          <a:ln w="9525">
            <a:solidFill>
              <a:schemeClr val="tx1"/>
            </a:solidFill>
            <a:round/>
            <a:headEnd/>
            <a:tailEnd type="triangle" w="med" len="med"/>
          </a:ln>
          <a:effectLst/>
        </p:spPr>
        <p:txBody>
          <a:bodyPr/>
          <a:lstStyle/>
          <a:p>
            <a:pPr algn="ctr" fontAlgn="base">
              <a:spcBef>
                <a:spcPct val="0"/>
              </a:spcBef>
              <a:spcAft>
                <a:spcPct val="0"/>
              </a:spcAft>
            </a:pPr>
            <a:endParaRPr lang="en-US" sz="1600">
              <a:solidFill>
                <a:srgbClr val="000000"/>
              </a:solidFill>
              <a:latin typeface="Gill Sans MT" pitchFamily="34" charset="0"/>
            </a:endParaRPr>
          </a:p>
        </p:txBody>
      </p:sp>
      <p:sp>
        <p:nvSpPr>
          <p:cNvPr id="454682" name="Text Box 26"/>
          <p:cNvSpPr txBox="1">
            <a:spLocks noChangeArrowheads="1"/>
          </p:cNvSpPr>
          <p:nvPr/>
        </p:nvSpPr>
        <p:spPr bwMode="auto">
          <a:xfrm>
            <a:off x="4838898" y="2376711"/>
            <a:ext cx="540533" cy="307777"/>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sz="1400">
                <a:solidFill>
                  <a:srgbClr val="000000"/>
                </a:solidFill>
                <a:latin typeface="Gill Sans MT" pitchFamily="34" charset="0"/>
              </a:rPr>
              <a:t>Load</a:t>
            </a:r>
          </a:p>
        </p:txBody>
      </p:sp>
      <p:sp>
        <p:nvSpPr>
          <p:cNvPr id="454683" name="Text Box 27"/>
          <p:cNvSpPr txBox="1">
            <a:spLocks noChangeArrowheads="1"/>
          </p:cNvSpPr>
          <p:nvPr/>
        </p:nvSpPr>
        <p:spPr bwMode="auto">
          <a:xfrm>
            <a:off x="5796160" y="2376711"/>
            <a:ext cx="578620" cy="307777"/>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sz="1400">
                <a:solidFill>
                  <a:srgbClr val="000000"/>
                </a:solidFill>
                <a:latin typeface="Gill Sans MT" pitchFamily="34" charset="0"/>
              </a:rPr>
              <a:t>Store</a:t>
            </a:r>
          </a:p>
        </p:txBody>
      </p:sp>
      <p:sp>
        <p:nvSpPr>
          <p:cNvPr id="454684" name="Line 28"/>
          <p:cNvSpPr>
            <a:spLocks noChangeShapeType="1"/>
          </p:cNvSpPr>
          <p:nvPr/>
        </p:nvSpPr>
        <p:spPr bwMode="auto">
          <a:xfrm>
            <a:off x="2835473" y="5256436"/>
            <a:ext cx="3567112" cy="0"/>
          </a:xfrm>
          <a:prstGeom prst="line">
            <a:avLst/>
          </a:prstGeom>
          <a:noFill/>
          <a:ln w="9525">
            <a:solidFill>
              <a:schemeClr val="tx1"/>
            </a:solidFill>
            <a:round/>
            <a:headEnd type="triangle" w="med" len="med"/>
            <a:tailEnd type="triangle" w="med" len="med"/>
          </a:ln>
          <a:effectLst/>
        </p:spPr>
        <p:txBody>
          <a:bodyPr/>
          <a:lstStyle/>
          <a:p>
            <a:pPr algn="ctr" fontAlgn="base">
              <a:spcBef>
                <a:spcPct val="0"/>
              </a:spcBef>
              <a:spcAft>
                <a:spcPct val="0"/>
              </a:spcAft>
            </a:pPr>
            <a:endParaRPr lang="en-US" sz="1600">
              <a:solidFill>
                <a:srgbClr val="000000"/>
              </a:solidFill>
              <a:latin typeface="Gill Sans MT" pitchFamily="34" charset="0"/>
            </a:endParaRPr>
          </a:p>
        </p:txBody>
      </p:sp>
      <p:sp>
        <p:nvSpPr>
          <p:cNvPr id="454685" name="Text Box 29"/>
          <p:cNvSpPr txBox="1">
            <a:spLocks noChangeArrowheads="1"/>
          </p:cNvSpPr>
          <p:nvPr/>
        </p:nvSpPr>
        <p:spPr bwMode="auto">
          <a:xfrm>
            <a:off x="2942815" y="5294536"/>
            <a:ext cx="3277820" cy="369332"/>
          </a:xfrm>
          <a:prstGeom prst="rect">
            <a:avLst/>
          </a:prstGeom>
          <a:noFill/>
          <a:ln w="9525">
            <a:noFill/>
            <a:miter lim="800000"/>
            <a:headEnd/>
            <a:tailEnd/>
          </a:ln>
          <a:effectLst/>
        </p:spPr>
        <p:txBody>
          <a:bodyPr wrap="none">
            <a:spAutoFit/>
          </a:bodyPr>
          <a:lstStyle/>
          <a:p>
            <a:pPr algn="ctr" fontAlgn="base">
              <a:spcBef>
                <a:spcPct val="0"/>
              </a:spcBef>
              <a:spcAft>
                <a:spcPct val="0"/>
              </a:spcAft>
            </a:pPr>
            <a:r>
              <a:rPr lang="en-US" dirty="0">
                <a:solidFill>
                  <a:srgbClr val="000000"/>
                </a:solidFill>
                <a:latin typeface="Gill Sans MT" pitchFamily="34" charset="0"/>
              </a:rPr>
              <a:t>N possible </a:t>
            </a:r>
            <a:r>
              <a:rPr lang="en-US" dirty="0" err="1">
                <a:solidFill>
                  <a:srgbClr val="000000"/>
                </a:solidFill>
                <a:latin typeface="Gill Sans MT" pitchFamily="34" charset="0"/>
              </a:rPr>
              <a:t>insns</a:t>
            </a:r>
            <a:r>
              <a:rPr lang="en-US" dirty="0">
                <a:solidFill>
                  <a:srgbClr val="000000"/>
                </a:solidFill>
                <a:latin typeface="Gill Sans MT" pitchFamily="34" charset="0"/>
              </a:rPr>
              <a:t>. issued per cycle</a:t>
            </a:r>
          </a:p>
        </p:txBody>
      </p:sp>
      <p:sp>
        <p:nvSpPr>
          <p:cNvPr id="454687" name="Rectangle 31"/>
          <p:cNvSpPr>
            <a:spLocks noChangeArrowheads="1"/>
          </p:cNvSpPr>
          <p:nvPr/>
        </p:nvSpPr>
        <p:spPr bwMode="auto">
          <a:xfrm>
            <a:off x="2076648" y="3586386"/>
            <a:ext cx="303212" cy="228600"/>
          </a:xfrm>
          <a:prstGeom prst="rect">
            <a:avLst/>
          </a:prstGeom>
          <a:solidFill>
            <a:srgbClr val="99CCFF"/>
          </a:solidFill>
          <a:ln w="9525">
            <a:solidFill>
              <a:schemeClr val="tx1"/>
            </a:solidFill>
            <a:miter lim="800000"/>
            <a:headEnd/>
            <a:tailEnd/>
          </a:ln>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a:solidFill>
                  <a:srgbClr val="000000"/>
                </a:solidFill>
                <a:latin typeface="Gill Sans MT" pitchFamily="34" charset="0"/>
              </a:rPr>
              <a:t>3</a:t>
            </a:r>
          </a:p>
        </p:txBody>
      </p:sp>
      <p:sp>
        <p:nvSpPr>
          <p:cNvPr id="454688" name="Rectangle 32"/>
          <p:cNvSpPr>
            <a:spLocks noChangeArrowheads="1"/>
          </p:cNvSpPr>
          <p:nvPr/>
        </p:nvSpPr>
        <p:spPr bwMode="auto">
          <a:xfrm>
            <a:off x="2076648" y="3132361"/>
            <a:ext cx="303212" cy="228600"/>
          </a:xfrm>
          <a:prstGeom prst="rect">
            <a:avLst/>
          </a:prstGeom>
          <a:solidFill>
            <a:srgbClr val="99CCFF"/>
          </a:solidFill>
          <a:ln w="9525">
            <a:solidFill>
              <a:schemeClr val="tx1"/>
            </a:solidFill>
            <a:miter lim="800000"/>
            <a:headEnd/>
            <a:tailEnd/>
          </a:ln>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a:solidFill>
                  <a:srgbClr val="000000"/>
                </a:solidFill>
                <a:latin typeface="Gill Sans MT" pitchFamily="34" charset="0"/>
              </a:rPr>
              <a:t>1</a:t>
            </a:r>
          </a:p>
        </p:txBody>
      </p:sp>
      <p:sp>
        <p:nvSpPr>
          <p:cNvPr id="454689" name="Rectangle 33"/>
          <p:cNvSpPr>
            <a:spLocks noChangeArrowheads="1"/>
          </p:cNvSpPr>
          <p:nvPr/>
        </p:nvSpPr>
        <p:spPr bwMode="auto">
          <a:xfrm>
            <a:off x="2076648" y="4041998"/>
            <a:ext cx="303212" cy="228600"/>
          </a:xfrm>
          <a:prstGeom prst="rect">
            <a:avLst/>
          </a:prstGeom>
          <a:solidFill>
            <a:srgbClr val="99CCFF"/>
          </a:solidFill>
          <a:ln w="9525">
            <a:solidFill>
              <a:schemeClr val="tx1"/>
            </a:solidFill>
            <a:miter lim="800000"/>
            <a:headEnd/>
            <a:tailEnd/>
          </a:ln>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a:solidFill>
                  <a:srgbClr val="000000"/>
                </a:solidFill>
                <a:latin typeface="Gill Sans MT" pitchFamily="34" charset="0"/>
              </a:rPr>
              <a:t>4</a:t>
            </a:r>
          </a:p>
        </p:txBody>
      </p:sp>
      <p:sp>
        <p:nvSpPr>
          <p:cNvPr id="454690" name="Rectangle 34"/>
          <p:cNvSpPr>
            <a:spLocks noChangeArrowheads="1"/>
          </p:cNvSpPr>
          <p:nvPr/>
        </p:nvSpPr>
        <p:spPr bwMode="auto">
          <a:xfrm>
            <a:off x="2076648" y="4270598"/>
            <a:ext cx="303212" cy="228600"/>
          </a:xfrm>
          <a:prstGeom prst="rect">
            <a:avLst/>
          </a:prstGeom>
          <a:solidFill>
            <a:srgbClr val="99CCFF"/>
          </a:solidFill>
          <a:ln w="9525">
            <a:solidFill>
              <a:schemeClr val="tx1"/>
            </a:solidFill>
            <a:miter lim="800000"/>
            <a:headEnd/>
            <a:tailEnd/>
          </a:ln>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a:solidFill>
                  <a:srgbClr val="000000"/>
                </a:solidFill>
                <a:latin typeface="Gill Sans MT" pitchFamily="34" charset="0"/>
              </a:rPr>
              <a:t>2</a:t>
            </a:r>
          </a:p>
        </p:txBody>
      </p:sp>
      <p:sp>
        <p:nvSpPr>
          <p:cNvPr id="454691" name="Rectangle 35"/>
          <p:cNvSpPr>
            <a:spLocks noChangeArrowheads="1"/>
          </p:cNvSpPr>
          <p:nvPr/>
        </p:nvSpPr>
        <p:spPr bwMode="auto">
          <a:xfrm>
            <a:off x="2076648" y="3360961"/>
            <a:ext cx="303212" cy="228600"/>
          </a:xfrm>
          <a:prstGeom prst="rect">
            <a:avLst/>
          </a:prstGeom>
          <a:solidFill>
            <a:srgbClr val="99CCFF"/>
          </a:solidFill>
          <a:ln w="9525">
            <a:solidFill>
              <a:schemeClr val="tx1"/>
            </a:solidFill>
            <a:miter lim="800000"/>
            <a:headEnd/>
            <a:tailEnd/>
          </a:ln>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a:solidFill>
                  <a:srgbClr val="000000"/>
                </a:solidFill>
                <a:latin typeface="Gill Sans MT" pitchFamily="34" charset="0"/>
              </a:rPr>
              <a:t>5</a:t>
            </a:r>
          </a:p>
        </p:txBody>
      </p:sp>
      <p:sp>
        <p:nvSpPr>
          <p:cNvPr id="454692" name="Rectangle 36"/>
          <p:cNvSpPr>
            <a:spLocks noChangeArrowheads="1"/>
          </p:cNvSpPr>
          <p:nvPr/>
        </p:nvSpPr>
        <p:spPr bwMode="auto">
          <a:xfrm>
            <a:off x="2076648" y="3814986"/>
            <a:ext cx="303212" cy="228600"/>
          </a:xfrm>
          <a:prstGeom prst="rect">
            <a:avLst/>
          </a:prstGeom>
          <a:solidFill>
            <a:srgbClr val="99CCFF"/>
          </a:solidFill>
          <a:ln w="9525">
            <a:solidFill>
              <a:schemeClr val="tx1"/>
            </a:solidFill>
            <a:miter lim="800000"/>
            <a:headEnd/>
            <a:tailEnd/>
          </a:ln>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a:solidFill>
                  <a:srgbClr val="000000"/>
                </a:solidFill>
                <a:latin typeface="Gill Sans MT" pitchFamily="34" charset="0"/>
              </a:rPr>
              <a:t>6</a:t>
            </a:r>
          </a:p>
        </p:txBody>
      </p:sp>
      <p:sp>
        <p:nvSpPr>
          <p:cNvPr id="454693" name="Rectangle 37"/>
          <p:cNvSpPr>
            <a:spLocks noChangeArrowheads="1"/>
          </p:cNvSpPr>
          <p:nvPr/>
        </p:nvSpPr>
        <p:spPr bwMode="auto">
          <a:xfrm>
            <a:off x="2076648" y="4499198"/>
            <a:ext cx="303212" cy="228600"/>
          </a:xfrm>
          <a:prstGeom prst="rect">
            <a:avLst/>
          </a:prstGeom>
          <a:solidFill>
            <a:srgbClr val="99CCFF"/>
          </a:solidFill>
          <a:ln w="9525">
            <a:solidFill>
              <a:schemeClr val="tx1"/>
            </a:solidFill>
            <a:miter lim="800000"/>
            <a:headEnd/>
            <a:tailEnd/>
          </a:ln>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a:solidFill>
                  <a:srgbClr val="000000"/>
                </a:solidFill>
                <a:latin typeface="Gill Sans MT" pitchFamily="34" charset="0"/>
              </a:rPr>
              <a:t>7</a:t>
            </a:r>
          </a:p>
        </p:txBody>
      </p:sp>
      <p:sp>
        <p:nvSpPr>
          <p:cNvPr id="454694" name="Rectangle 38"/>
          <p:cNvSpPr>
            <a:spLocks noChangeArrowheads="1"/>
          </p:cNvSpPr>
          <p:nvPr/>
        </p:nvSpPr>
        <p:spPr bwMode="auto">
          <a:xfrm>
            <a:off x="2076648" y="4726211"/>
            <a:ext cx="303212" cy="228600"/>
          </a:xfrm>
          <a:prstGeom prst="rect">
            <a:avLst/>
          </a:prstGeom>
          <a:solidFill>
            <a:srgbClr val="99CCFF"/>
          </a:solidFill>
          <a:ln w="9525">
            <a:solidFill>
              <a:schemeClr val="tx1"/>
            </a:solidFill>
            <a:miter lim="800000"/>
            <a:headEnd/>
            <a:tailEnd/>
          </a:ln>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a:solidFill>
                  <a:srgbClr val="000000"/>
                </a:solidFill>
                <a:latin typeface="Gill Sans MT" pitchFamily="34" charset="0"/>
              </a:rPr>
              <a:t>8</a:t>
            </a:r>
          </a:p>
        </p:txBody>
      </p:sp>
      <p:grpSp>
        <p:nvGrpSpPr>
          <p:cNvPr id="454710" name="Group 54"/>
          <p:cNvGrpSpPr>
            <a:grpSpLocks/>
          </p:cNvGrpSpPr>
          <p:nvPr/>
        </p:nvGrpSpPr>
        <p:grpSpPr bwMode="auto">
          <a:xfrm>
            <a:off x="2379860" y="3283173"/>
            <a:ext cx="2428875" cy="1593850"/>
            <a:chOff x="1828" y="2064"/>
            <a:chExt cx="1530" cy="1004"/>
          </a:xfrm>
        </p:grpSpPr>
        <p:sp>
          <p:nvSpPr>
            <p:cNvPr id="454695" name="Line 39"/>
            <p:cNvSpPr>
              <a:spLocks noChangeShapeType="1"/>
            </p:cNvSpPr>
            <p:nvPr/>
          </p:nvSpPr>
          <p:spPr bwMode="auto">
            <a:xfrm flipH="1">
              <a:off x="1828" y="2064"/>
              <a:ext cx="909" cy="0"/>
            </a:xfrm>
            <a:prstGeom prst="line">
              <a:avLst/>
            </a:prstGeom>
            <a:noFill/>
            <a:ln w="38100">
              <a:solidFill>
                <a:srgbClr val="008000"/>
              </a:solidFill>
              <a:round/>
              <a:headEnd/>
              <a:tailEnd type="triangle" w="med" len="med"/>
            </a:ln>
            <a:effectLst/>
          </p:spPr>
          <p:txBody>
            <a:bodyPr/>
            <a:lstStyle/>
            <a:p>
              <a:pPr algn="ctr" fontAlgn="base">
                <a:spcBef>
                  <a:spcPct val="0"/>
                </a:spcBef>
                <a:spcAft>
                  <a:spcPct val="0"/>
                </a:spcAft>
              </a:pPr>
              <a:endParaRPr lang="en-US" sz="1600">
                <a:solidFill>
                  <a:srgbClr val="000000"/>
                </a:solidFill>
                <a:latin typeface="Gill Sans MT" pitchFamily="34" charset="0"/>
              </a:endParaRPr>
            </a:p>
          </p:txBody>
        </p:sp>
        <p:sp>
          <p:nvSpPr>
            <p:cNvPr id="454697" name="Line 41"/>
            <p:cNvSpPr>
              <a:spLocks noChangeShapeType="1"/>
            </p:cNvSpPr>
            <p:nvPr/>
          </p:nvSpPr>
          <p:spPr bwMode="auto">
            <a:xfrm flipH="1">
              <a:off x="1828" y="2638"/>
              <a:ext cx="909" cy="0"/>
            </a:xfrm>
            <a:prstGeom prst="line">
              <a:avLst/>
            </a:prstGeom>
            <a:noFill/>
            <a:ln w="38100">
              <a:solidFill>
                <a:srgbClr val="FF0000"/>
              </a:solidFill>
              <a:round/>
              <a:headEnd/>
              <a:tailEnd type="triangle" w="med" len="med"/>
            </a:ln>
            <a:effectLst/>
          </p:spPr>
          <p:txBody>
            <a:bodyPr/>
            <a:lstStyle/>
            <a:p>
              <a:pPr algn="ctr" fontAlgn="base">
                <a:spcBef>
                  <a:spcPct val="0"/>
                </a:spcBef>
                <a:spcAft>
                  <a:spcPct val="0"/>
                </a:spcAft>
              </a:pPr>
              <a:endParaRPr lang="en-US" sz="1600">
                <a:solidFill>
                  <a:srgbClr val="000000"/>
                </a:solidFill>
                <a:latin typeface="Gill Sans MT" pitchFamily="34" charset="0"/>
              </a:endParaRPr>
            </a:p>
          </p:txBody>
        </p:sp>
        <p:sp>
          <p:nvSpPr>
            <p:cNvPr id="454698" name="Line 42"/>
            <p:cNvSpPr>
              <a:spLocks noChangeShapeType="1"/>
            </p:cNvSpPr>
            <p:nvPr/>
          </p:nvSpPr>
          <p:spPr bwMode="auto">
            <a:xfrm flipH="1">
              <a:off x="1828" y="2208"/>
              <a:ext cx="1530" cy="0"/>
            </a:xfrm>
            <a:prstGeom prst="line">
              <a:avLst/>
            </a:prstGeom>
            <a:noFill/>
            <a:ln w="38100">
              <a:solidFill>
                <a:srgbClr val="008000"/>
              </a:solidFill>
              <a:round/>
              <a:headEnd/>
              <a:tailEnd type="triangle" w="med" len="med"/>
            </a:ln>
            <a:effectLst/>
          </p:spPr>
          <p:txBody>
            <a:bodyPr/>
            <a:lstStyle/>
            <a:p>
              <a:pPr algn="ctr" fontAlgn="base">
                <a:spcBef>
                  <a:spcPct val="0"/>
                </a:spcBef>
                <a:spcAft>
                  <a:spcPct val="0"/>
                </a:spcAft>
              </a:pPr>
              <a:endParaRPr lang="en-US" sz="1600">
                <a:solidFill>
                  <a:srgbClr val="000000"/>
                </a:solidFill>
                <a:latin typeface="Gill Sans MT" pitchFamily="34" charset="0"/>
              </a:endParaRPr>
            </a:p>
          </p:txBody>
        </p:sp>
        <p:sp>
          <p:nvSpPr>
            <p:cNvPr id="454699" name="Line 43"/>
            <p:cNvSpPr>
              <a:spLocks noChangeShapeType="1"/>
            </p:cNvSpPr>
            <p:nvPr/>
          </p:nvSpPr>
          <p:spPr bwMode="auto">
            <a:xfrm flipH="1">
              <a:off x="1828" y="2781"/>
              <a:ext cx="287" cy="0"/>
            </a:xfrm>
            <a:prstGeom prst="line">
              <a:avLst/>
            </a:prstGeom>
            <a:noFill/>
            <a:ln w="38100">
              <a:solidFill>
                <a:srgbClr val="008000"/>
              </a:solidFill>
              <a:round/>
              <a:headEnd/>
              <a:tailEnd type="triangle" w="med" len="med"/>
            </a:ln>
            <a:effectLst/>
          </p:spPr>
          <p:txBody>
            <a:bodyPr/>
            <a:lstStyle/>
            <a:p>
              <a:pPr algn="ctr" fontAlgn="base">
                <a:spcBef>
                  <a:spcPct val="0"/>
                </a:spcBef>
                <a:spcAft>
                  <a:spcPct val="0"/>
                </a:spcAft>
              </a:pPr>
              <a:endParaRPr lang="en-US" sz="1600">
                <a:solidFill>
                  <a:srgbClr val="000000"/>
                </a:solidFill>
                <a:latin typeface="Gill Sans MT" pitchFamily="34" charset="0"/>
              </a:endParaRPr>
            </a:p>
          </p:txBody>
        </p:sp>
        <p:sp>
          <p:nvSpPr>
            <p:cNvPr id="454700" name="Line 44"/>
            <p:cNvSpPr>
              <a:spLocks noChangeShapeType="1"/>
            </p:cNvSpPr>
            <p:nvPr/>
          </p:nvSpPr>
          <p:spPr bwMode="auto">
            <a:xfrm flipH="1">
              <a:off x="1828" y="3068"/>
              <a:ext cx="287" cy="0"/>
            </a:xfrm>
            <a:prstGeom prst="line">
              <a:avLst/>
            </a:prstGeom>
            <a:noFill/>
            <a:ln w="38100">
              <a:solidFill>
                <a:srgbClr val="FF0000"/>
              </a:solidFill>
              <a:round/>
              <a:headEnd/>
              <a:tailEnd type="triangle" w="med" len="med"/>
            </a:ln>
            <a:effectLst/>
          </p:spPr>
          <p:txBody>
            <a:bodyPr/>
            <a:lstStyle/>
            <a:p>
              <a:pPr algn="ctr" fontAlgn="base">
                <a:spcBef>
                  <a:spcPct val="0"/>
                </a:spcBef>
                <a:spcAft>
                  <a:spcPct val="0"/>
                </a:spcAft>
              </a:pPr>
              <a:endParaRPr lang="en-US" sz="1600">
                <a:solidFill>
                  <a:srgbClr val="000000"/>
                </a:solidFill>
                <a:latin typeface="Gill Sans MT" pitchFamily="34" charset="0"/>
              </a:endParaRPr>
            </a:p>
          </p:txBody>
        </p:sp>
      </p:grpSp>
      <p:grpSp>
        <p:nvGrpSpPr>
          <p:cNvPr id="454711" name="Group 55"/>
          <p:cNvGrpSpPr>
            <a:grpSpLocks/>
          </p:cNvGrpSpPr>
          <p:nvPr/>
        </p:nvGrpSpPr>
        <p:grpSpPr bwMode="auto">
          <a:xfrm>
            <a:off x="3064073" y="2568798"/>
            <a:ext cx="3608388" cy="341313"/>
            <a:chOff x="2259" y="1614"/>
            <a:chExt cx="2273" cy="215"/>
          </a:xfrm>
        </p:grpSpPr>
        <p:sp>
          <p:nvSpPr>
            <p:cNvPr id="454701" name="Line 45"/>
            <p:cNvSpPr>
              <a:spLocks noChangeShapeType="1"/>
            </p:cNvSpPr>
            <p:nvPr/>
          </p:nvSpPr>
          <p:spPr bwMode="auto">
            <a:xfrm flipV="1">
              <a:off x="2306" y="1634"/>
              <a:ext cx="0" cy="191"/>
            </a:xfrm>
            <a:prstGeom prst="line">
              <a:avLst/>
            </a:prstGeom>
            <a:noFill/>
            <a:ln w="9525">
              <a:solidFill>
                <a:schemeClr val="tx1"/>
              </a:solidFill>
              <a:round/>
              <a:headEnd/>
              <a:tailEnd type="triangle" w="med" len="med"/>
            </a:ln>
            <a:effectLst/>
          </p:spPr>
          <p:txBody>
            <a:bodyPr/>
            <a:lstStyle/>
            <a:p>
              <a:pPr algn="ctr" fontAlgn="base">
                <a:spcBef>
                  <a:spcPct val="0"/>
                </a:spcBef>
                <a:spcAft>
                  <a:spcPct val="0"/>
                </a:spcAft>
              </a:pPr>
              <a:endParaRPr lang="en-US" sz="1600">
                <a:solidFill>
                  <a:srgbClr val="000000"/>
                </a:solidFill>
                <a:latin typeface="Gill Sans MT" pitchFamily="34" charset="0"/>
              </a:endParaRPr>
            </a:p>
          </p:txBody>
        </p:sp>
        <p:sp>
          <p:nvSpPr>
            <p:cNvPr id="454702" name="Text Box 46"/>
            <p:cNvSpPr txBox="1">
              <a:spLocks noChangeArrowheads="1"/>
            </p:cNvSpPr>
            <p:nvPr/>
          </p:nvSpPr>
          <p:spPr bwMode="auto">
            <a:xfrm>
              <a:off x="2259" y="1635"/>
              <a:ext cx="435" cy="194"/>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sz="1400">
                  <a:solidFill>
                    <a:srgbClr val="000000"/>
                  </a:solidFill>
                  <a:latin typeface="Gill Sans MT" pitchFamily="34" charset="0"/>
                </a:rPr>
                <a:t>Add(2)</a:t>
              </a:r>
            </a:p>
          </p:txBody>
        </p:sp>
        <p:sp>
          <p:nvSpPr>
            <p:cNvPr id="454703" name="Line 47"/>
            <p:cNvSpPr>
              <a:spLocks noChangeShapeType="1"/>
            </p:cNvSpPr>
            <p:nvPr/>
          </p:nvSpPr>
          <p:spPr bwMode="auto">
            <a:xfrm flipV="1">
              <a:off x="2928" y="1634"/>
              <a:ext cx="0" cy="191"/>
            </a:xfrm>
            <a:prstGeom prst="line">
              <a:avLst/>
            </a:prstGeom>
            <a:noFill/>
            <a:ln w="9525">
              <a:solidFill>
                <a:schemeClr val="tx1"/>
              </a:solidFill>
              <a:round/>
              <a:headEnd/>
              <a:tailEnd type="triangle" w="med" len="med"/>
            </a:ln>
            <a:effectLst/>
          </p:spPr>
          <p:txBody>
            <a:bodyPr/>
            <a:lstStyle/>
            <a:p>
              <a:pPr algn="ctr" fontAlgn="base">
                <a:spcBef>
                  <a:spcPct val="0"/>
                </a:spcBef>
                <a:spcAft>
                  <a:spcPct val="0"/>
                </a:spcAft>
              </a:pPr>
              <a:endParaRPr lang="en-US" sz="1600">
                <a:solidFill>
                  <a:srgbClr val="000000"/>
                </a:solidFill>
                <a:latin typeface="Gill Sans MT" pitchFamily="34" charset="0"/>
              </a:endParaRPr>
            </a:p>
          </p:txBody>
        </p:sp>
        <p:sp>
          <p:nvSpPr>
            <p:cNvPr id="454704" name="Line 48"/>
            <p:cNvSpPr>
              <a:spLocks noChangeShapeType="1"/>
            </p:cNvSpPr>
            <p:nvPr/>
          </p:nvSpPr>
          <p:spPr bwMode="auto">
            <a:xfrm flipV="1">
              <a:off x="3549" y="1634"/>
              <a:ext cx="0" cy="191"/>
            </a:xfrm>
            <a:prstGeom prst="line">
              <a:avLst/>
            </a:prstGeom>
            <a:noFill/>
            <a:ln w="9525">
              <a:solidFill>
                <a:schemeClr val="tx1"/>
              </a:solidFill>
              <a:round/>
              <a:headEnd/>
              <a:tailEnd type="triangle" w="med" len="med"/>
            </a:ln>
            <a:effectLst/>
          </p:spPr>
          <p:txBody>
            <a:bodyPr/>
            <a:lstStyle/>
            <a:p>
              <a:pPr algn="ctr" fontAlgn="base">
                <a:spcBef>
                  <a:spcPct val="0"/>
                </a:spcBef>
                <a:spcAft>
                  <a:spcPct val="0"/>
                </a:spcAft>
              </a:pPr>
              <a:endParaRPr lang="en-US" sz="1600">
                <a:solidFill>
                  <a:srgbClr val="000000"/>
                </a:solidFill>
                <a:latin typeface="Gill Sans MT" pitchFamily="34" charset="0"/>
              </a:endParaRPr>
            </a:p>
          </p:txBody>
        </p:sp>
        <p:sp>
          <p:nvSpPr>
            <p:cNvPr id="454705" name="Text Box 49"/>
            <p:cNvSpPr txBox="1">
              <a:spLocks noChangeArrowheads="1"/>
            </p:cNvSpPr>
            <p:nvPr/>
          </p:nvSpPr>
          <p:spPr bwMode="auto">
            <a:xfrm>
              <a:off x="2917" y="1635"/>
              <a:ext cx="405" cy="194"/>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sz="1400">
                  <a:solidFill>
                    <a:srgbClr val="000000"/>
                  </a:solidFill>
                  <a:latin typeface="Gill Sans MT" pitchFamily="34" charset="0"/>
                </a:rPr>
                <a:t>Div(1)</a:t>
              </a:r>
            </a:p>
          </p:txBody>
        </p:sp>
        <p:sp>
          <p:nvSpPr>
            <p:cNvPr id="454706" name="Text Box 50"/>
            <p:cNvSpPr txBox="1">
              <a:spLocks noChangeArrowheads="1"/>
            </p:cNvSpPr>
            <p:nvPr/>
          </p:nvSpPr>
          <p:spPr bwMode="auto">
            <a:xfrm>
              <a:off x="3538" y="1635"/>
              <a:ext cx="470" cy="194"/>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sz="1400">
                  <a:solidFill>
                    <a:srgbClr val="000000"/>
                  </a:solidFill>
                  <a:latin typeface="Gill Sans MT" pitchFamily="34" charset="0"/>
                </a:rPr>
                <a:t>Load(5)</a:t>
              </a:r>
            </a:p>
          </p:txBody>
        </p:sp>
        <p:sp>
          <p:nvSpPr>
            <p:cNvPr id="454707" name="Text Box 51"/>
            <p:cNvSpPr txBox="1">
              <a:spLocks noChangeArrowheads="1"/>
            </p:cNvSpPr>
            <p:nvPr/>
          </p:nvSpPr>
          <p:spPr bwMode="auto">
            <a:xfrm>
              <a:off x="4145" y="1614"/>
              <a:ext cx="387" cy="213"/>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sz="1600">
                  <a:solidFill>
                    <a:srgbClr val="99CC00"/>
                  </a:solidFill>
                  <a:latin typeface="Gill Sans MT" pitchFamily="34" charset="0"/>
                </a:rPr>
                <a:t>(Idle)</a:t>
              </a:r>
            </a:p>
          </p:txBody>
        </p:sp>
        <p:sp>
          <p:nvSpPr>
            <p:cNvPr id="454709" name="Line 53"/>
            <p:cNvSpPr>
              <a:spLocks noChangeShapeType="1"/>
            </p:cNvSpPr>
            <p:nvPr/>
          </p:nvSpPr>
          <p:spPr bwMode="auto">
            <a:xfrm flipV="1">
              <a:off x="4171" y="1634"/>
              <a:ext cx="0" cy="191"/>
            </a:xfrm>
            <a:prstGeom prst="line">
              <a:avLst/>
            </a:prstGeom>
            <a:noFill/>
            <a:ln w="9525">
              <a:solidFill>
                <a:schemeClr val="folHlink"/>
              </a:solidFill>
              <a:round/>
              <a:headEnd/>
              <a:tailEnd/>
            </a:ln>
            <a:effectLst/>
          </p:spPr>
          <p:txBody>
            <a:bodyPr/>
            <a:lstStyle/>
            <a:p>
              <a:pPr algn="ctr" fontAlgn="base">
                <a:spcBef>
                  <a:spcPct val="0"/>
                </a:spcBef>
                <a:spcAft>
                  <a:spcPct val="0"/>
                </a:spcAft>
              </a:pPr>
              <a:endParaRPr lang="en-US" sz="1600">
                <a:solidFill>
                  <a:srgbClr val="000000"/>
                </a:solidFill>
                <a:latin typeface="Gill Sans MT" pitchFamily="34" charset="0"/>
              </a:endParaRPr>
            </a:p>
          </p:txBody>
        </p:sp>
      </p:grpSp>
      <p:sp>
        <p:nvSpPr>
          <p:cNvPr id="454712" name="AutoShape 56"/>
          <p:cNvSpPr>
            <a:spLocks noChangeArrowheads="1"/>
          </p:cNvSpPr>
          <p:nvPr/>
        </p:nvSpPr>
        <p:spPr bwMode="auto">
          <a:xfrm>
            <a:off x="6707385" y="2979961"/>
            <a:ext cx="1897063" cy="2049462"/>
          </a:xfrm>
          <a:prstGeom prst="roundRect">
            <a:avLst>
              <a:gd name="adj" fmla="val 16667"/>
            </a:avLst>
          </a:prstGeom>
          <a:solidFill>
            <a:srgbClr val="000080"/>
          </a:solidFill>
          <a:ln w="9525">
            <a:noFill/>
            <a:round/>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r>
              <a:rPr lang="en-US">
                <a:solidFill>
                  <a:srgbClr val="FFFFFF"/>
                </a:solidFill>
                <a:latin typeface="Gill Sans MT" pitchFamily="34" charset="0"/>
              </a:rPr>
              <a:t>5 Ready Insts</a:t>
            </a:r>
          </a:p>
          <a:p>
            <a:pPr algn="ctr" fontAlgn="base">
              <a:spcBef>
                <a:spcPct val="0"/>
              </a:spcBef>
              <a:spcAft>
                <a:spcPct val="0"/>
              </a:spcAft>
            </a:pPr>
            <a:r>
              <a:rPr lang="en-US">
                <a:solidFill>
                  <a:srgbClr val="FFFFFF"/>
                </a:solidFill>
                <a:latin typeface="Gill Sans MT" pitchFamily="34" charset="0"/>
              </a:rPr>
              <a:t>Max Issue = 4</a:t>
            </a:r>
          </a:p>
          <a:p>
            <a:pPr algn="ctr" fontAlgn="base">
              <a:spcBef>
                <a:spcPct val="0"/>
              </a:spcBef>
              <a:spcAft>
                <a:spcPct val="0"/>
              </a:spcAft>
            </a:pPr>
            <a:endParaRPr lang="en-US">
              <a:solidFill>
                <a:srgbClr val="FFFFFF"/>
              </a:solidFill>
              <a:latin typeface="Gill Sans MT" pitchFamily="34" charset="0"/>
            </a:endParaRPr>
          </a:p>
          <a:p>
            <a:pPr algn="ctr" fontAlgn="base">
              <a:spcBef>
                <a:spcPct val="0"/>
              </a:spcBef>
              <a:spcAft>
                <a:spcPct val="0"/>
              </a:spcAft>
            </a:pPr>
            <a:r>
              <a:rPr lang="en-US">
                <a:solidFill>
                  <a:srgbClr val="FFFFFF"/>
                </a:solidFill>
                <a:latin typeface="Gill Sans MT" pitchFamily="34" charset="0"/>
              </a:rPr>
              <a:t>Actual issue is</a:t>
            </a:r>
          </a:p>
          <a:p>
            <a:pPr algn="ctr" fontAlgn="base">
              <a:spcBef>
                <a:spcPct val="0"/>
              </a:spcBef>
              <a:spcAft>
                <a:spcPct val="0"/>
              </a:spcAft>
            </a:pPr>
            <a:r>
              <a:rPr lang="en-US">
                <a:solidFill>
                  <a:srgbClr val="FFFFFF"/>
                </a:solidFill>
                <a:latin typeface="Gill Sans MT" pitchFamily="34" charset="0"/>
              </a:rPr>
              <a:t>only 3 insts</a:t>
            </a:r>
          </a:p>
        </p:txBody>
      </p:sp>
    </p:spTree>
    <p:extLst>
      <p:ext uri="{BB962C8B-B14F-4D97-AF65-F5344CB8AC3E}">
        <p14:creationId xmlns:p14="http://schemas.microsoft.com/office/powerpoint/2010/main" val="31131930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mph" presetSubtype="2" fill="hold" nodeType="clickEffect">
                                  <p:stCondLst>
                                    <p:cond delay="0"/>
                                  </p:stCondLst>
                                  <p:childTnLst>
                                    <p:animClr clrSpc="rgb" dir="cw">
                                      <p:cBhvr>
                                        <p:cTn id="6" dur="500" fill="hold"/>
                                        <p:tgtEl>
                                          <p:spTgt spid="454688"/>
                                        </p:tgtEl>
                                        <p:attrNameLst>
                                          <p:attrName>fillcolor</p:attrName>
                                        </p:attrNameLst>
                                      </p:cBhvr>
                                      <p:to>
                                        <a:srgbClr val="FF9933"/>
                                      </p:to>
                                    </p:animClr>
                                    <p:set>
                                      <p:cBhvr>
                                        <p:cTn id="7" dur="500" fill="hold"/>
                                        <p:tgtEl>
                                          <p:spTgt spid="454688"/>
                                        </p:tgtEl>
                                        <p:attrNameLst>
                                          <p:attrName>fill.type</p:attrName>
                                        </p:attrNameLst>
                                      </p:cBhvr>
                                      <p:to>
                                        <p:strVal val="solid"/>
                                      </p:to>
                                    </p:set>
                                    <p:set>
                                      <p:cBhvr>
                                        <p:cTn id="8" dur="500" fill="hold"/>
                                        <p:tgtEl>
                                          <p:spTgt spid="454688"/>
                                        </p:tgtEl>
                                        <p:attrNameLst>
                                          <p:attrName>fill.on</p:attrName>
                                        </p:attrNameLst>
                                      </p:cBhvr>
                                      <p:to>
                                        <p:strVal val="true"/>
                                      </p:to>
                                    </p:set>
                                  </p:childTnLst>
                                </p:cTn>
                              </p:par>
                              <p:par>
                                <p:cTn id="9" presetID="1" presetClass="emph" presetSubtype="2" fill="hold" nodeType="withEffect">
                                  <p:stCondLst>
                                    <p:cond delay="0"/>
                                  </p:stCondLst>
                                  <p:childTnLst>
                                    <p:animClr clrSpc="rgb" dir="cw">
                                      <p:cBhvr>
                                        <p:cTn id="10" dur="500" fill="hold"/>
                                        <p:tgtEl>
                                          <p:spTgt spid="454691"/>
                                        </p:tgtEl>
                                        <p:attrNameLst>
                                          <p:attrName>fillcolor</p:attrName>
                                        </p:attrNameLst>
                                      </p:cBhvr>
                                      <p:to>
                                        <a:srgbClr val="FF9933"/>
                                      </p:to>
                                    </p:animClr>
                                    <p:set>
                                      <p:cBhvr>
                                        <p:cTn id="11" dur="500" fill="hold"/>
                                        <p:tgtEl>
                                          <p:spTgt spid="454691"/>
                                        </p:tgtEl>
                                        <p:attrNameLst>
                                          <p:attrName>fill.type</p:attrName>
                                        </p:attrNameLst>
                                      </p:cBhvr>
                                      <p:to>
                                        <p:strVal val="solid"/>
                                      </p:to>
                                    </p:set>
                                    <p:set>
                                      <p:cBhvr>
                                        <p:cTn id="12" dur="500" fill="hold"/>
                                        <p:tgtEl>
                                          <p:spTgt spid="454691"/>
                                        </p:tgtEl>
                                        <p:attrNameLst>
                                          <p:attrName>fill.on</p:attrName>
                                        </p:attrNameLst>
                                      </p:cBhvr>
                                      <p:to>
                                        <p:strVal val="true"/>
                                      </p:to>
                                    </p:set>
                                  </p:childTnLst>
                                </p:cTn>
                              </p:par>
                              <p:par>
                                <p:cTn id="13" presetID="1" presetClass="emph" presetSubtype="2" fill="hold" nodeType="withEffect">
                                  <p:stCondLst>
                                    <p:cond delay="0"/>
                                  </p:stCondLst>
                                  <p:childTnLst>
                                    <p:animClr clrSpc="rgb" dir="cw">
                                      <p:cBhvr>
                                        <p:cTn id="14" dur="500" fill="hold"/>
                                        <p:tgtEl>
                                          <p:spTgt spid="454690"/>
                                        </p:tgtEl>
                                        <p:attrNameLst>
                                          <p:attrName>fillcolor</p:attrName>
                                        </p:attrNameLst>
                                      </p:cBhvr>
                                      <p:to>
                                        <a:srgbClr val="FF9933"/>
                                      </p:to>
                                    </p:animClr>
                                    <p:set>
                                      <p:cBhvr>
                                        <p:cTn id="15" dur="500" fill="hold"/>
                                        <p:tgtEl>
                                          <p:spTgt spid="454690"/>
                                        </p:tgtEl>
                                        <p:attrNameLst>
                                          <p:attrName>fill.type</p:attrName>
                                        </p:attrNameLst>
                                      </p:cBhvr>
                                      <p:to>
                                        <p:strVal val="solid"/>
                                      </p:to>
                                    </p:set>
                                    <p:set>
                                      <p:cBhvr>
                                        <p:cTn id="16" dur="500" fill="hold"/>
                                        <p:tgtEl>
                                          <p:spTgt spid="454690"/>
                                        </p:tgtEl>
                                        <p:attrNameLst>
                                          <p:attrName>fill.on</p:attrName>
                                        </p:attrNameLst>
                                      </p:cBhvr>
                                      <p:to>
                                        <p:strVal val="true"/>
                                      </p:to>
                                    </p:set>
                                  </p:childTnLst>
                                </p:cTn>
                              </p:par>
                              <p:par>
                                <p:cTn id="17" presetID="1" presetClass="entr" presetSubtype="0" fill="hold" nodeType="withEffect">
                                  <p:stCondLst>
                                    <p:cond delay="0"/>
                                  </p:stCondLst>
                                  <p:childTnLst>
                                    <p:set>
                                      <p:cBhvr>
                                        <p:cTn id="18" dur="1" fill="hold">
                                          <p:stCondLst>
                                            <p:cond delay="0"/>
                                          </p:stCondLst>
                                        </p:cTn>
                                        <p:tgtEl>
                                          <p:spTgt spid="454710"/>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454711"/>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4547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4712" grpId="0" animBg="1"/>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42" name="Rectangle 2"/>
          <p:cNvSpPr>
            <a:spLocks noGrp="1" noChangeArrowheads="1"/>
          </p:cNvSpPr>
          <p:nvPr>
            <p:ph type="title"/>
          </p:nvPr>
        </p:nvSpPr>
        <p:spPr/>
        <p:txBody>
          <a:bodyPr>
            <a:normAutofit fontScale="90000"/>
          </a:bodyPr>
          <a:lstStyle/>
          <a:p>
            <a:r>
              <a:rPr lang="en-US"/>
              <a:t>Multiple Units of the Same Type</a:t>
            </a:r>
          </a:p>
        </p:txBody>
      </p:sp>
      <p:sp>
        <p:nvSpPr>
          <p:cNvPr id="44" name="TextBox 43"/>
          <p:cNvSpPr txBox="1"/>
          <p:nvPr/>
        </p:nvSpPr>
        <p:spPr>
          <a:xfrm>
            <a:off x="0" y="6237822"/>
            <a:ext cx="9144000" cy="575554"/>
          </a:xfrm>
          <a:prstGeom prst="rect">
            <a:avLst/>
          </a:prstGeom>
          <a:noFill/>
        </p:spPr>
        <p:txBody>
          <a:bodyPr wrap="square" lIns="82309" tIns="41154" rIns="82309" bIns="41154" rtlCol="0">
            <a:spAutoFit/>
          </a:bodyPr>
          <a:lstStyle/>
          <a:p>
            <a:pPr marL="0" lvl="1" indent="-514291" algn="ctr"/>
            <a:r>
              <a:rPr lang="en-US" sz="3200" dirty="0">
                <a:solidFill>
                  <a:schemeClr val="bg1"/>
                </a:solidFill>
              </a:rPr>
              <a:t>Possible to have multiple popular FUs</a:t>
            </a:r>
          </a:p>
        </p:txBody>
      </p:sp>
      <p:sp>
        <p:nvSpPr>
          <p:cNvPr id="41" name="AutoShape 54"/>
          <p:cNvSpPr>
            <a:spLocks noChangeArrowheads="1"/>
          </p:cNvSpPr>
          <p:nvPr/>
        </p:nvSpPr>
        <p:spPr bwMode="auto">
          <a:xfrm>
            <a:off x="3816780" y="2902967"/>
            <a:ext cx="608012" cy="2276475"/>
          </a:xfrm>
          <a:prstGeom prst="roundRect">
            <a:avLst>
              <a:gd name="adj" fmla="val 16667"/>
            </a:avLst>
          </a:prstGeom>
          <a:solidFill>
            <a:schemeClr val="accent1"/>
          </a:solidFill>
          <a:ln w="9525">
            <a:solidFill>
              <a:schemeClr val="tx1"/>
            </a:solidFill>
            <a:round/>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vert="eaVert" wrap="none" anchor="ctr"/>
          <a:lstStyle/>
          <a:p>
            <a:pPr algn="ctr" fontAlgn="base">
              <a:spcBef>
                <a:spcPct val="0"/>
              </a:spcBef>
              <a:spcAft>
                <a:spcPct val="0"/>
              </a:spcAft>
            </a:pPr>
            <a:r>
              <a:rPr lang="en-US">
                <a:solidFill>
                  <a:srgbClr val="000000"/>
                </a:solidFill>
                <a:latin typeface="Gill Sans MT" pitchFamily="34" charset="0"/>
              </a:rPr>
              <a:t>1-of-M ALU Select</a:t>
            </a:r>
          </a:p>
        </p:txBody>
      </p:sp>
      <p:sp>
        <p:nvSpPr>
          <p:cNvPr id="42" name="Rectangle 4"/>
          <p:cNvSpPr>
            <a:spLocks noChangeArrowheads="1"/>
          </p:cNvSpPr>
          <p:nvPr/>
        </p:nvSpPr>
        <p:spPr bwMode="auto">
          <a:xfrm>
            <a:off x="1313292" y="3133154"/>
            <a:ext cx="758825" cy="227013"/>
          </a:xfrm>
          <a:prstGeom prst="rect">
            <a:avLst/>
          </a:prstGeom>
          <a:solidFill>
            <a:srgbClr val="00FF00"/>
          </a:solidFill>
          <a:ln w="9525">
            <a:solidFill>
              <a:schemeClr val="tx1"/>
            </a:solidFill>
            <a:miter lim="800000"/>
            <a:headEnd/>
            <a:tailEnd/>
          </a:ln>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a:solidFill>
                  <a:srgbClr val="000000"/>
                </a:solidFill>
                <a:latin typeface="Gill Sans MT" pitchFamily="34" charset="0"/>
              </a:rPr>
              <a:t>DIV</a:t>
            </a:r>
          </a:p>
        </p:txBody>
      </p:sp>
      <p:sp>
        <p:nvSpPr>
          <p:cNvPr id="43" name="Rectangle 5"/>
          <p:cNvSpPr>
            <a:spLocks noChangeArrowheads="1"/>
          </p:cNvSpPr>
          <p:nvPr/>
        </p:nvSpPr>
        <p:spPr bwMode="auto">
          <a:xfrm>
            <a:off x="1313292" y="3361754"/>
            <a:ext cx="758825" cy="227013"/>
          </a:xfrm>
          <a:prstGeom prst="rect">
            <a:avLst/>
          </a:prstGeom>
          <a:solidFill>
            <a:srgbClr val="00FF00"/>
          </a:solidFill>
          <a:ln w="9525">
            <a:solidFill>
              <a:schemeClr val="tx1"/>
            </a:solidFill>
            <a:miter lim="800000"/>
            <a:headEnd/>
            <a:tailEnd/>
          </a:ln>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a:solidFill>
                  <a:srgbClr val="000000"/>
                </a:solidFill>
                <a:latin typeface="Gill Sans MT" pitchFamily="34" charset="0"/>
              </a:rPr>
              <a:t>LOAD</a:t>
            </a:r>
          </a:p>
        </p:txBody>
      </p:sp>
      <p:sp>
        <p:nvSpPr>
          <p:cNvPr id="45" name="Rectangle 6"/>
          <p:cNvSpPr>
            <a:spLocks noChangeArrowheads="1"/>
          </p:cNvSpPr>
          <p:nvPr/>
        </p:nvSpPr>
        <p:spPr bwMode="auto">
          <a:xfrm>
            <a:off x="1313292" y="3588767"/>
            <a:ext cx="758825" cy="227012"/>
          </a:xfrm>
          <a:prstGeom prst="rect">
            <a:avLst/>
          </a:prstGeom>
          <a:solidFill>
            <a:schemeClr val="accent1"/>
          </a:solidFill>
          <a:ln w="9525">
            <a:solidFill>
              <a:schemeClr val="tx1"/>
            </a:solidFill>
            <a:miter lim="800000"/>
            <a:headEnd/>
            <a:tailEnd/>
          </a:ln>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a:solidFill>
                  <a:srgbClr val="000000"/>
                </a:solidFill>
                <a:latin typeface="Gill Sans MT" pitchFamily="34" charset="0"/>
              </a:rPr>
              <a:t>XOR</a:t>
            </a:r>
          </a:p>
        </p:txBody>
      </p:sp>
      <p:sp>
        <p:nvSpPr>
          <p:cNvPr id="46" name="Rectangle 7"/>
          <p:cNvSpPr>
            <a:spLocks noChangeArrowheads="1"/>
          </p:cNvSpPr>
          <p:nvPr/>
        </p:nvSpPr>
        <p:spPr bwMode="auto">
          <a:xfrm>
            <a:off x="1313292" y="3815779"/>
            <a:ext cx="758825" cy="227013"/>
          </a:xfrm>
          <a:prstGeom prst="rect">
            <a:avLst/>
          </a:prstGeom>
          <a:solidFill>
            <a:schemeClr val="accent1"/>
          </a:solidFill>
          <a:ln w="9525">
            <a:solidFill>
              <a:schemeClr val="tx1"/>
            </a:solidFill>
            <a:miter lim="800000"/>
            <a:headEnd/>
            <a:tailEnd/>
          </a:ln>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a:solidFill>
                  <a:srgbClr val="000000"/>
                </a:solidFill>
                <a:latin typeface="Gill Sans MT" pitchFamily="34" charset="0"/>
              </a:rPr>
              <a:t>MUL</a:t>
            </a:r>
          </a:p>
        </p:txBody>
      </p:sp>
      <p:sp>
        <p:nvSpPr>
          <p:cNvPr id="47" name="Rectangle 8"/>
          <p:cNvSpPr>
            <a:spLocks noChangeArrowheads="1"/>
          </p:cNvSpPr>
          <p:nvPr/>
        </p:nvSpPr>
        <p:spPr bwMode="auto">
          <a:xfrm>
            <a:off x="1313292" y="4044379"/>
            <a:ext cx="758825" cy="227013"/>
          </a:xfrm>
          <a:prstGeom prst="rect">
            <a:avLst/>
          </a:prstGeom>
          <a:solidFill>
            <a:srgbClr val="00FF00"/>
          </a:solidFill>
          <a:ln w="9525">
            <a:solidFill>
              <a:schemeClr val="tx1"/>
            </a:solidFill>
            <a:miter lim="800000"/>
            <a:headEnd/>
            <a:tailEnd/>
          </a:ln>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a:solidFill>
                  <a:srgbClr val="000000"/>
                </a:solidFill>
                <a:latin typeface="Gill Sans MT" pitchFamily="34" charset="0"/>
              </a:rPr>
              <a:t>DIV</a:t>
            </a:r>
          </a:p>
        </p:txBody>
      </p:sp>
      <p:sp>
        <p:nvSpPr>
          <p:cNvPr id="48" name="Rectangle 9"/>
          <p:cNvSpPr>
            <a:spLocks noChangeArrowheads="1"/>
          </p:cNvSpPr>
          <p:nvPr/>
        </p:nvSpPr>
        <p:spPr bwMode="auto">
          <a:xfrm>
            <a:off x="1313292" y="4271392"/>
            <a:ext cx="758825" cy="227012"/>
          </a:xfrm>
          <a:prstGeom prst="rect">
            <a:avLst/>
          </a:prstGeom>
          <a:solidFill>
            <a:srgbClr val="00FF00"/>
          </a:solidFill>
          <a:ln w="9525">
            <a:solidFill>
              <a:schemeClr val="tx1"/>
            </a:solidFill>
            <a:miter lim="800000"/>
            <a:headEnd/>
            <a:tailEnd/>
          </a:ln>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a:solidFill>
                  <a:srgbClr val="000000"/>
                </a:solidFill>
                <a:latin typeface="Gill Sans MT" pitchFamily="34" charset="0"/>
              </a:rPr>
              <a:t>ADD</a:t>
            </a:r>
          </a:p>
        </p:txBody>
      </p:sp>
      <p:sp>
        <p:nvSpPr>
          <p:cNvPr id="49" name="Rectangle 10"/>
          <p:cNvSpPr>
            <a:spLocks noChangeArrowheads="1"/>
          </p:cNvSpPr>
          <p:nvPr/>
        </p:nvSpPr>
        <p:spPr bwMode="auto">
          <a:xfrm>
            <a:off x="1313292" y="4499992"/>
            <a:ext cx="758825" cy="227012"/>
          </a:xfrm>
          <a:prstGeom prst="rect">
            <a:avLst/>
          </a:prstGeom>
          <a:solidFill>
            <a:schemeClr val="accent1"/>
          </a:solidFill>
          <a:ln w="9525">
            <a:solidFill>
              <a:schemeClr val="tx1"/>
            </a:solidFill>
            <a:miter lim="800000"/>
            <a:headEnd/>
            <a:tailEnd/>
          </a:ln>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a:solidFill>
                  <a:srgbClr val="000000"/>
                </a:solidFill>
                <a:latin typeface="Gill Sans MT" pitchFamily="34" charset="0"/>
              </a:rPr>
              <a:t>BR</a:t>
            </a:r>
          </a:p>
        </p:txBody>
      </p:sp>
      <p:sp>
        <p:nvSpPr>
          <p:cNvPr id="50" name="Rectangle 11"/>
          <p:cNvSpPr>
            <a:spLocks noChangeArrowheads="1"/>
          </p:cNvSpPr>
          <p:nvPr/>
        </p:nvSpPr>
        <p:spPr bwMode="auto">
          <a:xfrm>
            <a:off x="1313292" y="4727004"/>
            <a:ext cx="758825" cy="227013"/>
          </a:xfrm>
          <a:prstGeom prst="rect">
            <a:avLst/>
          </a:prstGeom>
          <a:solidFill>
            <a:srgbClr val="00FF00"/>
          </a:solidFill>
          <a:ln w="9525">
            <a:solidFill>
              <a:schemeClr val="tx1"/>
            </a:solidFill>
            <a:miter lim="800000"/>
            <a:headEnd/>
            <a:tailEnd/>
          </a:ln>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a:solidFill>
                  <a:srgbClr val="000000"/>
                </a:solidFill>
                <a:latin typeface="Gill Sans MT" pitchFamily="34" charset="0"/>
              </a:rPr>
              <a:t>ADD</a:t>
            </a:r>
          </a:p>
        </p:txBody>
      </p:sp>
      <p:sp>
        <p:nvSpPr>
          <p:cNvPr id="51" name="Freeform 12"/>
          <p:cNvSpPr>
            <a:spLocks/>
          </p:cNvSpPr>
          <p:nvPr/>
        </p:nvSpPr>
        <p:spPr bwMode="auto">
          <a:xfrm>
            <a:off x="2907142" y="2298129"/>
            <a:ext cx="455613" cy="303213"/>
          </a:xfrm>
          <a:custGeom>
            <a:avLst/>
            <a:gdLst/>
            <a:ahLst/>
            <a:cxnLst>
              <a:cxn ang="0">
                <a:pos x="0" y="191"/>
              </a:cxn>
              <a:cxn ang="0">
                <a:pos x="95" y="191"/>
              </a:cxn>
              <a:cxn ang="0">
                <a:pos x="143" y="143"/>
              </a:cxn>
              <a:cxn ang="0">
                <a:pos x="191" y="191"/>
              </a:cxn>
              <a:cxn ang="0">
                <a:pos x="287" y="191"/>
              </a:cxn>
              <a:cxn ang="0">
                <a:pos x="191" y="0"/>
              </a:cxn>
              <a:cxn ang="0">
                <a:pos x="95" y="0"/>
              </a:cxn>
              <a:cxn ang="0">
                <a:pos x="0" y="191"/>
              </a:cxn>
            </a:cxnLst>
            <a:rect l="0" t="0" r="r" b="b"/>
            <a:pathLst>
              <a:path w="287" h="191">
                <a:moveTo>
                  <a:pt x="0" y="191"/>
                </a:moveTo>
                <a:lnTo>
                  <a:pt x="95" y="191"/>
                </a:lnTo>
                <a:lnTo>
                  <a:pt x="143" y="143"/>
                </a:lnTo>
                <a:lnTo>
                  <a:pt x="191" y="191"/>
                </a:lnTo>
                <a:lnTo>
                  <a:pt x="287" y="191"/>
                </a:lnTo>
                <a:lnTo>
                  <a:pt x="191" y="0"/>
                </a:lnTo>
                <a:lnTo>
                  <a:pt x="95" y="0"/>
                </a:lnTo>
                <a:lnTo>
                  <a:pt x="0" y="191"/>
                </a:lnTo>
                <a:close/>
              </a:path>
            </a:pathLst>
          </a:custGeom>
          <a:solidFill>
            <a:srgbClr val="3366FF"/>
          </a:solidFill>
          <a:ln w="9525">
            <a:noFill/>
            <a:round/>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a:lstStyle/>
          <a:p>
            <a:pPr algn="ctr" fontAlgn="base">
              <a:spcBef>
                <a:spcPct val="0"/>
              </a:spcBef>
              <a:spcAft>
                <a:spcPct val="0"/>
              </a:spcAft>
            </a:pPr>
            <a:endParaRPr lang="en-US" sz="1600">
              <a:solidFill>
                <a:srgbClr val="000000"/>
              </a:solidFill>
              <a:latin typeface="Gill Sans MT" pitchFamily="34" charset="0"/>
            </a:endParaRPr>
          </a:p>
        </p:txBody>
      </p:sp>
      <p:sp>
        <p:nvSpPr>
          <p:cNvPr id="52" name="Freeform 13"/>
          <p:cNvSpPr>
            <a:spLocks/>
          </p:cNvSpPr>
          <p:nvPr/>
        </p:nvSpPr>
        <p:spPr bwMode="auto">
          <a:xfrm>
            <a:off x="4878817" y="2298129"/>
            <a:ext cx="455613" cy="303213"/>
          </a:xfrm>
          <a:custGeom>
            <a:avLst/>
            <a:gdLst/>
            <a:ahLst/>
            <a:cxnLst>
              <a:cxn ang="0">
                <a:pos x="0" y="191"/>
              </a:cxn>
              <a:cxn ang="0">
                <a:pos x="95" y="191"/>
              </a:cxn>
              <a:cxn ang="0">
                <a:pos x="143" y="143"/>
              </a:cxn>
              <a:cxn ang="0">
                <a:pos x="191" y="191"/>
              </a:cxn>
              <a:cxn ang="0">
                <a:pos x="287" y="191"/>
              </a:cxn>
              <a:cxn ang="0">
                <a:pos x="191" y="0"/>
              </a:cxn>
              <a:cxn ang="0">
                <a:pos x="95" y="0"/>
              </a:cxn>
              <a:cxn ang="0">
                <a:pos x="0" y="191"/>
              </a:cxn>
            </a:cxnLst>
            <a:rect l="0" t="0" r="r" b="b"/>
            <a:pathLst>
              <a:path w="287" h="191">
                <a:moveTo>
                  <a:pt x="0" y="191"/>
                </a:moveTo>
                <a:lnTo>
                  <a:pt x="95" y="191"/>
                </a:lnTo>
                <a:lnTo>
                  <a:pt x="143" y="143"/>
                </a:lnTo>
                <a:lnTo>
                  <a:pt x="191" y="191"/>
                </a:lnTo>
                <a:lnTo>
                  <a:pt x="287" y="191"/>
                </a:lnTo>
                <a:lnTo>
                  <a:pt x="191" y="0"/>
                </a:lnTo>
                <a:lnTo>
                  <a:pt x="95" y="0"/>
                </a:lnTo>
                <a:lnTo>
                  <a:pt x="0" y="191"/>
                </a:lnTo>
                <a:close/>
              </a:path>
            </a:pathLst>
          </a:custGeom>
          <a:solidFill>
            <a:srgbClr val="3366FF"/>
          </a:solidFill>
          <a:ln w="9525">
            <a:noFill/>
            <a:round/>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a:lstStyle/>
          <a:p>
            <a:pPr algn="ctr" fontAlgn="base">
              <a:spcBef>
                <a:spcPct val="0"/>
              </a:spcBef>
              <a:spcAft>
                <a:spcPct val="0"/>
              </a:spcAft>
            </a:pPr>
            <a:endParaRPr lang="en-US" sz="1600">
              <a:solidFill>
                <a:srgbClr val="000000"/>
              </a:solidFill>
              <a:latin typeface="Gill Sans MT" pitchFamily="34" charset="0"/>
            </a:endParaRPr>
          </a:p>
        </p:txBody>
      </p:sp>
      <p:sp>
        <p:nvSpPr>
          <p:cNvPr id="53" name="Rectangle 14"/>
          <p:cNvSpPr>
            <a:spLocks noChangeArrowheads="1"/>
          </p:cNvSpPr>
          <p:nvPr/>
        </p:nvSpPr>
        <p:spPr bwMode="auto">
          <a:xfrm>
            <a:off x="5790042" y="1993329"/>
            <a:ext cx="1593850" cy="608013"/>
          </a:xfrm>
          <a:prstGeom prst="rect">
            <a:avLst/>
          </a:prstGeom>
          <a:solidFill>
            <a:schemeClr val="accent1"/>
          </a:solidFill>
          <a:ln w="9525">
            <a:solidFill>
              <a:schemeClr val="tx1"/>
            </a:solid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r>
              <a:rPr lang="en-US">
                <a:solidFill>
                  <a:srgbClr val="000000"/>
                </a:solidFill>
                <a:latin typeface="Gill Sans MT" pitchFamily="34" charset="0"/>
              </a:rPr>
              <a:t>DL1</a:t>
            </a:r>
          </a:p>
        </p:txBody>
      </p:sp>
      <p:sp>
        <p:nvSpPr>
          <p:cNvPr id="54" name="AutoShape 15"/>
          <p:cNvSpPr>
            <a:spLocks noChangeArrowheads="1"/>
          </p:cNvSpPr>
          <p:nvPr/>
        </p:nvSpPr>
        <p:spPr bwMode="auto">
          <a:xfrm>
            <a:off x="2829355" y="2904554"/>
            <a:ext cx="608012" cy="2276475"/>
          </a:xfrm>
          <a:prstGeom prst="roundRect">
            <a:avLst>
              <a:gd name="adj" fmla="val 16667"/>
            </a:avLst>
          </a:prstGeom>
          <a:solidFill>
            <a:schemeClr val="accent1"/>
          </a:solidFill>
          <a:ln w="9525">
            <a:solidFill>
              <a:schemeClr val="tx1"/>
            </a:solidFill>
            <a:round/>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vert="eaVert" wrap="none" anchor="ctr"/>
          <a:lstStyle/>
          <a:p>
            <a:pPr algn="ctr" fontAlgn="base">
              <a:spcBef>
                <a:spcPct val="0"/>
              </a:spcBef>
              <a:spcAft>
                <a:spcPct val="0"/>
              </a:spcAft>
            </a:pPr>
            <a:r>
              <a:rPr lang="en-US">
                <a:solidFill>
                  <a:srgbClr val="000000"/>
                </a:solidFill>
                <a:latin typeface="Gill Sans MT" pitchFamily="34" charset="0"/>
              </a:rPr>
              <a:t>1-of-M ALU Select</a:t>
            </a:r>
          </a:p>
        </p:txBody>
      </p:sp>
      <p:sp>
        <p:nvSpPr>
          <p:cNvPr id="55" name="AutoShape 16"/>
          <p:cNvSpPr>
            <a:spLocks noChangeArrowheads="1"/>
          </p:cNvSpPr>
          <p:nvPr/>
        </p:nvSpPr>
        <p:spPr bwMode="auto">
          <a:xfrm>
            <a:off x="4802617" y="2904554"/>
            <a:ext cx="608013" cy="2276475"/>
          </a:xfrm>
          <a:prstGeom prst="roundRect">
            <a:avLst>
              <a:gd name="adj" fmla="val 16667"/>
            </a:avLst>
          </a:prstGeom>
          <a:solidFill>
            <a:schemeClr val="accent1"/>
          </a:solidFill>
          <a:ln w="9525">
            <a:solidFill>
              <a:schemeClr val="tx1"/>
            </a:solidFill>
            <a:round/>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vert="eaVert" wrap="none" anchor="ctr"/>
          <a:lstStyle/>
          <a:p>
            <a:pPr algn="ctr" fontAlgn="base">
              <a:spcBef>
                <a:spcPct val="0"/>
              </a:spcBef>
              <a:spcAft>
                <a:spcPct val="0"/>
              </a:spcAft>
            </a:pPr>
            <a:r>
              <a:rPr lang="en-US">
                <a:solidFill>
                  <a:srgbClr val="000000"/>
                </a:solidFill>
                <a:latin typeface="Gill Sans MT" pitchFamily="34" charset="0"/>
              </a:rPr>
              <a:t>1-of-M Mul/Div Select</a:t>
            </a:r>
          </a:p>
        </p:txBody>
      </p:sp>
      <p:sp>
        <p:nvSpPr>
          <p:cNvPr id="56" name="AutoShape 17"/>
          <p:cNvSpPr>
            <a:spLocks noChangeArrowheads="1"/>
          </p:cNvSpPr>
          <p:nvPr/>
        </p:nvSpPr>
        <p:spPr bwMode="auto">
          <a:xfrm>
            <a:off x="5788455" y="2904554"/>
            <a:ext cx="608012" cy="2276475"/>
          </a:xfrm>
          <a:prstGeom prst="roundRect">
            <a:avLst>
              <a:gd name="adj" fmla="val 16667"/>
            </a:avLst>
          </a:prstGeom>
          <a:solidFill>
            <a:schemeClr val="accent1"/>
          </a:solidFill>
          <a:ln w="9525">
            <a:solidFill>
              <a:schemeClr val="tx1"/>
            </a:solidFill>
            <a:round/>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vert="eaVert" wrap="none" anchor="ctr"/>
          <a:lstStyle/>
          <a:p>
            <a:pPr algn="ctr" fontAlgn="base">
              <a:spcBef>
                <a:spcPct val="0"/>
              </a:spcBef>
              <a:spcAft>
                <a:spcPct val="0"/>
              </a:spcAft>
            </a:pPr>
            <a:r>
              <a:rPr lang="en-US">
                <a:solidFill>
                  <a:srgbClr val="000000"/>
                </a:solidFill>
                <a:latin typeface="Gill Sans MT" pitchFamily="34" charset="0"/>
              </a:rPr>
              <a:t>1-of-M Load Select</a:t>
            </a:r>
          </a:p>
        </p:txBody>
      </p:sp>
      <p:sp>
        <p:nvSpPr>
          <p:cNvPr id="57" name="AutoShape 18"/>
          <p:cNvSpPr>
            <a:spLocks noChangeArrowheads="1"/>
          </p:cNvSpPr>
          <p:nvPr/>
        </p:nvSpPr>
        <p:spPr bwMode="auto">
          <a:xfrm>
            <a:off x="6775880" y="2904554"/>
            <a:ext cx="608012" cy="2276475"/>
          </a:xfrm>
          <a:prstGeom prst="roundRect">
            <a:avLst>
              <a:gd name="adj" fmla="val 16667"/>
            </a:avLst>
          </a:prstGeom>
          <a:solidFill>
            <a:schemeClr val="accent1"/>
          </a:solidFill>
          <a:ln w="9525">
            <a:solidFill>
              <a:schemeClr val="tx1"/>
            </a:solidFill>
            <a:round/>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vert="eaVert" wrap="none" anchor="ctr"/>
          <a:lstStyle/>
          <a:p>
            <a:pPr algn="ctr" fontAlgn="base">
              <a:spcBef>
                <a:spcPct val="0"/>
              </a:spcBef>
              <a:spcAft>
                <a:spcPct val="0"/>
              </a:spcAft>
            </a:pPr>
            <a:r>
              <a:rPr lang="en-US">
                <a:solidFill>
                  <a:srgbClr val="000000"/>
                </a:solidFill>
                <a:latin typeface="Gill Sans MT" pitchFamily="34" charset="0"/>
              </a:rPr>
              <a:t>1-of-M Store Select</a:t>
            </a:r>
          </a:p>
        </p:txBody>
      </p:sp>
      <p:sp>
        <p:nvSpPr>
          <p:cNvPr id="58" name="Line 20"/>
          <p:cNvSpPr>
            <a:spLocks noChangeShapeType="1"/>
          </p:cNvSpPr>
          <p:nvPr/>
        </p:nvSpPr>
        <p:spPr bwMode="auto">
          <a:xfrm>
            <a:off x="2375330" y="4117404"/>
            <a:ext cx="2428875" cy="0"/>
          </a:xfrm>
          <a:prstGeom prst="line">
            <a:avLst/>
          </a:prstGeom>
          <a:noFill/>
          <a:ln w="9525">
            <a:solidFill>
              <a:schemeClr val="tx1"/>
            </a:solidFill>
            <a:round/>
            <a:headEnd/>
            <a:tailEnd type="triangle" w="med" len="med"/>
          </a:ln>
          <a:effectLst/>
        </p:spPr>
        <p:txBody>
          <a:bodyPr/>
          <a:lstStyle/>
          <a:p>
            <a:pPr algn="ctr" fontAlgn="base">
              <a:spcBef>
                <a:spcPct val="0"/>
              </a:spcBef>
              <a:spcAft>
                <a:spcPct val="0"/>
              </a:spcAft>
            </a:pPr>
            <a:endParaRPr lang="en-US" sz="1600">
              <a:solidFill>
                <a:srgbClr val="000000"/>
              </a:solidFill>
              <a:latin typeface="Gill Sans MT" pitchFamily="34" charset="0"/>
            </a:endParaRPr>
          </a:p>
        </p:txBody>
      </p:sp>
      <p:sp>
        <p:nvSpPr>
          <p:cNvPr id="59" name="Line 21"/>
          <p:cNvSpPr>
            <a:spLocks noChangeShapeType="1"/>
          </p:cNvSpPr>
          <p:nvPr/>
        </p:nvSpPr>
        <p:spPr bwMode="auto">
          <a:xfrm>
            <a:off x="2375330" y="3434779"/>
            <a:ext cx="3416300" cy="0"/>
          </a:xfrm>
          <a:prstGeom prst="line">
            <a:avLst/>
          </a:prstGeom>
          <a:noFill/>
          <a:ln w="9525">
            <a:solidFill>
              <a:schemeClr val="tx1"/>
            </a:solidFill>
            <a:round/>
            <a:headEnd/>
            <a:tailEnd type="triangle" w="med" len="med"/>
          </a:ln>
          <a:effectLst/>
        </p:spPr>
        <p:txBody>
          <a:bodyPr/>
          <a:lstStyle/>
          <a:p>
            <a:pPr algn="ctr" fontAlgn="base">
              <a:spcBef>
                <a:spcPct val="0"/>
              </a:spcBef>
              <a:spcAft>
                <a:spcPct val="0"/>
              </a:spcAft>
            </a:pPr>
            <a:endParaRPr lang="en-US" sz="1600">
              <a:solidFill>
                <a:srgbClr val="000000"/>
              </a:solidFill>
              <a:latin typeface="Gill Sans MT" pitchFamily="34" charset="0"/>
            </a:endParaRPr>
          </a:p>
        </p:txBody>
      </p:sp>
      <p:sp>
        <p:nvSpPr>
          <p:cNvPr id="60" name="Line 22"/>
          <p:cNvSpPr>
            <a:spLocks noChangeShapeType="1"/>
          </p:cNvSpPr>
          <p:nvPr/>
        </p:nvSpPr>
        <p:spPr bwMode="auto">
          <a:xfrm>
            <a:off x="2375330" y="4346004"/>
            <a:ext cx="455612" cy="0"/>
          </a:xfrm>
          <a:prstGeom prst="line">
            <a:avLst/>
          </a:prstGeom>
          <a:noFill/>
          <a:ln w="9525">
            <a:solidFill>
              <a:schemeClr val="tx1"/>
            </a:solidFill>
            <a:round/>
            <a:headEnd/>
            <a:tailEnd type="triangle" w="med" len="med"/>
          </a:ln>
          <a:effectLst/>
        </p:spPr>
        <p:txBody>
          <a:bodyPr/>
          <a:lstStyle/>
          <a:p>
            <a:pPr algn="ctr" fontAlgn="base">
              <a:spcBef>
                <a:spcPct val="0"/>
              </a:spcBef>
              <a:spcAft>
                <a:spcPct val="0"/>
              </a:spcAft>
            </a:pPr>
            <a:endParaRPr lang="en-US" sz="1600">
              <a:solidFill>
                <a:srgbClr val="000000"/>
              </a:solidFill>
              <a:latin typeface="Gill Sans MT" pitchFamily="34" charset="0"/>
            </a:endParaRPr>
          </a:p>
        </p:txBody>
      </p:sp>
      <p:sp>
        <p:nvSpPr>
          <p:cNvPr id="61" name="Line 23"/>
          <p:cNvSpPr>
            <a:spLocks noChangeShapeType="1"/>
          </p:cNvSpPr>
          <p:nvPr/>
        </p:nvSpPr>
        <p:spPr bwMode="auto">
          <a:xfrm>
            <a:off x="2299130" y="4801617"/>
            <a:ext cx="531812" cy="0"/>
          </a:xfrm>
          <a:prstGeom prst="line">
            <a:avLst/>
          </a:prstGeom>
          <a:noFill/>
          <a:ln w="9525">
            <a:solidFill>
              <a:schemeClr val="tx1"/>
            </a:solidFill>
            <a:round/>
            <a:headEnd/>
            <a:tailEnd type="triangle" w="med" len="med"/>
          </a:ln>
          <a:effectLst/>
        </p:spPr>
        <p:txBody>
          <a:bodyPr/>
          <a:lstStyle/>
          <a:p>
            <a:pPr algn="ctr" fontAlgn="base">
              <a:spcBef>
                <a:spcPct val="0"/>
              </a:spcBef>
              <a:spcAft>
                <a:spcPct val="0"/>
              </a:spcAft>
            </a:pPr>
            <a:endParaRPr lang="en-US" sz="1600">
              <a:solidFill>
                <a:srgbClr val="000000"/>
              </a:solidFill>
              <a:latin typeface="Gill Sans MT" pitchFamily="34" charset="0"/>
            </a:endParaRPr>
          </a:p>
        </p:txBody>
      </p:sp>
      <p:sp>
        <p:nvSpPr>
          <p:cNvPr id="62" name="Text Box 24"/>
          <p:cNvSpPr txBox="1">
            <a:spLocks noChangeArrowheads="1"/>
          </p:cNvSpPr>
          <p:nvPr/>
        </p:nvSpPr>
        <p:spPr bwMode="auto">
          <a:xfrm>
            <a:off x="5820205" y="2375917"/>
            <a:ext cx="540533" cy="307777"/>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sz="1400">
                <a:solidFill>
                  <a:srgbClr val="000000"/>
                </a:solidFill>
                <a:latin typeface="Gill Sans MT" pitchFamily="34" charset="0"/>
              </a:rPr>
              <a:t>Load</a:t>
            </a:r>
          </a:p>
        </p:txBody>
      </p:sp>
      <p:sp>
        <p:nvSpPr>
          <p:cNvPr id="63" name="Text Box 25"/>
          <p:cNvSpPr txBox="1">
            <a:spLocks noChangeArrowheads="1"/>
          </p:cNvSpPr>
          <p:nvPr/>
        </p:nvSpPr>
        <p:spPr bwMode="auto">
          <a:xfrm>
            <a:off x="6777467" y="2375917"/>
            <a:ext cx="578620" cy="307777"/>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sz="1400">
                <a:solidFill>
                  <a:srgbClr val="000000"/>
                </a:solidFill>
                <a:latin typeface="Gill Sans MT" pitchFamily="34" charset="0"/>
              </a:rPr>
              <a:t>Store</a:t>
            </a:r>
          </a:p>
        </p:txBody>
      </p:sp>
      <p:sp>
        <p:nvSpPr>
          <p:cNvPr id="64" name="Rectangle 28"/>
          <p:cNvSpPr>
            <a:spLocks noChangeArrowheads="1"/>
          </p:cNvSpPr>
          <p:nvPr/>
        </p:nvSpPr>
        <p:spPr bwMode="auto">
          <a:xfrm>
            <a:off x="2072117" y="3585592"/>
            <a:ext cx="303213" cy="228600"/>
          </a:xfrm>
          <a:prstGeom prst="rect">
            <a:avLst/>
          </a:prstGeom>
          <a:solidFill>
            <a:srgbClr val="99CCFF"/>
          </a:solidFill>
          <a:ln w="9525">
            <a:solidFill>
              <a:schemeClr val="tx1"/>
            </a:solidFill>
            <a:miter lim="800000"/>
            <a:headEnd/>
            <a:tailEnd/>
          </a:ln>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a:solidFill>
                  <a:srgbClr val="000000"/>
                </a:solidFill>
                <a:latin typeface="Gill Sans MT" pitchFamily="34" charset="0"/>
              </a:rPr>
              <a:t>3</a:t>
            </a:r>
          </a:p>
        </p:txBody>
      </p:sp>
      <p:sp>
        <p:nvSpPr>
          <p:cNvPr id="65" name="Rectangle 29"/>
          <p:cNvSpPr>
            <a:spLocks noChangeArrowheads="1"/>
          </p:cNvSpPr>
          <p:nvPr/>
        </p:nvSpPr>
        <p:spPr bwMode="auto">
          <a:xfrm>
            <a:off x="2072117" y="3131567"/>
            <a:ext cx="303213" cy="228600"/>
          </a:xfrm>
          <a:prstGeom prst="rect">
            <a:avLst/>
          </a:prstGeom>
          <a:solidFill>
            <a:srgbClr val="99CCFF"/>
          </a:solidFill>
          <a:ln w="9525">
            <a:solidFill>
              <a:schemeClr val="tx1"/>
            </a:solidFill>
            <a:miter lim="800000"/>
            <a:headEnd/>
            <a:tailEnd/>
          </a:ln>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a:solidFill>
                  <a:srgbClr val="000000"/>
                </a:solidFill>
                <a:latin typeface="Gill Sans MT" pitchFamily="34" charset="0"/>
              </a:rPr>
              <a:t>1</a:t>
            </a:r>
          </a:p>
        </p:txBody>
      </p:sp>
      <p:sp>
        <p:nvSpPr>
          <p:cNvPr id="66" name="Rectangle 30"/>
          <p:cNvSpPr>
            <a:spLocks noChangeArrowheads="1"/>
          </p:cNvSpPr>
          <p:nvPr/>
        </p:nvSpPr>
        <p:spPr bwMode="auto">
          <a:xfrm>
            <a:off x="2072117" y="4041204"/>
            <a:ext cx="303213" cy="228600"/>
          </a:xfrm>
          <a:prstGeom prst="rect">
            <a:avLst/>
          </a:prstGeom>
          <a:solidFill>
            <a:srgbClr val="99CCFF"/>
          </a:solidFill>
          <a:ln w="9525">
            <a:solidFill>
              <a:schemeClr val="tx1"/>
            </a:solidFill>
            <a:miter lim="800000"/>
            <a:headEnd/>
            <a:tailEnd/>
          </a:ln>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a:solidFill>
                  <a:srgbClr val="000000"/>
                </a:solidFill>
                <a:latin typeface="Gill Sans MT" pitchFamily="34" charset="0"/>
              </a:rPr>
              <a:t>4</a:t>
            </a:r>
          </a:p>
        </p:txBody>
      </p:sp>
      <p:sp>
        <p:nvSpPr>
          <p:cNvPr id="67" name="Rectangle 31"/>
          <p:cNvSpPr>
            <a:spLocks noChangeArrowheads="1"/>
          </p:cNvSpPr>
          <p:nvPr/>
        </p:nvSpPr>
        <p:spPr bwMode="auto">
          <a:xfrm>
            <a:off x="2072117" y="4269804"/>
            <a:ext cx="303213" cy="228600"/>
          </a:xfrm>
          <a:prstGeom prst="rect">
            <a:avLst/>
          </a:prstGeom>
          <a:solidFill>
            <a:srgbClr val="99CCFF"/>
          </a:solidFill>
          <a:ln w="9525">
            <a:solidFill>
              <a:schemeClr val="tx1"/>
            </a:solidFill>
            <a:miter lim="800000"/>
            <a:headEnd/>
            <a:tailEnd/>
          </a:ln>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a:solidFill>
                  <a:srgbClr val="000000"/>
                </a:solidFill>
                <a:latin typeface="Gill Sans MT" pitchFamily="34" charset="0"/>
              </a:rPr>
              <a:t>2</a:t>
            </a:r>
          </a:p>
        </p:txBody>
      </p:sp>
      <p:sp>
        <p:nvSpPr>
          <p:cNvPr id="68" name="Rectangle 32"/>
          <p:cNvSpPr>
            <a:spLocks noChangeArrowheads="1"/>
          </p:cNvSpPr>
          <p:nvPr/>
        </p:nvSpPr>
        <p:spPr bwMode="auto">
          <a:xfrm>
            <a:off x="2072117" y="3360167"/>
            <a:ext cx="303213" cy="228600"/>
          </a:xfrm>
          <a:prstGeom prst="rect">
            <a:avLst/>
          </a:prstGeom>
          <a:solidFill>
            <a:srgbClr val="99CCFF"/>
          </a:solidFill>
          <a:ln w="9525">
            <a:solidFill>
              <a:schemeClr val="tx1"/>
            </a:solidFill>
            <a:miter lim="800000"/>
            <a:headEnd/>
            <a:tailEnd/>
          </a:ln>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a:solidFill>
                  <a:srgbClr val="000000"/>
                </a:solidFill>
                <a:latin typeface="Gill Sans MT" pitchFamily="34" charset="0"/>
              </a:rPr>
              <a:t>5</a:t>
            </a:r>
          </a:p>
        </p:txBody>
      </p:sp>
      <p:sp>
        <p:nvSpPr>
          <p:cNvPr id="69" name="Rectangle 33"/>
          <p:cNvSpPr>
            <a:spLocks noChangeArrowheads="1"/>
          </p:cNvSpPr>
          <p:nvPr/>
        </p:nvSpPr>
        <p:spPr bwMode="auto">
          <a:xfrm>
            <a:off x="2072117" y="3814192"/>
            <a:ext cx="303213" cy="228600"/>
          </a:xfrm>
          <a:prstGeom prst="rect">
            <a:avLst/>
          </a:prstGeom>
          <a:solidFill>
            <a:srgbClr val="99CCFF"/>
          </a:solidFill>
          <a:ln w="9525">
            <a:solidFill>
              <a:schemeClr val="tx1"/>
            </a:solidFill>
            <a:miter lim="800000"/>
            <a:headEnd/>
            <a:tailEnd/>
          </a:ln>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a:solidFill>
                  <a:srgbClr val="000000"/>
                </a:solidFill>
                <a:latin typeface="Gill Sans MT" pitchFamily="34" charset="0"/>
              </a:rPr>
              <a:t>6</a:t>
            </a:r>
          </a:p>
        </p:txBody>
      </p:sp>
      <p:sp>
        <p:nvSpPr>
          <p:cNvPr id="70" name="Rectangle 34"/>
          <p:cNvSpPr>
            <a:spLocks noChangeArrowheads="1"/>
          </p:cNvSpPr>
          <p:nvPr/>
        </p:nvSpPr>
        <p:spPr bwMode="auto">
          <a:xfrm>
            <a:off x="2072117" y="4498404"/>
            <a:ext cx="303213" cy="228600"/>
          </a:xfrm>
          <a:prstGeom prst="rect">
            <a:avLst/>
          </a:prstGeom>
          <a:solidFill>
            <a:srgbClr val="99CCFF"/>
          </a:solidFill>
          <a:ln w="9525">
            <a:solidFill>
              <a:schemeClr val="tx1"/>
            </a:solidFill>
            <a:miter lim="800000"/>
            <a:headEnd/>
            <a:tailEnd/>
          </a:ln>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a:solidFill>
                  <a:srgbClr val="000000"/>
                </a:solidFill>
                <a:latin typeface="Gill Sans MT" pitchFamily="34" charset="0"/>
              </a:rPr>
              <a:t>7</a:t>
            </a:r>
          </a:p>
        </p:txBody>
      </p:sp>
      <p:sp>
        <p:nvSpPr>
          <p:cNvPr id="71" name="Rectangle 35"/>
          <p:cNvSpPr>
            <a:spLocks noChangeArrowheads="1"/>
          </p:cNvSpPr>
          <p:nvPr/>
        </p:nvSpPr>
        <p:spPr bwMode="auto">
          <a:xfrm>
            <a:off x="2072117" y="4725417"/>
            <a:ext cx="303213" cy="228600"/>
          </a:xfrm>
          <a:prstGeom prst="rect">
            <a:avLst/>
          </a:prstGeom>
          <a:solidFill>
            <a:srgbClr val="99CCFF"/>
          </a:solidFill>
          <a:ln w="9525">
            <a:solidFill>
              <a:schemeClr val="tx1"/>
            </a:solidFill>
            <a:miter lim="800000"/>
            <a:headEnd/>
            <a:tailEnd/>
          </a:ln>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a:solidFill>
                  <a:srgbClr val="000000"/>
                </a:solidFill>
                <a:latin typeface="Gill Sans MT" pitchFamily="34" charset="0"/>
              </a:rPr>
              <a:t>8</a:t>
            </a:r>
          </a:p>
        </p:txBody>
      </p:sp>
      <p:sp>
        <p:nvSpPr>
          <p:cNvPr id="72" name="Line 52"/>
          <p:cNvSpPr>
            <a:spLocks noChangeShapeType="1"/>
          </p:cNvSpPr>
          <p:nvPr/>
        </p:nvSpPr>
        <p:spPr bwMode="auto">
          <a:xfrm>
            <a:off x="2376917" y="3207767"/>
            <a:ext cx="2427288" cy="0"/>
          </a:xfrm>
          <a:prstGeom prst="line">
            <a:avLst/>
          </a:prstGeom>
          <a:noFill/>
          <a:ln w="9525">
            <a:solidFill>
              <a:schemeClr val="tx1"/>
            </a:solidFill>
            <a:round/>
            <a:headEnd/>
            <a:tailEnd type="triangle" w="med" len="med"/>
          </a:ln>
          <a:effectLst/>
        </p:spPr>
        <p:txBody>
          <a:bodyPr/>
          <a:lstStyle/>
          <a:p>
            <a:pPr algn="ctr" fontAlgn="base">
              <a:spcBef>
                <a:spcPct val="0"/>
              </a:spcBef>
              <a:spcAft>
                <a:spcPct val="0"/>
              </a:spcAft>
            </a:pPr>
            <a:endParaRPr lang="en-US" sz="1600">
              <a:solidFill>
                <a:srgbClr val="000000"/>
              </a:solidFill>
              <a:latin typeface="Gill Sans MT" pitchFamily="34" charset="0"/>
            </a:endParaRPr>
          </a:p>
        </p:txBody>
      </p:sp>
      <p:sp>
        <p:nvSpPr>
          <p:cNvPr id="73" name="Freeform 53"/>
          <p:cNvSpPr>
            <a:spLocks/>
          </p:cNvSpPr>
          <p:nvPr/>
        </p:nvSpPr>
        <p:spPr bwMode="auto">
          <a:xfrm>
            <a:off x="3894567" y="2296542"/>
            <a:ext cx="455613" cy="303212"/>
          </a:xfrm>
          <a:custGeom>
            <a:avLst/>
            <a:gdLst/>
            <a:ahLst/>
            <a:cxnLst>
              <a:cxn ang="0">
                <a:pos x="0" y="191"/>
              </a:cxn>
              <a:cxn ang="0">
                <a:pos x="95" y="191"/>
              </a:cxn>
              <a:cxn ang="0">
                <a:pos x="143" y="143"/>
              </a:cxn>
              <a:cxn ang="0">
                <a:pos x="191" y="191"/>
              </a:cxn>
              <a:cxn ang="0">
                <a:pos x="287" y="191"/>
              </a:cxn>
              <a:cxn ang="0">
                <a:pos x="191" y="0"/>
              </a:cxn>
              <a:cxn ang="0">
                <a:pos x="95" y="0"/>
              </a:cxn>
              <a:cxn ang="0">
                <a:pos x="0" y="191"/>
              </a:cxn>
            </a:cxnLst>
            <a:rect l="0" t="0" r="r" b="b"/>
            <a:pathLst>
              <a:path w="287" h="191">
                <a:moveTo>
                  <a:pt x="0" y="191"/>
                </a:moveTo>
                <a:lnTo>
                  <a:pt x="95" y="191"/>
                </a:lnTo>
                <a:lnTo>
                  <a:pt x="143" y="143"/>
                </a:lnTo>
                <a:lnTo>
                  <a:pt x="191" y="191"/>
                </a:lnTo>
                <a:lnTo>
                  <a:pt x="287" y="191"/>
                </a:lnTo>
                <a:lnTo>
                  <a:pt x="191" y="0"/>
                </a:lnTo>
                <a:lnTo>
                  <a:pt x="95" y="0"/>
                </a:lnTo>
                <a:lnTo>
                  <a:pt x="0" y="191"/>
                </a:lnTo>
                <a:close/>
              </a:path>
            </a:pathLst>
          </a:custGeom>
          <a:solidFill>
            <a:srgbClr val="3366FF"/>
          </a:solidFill>
          <a:ln w="9525">
            <a:noFill/>
            <a:round/>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a:lstStyle/>
          <a:p>
            <a:pPr algn="ctr" fontAlgn="base">
              <a:spcBef>
                <a:spcPct val="0"/>
              </a:spcBef>
              <a:spcAft>
                <a:spcPct val="0"/>
              </a:spcAft>
            </a:pPr>
            <a:endParaRPr lang="en-US" sz="1600">
              <a:solidFill>
                <a:srgbClr val="000000"/>
              </a:solidFill>
              <a:latin typeface="Gill Sans MT" pitchFamily="34" charset="0"/>
            </a:endParaRPr>
          </a:p>
        </p:txBody>
      </p:sp>
      <p:sp>
        <p:nvSpPr>
          <p:cNvPr id="74" name="Line 55"/>
          <p:cNvSpPr>
            <a:spLocks noChangeShapeType="1"/>
          </p:cNvSpPr>
          <p:nvPr/>
        </p:nvSpPr>
        <p:spPr bwMode="auto">
          <a:xfrm>
            <a:off x="2830942" y="4346004"/>
            <a:ext cx="987425" cy="0"/>
          </a:xfrm>
          <a:prstGeom prst="line">
            <a:avLst/>
          </a:prstGeom>
          <a:noFill/>
          <a:ln w="9525">
            <a:solidFill>
              <a:schemeClr val="tx1"/>
            </a:solidFill>
            <a:round/>
            <a:headEnd/>
            <a:tailEnd type="triangle" w="med" len="med"/>
          </a:ln>
          <a:effectLst/>
        </p:spPr>
        <p:txBody>
          <a:bodyPr/>
          <a:lstStyle/>
          <a:p>
            <a:pPr algn="ctr" fontAlgn="base">
              <a:spcBef>
                <a:spcPct val="0"/>
              </a:spcBef>
              <a:spcAft>
                <a:spcPct val="0"/>
              </a:spcAft>
            </a:pPr>
            <a:endParaRPr lang="en-US" sz="1600">
              <a:solidFill>
                <a:srgbClr val="000000"/>
              </a:solidFill>
              <a:latin typeface="Gill Sans MT" pitchFamily="34" charset="0"/>
            </a:endParaRPr>
          </a:p>
        </p:txBody>
      </p:sp>
      <p:sp>
        <p:nvSpPr>
          <p:cNvPr id="75" name="Line 56"/>
          <p:cNvSpPr>
            <a:spLocks noChangeShapeType="1"/>
          </p:cNvSpPr>
          <p:nvPr/>
        </p:nvSpPr>
        <p:spPr bwMode="auto">
          <a:xfrm>
            <a:off x="2830942" y="4801617"/>
            <a:ext cx="987425" cy="0"/>
          </a:xfrm>
          <a:prstGeom prst="line">
            <a:avLst/>
          </a:prstGeom>
          <a:noFill/>
          <a:ln w="9525">
            <a:solidFill>
              <a:schemeClr val="tx1"/>
            </a:solidFill>
            <a:round/>
            <a:headEnd/>
            <a:tailEnd type="triangle" w="med" len="med"/>
          </a:ln>
          <a:effectLst/>
        </p:spPr>
        <p:txBody>
          <a:bodyPr/>
          <a:lstStyle/>
          <a:p>
            <a:pPr algn="ctr" fontAlgn="base">
              <a:spcBef>
                <a:spcPct val="0"/>
              </a:spcBef>
              <a:spcAft>
                <a:spcPct val="0"/>
              </a:spcAft>
            </a:pPr>
            <a:endParaRPr lang="en-US" sz="1600">
              <a:solidFill>
                <a:srgbClr val="000000"/>
              </a:solidFill>
              <a:latin typeface="Gill Sans MT" pitchFamily="34" charset="0"/>
            </a:endParaRPr>
          </a:p>
        </p:txBody>
      </p:sp>
      <p:sp>
        <p:nvSpPr>
          <p:cNvPr id="76" name="Text Box 57"/>
          <p:cNvSpPr txBox="1">
            <a:spLocks noChangeArrowheads="1"/>
          </p:cNvSpPr>
          <p:nvPr/>
        </p:nvSpPr>
        <p:spPr bwMode="auto">
          <a:xfrm>
            <a:off x="2910317" y="1931417"/>
            <a:ext cx="692818" cy="369332"/>
          </a:xfrm>
          <a:prstGeom prst="rect">
            <a:avLst/>
          </a:prstGeom>
          <a:noFill/>
          <a:ln w="9525">
            <a:noFill/>
            <a:miter lim="800000"/>
            <a:headEnd/>
            <a:tailEnd/>
          </a:ln>
          <a:effectLst/>
        </p:spPr>
        <p:txBody>
          <a:bodyPr wrap="none">
            <a:spAutoFit/>
          </a:bodyPr>
          <a:lstStyle/>
          <a:p>
            <a:pPr algn="ctr" fontAlgn="base">
              <a:spcBef>
                <a:spcPct val="0"/>
              </a:spcBef>
              <a:spcAft>
                <a:spcPct val="0"/>
              </a:spcAft>
            </a:pPr>
            <a:r>
              <a:rPr lang="en-US">
                <a:solidFill>
                  <a:srgbClr val="000000"/>
                </a:solidFill>
                <a:latin typeface="Gill Sans MT" pitchFamily="34" charset="0"/>
              </a:rPr>
              <a:t>ALU</a:t>
            </a:r>
            <a:r>
              <a:rPr lang="en-US" baseline="-25000">
                <a:solidFill>
                  <a:srgbClr val="000000"/>
                </a:solidFill>
                <a:latin typeface="Gill Sans MT" pitchFamily="34" charset="0"/>
              </a:rPr>
              <a:t>1</a:t>
            </a:r>
          </a:p>
        </p:txBody>
      </p:sp>
      <p:sp>
        <p:nvSpPr>
          <p:cNvPr id="77" name="Text Box 58"/>
          <p:cNvSpPr txBox="1">
            <a:spLocks noChangeArrowheads="1"/>
          </p:cNvSpPr>
          <p:nvPr/>
        </p:nvSpPr>
        <p:spPr bwMode="auto">
          <a:xfrm>
            <a:off x="3861230" y="1931417"/>
            <a:ext cx="692818" cy="369332"/>
          </a:xfrm>
          <a:prstGeom prst="rect">
            <a:avLst/>
          </a:prstGeom>
          <a:noFill/>
          <a:ln w="9525">
            <a:noFill/>
            <a:miter lim="800000"/>
            <a:headEnd/>
            <a:tailEnd/>
          </a:ln>
          <a:effectLst/>
        </p:spPr>
        <p:txBody>
          <a:bodyPr wrap="none">
            <a:spAutoFit/>
          </a:bodyPr>
          <a:lstStyle/>
          <a:p>
            <a:pPr algn="ctr" fontAlgn="base">
              <a:spcBef>
                <a:spcPct val="0"/>
              </a:spcBef>
              <a:spcAft>
                <a:spcPct val="0"/>
              </a:spcAft>
            </a:pPr>
            <a:r>
              <a:rPr lang="en-US">
                <a:solidFill>
                  <a:srgbClr val="000000"/>
                </a:solidFill>
                <a:latin typeface="Gill Sans MT" pitchFamily="34" charset="0"/>
              </a:rPr>
              <a:t>ALU</a:t>
            </a:r>
            <a:r>
              <a:rPr lang="en-US" baseline="-25000">
                <a:solidFill>
                  <a:srgbClr val="000000"/>
                </a:solidFill>
                <a:latin typeface="Gill Sans MT" pitchFamily="34" charset="0"/>
              </a:rPr>
              <a:t>2</a:t>
            </a:r>
          </a:p>
        </p:txBody>
      </p:sp>
      <p:sp>
        <p:nvSpPr>
          <p:cNvPr id="78" name="Oval 59"/>
          <p:cNvSpPr>
            <a:spLocks noChangeArrowheads="1"/>
          </p:cNvSpPr>
          <p:nvPr/>
        </p:nvSpPr>
        <p:spPr bwMode="auto">
          <a:xfrm>
            <a:off x="2072117" y="4117404"/>
            <a:ext cx="2201863" cy="987425"/>
          </a:xfrm>
          <a:prstGeom prst="ellipse">
            <a:avLst/>
          </a:prstGeom>
          <a:noFill/>
          <a:ln w="38100">
            <a:solidFill>
              <a:srgbClr val="FF00FF"/>
            </a:solidFill>
            <a:round/>
            <a:headEnd/>
            <a:tailEnd/>
          </a:ln>
          <a:effectLst/>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Tree>
    <p:extLst>
      <p:ext uri="{BB962C8B-B14F-4D97-AF65-F5344CB8AC3E}">
        <p14:creationId xmlns:p14="http://schemas.microsoft.com/office/powerpoint/2010/main" val="146138140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5138" name="Rectangle 2"/>
          <p:cNvSpPr>
            <a:spLocks noGrp="1" noChangeArrowheads="1"/>
          </p:cNvSpPr>
          <p:nvPr>
            <p:ph type="title"/>
          </p:nvPr>
        </p:nvSpPr>
        <p:spPr/>
        <p:txBody>
          <a:bodyPr>
            <a:normAutofit fontScale="90000"/>
          </a:bodyPr>
          <a:lstStyle/>
          <a:p>
            <a:r>
              <a:rPr lang="en-US"/>
              <a:t>Chain Select Logics</a:t>
            </a:r>
          </a:p>
        </p:txBody>
      </p:sp>
      <p:sp>
        <p:nvSpPr>
          <p:cNvPr id="475140" name="Rectangle 4"/>
          <p:cNvSpPr>
            <a:spLocks noChangeArrowheads="1"/>
          </p:cNvSpPr>
          <p:nvPr/>
        </p:nvSpPr>
        <p:spPr bwMode="auto">
          <a:xfrm>
            <a:off x="1916113" y="2671763"/>
            <a:ext cx="758825" cy="227012"/>
          </a:xfrm>
          <a:prstGeom prst="rect">
            <a:avLst/>
          </a:prstGeom>
          <a:solidFill>
            <a:srgbClr val="00FF00"/>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a:solidFill>
                  <a:srgbClr val="000000"/>
                </a:solidFill>
                <a:latin typeface="Gill Sans MT" pitchFamily="34" charset="0"/>
              </a:rPr>
              <a:t>ADD</a:t>
            </a:r>
          </a:p>
        </p:txBody>
      </p:sp>
      <p:sp>
        <p:nvSpPr>
          <p:cNvPr id="475141" name="Rectangle 5"/>
          <p:cNvSpPr>
            <a:spLocks noChangeArrowheads="1"/>
          </p:cNvSpPr>
          <p:nvPr/>
        </p:nvSpPr>
        <p:spPr bwMode="auto">
          <a:xfrm>
            <a:off x="1916113" y="3960813"/>
            <a:ext cx="758825" cy="227012"/>
          </a:xfrm>
          <a:prstGeom prst="rect">
            <a:avLst/>
          </a:prstGeom>
          <a:solidFill>
            <a:srgbClr val="00FF00"/>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a:solidFill>
                  <a:srgbClr val="000000"/>
                </a:solidFill>
                <a:latin typeface="Gill Sans MT" pitchFamily="34" charset="0"/>
              </a:rPr>
              <a:t>ADD</a:t>
            </a:r>
          </a:p>
        </p:txBody>
      </p:sp>
      <p:sp>
        <p:nvSpPr>
          <p:cNvPr id="475142" name="Rectangle 6"/>
          <p:cNvSpPr>
            <a:spLocks noChangeArrowheads="1"/>
          </p:cNvSpPr>
          <p:nvPr/>
        </p:nvSpPr>
        <p:spPr bwMode="auto">
          <a:xfrm>
            <a:off x="2674938" y="2670175"/>
            <a:ext cx="303212" cy="228600"/>
          </a:xfrm>
          <a:prstGeom prst="rect">
            <a:avLst/>
          </a:prstGeom>
          <a:solidFill>
            <a:srgbClr val="99CCFF"/>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a:solidFill>
                  <a:srgbClr val="000000"/>
                </a:solidFill>
                <a:latin typeface="Gill Sans MT" pitchFamily="34" charset="0"/>
              </a:rPr>
              <a:t>2</a:t>
            </a:r>
          </a:p>
        </p:txBody>
      </p:sp>
      <p:sp>
        <p:nvSpPr>
          <p:cNvPr id="475143" name="Rectangle 7"/>
          <p:cNvSpPr>
            <a:spLocks noChangeArrowheads="1"/>
          </p:cNvSpPr>
          <p:nvPr/>
        </p:nvSpPr>
        <p:spPr bwMode="auto">
          <a:xfrm>
            <a:off x="2674938" y="3959225"/>
            <a:ext cx="303212" cy="228600"/>
          </a:xfrm>
          <a:prstGeom prst="rect">
            <a:avLst/>
          </a:prstGeom>
          <a:solidFill>
            <a:srgbClr val="99CCFF"/>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a:solidFill>
                  <a:srgbClr val="000000"/>
                </a:solidFill>
                <a:latin typeface="Gill Sans MT" pitchFamily="34" charset="0"/>
              </a:rPr>
              <a:t>8</a:t>
            </a:r>
          </a:p>
        </p:txBody>
      </p:sp>
      <p:sp>
        <p:nvSpPr>
          <p:cNvPr id="475144" name="AutoShape 8"/>
          <p:cNvSpPr>
            <a:spLocks noChangeArrowheads="1"/>
          </p:cNvSpPr>
          <p:nvPr/>
        </p:nvSpPr>
        <p:spPr bwMode="auto">
          <a:xfrm>
            <a:off x="4419600" y="1758950"/>
            <a:ext cx="1214438" cy="3263900"/>
          </a:xfrm>
          <a:prstGeom prst="roundRect">
            <a:avLst>
              <a:gd name="adj" fmla="val 16667"/>
            </a:avLst>
          </a:prstGeom>
          <a:solidFill>
            <a:schemeClr val="accent1"/>
          </a:solidFill>
          <a:ln w="9525">
            <a:solidFill>
              <a:schemeClr val="tx1"/>
            </a:solidFill>
            <a:round/>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vert="eaVert" wrap="none" anchor="ctr"/>
          <a:lstStyle/>
          <a:p>
            <a:pPr algn="ctr" fontAlgn="base">
              <a:spcBef>
                <a:spcPct val="0"/>
              </a:spcBef>
              <a:spcAft>
                <a:spcPct val="0"/>
              </a:spcAft>
            </a:pPr>
            <a:r>
              <a:rPr lang="en-US">
                <a:solidFill>
                  <a:srgbClr val="000000"/>
                </a:solidFill>
                <a:latin typeface="Gill Sans MT" pitchFamily="34" charset="0"/>
              </a:rPr>
              <a:t>Select Logic for ALU</a:t>
            </a:r>
            <a:r>
              <a:rPr lang="en-US" baseline="-25000">
                <a:solidFill>
                  <a:srgbClr val="000000"/>
                </a:solidFill>
                <a:latin typeface="Gill Sans MT" pitchFamily="34" charset="0"/>
              </a:rPr>
              <a:t>1</a:t>
            </a:r>
          </a:p>
        </p:txBody>
      </p:sp>
      <p:sp>
        <p:nvSpPr>
          <p:cNvPr id="475145" name="AutoShape 9"/>
          <p:cNvSpPr>
            <a:spLocks noChangeArrowheads="1"/>
          </p:cNvSpPr>
          <p:nvPr/>
        </p:nvSpPr>
        <p:spPr bwMode="auto">
          <a:xfrm>
            <a:off x="6392863" y="1758950"/>
            <a:ext cx="1214437" cy="3263900"/>
          </a:xfrm>
          <a:prstGeom prst="roundRect">
            <a:avLst>
              <a:gd name="adj" fmla="val 16667"/>
            </a:avLst>
          </a:prstGeom>
          <a:solidFill>
            <a:schemeClr val="accent1"/>
          </a:solidFill>
          <a:ln w="9525">
            <a:solidFill>
              <a:schemeClr val="tx1"/>
            </a:solidFill>
            <a:round/>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vert="eaVert" wrap="none" anchor="ctr"/>
          <a:lstStyle/>
          <a:p>
            <a:pPr algn="ctr" fontAlgn="base">
              <a:spcBef>
                <a:spcPct val="0"/>
              </a:spcBef>
              <a:spcAft>
                <a:spcPct val="0"/>
              </a:spcAft>
            </a:pPr>
            <a:r>
              <a:rPr lang="en-US">
                <a:solidFill>
                  <a:srgbClr val="000000"/>
                </a:solidFill>
                <a:latin typeface="Gill Sans MT" pitchFamily="34" charset="0"/>
              </a:rPr>
              <a:t>Select Logic for ALU</a:t>
            </a:r>
            <a:r>
              <a:rPr lang="en-US" baseline="-25000">
                <a:solidFill>
                  <a:srgbClr val="000000"/>
                </a:solidFill>
                <a:latin typeface="Gill Sans MT" pitchFamily="34" charset="0"/>
              </a:rPr>
              <a:t>2</a:t>
            </a:r>
          </a:p>
        </p:txBody>
      </p:sp>
      <p:sp>
        <p:nvSpPr>
          <p:cNvPr id="475146" name="Line 10"/>
          <p:cNvSpPr>
            <a:spLocks noChangeShapeType="1"/>
          </p:cNvSpPr>
          <p:nvPr/>
        </p:nvSpPr>
        <p:spPr bwMode="auto">
          <a:xfrm>
            <a:off x="2978150" y="2746375"/>
            <a:ext cx="1441450" cy="0"/>
          </a:xfrm>
          <a:prstGeom prst="line">
            <a:avLst/>
          </a:prstGeom>
          <a:noFill/>
          <a:ln w="9525">
            <a:solidFill>
              <a:schemeClr val="tx1"/>
            </a:solidFill>
            <a:round/>
            <a:headEnd/>
            <a:tailEnd type="triangle" w="med" len="med"/>
          </a:ln>
          <a:effectLst/>
        </p:spPr>
        <p:txBody>
          <a:bodyPr/>
          <a:lstStyle/>
          <a:p>
            <a:pPr algn="ctr" fontAlgn="base">
              <a:spcBef>
                <a:spcPct val="0"/>
              </a:spcBef>
              <a:spcAft>
                <a:spcPct val="0"/>
              </a:spcAft>
            </a:pPr>
            <a:endParaRPr lang="en-US" sz="1600">
              <a:solidFill>
                <a:srgbClr val="000000"/>
              </a:solidFill>
              <a:latin typeface="Gill Sans MT" pitchFamily="34" charset="0"/>
            </a:endParaRPr>
          </a:p>
        </p:txBody>
      </p:sp>
      <p:sp>
        <p:nvSpPr>
          <p:cNvPr id="475148" name="Line 12"/>
          <p:cNvSpPr>
            <a:spLocks noChangeShapeType="1"/>
          </p:cNvSpPr>
          <p:nvPr/>
        </p:nvSpPr>
        <p:spPr bwMode="auto">
          <a:xfrm>
            <a:off x="2978150" y="4035425"/>
            <a:ext cx="1441450" cy="0"/>
          </a:xfrm>
          <a:prstGeom prst="line">
            <a:avLst/>
          </a:prstGeom>
          <a:noFill/>
          <a:ln w="9525">
            <a:solidFill>
              <a:schemeClr val="tx1"/>
            </a:solidFill>
            <a:round/>
            <a:headEnd/>
            <a:tailEnd type="triangle" w="med" len="med"/>
          </a:ln>
          <a:effectLst/>
        </p:spPr>
        <p:txBody>
          <a:bodyPr/>
          <a:lstStyle/>
          <a:p>
            <a:pPr algn="ctr" fontAlgn="base">
              <a:spcBef>
                <a:spcPct val="0"/>
              </a:spcBef>
              <a:spcAft>
                <a:spcPct val="0"/>
              </a:spcAft>
            </a:pPr>
            <a:endParaRPr lang="en-US" sz="1600">
              <a:solidFill>
                <a:srgbClr val="000000"/>
              </a:solidFill>
              <a:latin typeface="Gill Sans MT" pitchFamily="34" charset="0"/>
            </a:endParaRPr>
          </a:p>
        </p:txBody>
      </p:sp>
      <p:sp>
        <p:nvSpPr>
          <p:cNvPr id="475150" name="Text Box 14"/>
          <p:cNvSpPr txBox="1">
            <a:spLocks noChangeArrowheads="1"/>
          </p:cNvSpPr>
          <p:nvPr/>
        </p:nvSpPr>
        <p:spPr bwMode="auto">
          <a:xfrm>
            <a:off x="4108450" y="2368550"/>
            <a:ext cx="300082" cy="369332"/>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a:solidFill>
                  <a:srgbClr val="000000"/>
                </a:solidFill>
                <a:latin typeface="Gill Sans MT" pitchFamily="34" charset="0"/>
              </a:rPr>
              <a:t>2</a:t>
            </a:r>
          </a:p>
        </p:txBody>
      </p:sp>
      <p:sp>
        <p:nvSpPr>
          <p:cNvPr id="475153" name="Text Box 17"/>
          <p:cNvSpPr txBox="1">
            <a:spLocks noChangeArrowheads="1"/>
          </p:cNvSpPr>
          <p:nvPr/>
        </p:nvSpPr>
        <p:spPr bwMode="auto">
          <a:xfrm>
            <a:off x="4116388" y="3659188"/>
            <a:ext cx="300082" cy="369332"/>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a:solidFill>
                  <a:srgbClr val="000000"/>
                </a:solidFill>
                <a:latin typeface="Gill Sans MT" pitchFamily="34" charset="0"/>
              </a:rPr>
              <a:t>8</a:t>
            </a:r>
          </a:p>
        </p:txBody>
      </p:sp>
      <p:grpSp>
        <p:nvGrpSpPr>
          <p:cNvPr id="475160" name="Group 24"/>
          <p:cNvGrpSpPr>
            <a:grpSpLocks/>
          </p:cNvGrpSpPr>
          <p:nvPr/>
        </p:nvGrpSpPr>
        <p:grpSpPr bwMode="auto">
          <a:xfrm>
            <a:off x="3889375" y="2822575"/>
            <a:ext cx="530225" cy="1289050"/>
            <a:chOff x="2211" y="1969"/>
            <a:chExt cx="334" cy="812"/>
          </a:xfrm>
        </p:grpSpPr>
        <p:sp>
          <p:nvSpPr>
            <p:cNvPr id="475155" name="Line 19"/>
            <p:cNvSpPr>
              <a:spLocks noChangeShapeType="1"/>
            </p:cNvSpPr>
            <p:nvPr/>
          </p:nvSpPr>
          <p:spPr bwMode="auto">
            <a:xfrm flipH="1">
              <a:off x="2211" y="1969"/>
              <a:ext cx="334" cy="0"/>
            </a:xfrm>
            <a:prstGeom prst="line">
              <a:avLst/>
            </a:prstGeom>
            <a:noFill/>
            <a:ln w="38100">
              <a:solidFill>
                <a:srgbClr val="008000"/>
              </a:solidFill>
              <a:round/>
              <a:headEnd/>
              <a:tailEnd type="triangle" w="med" len="med"/>
            </a:ln>
            <a:effectLst/>
          </p:spPr>
          <p:txBody>
            <a:bodyPr/>
            <a:lstStyle/>
            <a:p>
              <a:pPr algn="ctr" fontAlgn="base">
                <a:spcBef>
                  <a:spcPct val="0"/>
                </a:spcBef>
                <a:spcAft>
                  <a:spcPct val="0"/>
                </a:spcAft>
              </a:pPr>
              <a:endParaRPr lang="en-US" sz="1600">
                <a:solidFill>
                  <a:srgbClr val="000000"/>
                </a:solidFill>
                <a:latin typeface="Gill Sans MT" pitchFamily="34" charset="0"/>
              </a:endParaRPr>
            </a:p>
          </p:txBody>
        </p:sp>
        <p:sp>
          <p:nvSpPr>
            <p:cNvPr id="475157" name="Line 21"/>
            <p:cNvSpPr>
              <a:spLocks noChangeShapeType="1"/>
            </p:cNvSpPr>
            <p:nvPr/>
          </p:nvSpPr>
          <p:spPr bwMode="auto">
            <a:xfrm flipH="1">
              <a:off x="2211" y="2781"/>
              <a:ext cx="334" cy="0"/>
            </a:xfrm>
            <a:prstGeom prst="line">
              <a:avLst/>
            </a:prstGeom>
            <a:noFill/>
            <a:ln w="38100">
              <a:solidFill>
                <a:srgbClr val="FF0000"/>
              </a:solidFill>
              <a:round/>
              <a:headEnd/>
              <a:tailEnd type="triangle" w="med" len="med"/>
            </a:ln>
            <a:effectLst/>
          </p:spPr>
          <p:txBody>
            <a:bodyPr/>
            <a:lstStyle/>
            <a:p>
              <a:pPr algn="ctr" fontAlgn="base">
                <a:spcBef>
                  <a:spcPct val="0"/>
                </a:spcBef>
                <a:spcAft>
                  <a:spcPct val="0"/>
                </a:spcAft>
              </a:pPr>
              <a:endParaRPr lang="en-US" sz="1600">
                <a:solidFill>
                  <a:srgbClr val="000000"/>
                </a:solidFill>
                <a:latin typeface="Gill Sans MT" pitchFamily="34" charset="0"/>
              </a:endParaRPr>
            </a:p>
          </p:txBody>
        </p:sp>
      </p:grpSp>
      <p:grpSp>
        <p:nvGrpSpPr>
          <p:cNvPr id="475162" name="Group 26"/>
          <p:cNvGrpSpPr>
            <a:grpSpLocks/>
          </p:cNvGrpSpPr>
          <p:nvPr/>
        </p:nvGrpSpPr>
        <p:grpSpPr bwMode="auto">
          <a:xfrm>
            <a:off x="5862638" y="2822575"/>
            <a:ext cx="530225" cy="1289050"/>
            <a:chOff x="3454" y="1969"/>
            <a:chExt cx="334" cy="812"/>
          </a:xfrm>
        </p:grpSpPr>
        <p:sp>
          <p:nvSpPr>
            <p:cNvPr id="475156" name="Line 20"/>
            <p:cNvSpPr>
              <a:spLocks noChangeShapeType="1"/>
            </p:cNvSpPr>
            <p:nvPr/>
          </p:nvSpPr>
          <p:spPr bwMode="auto">
            <a:xfrm flipH="1">
              <a:off x="3454" y="1969"/>
              <a:ext cx="334" cy="0"/>
            </a:xfrm>
            <a:prstGeom prst="line">
              <a:avLst/>
            </a:prstGeom>
            <a:noFill/>
            <a:ln w="38100">
              <a:solidFill>
                <a:srgbClr val="FF0000"/>
              </a:solidFill>
              <a:round/>
              <a:headEnd/>
              <a:tailEnd type="triangle" w="med" len="med"/>
            </a:ln>
            <a:effectLst/>
          </p:spPr>
          <p:txBody>
            <a:bodyPr/>
            <a:lstStyle/>
            <a:p>
              <a:pPr algn="ctr" fontAlgn="base">
                <a:spcBef>
                  <a:spcPct val="0"/>
                </a:spcBef>
                <a:spcAft>
                  <a:spcPct val="0"/>
                </a:spcAft>
              </a:pPr>
              <a:endParaRPr lang="en-US" sz="1600">
                <a:solidFill>
                  <a:srgbClr val="000000"/>
                </a:solidFill>
                <a:latin typeface="Gill Sans MT" pitchFamily="34" charset="0"/>
              </a:endParaRPr>
            </a:p>
          </p:txBody>
        </p:sp>
        <p:sp>
          <p:nvSpPr>
            <p:cNvPr id="475158" name="Line 22"/>
            <p:cNvSpPr>
              <a:spLocks noChangeShapeType="1"/>
            </p:cNvSpPr>
            <p:nvPr/>
          </p:nvSpPr>
          <p:spPr bwMode="auto">
            <a:xfrm flipH="1">
              <a:off x="3454" y="2781"/>
              <a:ext cx="334" cy="0"/>
            </a:xfrm>
            <a:prstGeom prst="line">
              <a:avLst/>
            </a:prstGeom>
            <a:noFill/>
            <a:ln w="38100">
              <a:solidFill>
                <a:srgbClr val="008000"/>
              </a:solidFill>
              <a:round/>
              <a:headEnd/>
              <a:tailEnd type="triangle" w="med" len="med"/>
            </a:ln>
            <a:effectLst/>
          </p:spPr>
          <p:txBody>
            <a:bodyPr/>
            <a:lstStyle/>
            <a:p>
              <a:pPr algn="ctr" fontAlgn="base">
                <a:spcBef>
                  <a:spcPct val="0"/>
                </a:spcBef>
                <a:spcAft>
                  <a:spcPct val="0"/>
                </a:spcAft>
              </a:pPr>
              <a:endParaRPr lang="en-US" sz="1600">
                <a:solidFill>
                  <a:srgbClr val="000000"/>
                </a:solidFill>
                <a:latin typeface="Gill Sans MT" pitchFamily="34" charset="0"/>
              </a:endParaRPr>
            </a:p>
          </p:txBody>
        </p:sp>
      </p:grpSp>
      <p:grpSp>
        <p:nvGrpSpPr>
          <p:cNvPr id="475161" name="Group 25"/>
          <p:cNvGrpSpPr>
            <a:grpSpLocks/>
          </p:cNvGrpSpPr>
          <p:nvPr/>
        </p:nvGrpSpPr>
        <p:grpSpPr bwMode="auto">
          <a:xfrm>
            <a:off x="4179889" y="2257425"/>
            <a:ext cx="2274888" cy="1778000"/>
            <a:chOff x="2394" y="1613"/>
            <a:chExt cx="1433" cy="1120"/>
          </a:xfrm>
        </p:grpSpPr>
        <p:sp>
          <p:nvSpPr>
            <p:cNvPr id="475149" name="Freeform 13"/>
            <p:cNvSpPr>
              <a:spLocks/>
            </p:cNvSpPr>
            <p:nvPr/>
          </p:nvSpPr>
          <p:spPr bwMode="auto">
            <a:xfrm flipV="1">
              <a:off x="2402" y="2686"/>
              <a:ext cx="1386" cy="47"/>
            </a:xfrm>
            <a:custGeom>
              <a:avLst/>
              <a:gdLst/>
              <a:ahLst/>
              <a:cxnLst>
                <a:cxn ang="0">
                  <a:pos x="0" y="0"/>
                </a:cxn>
                <a:cxn ang="0">
                  <a:pos x="96" y="96"/>
                </a:cxn>
                <a:cxn ang="0">
                  <a:pos x="1052" y="96"/>
                </a:cxn>
                <a:cxn ang="0">
                  <a:pos x="1147" y="0"/>
                </a:cxn>
                <a:cxn ang="0">
                  <a:pos x="1386" y="0"/>
                </a:cxn>
              </a:cxnLst>
              <a:rect l="0" t="0" r="r" b="b"/>
              <a:pathLst>
                <a:path w="1386" h="96">
                  <a:moveTo>
                    <a:pt x="0" y="0"/>
                  </a:moveTo>
                  <a:lnTo>
                    <a:pt x="96" y="96"/>
                  </a:lnTo>
                  <a:lnTo>
                    <a:pt x="1052" y="96"/>
                  </a:lnTo>
                  <a:lnTo>
                    <a:pt x="1147" y="0"/>
                  </a:lnTo>
                  <a:lnTo>
                    <a:pt x="1386" y="0"/>
                  </a:lnTo>
                </a:path>
              </a:pathLst>
            </a:custGeom>
            <a:noFill/>
            <a:ln w="9525">
              <a:solidFill>
                <a:schemeClr val="tx1"/>
              </a:solidFill>
              <a:round/>
              <a:headEnd/>
              <a:tailEnd type="triangle" w="med" len="med"/>
            </a:ln>
            <a:effectLst/>
          </p:spPr>
          <p:txBody>
            <a:bodyPr/>
            <a:lstStyle/>
            <a:p>
              <a:pPr algn="ctr" fontAlgn="base">
                <a:spcBef>
                  <a:spcPct val="0"/>
                </a:spcBef>
                <a:spcAft>
                  <a:spcPct val="0"/>
                </a:spcAft>
              </a:pPr>
              <a:endParaRPr lang="en-US" sz="1600">
                <a:solidFill>
                  <a:srgbClr val="000000"/>
                </a:solidFill>
                <a:latin typeface="Gill Sans MT" pitchFamily="34" charset="0"/>
              </a:endParaRPr>
            </a:p>
          </p:txBody>
        </p:sp>
        <p:sp>
          <p:nvSpPr>
            <p:cNvPr id="475151" name="Text Box 15"/>
            <p:cNvSpPr txBox="1">
              <a:spLocks noChangeArrowheads="1"/>
            </p:cNvSpPr>
            <p:nvPr/>
          </p:nvSpPr>
          <p:spPr bwMode="auto">
            <a:xfrm>
              <a:off x="3549" y="1613"/>
              <a:ext cx="278" cy="330"/>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sz="2800">
                  <a:solidFill>
                    <a:srgbClr val="000000"/>
                  </a:solidFill>
                  <a:latin typeface="Gill Sans MT" pitchFamily="34" charset="0"/>
                </a:rPr>
                <a:t>∞</a:t>
              </a:r>
            </a:p>
          </p:txBody>
        </p:sp>
        <p:sp>
          <p:nvSpPr>
            <p:cNvPr id="475152" name="Text Box 16"/>
            <p:cNvSpPr txBox="1">
              <a:spLocks noChangeArrowheads="1"/>
            </p:cNvSpPr>
            <p:nvPr/>
          </p:nvSpPr>
          <p:spPr bwMode="auto">
            <a:xfrm>
              <a:off x="3592" y="2496"/>
              <a:ext cx="189" cy="233"/>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a:solidFill>
                    <a:srgbClr val="000000"/>
                  </a:solidFill>
                  <a:latin typeface="Gill Sans MT" pitchFamily="34" charset="0"/>
                </a:rPr>
                <a:t>8</a:t>
              </a:r>
            </a:p>
          </p:txBody>
        </p:sp>
        <p:sp>
          <p:nvSpPr>
            <p:cNvPr id="475159" name="Freeform 23"/>
            <p:cNvSpPr>
              <a:spLocks/>
            </p:cNvSpPr>
            <p:nvPr/>
          </p:nvSpPr>
          <p:spPr bwMode="auto">
            <a:xfrm>
              <a:off x="2394" y="1897"/>
              <a:ext cx="1394" cy="183"/>
            </a:xfrm>
            <a:custGeom>
              <a:avLst/>
              <a:gdLst/>
              <a:ahLst/>
              <a:cxnLst>
                <a:cxn ang="0">
                  <a:pos x="151" y="72"/>
                </a:cxn>
                <a:cxn ang="0">
                  <a:pos x="8" y="120"/>
                </a:cxn>
                <a:cxn ang="0">
                  <a:pos x="199" y="167"/>
                </a:cxn>
                <a:cxn ang="0">
                  <a:pos x="821" y="24"/>
                </a:cxn>
                <a:cxn ang="0">
                  <a:pos x="1060" y="24"/>
                </a:cxn>
                <a:cxn ang="0">
                  <a:pos x="1394" y="24"/>
                </a:cxn>
              </a:cxnLst>
              <a:rect l="0" t="0" r="r" b="b"/>
              <a:pathLst>
                <a:path w="1394" h="183">
                  <a:moveTo>
                    <a:pt x="151" y="72"/>
                  </a:moveTo>
                  <a:cubicBezTo>
                    <a:pt x="75" y="88"/>
                    <a:pt x="0" y="104"/>
                    <a:pt x="8" y="120"/>
                  </a:cubicBezTo>
                  <a:cubicBezTo>
                    <a:pt x="16" y="136"/>
                    <a:pt x="64" y="183"/>
                    <a:pt x="199" y="167"/>
                  </a:cubicBezTo>
                  <a:cubicBezTo>
                    <a:pt x="334" y="151"/>
                    <a:pt x="678" y="48"/>
                    <a:pt x="821" y="24"/>
                  </a:cubicBezTo>
                  <a:cubicBezTo>
                    <a:pt x="964" y="0"/>
                    <a:pt x="965" y="24"/>
                    <a:pt x="1060" y="24"/>
                  </a:cubicBezTo>
                  <a:cubicBezTo>
                    <a:pt x="1155" y="24"/>
                    <a:pt x="1274" y="24"/>
                    <a:pt x="1394" y="24"/>
                  </a:cubicBezTo>
                </a:path>
              </a:pathLst>
            </a:custGeom>
            <a:noFill/>
            <a:ln w="9525">
              <a:solidFill>
                <a:schemeClr val="tx1"/>
              </a:solidFill>
              <a:round/>
              <a:headEnd/>
              <a:tailEnd type="triangle" w="med" len="med"/>
            </a:ln>
            <a:effectLst/>
          </p:spPr>
          <p:txBody>
            <a:bodyPr/>
            <a:lstStyle/>
            <a:p>
              <a:pPr algn="ctr" fontAlgn="base">
                <a:spcBef>
                  <a:spcPct val="0"/>
                </a:spcBef>
                <a:spcAft>
                  <a:spcPct val="0"/>
                </a:spcAft>
              </a:pPr>
              <a:endParaRPr lang="en-US" sz="1600">
                <a:solidFill>
                  <a:srgbClr val="000000"/>
                </a:solidFill>
                <a:latin typeface="Gill Sans MT" pitchFamily="34" charset="0"/>
              </a:endParaRPr>
            </a:p>
          </p:txBody>
        </p:sp>
      </p:grpSp>
      <p:sp>
        <p:nvSpPr>
          <p:cNvPr id="28" name="TextBox 27"/>
          <p:cNvSpPr txBox="1"/>
          <p:nvPr/>
        </p:nvSpPr>
        <p:spPr>
          <a:xfrm>
            <a:off x="0" y="6237822"/>
            <a:ext cx="9144000" cy="575554"/>
          </a:xfrm>
          <a:prstGeom prst="rect">
            <a:avLst/>
          </a:prstGeom>
          <a:noFill/>
        </p:spPr>
        <p:txBody>
          <a:bodyPr wrap="square" lIns="82309" tIns="41154" rIns="82309" bIns="41154" rtlCol="0">
            <a:spAutoFit/>
          </a:bodyPr>
          <a:lstStyle/>
          <a:p>
            <a:pPr marL="0" lvl="1" indent="-514291" algn="ctr"/>
            <a:r>
              <a:rPr lang="en-US" sz="3200" dirty="0">
                <a:solidFill>
                  <a:schemeClr val="bg1"/>
                </a:solidFill>
              </a:rPr>
              <a:t>Works, but doubles the select latency</a:t>
            </a:r>
          </a:p>
        </p:txBody>
      </p:sp>
    </p:spTree>
    <p:extLst>
      <p:ext uri="{BB962C8B-B14F-4D97-AF65-F5344CB8AC3E}">
        <p14:creationId xmlns:p14="http://schemas.microsoft.com/office/powerpoint/2010/main" val="14521934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7516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7516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7516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7186" name="Rectangle 2"/>
          <p:cNvSpPr>
            <a:spLocks noGrp="1" noChangeArrowheads="1"/>
          </p:cNvSpPr>
          <p:nvPr>
            <p:ph type="title"/>
          </p:nvPr>
        </p:nvSpPr>
        <p:spPr/>
        <p:txBody>
          <a:bodyPr>
            <a:normAutofit fontScale="90000"/>
          </a:bodyPr>
          <a:lstStyle/>
          <a:p>
            <a:r>
              <a:rPr lang="en-US" dirty="0"/>
              <a:t>Select Binding (1/2)</a:t>
            </a:r>
          </a:p>
        </p:txBody>
      </p:sp>
      <p:sp>
        <p:nvSpPr>
          <p:cNvPr id="477188" name="Rectangle 4"/>
          <p:cNvSpPr>
            <a:spLocks noChangeArrowheads="1"/>
          </p:cNvSpPr>
          <p:nvPr/>
        </p:nvSpPr>
        <p:spPr bwMode="auto">
          <a:xfrm>
            <a:off x="2068513" y="3732213"/>
            <a:ext cx="758825" cy="227012"/>
          </a:xfrm>
          <a:prstGeom prst="rect">
            <a:avLst/>
          </a:prstGeom>
          <a:solidFill>
            <a:srgbClr val="00FF00"/>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a:solidFill>
                  <a:srgbClr val="000000"/>
                </a:solidFill>
                <a:latin typeface="Gill Sans MT" pitchFamily="34" charset="0"/>
              </a:rPr>
              <a:t>XOR</a:t>
            </a:r>
          </a:p>
        </p:txBody>
      </p:sp>
      <p:sp>
        <p:nvSpPr>
          <p:cNvPr id="477189" name="Rectangle 5"/>
          <p:cNvSpPr>
            <a:spLocks noChangeArrowheads="1"/>
          </p:cNvSpPr>
          <p:nvPr/>
        </p:nvSpPr>
        <p:spPr bwMode="auto">
          <a:xfrm>
            <a:off x="2068513" y="3960813"/>
            <a:ext cx="758825" cy="227012"/>
          </a:xfrm>
          <a:prstGeom prst="rect">
            <a:avLst/>
          </a:prstGeom>
          <a:solidFill>
            <a:schemeClr val="accent1"/>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a:solidFill>
                  <a:srgbClr val="000000"/>
                </a:solidFill>
                <a:latin typeface="Gill Sans MT" pitchFamily="34" charset="0"/>
              </a:rPr>
              <a:t>SUB</a:t>
            </a:r>
          </a:p>
        </p:txBody>
      </p:sp>
      <p:sp>
        <p:nvSpPr>
          <p:cNvPr id="477190" name="Rectangle 6"/>
          <p:cNvSpPr>
            <a:spLocks noChangeArrowheads="1"/>
          </p:cNvSpPr>
          <p:nvPr/>
        </p:nvSpPr>
        <p:spPr bwMode="auto">
          <a:xfrm>
            <a:off x="2827338" y="3732213"/>
            <a:ext cx="303212" cy="228600"/>
          </a:xfrm>
          <a:prstGeom prst="rect">
            <a:avLst/>
          </a:prstGeom>
          <a:solidFill>
            <a:srgbClr val="99CCFF"/>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a:solidFill>
                  <a:srgbClr val="000000"/>
                </a:solidFill>
                <a:latin typeface="Gill Sans MT" pitchFamily="34" charset="0"/>
              </a:rPr>
              <a:t>2</a:t>
            </a:r>
          </a:p>
        </p:txBody>
      </p:sp>
      <p:sp>
        <p:nvSpPr>
          <p:cNvPr id="477191" name="Rectangle 7"/>
          <p:cNvSpPr>
            <a:spLocks noChangeArrowheads="1"/>
          </p:cNvSpPr>
          <p:nvPr/>
        </p:nvSpPr>
        <p:spPr bwMode="auto">
          <a:xfrm>
            <a:off x="2827338" y="3960813"/>
            <a:ext cx="303212" cy="228600"/>
          </a:xfrm>
          <a:prstGeom prst="rect">
            <a:avLst/>
          </a:prstGeom>
          <a:solidFill>
            <a:srgbClr val="99CCFF"/>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a:solidFill>
                  <a:srgbClr val="000000"/>
                </a:solidFill>
                <a:latin typeface="Gill Sans MT" pitchFamily="34" charset="0"/>
              </a:rPr>
              <a:t>8</a:t>
            </a:r>
          </a:p>
        </p:txBody>
      </p:sp>
      <p:sp>
        <p:nvSpPr>
          <p:cNvPr id="477192" name="AutoShape 8"/>
          <p:cNvSpPr>
            <a:spLocks noChangeArrowheads="1"/>
          </p:cNvSpPr>
          <p:nvPr/>
        </p:nvSpPr>
        <p:spPr bwMode="auto">
          <a:xfrm>
            <a:off x="4875213" y="2062163"/>
            <a:ext cx="1214437" cy="3263900"/>
          </a:xfrm>
          <a:prstGeom prst="roundRect">
            <a:avLst>
              <a:gd name="adj" fmla="val 16667"/>
            </a:avLst>
          </a:prstGeom>
          <a:solidFill>
            <a:srgbClr val="CC99FF"/>
          </a:solidFill>
          <a:ln w="9525">
            <a:solidFill>
              <a:schemeClr val="tx1"/>
            </a:solidFill>
            <a:round/>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vert="eaVert" wrap="none" anchor="ctr"/>
          <a:lstStyle/>
          <a:p>
            <a:pPr algn="ctr" fontAlgn="base">
              <a:spcBef>
                <a:spcPct val="0"/>
              </a:spcBef>
              <a:spcAft>
                <a:spcPct val="0"/>
              </a:spcAft>
            </a:pPr>
            <a:r>
              <a:rPr lang="en-US" dirty="0">
                <a:solidFill>
                  <a:srgbClr val="000000"/>
                </a:solidFill>
                <a:latin typeface="Gill Sans MT" pitchFamily="34" charset="0"/>
              </a:rPr>
              <a:t>Select Logic for ALU</a:t>
            </a:r>
            <a:r>
              <a:rPr lang="en-US" baseline="-25000" dirty="0">
                <a:solidFill>
                  <a:srgbClr val="000000"/>
                </a:solidFill>
                <a:latin typeface="Gill Sans MT" pitchFamily="34" charset="0"/>
              </a:rPr>
              <a:t>1</a:t>
            </a:r>
          </a:p>
        </p:txBody>
      </p:sp>
      <p:sp>
        <p:nvSpPr>
          <p:cNvPr id="477193" name="AutoShape 9"/>
          <p:cNvSpPr>
            <a:spLocks noChangeArrowheads="1"/>
          </p:cNvSpPr>
          <p:nvPr/>
        </p:nvSpPr>
        <p:spPr bwMode="auto">
          <a:xfrm>
            <a:off x="6545263" y="2062163"/>
            <a:ext cx="1214437" cy="3263900"/>
          </a:xfrm>
          <a:prstGeom prst="roundRect">
            <a:avLst>
              <a:gd name="adj" fmla="val 16667"/>
            </a:avLst>
          </a:prstGeom>
          <a:solidFill>
            <a:srgbClr val="FFCC99"/>
          </a:solidFill>
          <a:ln w="9525">
            <a:solidFill>
              <a:schemeClr val="tx1"/>
            </a:solidFill>
            <a:round/>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vert="eaVert" wrap="none" anchor="ctr"/>
          <a:lstStyle/>
          <a:p>
            <a:pPr algn="ctr" fontAlgn="base">
              <a:spcBef>
                <a:spcPct val="0"/>
              </a:spcBef>
              <a:spcAft>
                <a:spcPct val="0"/>
              </a:spcAft>
            </a:pPr>
            <a:r>
              <a:rPr lang="en-US">
                <a:solidFill>
                  <a:srgbClr val="000000"/>
                </a:solidFill>
                <a:latin typeface="Gill Sans MT" pitchFamily="34" charset="0"/>
              </a:rPr>
              <a:t>Select Logic for ALU</a:t>
            </a:r>
            <a:r>
              <a:rPr lang="en-US" baseline="-25000">
                <a:solidFill>
                  <a:srgbClr val="000000"/>
                </a:solidFill>
                <a:latin typeface="Gill Sans MT" pitchFamily="34" charset="0"/>
              </a:rPr>
              <a:t>2</a:t>
            </a:r>
          </a:p>
        </p:txBody>
      </p:sp>
      <p:sp>
        <p:nvSpPr>
          <p:cNvPr id="477194" name="Line 10"/>
          <p:cNvSpPr>
            <a:spLocks noChangeShapeType="1"/>
          </p:cNvSpPr>
          <p:nvPr/>
        </p:nvSpPr>
        <p:spPr bwMode="auto">
          <a:xfrm>
            <a:off x="3433763" y="3806825"/>
            <a:ext cx="3111500" cy="1588"/>
          </a:xfrm>
          <a:prstGeom prst="line">
            <a:avLst/>
          </a:prstGeom>
          <a:noFill/>
          <a:ln w="9525">
            <a:solidFill>
              <a:schemeClr val="tx1"/>
            </a:solidFill>
            <a:round/>
            <a:headEnd/>
            <a:tailEnd type="triangle" w="med" len="med"/>
          </a:ln>
          <a:effectLst/>
        </p:spPr>
        <p:txBody>
          <a:bodyPr/>
          <a:lstStyle/>
          <a:p>
            <a:pPr algn="ctr" fontAlgn="base">
              <a:spcBef>
                <a:spcPct val="0"/>
              </a:spcBef>
              <a:spcAft>
                <a:spcPct val="0"/>
              </a:spcAft>
            </a:pPr>
            <a:endParaRPr lang="en-US" sz="1600">
              <a:solidFill>
                <a:srgbClr val="000000"/>
              </a:solidFill>
              <a:latin typeface="Gill Sans MT" pitchFamily="34" charset="0"/>
            </a:endParaRPr>
          </a:p>
        </p:txBody>
      </p:sp>
      <p:sp>
        <p:nvSpPr>
          <p:cNvPr id="477209" name="Rectangle 25"/>
          <p:cNvSpPr>
            <a:spLocks noChangeArrowheads="1"/>
          </p:cNvSpPr>
          <p:nvPr/>
        </p:nvSpPr>
        <p:spPr bwMode="auto">
          <a:xfrm>
            <a:off x="3130550" y="3732213"/>
            <a:ext cx="303213" cy="228600"/>
          </a:xfrm>
          <a:prstGeom prst="rect">
            <a:avLst/>
          </a:prstGeom>
          <a:solidFill>
            <a:srgbClr val="FFCC99"/>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a:solidFill>
                  <a:srgbClr val="000000"/>
                </a:solidFill>
                <a:latin typeface="Gill Sans MT" pitchFamily="34" charset="0"/>
              </a:rPr>
              <a:t>2</a:t>
            </a:r>
          </a:p>
        </p:txBody>
      </p:sp>
      <p:sp>
        <p:nvSpPr>
          <p:cNvPr id="477210" name="Rectangle 26"/>
          <p:cNvSpPr>
            <a:spLocks noChangeArrowheads="1"/>
          </p:cNvSpPr>
          <p:nvPr/>
        </p:nvSpPr>
        <p:spPr bwMode="auto">
          <a:xfrm>
            <a:off x="3130550" y="3960813"/>
            <a:ext cx="303213" cy="228600"/>
          </a:xfrm>
          <a:prstGeom prst="rect">
            <a:avLst/>
          </a:prstGeom>
          <a:solidFill>
            <a:srgbClr val="CC99FF"/>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a:solidFill>
                  <a:srgbClr val="000000"/>
                </a:solidFill>
                <a:latin typeface="Gill Sans MT" pitchFamily="34" charset="0"/>
              </a:rPr>
              <a:t>1</a:t>
            </a:r>
          </a:p>
        </p:txBody>
      </p:sp>
      <p:sp>
        <p:nvSpPr>
          <p:cNvPr id="477211" name="Text Box 27"/>
          <p:cNvSpPr txBox="1">
            <a:spLocks noChangeArrowheads="1"/>
          </p:cNvSpPr>
          <p:nvPr/>
        </p:nvSpPr>
        <p:spPr bwMode="auto">
          <a:xfrm>
            <a:off x="1139825" y="2100263"/>
            <a:ext cx="2736647" cy="923330"/>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a:solidFill>
                  <a:srgbClr val="000000"/>
                </a:solidFill>
                <a:latin typeface="Gill Sans MT" pitchFamily="34" charset="0"/>
              </a:rPr>
              <a:t>During dispatch/alloc, each</a:t>
            </a:r>
          </a:p>
          <a:p>
            <a:pPr fontAlgn="base">
              <a:spcBef>
                <a:spcPct val="0"/>
              </a:spcBef>
              <a:spcAft>
                <a:spcPct val="0"/>
              </a:spcAft>
            </a:pPr>
            <a:r>
              <a:rPr lang="en-US">
                <a:solidFill>
                  <a:srgbClr val="000000"/>
                </a:solidFill>
                <a:latin typeface="Gill Sans MT" pitchFamily="34" charset="0"/>
              </a:rPr>
              <a:t>instruction is bound to one</a:t>
            </a:r>
          </a:p>
          <a:p>
            <a:pPr fontAlgn="base">
              <a:spcBef>
                <a:spcPct val="0"/>
              </a:spcBef>
              <a:spcAft>
                <a:spcPct val="0"/>
              </a:spcAft>
            </a:pPr>
            <a:r>
              <a:rPr lang="en-US">
                <a:solidFill>
                  <a:srgbClr val="000000"/>
                </a:solidFill>
                <a:latin typeface="Gill Sans MT" pitchFamily="34" charset="0"/>
              </a:rPr>
              <a:t>and only one select logic</a:t>
            </a:r>
          </a:p>
        </p:txBody>
      </p:sp>
      <p:sp>
        <p:nvSpPr>
          <p:cNvPr id="477212" name="Rectangle 28"/>
          <p:cNvSpPr>
            <a:spLocks noChangeArrowheads="1"/>
          </p:cNvSpPr>
          <p:nvPr/>
        </p:nvSpPr>
        <p:spPr bwMode="auto">
          <a:xfrm>
            <a:off x="2066925" y="4418013"/>
            <a:ext cx="758825" cy="227012"/>
          </a:xfrm>
          <a:prstGeom prst="rect">
            <a:avLst/>
          </a:prstGeom>
          <a:solidFill>
            <a:srgbClr val="00FF00"/>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a:solidFill>
                  <a:srgbClr val="000000"/>
                </a:solidFill>
                <a:latin typeface="Gill Sans MT" pitchFamily="34" charset="0"/>
              </a:rPr>
              <a:t>ADD</a:t>
            </a:r>
          </a:p>
        </p:txBody>
      </p:sp>
      <p:sp>
        <p:nvSpPr>
          <p:cNvPr id="477213" name="Rectangle 29"/>
          <p:cNvSpPr>
            <a:spLocks noChangeArrowheads="1"/>
          </p:cNvSpPr>
          <p:nvPr/>
        </p:nvSpPr>
        <p:spPr bwMode="auto">
          <a:xfrm>
            <a:off x="2825750" y="4416425"/>
            <a:ext cx="303213" cy="228600"/>
          </a:xfrm>
          <a:prstGeom prst="rect">
            <a:avLst/>
          </a:prstGeom>
          <a:solidFill>
            <a:srgbClr val="99CCFF"/>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a:solidFill>
                  <a:srgbClr val="000000"/>
                </a:solidFill>
                <a:latin typeface="Gill Sans MT" pitchFamily="34" charset="0"/>
              </a:rPr>
              <a:t>4</a:t>
            </a:r>
          </a:p>
        </p:txBody>
      </p:sp>
      <p:sp>
        <p:nvSpPr>
          <p:cNvPr id="477214" name="Rectangle 30"/>
          <p:cNvSpPr>
            <a:spLocks noChangeArrowheads="1"/>
          </p:cNvSpPr>
          <p:nvPr/>
        </p:nvSpPr>
        <p:spPr bwMode="auto">
          <a:xfrm>
            <a:off x="3130550" y="4416425"/>
            <a:ext cx="303213" cy="228600"/>
          </a:xfrm>
          <a:prstGeom prst="rect">
            <a:avLst/>
          </a:prstGeom>
          <a:solidFill>
            <a:srgbClr val="CC99FF"/>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a:solidFill>
                  <a:srgbClr val="000000"/>
                </a:solidFill>
                <a:latin typeface="Gill Sans MT" pitchFamily="34" charset="0"/>
              </a:rPr>
              <a:t>1</a:t>
            </a:r>
          </a:p>
        </p:txBody>
      </p:sp>
      <p:sp>
        <p:nvSpPr>
          <p:cNvPr id="477215" name="Rectangle 31"/>
          <p:cNvSpPr>
            <a:spLocks noChangeArrowheads="1"/>
          </p:cNvSpPr>
          <p:nvPr/>
        </p:nvSpPr>
        <p:spPr bwMode="auto">
          <a:xfrm>
            <a:off x="2066925" y="3203575"/>
            <a:ext cx="758825" cy="227013"/>
          </a:xfrm>
          <a:prstGeom prst="rect">
            <a:avLst/>
          </a:prstGeom>
          <a:solidFill>
            <a:schemeClr val="accent1"/>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a:solidFill>
                  <a:srgbClr val="000000"/>
                </a:solidFill>
                <a:latin typeface="Gill Sans MT" pitchFamily="34" charset="0"/>
              </a:rPr>
              <a:t>ADD</a:t>
            </a:r>
          </a:p>
        </p:txBody>
      </p:sp>
      <p:sp>
        <p:nvSpPr>
          <p:cNvPr id="477216" name="Rectangle 32"/>
          <p:cNvSpPr>
            <a:spLocks noChangeArrowheads="1"/>
          </p:cNvSpPr>
          <p:nvPr/>
        </p:nvSpPr>
        <p:spPr bwMode="auto">
          <a:xfrm>
            <a:off x="2825750" y="3201988"/>
            <a:ext cx="303213" cy="228600"/>
          </a:xfrm>
          <a:prstGeom prst="rect">
            <a:avLst/>
          </a:prstGeom>
          <a:solidFill>
            <a:srgbClr val="99CCFF"/>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a:solidFill>
                  <a:srgbClr val="000000"/>
                </a:solidFill>
                <a:latin typeface="Gill Sans MT" pitchFamily="34" charset="0"/>
              </a:rPr>
              <a:t>5</a:t>
            </a:r>
          </a:p>
        </p:txBody>
      </p:sp>
      <p:sp>
        <p:nvSpPr>
          <p:cNvPr id="477218" name="Rectangle 34"/>
          <p:cNvSpPr>
            <a:spLocks noChangeArrowheads="1"/>
          </p:cNvSpPr>
          <p:nvPr/>
        </p:nvSpPr>
        <p:spPr bwMode="auto">
          <a:xfrm>
            <a:off x="3130550" y="3201988"/>
            <a:ext cx="303213" cy="228600"/>
          </a:xfrm>
          <a:prstGeom prst="rect">
            <a:avLst/>
          </a:prstGeom>
          <a:solidFill>
            <a:srgbClr val="CC99FF"/>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a:solidFill>
                  <a:srgbClr val="000000"/>
                </a:solidFill>
                <a:latin typeface="Gill Sans MT" pitchFamily="34" charset="0"/>
              </a:rPr>
              <a:t>1</a:t>
            </a:r>
          </a:p>
        </p:txBody>
      </p:sp>
      <p:sp>
        <p:nvSpPr>
          <p:cNvPr id="477219" name="Rectangle 35"/>
          <p:cNvSpPr>
            <a:spLocks noChangeArrowheads="1"/>
          </p:cNvSpPr>
          <p:nvPr/>
        </p:nvSpPr>
        <p:spPr bwMode="auto">
          <a:xfrm>
            <a:off x="2066925" y="4872038"/>
            <a:ext cx="758825" cy="227012"/>
          </a:xfrm>
          <a:prstGeom prst="rect">
            <a:avLst/>
          </a:prstGeom>
          <a:solidFill>
            <a:srgbClr val="00FF00"/>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a:solidFill>
                  <a:srgbClr val="000000"/>
                </a:solidFill>
                <a:latin typeface="Gill Sans MT" pitchFamily="34" charset="0"/>
              </a:rPr>
              <a:t>CMP</a:t>
            </a:r>
          </a:p>
        </p:txBody>
      </p:sp>
      <p:sp>
        <p:nvSpPr>
          <p:cNvPr id="477220" name="Rectangle 36"/>
          <p:cNvSpPr>
            <a:spLocks noChangeArrowheads="1"/>
          </p:cNvSpPr>
          <p:nvPr/>
        </p:nvSpPr>
        <p:spPr bwMode="auto">
          <a:xfrm>
            <a:off x="2825750" y="4870450"/>
            <a:ext cx="303213" cy="228600"/>
          </a:xfrm>
          <a:prstGeom prst="rect">
            <a:avLst/>
          </a:prstGeom>
          <a:solidFill>
            <a:srgbClr val="99CCFF"/>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a:solidFill>
                  <a:srgbClr val="000000"/>
                </a:solidFill>
                <a:latin typeface="Gill Sans MT" pitchFamily="34" charset="0"/>
              </a:rPr>
              <a:t>7</a:t>
            </a:r>
          </a:p>
        </p:txBody>
      </p:sp>
      <p:sp>
        <p:nvSpPr>
          <p:cNvPr id="477221" name="Rectangle 37"/>
          <p:cNvSpPr>
            <a:spLocks noChangeArrowheads="1"/>
          </p:cNvSpPr>
          <p:nvPr/>
        </p:nvSpPr>
        <p:spPr bwMode="auto">
          <a:xfrm>
            <a:off x="3128963" y="4870450"/>
            <a:ext cx="303212" cy="228600"/>
          </a:xfrm>
          <a:prstGeom prst="rect">
            <a:avLst/>
          </a:prstGeom>
          <a:solidFill>
            <a:srgbClr val="FFCC99"/>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a:solidFill>
                  <a:srgbClr val="000000"/>
                </a:solidFill>
                <a:latin typeface="Gill Sans MT" pitchFamily="34" charset="0"/>
              </a:rPr>
              <a:t>2</a:t>
            </a:r>
          </a:p>
        </p:txBody>
      </p:sp>
      <p:sp>
        <p:nvSpPr>
          <p:cNvPr id="477222" name="Line 38"/>
          <p:cNvSpPr>
            <a:spLocks noChangeShapeType="1"/>
          </p:cNvSpPr>
          <p:nvPr/>
        </p:nvSpPr>
        <p:spPr bwMode="auto">
          <a:xfrm flipV="1">
            <a:off x="3433763" y="4489450"/>
            <a:ext cx="1441450" cy="1588"/>
          </a:xfrm>
          <a:prstGeom prst="line">
            <a:avLst/>
          </a:prstGeom>
          <a:noFill/>
          <a:ln w="9525">
            <a:solidFill>
              <a:schemeClr val="tx1"/>
            </a:solidFill>
            <a:round/>
            <a:headEnd/>
            <a:tailEnd type="triangle" w="med" len="med"/>
          </a:ln>
          <a:effectLst/>
        </p:spPr>
        <p:txBody>
          <a:bodyPr/>
          <a:lstStyle/>
          <a:p>
            <a:pPr algn="ctr" fontAlgn="base">
              <a:spcBef>
                <a:spcPct val="0"/>
              </a:spcBef>
              <a:spcAft>
                <a:spcPct val="0"/>
              </a:spcAft>
            </a:pPr>
            <a:endParaRPr lang="en-US" sz="1600">
              <a:solidFill>
                <a:srgbClr val="000000"/>
              </a:solidFill>
              <a:latin typeface="Gill Sans MT" pitchFamily="34" charset="0"/>
            </a:endParaRPr>
          </a:p>
        </p:txBody>
      </p:sp>
      <p:sp>
        <p:nvSpPr>
          <p:cNvPr id="477224" name="Line 40"/>
          <p:cNvSpPr>
            <a:spLocks noChangeShapeType="1"/>
          </p:cNvSpPr>
          <p:nvPr/>
        </p:nvSpPr>
        <p:spPr bwMode="auto">
          <a:xfrm>
            <a:off x="3433763" y="4945063"/>
            <a:ext cx="3111500" cy="1587"/>
          </a:xfrm>
          <a:prstGeom prst="line">
            <a:avLst/>
          </a:prstGeom>
          <a:noFill/>
          <a:ln w="9525">
            <a:solidFill>
              <a:schemeClr val="tx1"/>
            </a:solidFill>
            <a:round/>
            <a:headEnd/>
            <a:tailEnd type="triangle" w="med" len="med"/>
          </a:ln>
          <a:effectLst/>
        </p:spPr>
        <p:txBody>
          <a:bodyPr/>
          <a:lstStyle/>
          <a:p>
            <a:pPr algn="ctr" fontAlgn="base">
              <a:spcBef>
                <a:spcPct val="0"/>
              </a:spcBef>
              <a:spcAft>
                <a:spcPct val="0"/>
              </a:spcAft>
            </a:pPr>
            <a:endParaRPr lang="en-US" sz="1600">
              <a:solidFill>
                <a:srgbClr val="000000"/>
              </a:solidFill>
              <a:latin typeface="Gill Sans MT" pitchFamily="34" charset="0"/>
            </a:endParaRPr>
          </a:p>
        </p:txBody>
      </p:sp>
      <p:sp>
        <p:nvSpPr>
          <p:cNvPr id="477225" name="Line 41"/>
          <p:cNvSpPr>
            <a:spLocks noChangeShapeType="1"/>
          </p:cNvSpPr>
          <p:nvPr/>
        </p:nvSpPr>
        <p:spPr bwMode="auto">
          <a:xfrm flipH="1">
            <a:off x="3433763" y="3884613"/>
            <a:ext cx="3111500" cy="0"/>
          </a:xfrm>
          <a:prstGeom prst="line">
            <a:avLst/>
          </a:prstGeom>
          <a:noFill/>
          <a:ln w="38100">
            <a:solidFill>
              <a:srgbClr val="008000"/>
            </a:solidFill>
            <a:round/>
            <a:headEnd/>
            <a:tailEnd type="triangle" w="med" len="med"/>
          </a:ln>
          <a:effectLst/>
        </p:spPr>
        <p:txBody>
          <a:bodyPr/>
          <a:lstStyle/>
          <a:p>
            <a:pPr algn="ctr" fontAlgn="base">
              <a:spcBef>
                <a:spcPct val="0"/>
              </a:spcBef>
              <a:spcAft>
                <a:spcPct val="0"/>
              </a:spcAft>
            </a:pPr>
            <a:endParaRPr lang="en-US" sz="1600">
              <a:solidFill>
                <a:srgbClr val="000000"/>
              </a:solidFill>
              <a:latin typeface="Gill Sans MT" pitchFamily="34" charset="0"/>
            </a:endParaRPr>
          </a:p>
        </p:txBody>
      </p:sp>
      <p:sp>
        <p:nvSpPr>
          <p:cNvPr id="477226" name="Line 42"/>
          <p:cNvSpPr>
            <a:spLocks noChangeShapeType="1"/>
          </p:cNvSpPr>
          <p:nvPr/>
        </p:nvSpPr>
        <p:spPr bwMode="auto">
          <a:xfrm flipH="1">
            <a:off x="3433763" y="4567238"/>
            <a:ext cx="1441450" cy="0"/>
          </a:xfrm>
          <a:prstGeom prst="line">
            <a:avLst/>
          </a:prstGeom>
          <a:noFill/>
          <a:ln w="38100">
            <a:solidFill>
              <a:srgbClr val="008000"/>
            </a:solidFill>
            <a:round/>
            <a:headEnd/>
            <a:tailEnd type="triangle" w="med" len="med"/>
          </a:ln>
          <a:effectLst/>
        </p:spPr>
        <p:txBody>
          <a:bodyPr/>
          <a:lstStyle/>
          <a:p>
            <a:pPr algn="ctr" fontAlgn="base">
              <a:spcBef>
                <a:spcPct val="0"/>
              </a:spcBef>
              <a:spcAft>
                <a:spcPct val="0"/>
              </a:spcAft>
            </a:pPr>
            <a:endParaRPr lang="en-US" sz="1600">
              <a:solidFill>
                <a:srgbClr val="000000"/>
              </a:solidFill>
              <a:latin typeface="Gill Sans MT" pitchFamily="34" charset="0"/>
            </a:endParaRPr>
          </a:p>
        </p:txBody>
      </p:sp>
      <p:sp>
        <p:nvSpPr>
          <p:cNvPr id="477227" name="Line 43"/>
          <p:cNvSpPr>
            <a:spLocks noChangeShapeType="1"/>
          </p:cNvSpPr>
          <p:nvPr/>
        </p:nvSpPr>
        <p:spPr bwMode="auto">
          <a:xfrm flipH="1">
            <a:off x="3433763" y="5022850"/>
            <a:ext cx="3111500" cy="0"/>
          </a:xfrm>
          <a:prstGeom prst="line">
            <a:avLst/>
          </a:prstGeom>
          <a:noFill/>
          <a:ln w="38100">
            <a:solidFill>
              <a:srgbClr val="FF0000"/>
            </a:solidFill>
            <a:round/>
            <a:headEnd/>
            <a:tailEnd type="triangle" w="med" len="med"/>
          </a:ln>
          <a:effectLst/>
        </p:spPr>
        <p:txBody>
          <a:bodyPr/>
          <a:lstStyle/>
          <a:p>
            <a:pPr algn="ctr" fontAlgn="base">
              <a:spcBef>
                <a:spcPct val="0"/>
              </a:spcBef>
              <a:spcAft>
                <a:spcPct val="0"/>
              </a:spcAft>
            </a:pPr>
            <a:endParaRPr lang="en-US" sz="1600">
              <a:solidFill>
                <a:srgbClr val="000000"/>
              </a:solidFill>
              <a:latin typeface="Gill Sans MT" pitchFamily="34" charset="0"/>
            </a:endParaRPr>
          </a:p>
        </p:txBody>
      </p:sp>
    </p:spTree>
    <p:extLst>
      <p:ext uri="{BB962C8B-B14F-4D97-AF65-F5344CB8AC3E}">
        <p14:creationId xmlns:p14="http://schemas.microsoft.com/office/powerpoint/2010/main" val="209869357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9234" name="Rectangle 2"/>
          <p:cNvSpPr>
            <a:spLocks noGrp="1" noChangeArrowheads="1"/>
          </p:cNvSpPr>
          <p:nvPr>
            <p:ph type="title"/>
          </p:nvPr>
        </p:nvSpPr>
        <p:spPr/>
        <p:txBody>
          <a:bodyPr>
            <a:normAutofit fontScale="90000"/>
          </a:bodyPr>
          <a:lstStyle/>
          <a:p>
            <a:r>
              <a:rPr lang="en-US" dirty="0"/>
              <a:t>Select Binding (2/2)</a:t>
            </a:r>
          </a:p>
        </p:txBody>
      </p:sp>
      <p:sp>
        <p:nvSpPr>
          <p:cNvPr id="479236" name="Rectangle 4"/>
          <p:cNvSpPr>
            <a:spLocks noChangeArrowheads="1"/>
          </p:cNvSpPr>
          <p:nvPr/>
        </p:nvSpPr>
        <p:spPr bwMode="auto">
          <a:xfrm>
            <a:off x="1080465" y="2720975"/>
            <a:ext cx="758825" cy="227013"/>
          </a:xfrm>
          <a:prstGeom prst="rect">
            <a:avLst/>
          </a:prstGeom>
          <a:solidFill>
            <a:srgbClr val="00FF00"/>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a:solidFill>
                  <a:srgbClr val="000000"/>
                </a:solidFill>
                <a:latin typeface="Gill Sans MT" pitchFamily="34" charset="0"/>
              </a:rPr>
              <a:t>XOR</a:t>
            </a:r>
          </a:p>
        </p:txBody>
      </p:sp>
      <p:sp>
        <p:nvSpPr>
          <p:cNvPr id="479237" name="Rectangle 5"/>
          <p:cNvSpPr>
            <a:spLocks noChangeArrowheads="1"/>
          </p:cNvSpPr>
          <p:nvPr/>
        </p:nvSpPr>
        <p:spPr bwMode="auto">
          <a:xfrm>
            <a:off x="1080465" y="2949575"/>
            <a:ext cx="758825" cy="227013"/>
          </a:xfrm>
          <a:prstGeom prst="rect">
            <a:avLst/>
          </a:prstGeom>
          <a:solidFill>
            <a:schemeClr val="accent1"/>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a:solidFill>
                  <a:srgbClr val="000000"/>
                </a:solidFill>
                <a:latin typeface="Gill Sans MT" pitchFamily="34" charset="0"/>
              </a:rPr>
              <a:t>SUB</a:t>
            </a:r>
          </a:p>
        </p:txBody>
      </p:sp>
      <p:sp>
        <p:nvSpPr>
          <p:cNvPr id="479238" name="Rectangle 6"/>
          <p:cNvSpPr>
            <a:spLocks noChangeArrowheads="1"/>
          </p:cNvSpPr>
          <p:nvPr/>
        </p:nvSpPr>
        <p:spPr bwMode="auto">
          <a:xfrm>
            <a:off x="1839290" y="2720975"/>
            <a:ext cx="303213" cy="228600"/>
          </a:xfrm>
          <a:prstGeom prst="rect">
            <a:avLst/>
          </a:prstGeom>
          <a:solidFill>
            <a:srgbClr val="99CCFF"/>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a:solidFill>
                  <a:srgbClr val="000000"/>
                </a:solidFill>
                <a:latin typeface="Gill Sans MT" pitchFamily="34" charset="0"/>
              </a:rPr>
              <a:t>2</a:t>
            </a:r>
          </a:p>
        </p:txBody>
      </p:sp>
      <p:sp>
        <p:nvSpPr>
          <p:cNvPr id="479239" name="Rectangle 7"/>
          <p:cNvSpPr>
            <a:spLocks noChangeArrowheads="1"/>
          </p:cNvSpPr>
          <p:nvPr/>
        </p:nvSpPr>
        <p:spPr bwMode="auto">
          <a:xfrm>
            <a:off x="1839290" y="2949575"/>
            <a:ext cx="303213" cy="228600"/>
          </a:xfrm>
          <a:prstGeom prst="rect">
            <a:avLst/>
          </a:prstGeom>
          <a:solidFill>
            <a:srgbClr val="99CCFF"/>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a:solidFill>
                  <a:srgbClr val="000000"/>
                </a:solidFill>
                <a:latin typeface="Gill Sans MT" pitchFamily="34" charset="0"/>
              </a:rPr>
              <a:t>8</a:t>
            </a:r>
          </a:p>
        </p:txBody>
      </p:sp>
      <p:sp>
        <p:nvSpPr>
          <p:cNvPr id="479240" name="AutoShape 8"/>
          <p:cNvSpPr>
            <a:spLocks noChangeArrowheads="1"/>
          </p:cNvSpPr>
          <p:nvPr/>
        </p:nvSpPr>
        <p:spPr bwMode="auto">
          <a:xfrm>
            <a:off x="2901328" y="2036763"/>
            <a:ext cx="454025" cy="2278062"/>
          </a:xfrm>
          <a:prstGeom prst="roundRect">
            <a:avLst>
              <a:gd name="adj" fmla="val 16667"/>
            </a:avLst>
          </a:prstGeom>
          <a:solidFill>
            <a:srgbClr val="CC99FF"/>
          </a:solidFill>
          <a:ln w="9525">
            <a:solidFill>
              <a:schemeClr val="tx1"/>
            </a:solidFill>
            <a:round/>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vert="eaVert" wrap="none" anchor="ctr"/>
          <a:lstStyle/>
          <a:p>
            <a:pPr algn="ctr" fontAlgn="base">
              <a:spcBef>
                <a:spcPct val="0"/>
              </a:spcBef>
              <a:spcAft>
                <a:spcPct val="0"/>
              </a:spcAft>
            </a:pPr>
            <a:r>
              <a:rPr lang="en-US">
                <a:solidFill>
                  <a:srgbClr val="000000"/>
                </a:solidFill>
                <a:latin typeface="Gill Sans MT" pitchFamily="34" charset="0"/>
              </a:rPr>
              <a:t>Select Logic for ALU</a:t>
            </a:r>
            <a:r>
              <a:rPr lang="en-US" baseline="-25000">
                <a:solidFill>
                  <a:srgbClr val="000000"/>
                </a:solidFill>
                <a:latin typeface="Gill Sans MT" pitchFamily="34" charset="0"/>
              </a:rPr>
              <a:t>1</a:t>
            </a:r>
          </a:p>
        </p:txBody>
      </p:sp>
      <p:sp>
        <p:nvSpPr>
          <p:cNvPr id="479241" name="AutoShape 9"/>
          <p:cNvSpPr>
            <a:spLocks noChangeArrowheads="1"/>
          </p:cNvSpPr>
          <p:nvPr/>
        </p:nvSpPr>
        <p:spPr bwMode="auto">
          <a:xfrm>
            <a:off x="3810965" y="2036763"/>
            <a:ext cx="454025" cy="2278062"/>
          </a:xfrm>
          <a:prstGeom prst="roundRect">
            <a:avLst>
              <a:gd name="adj" fmla="val 16667"/>
            </a:avLst>
          </a:prstGeom>
          <a:solidFill>
            <a:srgbClr val="FFCC99"/>
          </a:solidFill>
          <a:ln w="9525">
            <a:solidFill>
              <a:schemeClr val="tx1"/>
            </a:solidFill>
            <a:round/>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vert="eaVert" wrap="none" anchor="ctr"/>
          <a:lstStyle/>
          <a:p>
            <a:pPr algn="ctr" fontAlgn="base">
              <a:spcBef>
                <a:spcPct val="0"/>
              </a:spcBef>
              <a:spcAft>
                <a:spcPct val="0"/>
              </a:spcAft>
            </a:pPr>
            <a:r>
              <a:rPr lang="en-US">
                <a:solidFill>
                  <a:srgbClr val="000000"/>
                </a:solidFill>
                <a:latin typeface="Gill Sans MT" pitchFamily="34" charset="0"/>
              </a:rPr>
              <a:t>Select Logic for ALU</a:t>
            </a:r>
            <a:r>
              <a:rPr lang="en-US" baseline="-25000">
                <a:solidFill>
                  <a:srgbClr val="000000"/>
                </a:solidFill>
                <a:latin typeface="Gill Sans MT" pitchFamily="34" charset="0"/>
              </a:rPr>
              <a:t>2</a:t>
            </a:r>
          </a:p>
        </p:txBody>
      </p:sp>
      <p:sp>
        <p:nvSpPr>
          <p:cNvPr id="479243" name="Rectangle 11"/>
          <p:cNvSpPr>
            <a:spLocks noChangeArrowheads="1"/>
          </p:cNvSpPr>
          <p:nvPr/>
        </p:nvSpPr>
        <p:spPr bwMode="auto">
          <a:xfrm>
            <a:off x="2142503" y="2720975"/>
            <a:ext cx="303212" cy="228600"/>
          </a:xfrm>
          <a:prstGeom prst="rect">
            <a:avLst/>
          </a:prstGeom>
          <a:solidFill>
            <a:srgbClr val="FFCC99"/>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a:solidFill>
                  <a:srgbClr val="000000"/>
                </a:solidFill>
                <a:latin typeface="Gill Sans MT" pitchFamily="34" charset="0"/>
              </a:rPr>
              <a:t>2</a:t>
            </a:r>
          </a:p>
        </p:txBody>
      </p:sp>
      <p:sp>
        <p:nvSpPr>
          <p:cNvPr id="479244" name="Rectangle 12"/>
          <p:cNvSpPr>
            <a:spLocks noChangeArrowheads="1"/>
          </p:cNvSpPr>
          <p:nvPr/>
        </p:nvSpPr>
        <p:spPr bwMode="auto">
          <a:xfrm>
            <a:off x="2142503" y="2949575"/>
            <a:ext cx="303212" cy="228600"/>
          </a:xfrm>
          <a:prstGeom prst="rect">
            <a:avLst/>
          </a:prstGeom>
          <a:solidFill>
            <a:srgbClr val="CC99FF"/>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a:solidFill>
                  <a:srgbClr val="000000"/>
                </a:solidFill>
                <a:latin typeface="Gill Sans MT" pitchFamily="34" charset="0"/>
              </a:rPr>
              <a:t>1</a:t>
            </a:r>
          </a:p>
        </p:txBody>
      </p:sp>
      <p:sp>
        <p:nvSpPr>
          <p:cNvPr id="479245" name="Rectangle 13"/>
          <p:cNvSpPr>
            <a:spLocks noChangeArrowheads="1"/>
          </p:cNvSpPr>
          <p:nvPr/>
        </p:nvSpPr>
        <p:spPr bwMode="auto">
          <a:xfrm>
            <a:off x="1078878" y="3406775"/>
            <a:ext cx="758825" cy="227013"/>
          </a:xfrm>
          <a:prstGeom prst="rect">
            <a:avLst/>
          </a:prstGeom>
          <a:solidFill>
            <a:srgbClr val="00FF00"/>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a:solidFill>
                  <a:srgbClr val="000000"/>
                </a:solidFill>
                <a:latin typeface="Gill Sans MT" pitchFamily="34" charset="0"/>
              </a:rPr>
              <a:t>ADD</a:t>
            </a:r>
          </a:p>
        </p:txBody>
      </p:sp>
      <p:sp>
        <p:nvSpPr>
          <p:cNvPr id="479246" name="Rectangle 14"/>
          <p:cNvSpPr>
            <a:spLocks noChangeArrowheads="1"/>
          </p:cNvSpPr>
          <p:nvPr/>
        </p:nvSpPr>
        <p:spPr bwMode="auto">
          <a:xfrm>
            <a:off x="1837703" y="3405188"/>
            <a:ext cx="303212" cy="228600"/>
          </a:xfrm>
          <a:prstGeom prst="rect">
            <a:avLst/>
          </a:prstGeom>
          <a:solidFill>
            <a:srgbClr val="99CCFF"/>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a:solidFill>
                  <a:srgbClr val="000000"/>
                </a:solidFill>
                <a:latin typeface="Gill Sans MT" pitchFamily="34" charset="0"/>
              </a:rPr>
              <a:t>4</a:t>
            </a:r>
          </a:p>
        </p:txBody>
      </p:sp>
      <p:sp>
        <p:nvSpPr>
          <p:cNvPr id="479247" name="Rectangle 15"/>
          <p:cNvSpPr>
            <a:spLocks noChangeArrowheads="1"/>
          </p:cNvSpPr>
          <p:nvPr/>
        </p:nvSpPr>
        <p:spPr bwMode="auto">
          <a:xfrm>
            <a:off x="2142503" y="3405188"/>
            <a:ext cx="303212" cy="228600"/>
          </a:xfrm>
          <a:prstGeom prst="rect">
            <a:avLst/>
          </a:prstGeom>
          <a:solidFill>
            <a:srgbClr val="CC99FF"/>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a:solidFill>
                  <a:srgbClr val="000000"/>
                </a:solidFill>
                <a:latin typeface="Gill Sans MT" pitchFamily="34" charset="0"/>
              </a:rPr>
              <a:t>1</a:t>
            </a:r>
          </a:p>
        </p:txBody>
      </p:sp>
      <p:sp>
        <p:nvSpPr>
          <p:cNvPr id="479248" name="Rectangle 16"/>
          <p:cNvSpPr>
            <a:spLocks noChangeArrowheads="1"/>
          </p:cNvSpPr>
          <p:nvPr/>
        </p:nvSpPr>
        <p:spPr bwMode="auto">
          <a:xfrm>
            <a:off x="1078878" y="2192338"/>
            <a:ext cx="758825" cy="227012"/>
          </a:xfrm>
          <a:prstGeom prst="rect">
            <a:avLst/>
          </a:prstGeom>
          <a:solidFill>
            <a:schemeClr val="accent1"/>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a:solidFill>
                  <a:srgbClr val="000000"/>
                </a:solidFill>
                <a:latin typeface="Gill Sans MT" pitchFamily="34" charset="0"/>
              </a:rPr>
              <a:t>ADD</a:t>
            </a:r>
          </a:p>
        </p:txBody>
      </p:sp>
      <p:sp>
        <p:nvSpPr>
          <p:cNvPr id="479249" name="Rectangle 17"/>
          <p:cNvSpPr>
            <a:spLocks noChangeArrowheads="1"/>
          </p:cNvSpPr>
          <p:nvPr/>
        </p:nvSpPr>
        <p:spPr bwMode="auto">
          <a:xfrm>
            <a:off x="1837703" y="2190750"/>
            <a:ext cx="303212" cy="228600"/>
          </a:xfrm>
          <a:prstGeom prst="rect">
            <a:avLst/>
          </a:prstGeom>
          <a:solidFill>
            <a:srgbClr val="99CCFF"/>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a:solidFill>
                  <a:srgbClr val="000000"/>
                </a:solidFill>
                <a:latin typeface="Gill Sans MT" pitchFamily="34" charset="0"/>
              </a:rPr>
              <a:t>5</a:t>
            </a:r>
          </a:p>
        </p:txBody>
      </p:sp>
      <p:sp>
        <p:nvSpPr>
          <p:cNvPr id="479250" name="Rectangle 18"/>
          <p:cNvSpPr>
            <a:spLocks noChangeArrowheads="1"/>
          </p:cNvSpPr>
          <p:nvPr/>
        </p:nvSpPr>
        <p:spPr bwMode="auto">
          <a:xfrm>
            <a:off x="2142503" y="2190750"/>
            <a:ext cx="303212" cy="228600"/>
          </a:xfrm>
          <a:prstGeom prst="rect">
            <a:avLst/>
          </a:prstGeom>
          <a:solidFill>
            <a:srgbClr val="CC99FF"/>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a:solidFill>
                  <a:srgbClr val="000000"/>
                </a:solidFill>
                <a:latin typeface="Gill Sans MT" pitchFamily="34" charset="0"/>
              </a:rPr>
              <a:t>1</a:t>
            </a:r>
          </a:p>
        </p:txBody>
      </p:sp>
      <p:sp>
        <p:nvSpPr>
          <p:cNvPr id="479251" name="Rectangle 19"/>
          <p:cNvSpPr>
            <a:spLocks noChangeArrowheads="1"/>
          </p:cNvSpPr>
          <p:nvPr/>
        </p:nvSpPr>
        <p:spPr bwMode="auto">
          <a:xfrm>
            <a:off x="1078878" y="3860800"/>
            <a:ext cx="758825" cy="227013"/>
          </a:xfrm>
          <a:prstGeom prst="rect">
            <a:avLst/>
          </a:prstGeom>
          <a:solidFill>
            <a:srgbClr val="00FF00"/>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a:solidFill>
                  <a:srgbClr val="000000"/>
                </a:solidFill>
                <a:latin typeface="Gill Sans MT" pitchFamily="34" charset="0"/>
              </a:rPr>
              <a:t>CMP</a:t>
            </a:r>
          </a:p>
        </p:txBody>
      </p:sp>
      <p:sp>
        <p:nvSpPr>
          <p:cNvPr id="479252" name="Rectangle 20"/>
          <p:cNvSpPr>
            <a:spLocks noChangeArrowheads="1"/>
          </p:cNvSpPr>
          <p:nvPr/>
        </p:nvSpPr>
        <p:spPr bwMode="auto">
          <a:xfrm>
            <a:off x="1837703" y="3859213"/>
            <a:ext cx="303212" cy="228600"/>
          </a:xfrm>
          <a:prstGeom prst="rect">
            <a:avLst/>
          </a:prstGeom>
          <a:solidFill>
            <a:srgbClr val="99CCFF"/>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a:solidFill>
                  <a:srgbClr val="000000"/>
                </a:solidFill>
                <a:latin typeface="Gill Sans MT" pitchFamily="34" charset="0"/>
              </a:rPr>
              <a:t>3</a:t>
            </a:r>
          </a:p>
        </p:txBody>
      </p:sp>
      <p:sp>
        <p:nvSpPr>
          <p:cNvPr id="479253" name="Rectangle 21"/>
          <p:cNvSpPr>
            <a:spLocks noChangeArrowheads="1"/>
          </p:cNvSpPr>
          <p:nvPr/>
        </p:nvSpPr>
        <p:spPr bwMode="auto">
          <a:xfrm>
            <a:off x="2140915" y="3859213"/>
            <a:ext cx="303213" cy="228600"/>
          </a:xfrm>
          <a:prstGeom prst="rect">
            <a:avLst/>
          </a:prstGeom>
          <a:solidFill>
            <a:srgbClr val="FFCC99"/>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a:solidFill>
                  <a:srgbClr val="000000"/>
                </a:solidFill>
                <a:latin typeface="Gill Sans MT" pitchFamily="34" charset="0"/>
              </a:rPr>
              <a:t>2</a:t>
            </a:r>
          </a:p>
        </p:txBody>
      </p:sp>
      <p:sp>
        <p:nvSpPr>
          <p:cNvPr id="479254" name="Line 22"/>
          <p:cNvSpPr>
            <a:spLocks noChangeShapeType="1"/>
          </p:cNvSpPr>
          <p:nvPr/>
        </p:nvSpPr>
        <p:spPr bwMode="auto">
          <a:xfrm flipV="1">
            <a:off x="2445715" y="3479800"/>
            <a:ext cx="454025" cy="0"/>
          </a:xfrm>
          <a:prstGeom prst="line">
            <a:avLst/>
          </a:prstGeom>
          <a:noFill/>
          <a:ln w="9525">
            <a:solidFill>
              <a:schemeClr val="tx1"/>
            </a:solidFill>
            <a:round/>
            <a:headEnd/>
            <a:tailEnd type="triangle" w="med" len="med"/>
          </a:ln>
          <a:effectLst/>
        </p:spPr>
        <p:txBody>
          <a:bodyPr/>
          <a:lstStyle/>
          <a:p>
            <a:pPr algn="ctr" fontAlgn="base">
              <a:spcBef>
                <a:spcPct val="0"/>
              </a:spcBef>
              <a:spcAft>
                <a:spcPct val="0"/>
              </a:spcAft>
            </a:pPr>
            <a:endParaRPr lang="en-US" sz="1600">
              <a:solidFill>
                <a:srgbClr val="000000"/>
              </a:solidFill>
              <a:latin typeface="Gill Sans MT" pitchFamily="34" charset="0"/>
            </a:endParaRPr>
          </a:p>
        </p:txBody>
      </p:sp>
      <p:sp>
        <p:nvSpPr>
          <p:cNvPr id="479255" name="Line 23"/>
          <p:cNvSpPr>
            <a:spLocks noChangeShapeType="1"/>
          </p:cNvSpPr>
          <p:nvPr/>
        </p:nvSpPr>
        <p:spPr bwMode="auto">
          <a:xfrm>
            <a:off x="2445715" y="3933825"/>
            <a:ext cx="1365250" cy="1588"/>
          </a:xfrm>
          <a:prstGeom prst="line">
            <a:avLst/>
          </a:prstGeom>
          <a:noFill/>
          <a:ln w="9525">
            <a:solidFill>
              <a:schemeClr val="tx1"/>
            </a:solidFill>
            <a:round/>
            <a:headEnd/>
            <a:tailEnd type="triangle" w="med" len="med"/>
          </a:ln>
          <a:effectLst/>
        </p:spPr>
        <p:txBody>
          <a:bodyPr/>
          <a:lstStyle/>
          <a:p>
            <a:pPr algn="ctr" fontAlgn="base">
              <a:spcBef>
                <a:spcPct val="0"/>
              </a:spcBef>
              <a:spcAft>
                <a:spcPct val="0"/>
              </a:spcAft>
            </a:pPr>
            <a:endParaRPr lang="en-US" sz="1600">
              <a:solidFill>
                <a:srgbClr val="000000"/>
              </a:solidFill>
              <a:latin typeface="Gill Sans MT" pitchFamily="34" charset="0"/>
            </a:endParaRPr>
          </a:p>
        </p:txBody>
      </p:sp>
      <p:grpSp>
        <p:nvGrpSpPr>
          <p:cNvPr id="479287" name="Group 55"/>
          <p:cNvGrpSpPr>
            <a:grpSpLocks/>
          </p:cNvGrpSpPr>
          <p:nvPr/>
        </p:nvGrpSpPr>
        <p:grpSpPr bwMode="auto">
          <a:xfrm>
            <a:off x="1155078" y="2873376"/>
            <a:ext cx="3035300" cy="2932113"/>
            <a:chOff x="729" y="1826"/>
            <a:chExt cx="1912" cy="1847"/>
          </a:xfrm>
        </p:grpSpPr>
        <p:sp>
          <p:nvSpPr>
            <p:cNvPr id="479256" name="Line 24"/>
            <p:cNvSpPr>
              <a:spLocks noChangeShapeType="1"/>
            </p:cNvSpPr>
            <p:nvPr/>
          </p:nvSpPr>
          <p:spPr bwMode="auto">
            <a:xfrm flipH="1">
              <a:off x="1542" y="1826"/>
              <a:ext cx="860" cy="0"/>
            </a:xfrm>
            <a:prstGeom prst="line">
              <a:avLst/>
            </a:prstGeom>
            <a:noFill/>
            <a:ln w="38100">
              <a:solidFill>
                <a:srgbClr val="008000"/>
              </a:solidFill>
              <a:round/>
              <a:headEnd/>
              <a:tailEnd type="triangle" w="med" len="med"/>
            </a:ln>
            <a:effectLst/>
          </p:spPr>
          <p:txBody>
            <a:bodyPr/>
            <a:lstStyle/>
            <a:p>
              <a:pPr algn="ctr" fontAlgn="base">
                <a:spcBef>
                  <a:spcPct val="0"/>
                </a:spcBef>
                <a:spcAft>
                  <a:spcPct val="0"/>
                </a:spcAft>
              </a:pPr>
              <a:endParaRPr lang="en-US" sz="1600">
                <a:solidFill>
                  <a:srgbClr val="000000"/>
                </a:solidFill>
                <a:latin typeface="Gill Sans MT" pitchFamily="34" charset="0"/>
              </a:endParaRPr>
            </a:p>
          </p:txBody>
        </p:sp>
        <p:sp>
          <p:nvSpPr>
            <p:cNvPr id="479257" name="Line 25"/>
            <p:cNvSpPr>
              <a:spLocks noChangeShapeType="1"/>
            </p:cNvSpPr>
            <p:nvPr/>
          </p:nvSpPr>
          <p:spPr bwMode="auto">
            <a:xfrm flipH="1">
              <a:off x="1542" y="2256"/>
              <a:ext cx="286" cy="0"/>
            </a:xfrm>
            <a:prstGeom prst="line">
              <a:avLst/>
            </a:prstGeom>
            <a:noFill/>
            <a:ln w="38100">
              <a:solidFill>
                <a:srgbClr val="008000"/>
              </a:solidFill>
              <a:round/>
              <a:headEnd/>
              <a:tailEnd type="triangle" w="med" len="med"/>
            </a:ln>
            <a:effectLst/>
          </p:spPr>
          <p:txBody>
            <a:bodyPr/>
            <a:lstStyle/>
            <a:p>
              <a:pPr algn="ctr" fontAlgn="base">
                <a:spcBef>
                  <a:spcPct val="0"/>
                </a:spcBef>
                <a:spcAft>
                  <a:spcPct val="0"/>
                </a:spcAft>
              </a:pPr>
              <a:endParaRPr lang="en-US" sz="1600">
                <a:solidFill>
                  <a:srgbClr val="000000"/>
                </a:solidFill>
                <a:latin typeface="Gill Sans MT" pitchFamily="34" charset="0"/>
              </a:endParaRPr>
            </a:p>
          </p:txBody>
        </p:sp>
        <p:sp>
          <p:nvSpPr>
            <p:cNvPr id="479258" name="Line 26"/>
            <p:cNvSpPr>
              <a:spLocks noChangeShapeType="1"/>
            </p:cNvSpPr>
            <p:nvPr/>
          </p:nvSpPr>
          <p:spPr bwMode="auto">
            <a:xfrm flipH="1">
              <a:off x="1542" y="2543"/>
              <a:ext cx="860" cy="0"/>
            </a:xfrm>
            <a:prstGeom prst="line">
              <a:avLst/>
            </a:prstGeom>
            <a:noFill/>
            <a:ln w="38100">
              <a:solidFill>
                <a:srgbClr val="FF0000"/>
              </a:solidFill>
              <a:round/>
              <a:headEnd/>
              <a:tailEnd type="triangle" w="med" len="med"/>
            </a:ln>
            <a:effectLst/>
          </p:spPr>
          <p:txBody>
            <a:bodyPr/>
            <a:lstStyle/>
            <a:p>
              <a:pPr algn="ctr" fontAlgn="base">
                <a:spcBef>
                  <a:spcPct val="0"/>
                </a:spcBef>
                <a:spcAft>
                  <a:spcPct val="0"/>
                </a:spcAft>
              </a:pPr>
              <a:endParaRPr lang="en-US" sz="1600">
                <a:solidFill>
                  <a:srgbClr val="000000"/>
                </a:solidFill>
                <a:latin typeface="Gill Sans MT" pitchFamily="34" charset="0"/>
              </a:endParaRPr>
            </a:p>
          </p:txBody>
        </p:sp>
        <p:sp>
          <p:nvSpPr>
            <p:cNvPr id="479259" name="AutoShape 27"/>
            <p:cNvSpPr>
              <a:spLocks noChangeArrowheads="1"/>
            </p:cNvSpPr>
            <p:nvPr/>
          </p:nvSpPr>
          <p:spPr bwMode="auto">
            <a:xfrm>
              <a:off x="729" y="2956"/>
              <a:ext cx="1912" cy="717"/>
            </a:xfrm>
            <a:prstGeom prst="roundRect">
              <a:avLst>
                <a:gd name="adj" fmla="val 16667"/>
              </a:avLst>
            </a:prstGeom>
            <a:solidFill>
              <a:srgbClr val="000080"/>
            </a:solidFill>
            <a:ln w="9525">
              <a:noFill/>
              <a:round/>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r>
                <a:rPr lang="en-US" dirty="0">
                  <a:solidFill>
                    <a:srgbClr val="FFFFFF"/>
                  </a:solidFill>
                  <a:latin typeface="Gill Sans MT" pitchFamily="34" charset="0"/>
                </a:rPr>
                <a:t>Not-Quite-Oldest-First:</a:t>
              </a:r>
            </a:p>
            <a:p>
              <a:pPr algn="ctr" fontAlgn="base">
                <a:spcBef>
                  <a:spcPct val="0"/>
                </a:spcBef>
                <a:spcAft>
                  <a:spcPct val="0"/>
                </a:spcAft>
              </a:pPr>
              <a:r>
                <a:rPr lang="en-US" dirty="0">
                  <a:solidFill>
                    <a:srgbClr val="FFFFFF"/>
                  </a:solidFill>
                  <a:latin typeface="Gill Sans MT" pitchFamily="34" charset="0"/>
                </a:rPr>
                <a:t>Ready </a:t>
              </a:r>
              <a:r>
                <a:rPr lang="en-US" dirty="0" err="1">
                  <a:solidFill>
                    <a:srgbClr val="FFFFFF"/>
                  </a:solidFill>
                  <a:latin typeface="Gill Sans MT" pitchFamily="34" charset="0"/>
                </a:rPr>
                <a:t>insns</a:t>
              </a:r>
              <a:r>
                <a:rPr lang="en-US" dirty="0">
                  <a:solidFill>
                    <a:srgbClr val="FFFFFF"/>
                  </a:solidFill>
                  <a:latin typeface="Gill Sans MT" pitchFamily="34" charset="0"/>
                </a:rPr>
                <a:t> are aged 2, 3, 4</a:t>
              </a:r>
            </a:p>
            <a:p>
              <a:pPr algn="ctr" fontAlgn="base">
                <a:spcBef>
                  <a:spcPct val="0"/>
                </a:spcBef>
                <a:spcAft>
                  <a:spcPct val="0"/>
                </a:spcAft>
              </a:pPr>
              <a:r>
                <a:rPr lang="en-US" dirty="0">
                  <a:solidFill>
                    <a:srgbClr val="FFFFFF"/>
                  </a:solidFill>
                  <a:latin typeface="Gill Sans MT" pitchFamily="34" charset="0"/>
                </a:rPr>
                <a:t>Issued </a:t>
              </a:r>
              <a:r>
                <a:rPr lang="en-US" dirty="0" err="1">
                  <a:solidFill>
                    <a:srgbClr val="FFFFFF"/>
                  </a:solidFill>
                  <a:latin typeface="Gill Sans MT" pitchFamily="34" charset="0"/>
                </a:rPr>
                <a:t>insns</a:t>
              </a:r>
              <a:r>
                <a:rPr lang="en-US" dirty="0">
                  <a:solidFill>
                    <a:srgbClr val="FFFFFF"/>
                  </a:solidFill>
                  <a:latin typeface="Gill Sans MT" pitchFamily="34" charset="0"/>
                </a:rPr>
                <a:t> are 2 and 4</a:t>
              </a:r>
            </a:p>
          </p:txBody>
        </p:sp>
      </p:grpSp>
      <p:grpSp>
        <p:nvGrpSpPr>
          <p:cNvPr id="479288" name="Group 56"/>
          <p:cNvGrpSpPr>
            <a:grpSpLocks/>
          </p:cNvGrpSpPr>
          <p:nvPr/>
        </p:nvGrpSpPr>
        <p:grpSpPr bwMode="auto">
          <a:xfrm>
            <a:off x="4798390" y="2036763"/>
            <a:ext cx="3186113" cy="2278062"/>
            <a:chOff x="3024" y="1299"/>
            <a:chExt cx="2007" cy="1435"/>
          </a:xfrm>
        </p:grpSpPr>
        <p:sp>
          <p:nvSpPr>
            <p:cNvPr id="479260" name="Rectangle 28"/>
            <p:cNvSpPr>
              <a:spLocks noChangeArrowheads="1"/>
            </p:cNvSpPr>
            <p:nvPr/>
          </p:nvSpPr>
          <p:spPr bwMode="auto">
            <a:xfrm>
              <a:off x="3025" y="1730"/>
              <a:ext cx="478" cy="143"/>
            </a:xfrm>
            <a:prstGeom prst="rect">
              <a:avLst/>
            </a:prstGeom>
            <a:solidFill>
              <a:schemeClr val="accent1"/>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a:solidFill>
                    <a:srgbClr val="000000"/>
                  </a:solidFill>
                  <a:latin typeface="Gill Sans MT" pitchFamily="34" charset="0"/>
                </a:rPr>
                <a:t>XOR</a:t>
              </a:r>
            </a:p>
          </p:txBody>
        </p:sp>
        <p:sp>
          <p:nvSpPr>
            <p:cNvPr id="479261" name="Rectangle 29"/>
            <p:cNvSpPr>
              <a:spLocks noChangeArrowheads="1"/>
            </p:cNvSpPr>
            <p:nvPr/>
          </p:nvSpPr>
          <p:spPr bwMode="auto">
            <a:xfrm>
              <a:off x="3025" y="1874"/>
              <a:ext cx="478" cy="143"/>
            </a:xfrm>
            <a:prstGeom prst="rect">
              <a:avLst/>
            </a:prstGeom>
            <a:solidFill>
              <a:srgbClr val="00FF00"/>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a:solidFill>
                    <a:srgbClr val="000000"/>
                  </a:solidFill>
                  <a:latin typeface="Gill Sans MT" pitchFamily="34" charset="0"/>
                </a:rPr>
                <a:t>SUB</a:t>
              </a:r>
            </a:p>
          </p:txBody>
        </p:sp>
        <p:sp>
          <p:nvSpPr>
            <p:cNvPr id="479262" name="Rectangle 30"/>
            <p:cNvSpPr>
              <a:spLocks noChangeArrowheads="1"/>
            </p:cNvSpPr>
            <p:nvPr/>
          </p:nvSpPr>
          <p:spPr bwMode="auto">
            <a:xfrm>
              <a:off x="3503" y="1730"/>
              <a:ext cx="191" cy="144"/>
            </a:xfrm>
            <a:prstGeom prst="rect">
              <a:avLst/>
            </a:prstGeom>
            <a:solidFill>
              <a:srgbClr val="99CCFF"/>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a:solidFill>
                    <a:srgbClr val="000000"/>
                  </a:solidFill>
                  <a:latin typeface="Gill Sans MT" pitchFamily="34" charset="0"/>
                </a:rPr>
                <a:t>2</a:t>
              </a:r>
            </a:p>
          </p:txBody>
        </p:sp>
        <p:sp>
          <p:nvSpPr>
            <p:cNvPr id="479263" name="Rectangle 31"/>
            <p:cNvSpPr>
              <a:spLocks noChangeArrowheads="1"/>
            </p:cNvSpPr>
            <p:nvPr/>
          </p:nvSpPr>
          <p:spPr bwMode="auto">
            <a:xfrm>
              <a:off x="3503" y="1874"/>
              <a:ext cx="191" cy="144"/>
            </a:xfrm>
            <a:prstGeom prst="rect">
              <a:avLst/>
            </a:prstGeom>
            <a:solidFill>
              <a:srgbClr val="99CCFF"/>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a:solidFill>
                    <a:srgbClr val="000000"/>
                  </a:solidFill>
                  <a:latin typeface="Gill Sans MT" pitchFamily="34" charset="0"/>
                </a:rPr>
                <a:t>8</a:t>
              </a:r>
            </a:p>
          </p:txBody>
        </p:sp>
        <p:sp>
          <p:nvSpPr>
            <p:cNvPr id="479264" name="AutoShape 32"/>
            <p:cNvSpPr>
              <a:spLocks noChangeArrowheads="1"/>
            </p:cNvSpPr>
            <p:nvPr/>
          </p:nvSpPr>
          <p:spPr bwMode="auto">
            <a:xfrm>
              <a:off x="4172" y="1299"/>
              <a:ext cx="286" cy="1435"/>
            </a:xfrm>
            <a:prstGeom prst="roundRect">
              <a:avLst>
                <a:gd name="adj" fmla="val 16667"/>
              </a:avLst>
            </a:prstGeom>
            <a:solidFill>
              <a:srgbClr val="CC99FF"/>
            </a:solidFill>
            <a:ln w="9525">
              <a:solidFill>
                <a:schemeClr val="tx1"/>
              </a:solidFill>
              <a:round/>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vert="eaVert" wrap="none" anchor="ctr"/>
            <a:lstStyle/>
            <a:p>
              <a:pPr algn="ctr" fontAlgn="base">
                <a:spcBef>
                  <a:spcPct val="0"/>
                </a:spcBef>
                <a:spcAft>
                  <a:spcPct val="0"/>
                </a:spcAft>
              </a:pPr>
              <a:r>
                <a:rPr lang="en-US" dirty="0">
                  <a:solidFill>
                    <a:srgbClr val="000000"/>
                  </a:solidFill>
                  <a:latin typeface="Gill Sans MT" pitchFamily="34" charset="0"/>
                </a:rPr>
                <a:t>Select Logic for ALU</a:t>
              </a:r>
              <a:r>
                <a:rPr lang="en-US" baseline="-25000" dirty="0">
                  <a:solidFill>
                    <a:srgbClr val="000000"/>
                  </a:solidFill>
                  <a:latin typeface="Gill Sans MT" pitchFamily="34" charset="0"/>
                </a:rPr>
                <a:t>1</a:t>
              </a:r>
            </a:p>
          </p:txBody>
        </p:sp>
        <p:sp>
          <p:nvSpPr>
            <p:cNvPr id="479265" name="AutoShape 33"/>
            <p:cNvSpPr>
              <a:spLocks noChangeArrowheads="1"/>
            </p:cNvSpPr>
            <p:nvPr/>
          </p:nvSpPr>
          <p:spPr bwMode="auto">
            <a:xfrm>
              <a:off x="4745" y="1299"/>
              <a:ext cx="286" cy="1435"/>
            </a:xfrm>
            <a:prstGeom prst="roundRect">
              <a:avLst>
                <a:gd name="adj" fmla="val 16667"/>
              </a:avLst>
            </a:prstGeom>
            <a:solidFill>
              <a:srgbClr val="FFCC99"/>
            </a:solidFill>
            <a:ln w="9525">
              <a:solidFill>
                <a:schemeClr val="tx1"/>
              </a:solidFill>
              <a:round/>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vert="eaVert" wrap="none" anchor="ctr"/>
            <a:lstStyle/>
            <a:p>
              <a:pPr algn="ctr" fontAlgn="base">
                <a:spcBef>
                  <a:spcPct val="0"/>
                </a:spcBef>
                <a:spcAft>
                  <a:spcPct val="0"/>
                </a:spcAft>
              </a:pPr>
              <a:r>
                <a:rPr lang="en-US">
                  <a:solidFill>
                    <a:srgbClr val="000000"/>
                  </a:solidFill>
                  <a:latin typeface="Gill Sans MT" pitchFamily="34" charset="0"/>
                </a:rPr>
                <a:t>Select Logic for ALU</a:t>
              </a:r>
              <a:r>
                <a:rPr lang="en-US" baseline="-25000">
                  <a:solidFill>
                    <a:srgbClr val="000000"/>
                  </a:solidFill>
                  <a:latin typeface="Gill Sans MT" pitchFamily="34" charset="0"/>
                </a:rPr>
                <a:t>2</a:t>
              </a:r>
            </a:p>
          </p:txBody>
        </p:sp>
        <p:sp>
          <p:nvSpPr>
            <p:cNvPr id="479267" name="Rectangle 35"/>
            <p:cNvSpPr>
              <a:spLocks noChangeArrowheads="1"/>
            </p:cNvSpPr>
            <p:nvPr/>
          </p:nvSpPr>
          <p:spPr bwMode="auto">
            <a:xfrm>
              <a:off x="3694" y="1730"/>
              <a:ext cx="191" cy="144"/>
            </a:xfrm>
            <a:prstGeom prst="rect">
              <a:avLst/>
            </a:prstGeom>
            <a:solidFill>
              <a:srgbClr val="FFCC99"/>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a:solidFill>
                    <a:srgbClr val="000000"/>
                  </a:solidFill>
                  <a:latin typeface="Gill Sans MT" pitchFamily="34" charset="0"/>
                </a:rPr>
                <a:t>2</a:t>
              </a:r>
            </a:p>
          </p:txBody>
        </p:sp>
        <p:sp>
          <p:nvSpPr>
            <p:cNvPr id="479268" name="Rectangle 36"/>
            <p:cNvSpPr>
              <a:spLocks noChangeArrowheads="1"/>
            </p:cNvSpPr>
            <p:nvPr/>
          </p:nvSpPr>
          <p:spPr bwMode="auto">
            <a:xfrm>
              <a:off x="3694" y="1874"/>
              <a:ext cx="191" cy="144"/>
            </a:xfrm>
            <a:prstGeom prst="rect">
              <a:avLst/>
            </a:prstGeom>
            <a:solidFill>
              <a:srgbClr val="CC99FF"/>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a:solidFill>
                    <a:srgbClr val="000000"/>
                  </a:solidFill>
                  <a:latin typeface="Gill Sans MT" pitchFamily="34" charset="0"/>
                </a:rPr>
                <a:t>1</a:t>
              </a:r>
            </a:p>
          </p:txBody>
        </p:sp>
        <p:sp>
          <p:nvSpPr>
            <p:cNvPr id="479269" name="Rectangle 37"/>
            <p:cNvSpPr>
              <a:spLocks noChangeArrowheads="1"/>
            </p:cNvSpPr>
            <p:nvPr/>
          </p:nvSpPr>
          <p:spPr bwMode="auto">
            <a:xfrm>
              <a:off x="3024" y="2162"/>
              <a:ext cx="478" cy="143"/>
            </a:xfrm>
            <a:prstGeom prst="rect">
              <a:avLst/>
            </a:prstGeom>
            <a:solidFill>
              <a:srgbClr val="00FF00"/>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a:solidFill>
                    <a:srgbClr val="000000"/>
                  </a:solidFill>
                  <a:latin typeface="Gill Sans MT" pitchFamily="34" charset="0"/>
                </a:rPr>
                <a:t>ADD</a:t>
              </a:r>
            </a:p>
          </p:txBody>
        </p:sp>
        <p:sp>
          <p:nvSpPr>
            <p:cNvPr id="479270" name="Rectangle 38"/>
            <p:cNvSpPr>
              <a:spLocks noChangeArrowheads="1"/>
            </p:cNvSpPr>
            <p:nvPr/>
          </p:nvSpPr>
          <p:spPr bwMode="auto">
            <a:xfrm>
              <a:off x="3502" y="2161"/>
              <a:ext cx="191" cy="144"/>
            </a:xfrm>
            <a:prstGeom prst="rect">
              <a:avLst/>
            </a:prstGeom>
            <a:solidFill>
              <a:srgbClr val="99CCFF"/>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a:solidFill>
                    <a:srgbClr val="000000"/>
                  </a:solidFill>
                  <a:latin typeface="Gill Sans MT" pitchFamily="34" charset="0"/>
                </a:rPr>
                <a:t>4</a:t>
              </a:r>
            </a:p>
          </p:txBody>
        </p:sp>
        <p:sp>
          <p:nvSpPr>
            <p:cNvPr id="479271" name="Rectangle 39"/>
            <p:cNvSpPr>
              <a:spLocks noChangeArrowheads="1"/>
            </p:cNvSpPr>
            <p:nvPr/>
          </p:nvSpPr>
          <p:spPr bwMode="auto">
            <a:xfrm>
              <a:off x="3694" y="2161"/>
              <a:ext cx="191" cy="144"/>
            </a:xfrm>
            <a:prstGeom prst="rect">
              <a:avLst/>
            </a:prstGeom>
            <a:solidFill>
              <a:srgbClr val="CC99FF"/>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a:solidFill>
                    <a:srgbClr val="000000"/>
                  </a:solidFill>
                  <a:latin typeface="Gill Sans MT" pitchFamily="34" charset="0"/>
                </a:rPr>
                <a:t>1</a:t>
              </a:r>
            </a:p>
          </p:txBody>
        </p:sp>
        <p:sp>
          <p:nvSpPr>
            <p:cNvPr id="479272" name="Rectangle 40"/>
            <p:cNvSpPr>
              <a:spLocks noChangeArrowheads="1"/>
            </p:cNvSpPr>
            <p:nvPr/>
          </p:nvSpPr>
          <p:spPr bwMode="auto">
            <a:xfrm>
              <a:off x="3024" y="1397"/>
              <a:ext cx="478" cy="143"/>
            </a:xfrm>
            <a:prstGeom prst="rect">
              <a:avLst/>
            </a:prstGeom>
            <a:solidFill>
              <a:srgbClr val="00FF00"/>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dirty="0">
                  <a:solidFill>
                    <a:srgbClr val="000000"/>
                  </a:solidFill>
                  <a:latin typeface="Gill Sans MT" pitchFamily="34" charset="0"/>
                </a:rPr>
                <a:t>ADD</a:t>
              </a:r>
            </a:p>
          </p:txBody>
        </p:sp>
        <p:sp>
          <p:nvSpPr>
            <p:cNvPr id="479273" name="Rectangle 41"/>
            <p:cNvSpPr>
              <a:spLocks noChangeArrowheads="1"/>
            </p:cNvSpPr>
            <p:nvPr/>
          </p:nvSpPr>
          <p:spPr bwMode="auto">
            <a:xfrm>
              <a:off x="3502" y="1396"/>
              <a:ext cx="191" cy="144"/>
            </a:xfrm>
            <a:prstGeom prst="rect">
              <a:avLst/>
            </a:prstGeom>
            <a:solidFill>
              <a:srgbClr val="99CCFF"/>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a:solidFill>
                    <a:srgbClr val="000000"/>
                  </a:solidFill>
                  <a:latin typeface="Gill Sans MT" pitchFamily="34" charset="0"/>
                </a:rPr>
                <a:t>5</a:t>
              </a:r>
            </a:p>
          </p:txBody>
        </p:sp>
        <p:sp>
          <p:nvSpPr>
            <p:cNvPr id="479274" name="Rectangle 42"/>
            <p:cNvSpPr>
              <a:spLocks noChangeArrowheads="1"/>
            </p:cNvSpPr>
            <p:nvPr/>
          </p:nvSpPr>
          <p:spPr bwMode="auto">
            <a:xfrm>
              <a:off x="3694" y="1396"/>
              <a:ext cx="191" cy="144"/>
            </a:xfrm>
            <a:prstGeom prst="rect">
              <a:avLst/>
            </a:prstGeom>
            <a:solidFill>
              <a:srgbClr val="CC99FF"/>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a:solidFill>
                    <a:srgbClr val="000000"/>
                  </a:solidFill>
                  <a:latin typeface="Gill Sans MT" pitchFamily="34" charset="0"/>
                </a:rPr>
                <a:t>1</a:t>
              </a:r>
            </a:p>
          </p:txBody>
        </p:sp>
        <p:sp>
          <p:nvSpPr>
            <p:cNvPr id="479275" name="Rectangle 43"/>
            <p:cNvSpPr>
              <a:spLocks noChangeArrowheads="1"/>
            </p:cNvSpPr>
            <p:nvPr/>
          </p:nvSpPr>
          <p:spPr bwMode="auto">
            <a:xfrm>
              <a:off x="3024" y="2447"/>
              <a:ext cx="478" cy="143"/>
            </a:xfrm>
            <a:prstGeom prst="rect">
              <a:avLst/>
            </a:prstGeom>
            <a:solidFill>
              <a:schemeClr val="accent1"/>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a:solidFill>
                    <a:srgbClr val="000000"/>
                  </a:solidFill>
                  <a:latin typeface="Gill Sans MT" pitchFamily="34" charset="0"/>
                </a:rPr>
                <a:t>CMP</a:t>
              </a:r>
            </a:p>
          </p:txBody>
        </p:sp>
        <p:sp>
          <p:nvSpPr>
            <p:cNvPr id="479276" name="Rectangle 44"/>
            <p:cNvSpPr>
              <a:spLocks noChangeArrowheads="1"/>
            </p:cNvSpPr>
            <p:nvPr/>
          </p:nvSpPr>
          <p:spPr bwMode="auto">
            <a:xfrm>
              <a:off x="3502" y="2447"/>
              <a:ext cx="191" cy="144"/>
            </a:xfrm>
            <a:prstGeom prst="rect">
              <a:avLst/>
            </a:prstGeom>
            <a:solidFill>
              <a:srgbClr val="99CCFF"/>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a:solidFill>
                    <a:srgbClr val="000000"/>
                  </a:solidFill>
                  <a:latin typeface="Gill Sans MT" pitchFamily="34" charset="0"/>
                </a:rPr>
                <a:t>3</a:t>
              </a:r>
            </a:p>
          </p:txBody>
        </p:sp>
        <p:sp>
          <p:nvSpPr>
            <p:cNvPr id="479277" name="Rectangle 45"/>
            <p:cNvSpPr>
              <a:spLocks noChangeArrowheads="1"/>
            </p:cNvSpPr>
            <p:nvPr/>
          </p:nvSpPr>
          <p:spPr bwMode="auto">
            <a:xfrm>
              <a:off x="3693" y="2447"/>
              <a:ext cx="191" cy="144"/>
            </a:xfrm>
            <a:prstGeom prst="rect">
              <a:avLst/>
            </a:prstGeom>
            <a:solidFill>
              <a:srgbClr val="FFCC99"/>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a:solidFill>
                    <a:srgbClr val="000000"/>
                  </a:solidFill>
                  <a:latin typeface="Gill Sans MT" pitchFamily="34" charset="0"/>
                </a:rPr>
                <a:t>2</a:t>
              </a:r>
            </a:p>
          </p:txBody>
        </p:sp>
      </p:grpSp>
      <p:grpSp>
        <p:nvGrpSpPr>
          <p:cNvPr id="479289" name="Group 57"/>
          <p:cNvGrpSpPr>
            <a:grpSpLocks/>
          </p:cNvGrpSpPr>
          <p:nvPr/>
        </p:nvGrpSpPr>
        <p:grpSpPr bwMode="auto">
          <a:xfrm>
            <a:off x="4874591" y="1228725"/>
            <a:ext cx="3225801" cy="4576763"/>
            <a:chOff x="3072" y="790"/>
            <a:chExt cx="2032" cy="2883"/>
          </a:xfrm>
        </p:grpSpPr>
        <p:sp>
          <p:nvSpPr>
            <p:cNvPr id="479266" name="Line 34"/>
            <p:cNvSpPr>
              <a:spLocks noChangeShapeType="1"/>
            </p:cNvSpPr>
            <p:nvPr/>
          </p:nvSpPr>
          <p:spPr bwMode="auto">
            <a:xfrm>
              <a:off x="3885" y="1442"/>
              <a:ext cx="286" cy="1"/>
            </a:xfrm>
            <a:prstGeom prst="line">
              <a:avLst/>
            </a:prstGeom>
            <a:noFill/>
            <a:ln w="9525">
              <a:solidFill>
                <a:schemeClr val="tx1"/>
              </a:solidFill>
              <a:round/>
              <a:headEnd/>
              <a:tailEnd type="triangle" w="med" len="med"/>
            </a:ln>
            <a:effectLst/>
          </p:spPr>
          <p:txBody>
            <a:bodyPr/>
            <a:lstStyle/>
            <a:p>
              <a:pPr algn="ctr" fontAlgn="base">
                <a:spcBef>
                  <a:spcPct val="0"/>
                </a:spcBef>
                <a:spcAft>
                  <a:spcPct val="0"/>
                </a:spcAft>
              </a:pPr>
              <a:endParaRPr lang="en-US" sz="1600">
                <a:solidFill>
                  <a:srgbClr val="000000"/>
                </a:solidFill>
                <a:latin typeface="Gill Sans MT" pitchFamily="34" charset="0"/>
              </a:endParaRPr>
            </a:p>
          </p:txBody>
        </p:sp>
        <p:sp>
          <p:nvSpPr>
            <p:cNvPr id="479278" name="Line 46"/>
            <p:cNvSpPr>
              <a:spLocks noChangeShapeType="1"/>
            </p:cNvSpPr>
            <p:nvPr/>
          </p:nvSpPr>
          <p:spPr bwMode="auto">
            <a:xfrm flipV="1">
              <a:off x="3885" y="2208"/>
              <a:ext cx="286" cy="0"/>
            </a:xfrm>
            <a:prstGeom prst="line">
              <a:avLst/>
            </a:prstGeom>
            <a:noFill/>
            <a:ln w="9525">
              <a:solidFill>
                <a:schemeClr val="tx1"/>
              </a:solidFill>
              <a:round/>
              <a:headEnd/>
              <a:tailEnd type="triangle" w="med" len="med"/>
            </a:ln>
            <a:effectLst/>
          </p:spPr>
          <p:txBody>
            <a:bodyPr/>
            <a:lstStyle/>
            <a:p>
              <a:pPr algn="ctr" fontAlgn="base">
                <a:spcBef>
                  <a:spcPct val="0"/>
                </a:spcBef>
                <a:spcAft>
                  <a:spcPct val="0"/>
                </a:spcAft>
              </a:pPr>
              <a:endParaRPr lang="en-US" sz="1600">
                <a:solidFill>
                  <a:srgbClr val="000000"/>
                </a:solidFill>
                <a:latin typeface="Gill Sans MT" pitchFamily="34" charset="0"/>
              </a:endParaRPr>
            </a:p>
          </p:txBody>
        </p:sp>
        <p:sp>
          <p:nvSpPr>
            <p:cNvPr id="479279" name="Line 47"/>
            <p:cNvSpPr>
              <a:spLocks noChangeShapeType="1"/>
            </p:cNvSpPr>
            <p:nvPr/>
          </p:nvSpPr>
          <p:spPr bwMode="auto">
            <a:xfrm>
              <a:off x="3885" y="1921"/>
              <a:ext cx="286" cy="0"/>
            </a:xfrm>
            <a:prstGeom prst="line">
              <a:avLst/>
            </a:prstGeom>
            <a:noFill/>
            <a:ln w="9525">
              <a:solidFill>
                <a:schemeClr val="tx1"/>
              </a:solidFill>
              <a:round/>
              <a:headEnd/>
              <a:tailEnd type="triangle" w="med" len="med"/>
            </a:ln>
            <a:effectLst/>
          </p:spPr>
          <p:txBody>
            <a:bodyPr/>
            <a:lstStyle/>
            <a:p>
              <a:pPr algn="ctr" fontAlgn="base">
                <a:spcBef>
                  <a:spcPct val="0"/>
                </a:spcBef>
                <a:spcAft>
                  <a:spcPct val="0"/>
                </a:spcAft>
              </a:pPr>
              <a:endParaRPr lang="en-US" sz="1600">
                <a:solidFill>
                  <a:srgbClr val="000000"/>
                </a:solidFill>
                <a:latin typeface="Gill Sans MT" pitchFamily="34" charset="0"/>
              </a:endParaRPr>
            </a:p>
          </p:txBody>
        </p:sp>
        <p:sp>
          <p:nvSpPr>
            <p:cNvPr id="479280" name="Line 48"/>
            <p:cNvSpPr>
              <a:spLocks noChangeShapeType="1"/>
            </p:cNvSpPr>
            <p:nvPr/>
          </p:nvSpPr>
          <p:spPr bwMode="auto">
            <a:xfrm flipH="1">
              <a:off x="3885" y="1491"/>
              <a:ext cx="286" cy="0"/>
            </a:xfrm>
            <a:prstGeom prst="line">
              <a:avLst/>
            </a:prstGeom>
            <a:noFill/>
            <a:ln w="38100">
              <a:solidFill>
                <a:srgbClr val="FF0000"/>
              </a:solidFill>
              <a:round/>
              <a:headEnd/>
              <a:tailEnd type="triangle" w="med" len="med"/>
            </a:ln>
            <a:effectLst/>
          </p:spPr>
          <p:txBody>
            <a:bodyPr/>
            <a:lstStyle/>
            <a:p>
              <a:pPr algn="ctr" fontAlgn="base">
                <a:spcBef>
                  <a:spcPct val="0"/>
                </a:spcBef>
                <a:spcAft>
                  <a:spcPct val="0"/>
                </a:spcAft>
              </a:pPr>
              <a:endParaRPr lang="en-US" sz="1600">
                <a:solidFill>
                  <a:srgbClr val="000000"/>
                </a:solidFill>
                <a:latin typeface="Gill Sans MT" pitchFamily="34" charset="0"/>
              </a:endParaRPr>
            </a:p>
          </p:txBody>
        </p:sp>
        <p:sp>
          <p:nvSpPr>
            <p:cNvPr id="479281" name="Line 49"/>
            <p:cNvSpPr>
              <a:spLocks noChangeShapeType="1"/>
            </p:cNvSpPr>
            <p:nvPr/>
          </p:nvSpPr>
          <p:spPr bwMode="auto">
            <a:xfrm flipH="1">
              <a:off x="3885" y="2256"/>
              <a:ext cx="286" cy="0"/>
            </a:xfrm>
            <a:prstGeom prst="line">
              <a:avLst/>
            </a:prstGeom>
            <a:noFill/>
            <a:ln w="38100">
              <a:solidFill>
                <a:srgbClr val="008000"/>
              </a:solidFill>
              <a:round/>
              <a:headEnd/>
              <a:tailEnd type="triangle" w="med" len="med"/>
            </a:ln>
            <a:effectLst/>
          </p:spPr>
          <p:txBody>
            <a:bodyPr/>
            <a:lstStyle/>
            <a:p>
              <a:pPr algn="ctr" fontAlgn="base">
                <a:spcBef>
                  <a:spcPct val="0"/>
                </a:spcBef>
                <a:spcAft>
                  <a:spcPct val="0"/>
                </a:spcAft>
              </a:pPr>
              <a:endParaRPr lang="en-US" sz="1600">
                <a:solidFill>
                  <a:srgbClr val="000000"/>
                </a:solidFill>
                <a:latin typeface="Gill Sans MT" pitchFamily="34" charset="0"/>
              </a:endParaRPr>
            </a:p>
          </p:txBody>
        </p:sp>
        <p:sp>
          <p:nvSpPr>
            <p:cNvPr id="479283" name="Line 51"/>
            <p:cNvSpPr>
              <a:spLocks noChangeShapeType="1"/>
            </p:cNvSpPr>
            <p:nvPr/>
          </p:nvSpPr>
          <p:spPr bwMode="auto">
            <a:xfrm flipH="1">
              <a:off x="3884" y="1969"/>
              <a:ext cx="286" cy="0"/>
            </a:xfrm>
            <a:prstGeom prst="line">
              <a:avLst/>
            </a:prstGeom>
            <a:noFill/>
            <a:ln w="38100">
              <a:solidFill>
                <a:srgbClr val="FF0000"/>
              </a:solidFill>
              <a:round/>
              <a:headEnd/>
              <a:tailEnd type="triangle" w="med" len="med"/>
            </a:ln>
            <a:effectLst/>
          </p:spPr>
          <p:txBody>
            <a:bodyPr/>
            <a:lstStyle/>
            <a:p>
              <a:pPr algn="ctr" fontAlgn="base">
                <a:spcBef>
                  <a:spcPct val="0"/>
                </a:spcBef>
                <a:spcAft>
                  <a:spcPct val="0"/>
                </a:spcAft>
              </a:pPr>
              <a:endParaRPr lang="en-US" sz="1600">
                <a:solidFill>
                  <a:srgbClr val="000000"/>
                </a:solidFill>
                <a:latin typeface="Gill Sans MT" pitchFamily="34" charset="0"/>
              </a:endParaRPr>
            </a:p>
          </p:txBody>
        </p:sp>
        <p:sp>
          <p:nvSpPr>
            <p:cNvPr id="479284" name="Line 52"/>
            <p:cNvSpPr>
              <a:spLocks noChangeShapeType="1"/>
            </p:cNvSpPr>
            <p:nvPr/>
          </p:nvSpPr>
          <p:spPr bwMode="auto">
            <a:xfrm flipV="1">
              <a:off x="4888" y="965"/>
              <a:ext cx="0" cy="334"/>
            </a:xfrm>
            <a:prstGeom prst="line">
              <a:avLst/>
            </a:prstGeom>
            <a:noFill/>
            <a:ln w="9525">
              <a:solidFill>
                <a:schemeClr val="folHlink"/>
              </a:solidFill>
              <a:round/>
              <a:headEnd/>
              <a:tailEnd type="triangle" w="med" len="med"/>
            </a:ln>
            <a:effectLst/>
          </p:spPr>
          <p:txBody>
            <a:bodyPr/>
            <a:lstStyle/>
            <a:p>
              <a:pPr algn="ctr" fontAlgn="base">
                <a:spcBef>
                  <a:spcPct val="0"/>
                </a:spcBef>
                <a:spcAft>
                  <a:spcPct val="0"/>
                </a:spcAft>
              </a:pPr>
              <a:endParaRPr lang="en-US" sz="1600">
                <a:solidFill>
                  <a:srgbClr val="000000"/>
                </a:solidFill>
                <a:latin typeface="Gill Sans MT" pitchFamily="34" charset="0"/>
              </a:endParaRPr>
            </a:p>
          </p:txBody>
        </p:sp>
        <p:sp>
          <p:nvSpPr>
            <p:cNvPr id="479285" name="Text Box 53"/>
            <p:cNvSpPr txBox="1">
              <a:spLocks noChangeArrowheads="1"/>
            </p:cNvSpPr>
            <p:nvPr/>
          </p:nvSpPr>
          <p:spPr bwMode="auto">
            <a:xfrm>
              <a:off x="4717" y="790"/>
              <a:ext cx="387" cy="213"/>
            </a:xfrm>
            <a:prstGeom prst="rect">
              <a:avLst/>
            </a:prstGeom>
            <a:noFill/>
            <a:ln w="9525">
              <a:noFill/>
              <a:miter lim="800000"/>
              <a:headEnd/>
              <a:tailEnd/>
            </a:ln>
            <a:effectLst/>
          </p:spPr>
          <p:txBody>
            <a:bodyPr wrap="none">
              <a:spAutoFit/>
            </a:bodyPr>
            <a:lstStyle/>
            <a:p>
              <a:pPr algn="ctr" fontAlgn="base">
                <a:spcBef>
                  <a:spcPct val="0"/>
                </a:spcBef>
                <a:spcAft>
                  <a:spcPct val="0"/>
                </a:spcAft>
              </a:pPr>
              <a:r>
                <a:rPr lang="en-US" sz="1600">
                  <a:solidFill>
                    <a:srgbClr val="99CC00"/>
                  </a:solidFill>
                  <a:latin typeface="Gill Sans MT" pitchFamily="34" charset="0"/>
                </a:rPr>
                <a:t>(Idle)</a:t>
              </a:r>
            </a:p>
          </p:txBody>
        </p:sp>
        <p:sp>
          <p:nvSpPr>
            <p:cNvPr id="479286" name="AutoShape 54"/>
            <p:cNvSpPr>
              <a:spLocks noChangeArrowheads="1"/>
            </p:cNvSpPr>
            <p:nvPr/>
          </p:nvSpPr>
          <p:spPr bwMode="auto">
            <a:xfrm>
              <a:off x="3072" y="2956"/>
              <a:ext cx="1912" cy="717"/>
            </a:xfrm>
            <a:prstGeom prst="roundRect">
              <a:avLst>
                <a:gd name="adj" fmla="val 16667"/>
              </a:avLst>
            </a:prstGeom>
            <a:solidFill>
              <a:srgbClr val="000080"/>
            </a:solidFill>
            <a:ln w="9525">
              <a:noFill/>
              <a:round/>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r>
                <a:rPr lang="en-US" dirty="0">
                  <a:solidFill>
                    <a:srgbClr val="FFFFFF"/>
                  </a:solidFill>
                  <a:latin typeface="Gill Sans MT" pitchFamily="34" charset="0"/>
                </a:rPr>
                <a:t>Wasted Resources:</a:t>
              </a:r>
            </a:p>
            <a:p>
              <a:pPr algn="ctr" fontAlgn="base">
                <a:spcBef>
                  <a:spcPct val="0"/>
                </a:spcBef>
                <a:spcAft>
                  <a:spcPct val="0"/>
                </a:spcAft>
              </a:pPr>
              <a:r>
                <a:rPr lang="en-US" dirty="0">
                  <a:solidFill>
                    <a:srgbClr val="FFFFFF"/>
                  </a:solidFill>
                  <a:latin typeface="Gill Sans MT" pitchFamily="34" charset="0"/>
                </a:rPr>
                <a:t>3 instructions are ready</a:t>
              </a:r>
            </a:p>
            <a:p>
              <a:pPr algn="ctr" fontAlgn="base">
                <a:spcBef>
                  <a:spcPct val="0"/>
                </a:spcBef>
                <a:spcAft>
                  <a:spcPct val="0"/>
                </a:spcAft>
              </a:pPr>
              <a:r>
                <a:rPr lang="en-US" dirty="0">
                  <a:solidFill>
                    <a:srgbClr val="FFFFFF"/>
                  </a:solidFill>
                  <a:latin typeface="Gill Sans MT" pitchFamily="34" charset="0"/>
                </a:rPr>
                <a:t>Only 1 gets to issue</a:t>
              </a:r>
            </a:p>
          </p:txBody>
        </p:sp>
      </p:grpSp>
      <p:sp>
        <p:nvSpPr>
          <p:cNvPr id="87" name="Line 10"/>
          <p:cNvSpPr>
            <a:spLocks noChangeShapeType="1"/>
          </p:cNvSpPr>
          <p:nvPr/>
        </p:nvSpPr>
        <p:spPr bwMode="auto">
          <a:xfrm>
            <a:off x="2444128" y="2792760"/>
            <a:ext cx="1368424" cy="0"/>
          </a:xfrm>
          <a:prstGeom prst="line">
            <a:avLst/>
          </a:prstGeom>
          <a:noFill/>
          <a:ln w="9525">
            <a:solidFill>
              <a:schemeClr val="tx1"/>
            </a:solidFill>
            <a:round/>
            <a:headEnd/>
            <a:tailEnd type="triangle" w="med" len="med"/>
          </a:ln>
          <a:effectLst/>
        </p:spPr>
        <p:txBody>
          <a:bodyPr/>
          <a:lstStyle/>
          <a:p>
            <a:pPr algn="ctr" fontAlgn="base">
              <a:spcBef>
                <a:spcPct val="0"/>
              </a:spcBef>
              <a:spcAft>
                <a:spcPct val="0"/>
              </a:spcAft>
            </a:pPr>
            <a:endParaRPr lang="en-US" sz="1600">
              <a:solidFill>
                <a:srgbClr val="000000"/>
              </a:solidFill>
              <a:latin typeface="Gill Sans MT" pitchFamily="34" charset="0"/>
            </a:endParaRPr>
          </a:p>
        </p:txBody>
      </p:sp>
    </p:spTree>
    <p:extLst>
      <p:ext uri="{BB962C8B-B14F-4D97-AF65-F5344CB8AC3E}">
        <p14:creationId xmlns:p14="http://schemas.microsoft.com/office/powerpoint/2010/main" val="35275943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7928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7928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7928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6434" name="AutoShape 34"/>
          <p:cNvSpPr>
            <a:spLocks noChangeArrowheads="1"/>
          </p:cNvSpPr>
          <p:nvPr/>
        </p:nvSpPr>
        <p:spPr bwMode="auto">
          <a:xfrm>
            <a:off x="7620000" y="2516188"/>
            <a:ext cx="454025" cy="2959100"/>
          </a:xfrm>
          <a:prstGeom prst="roundRect">
            <a:avLst>
              <a:gd name="adj" fmla="val 16667"/>
            </a:avLst>
          </a:prstGeom>
          <a:solidFill>
            <a:schemeClr val="accent1"/>
          </a:solidFill>
          <a:ln w="9525">
            <a:noFill/>
            <a:round/>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endParaRPr lang="en-US">
              <a:solidFill>
                <a:srgbClr val="000000"/>
              </a:solidFill>
              <a:latin typeface="Gill Sans MT" pitchFamily="34" charset="0"/>
            </a:endParaRPr>
          </a:p>
        </p:txBody>
      </p:sp>
      <p:sp>
        <p:nvSpPr>
          <p:cNvPr id="486433" name="AutoShape 33"/>
          <p:cNvSpPr>
            <a:spLocks noChangeArrowheads="1"/>
          </p:cNvSpPr>
          <p:nvPr/>
        </p:nvSpPr>
        <p:spPr bwMode="auto">
          <a:xfrm>
            <a:off x="7089775" y="2516188"/>
            <a:ext cx="454025" cy="2959100"/>
          </a:xfrm>
          <a:prstGeom prst="roundRect">
            <a:avLst>
              <a:gd name="adj" fmla="val 16667"/>
            </a:avLst>
          </a:prstGeom>
          <a:solidFill>
            <a:schemeClr val="accent1"/>
          </a:solidFill>
          <a:ln w="9525">
            <a:noFill/>
            <a:round/>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486432" name="AutoShape 32"/>
          <p:cNvSpPr>
            <a:spLocks noChangeArrowheads="1"/>
          </p:cNvSpPr>
          <p:nvPr/>
        </p:nvSpPr>
        <p:spPr bwMode="auto">
          <a:xfrm>
            <a:off x="6557963" y="2516188"/>
            <a:ext cx="454025" cy="2959100"/>
          </a:xfrm>
          <a:prstGeom prst="roundRect">
            <a:avLst>
              <a:gd name="adj" fmla="val 16667"/>
            </a:avLst>
          </a:prstGeom>
          <a:solidFill>
            <a:schemeClr val="accent1"/>
          </a:solidFill>
          <a:ln w="9525">
            <a:noFill/>
            <a:round/>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486431" name="AutoShape 31"/>
          <p:cNvSpPr>
            <a:spLocks noChangeArrowheads="1"/>
          </p:cNvSpPr>
          <p:nvPr/>
        </p:nvSpPr>
        <p:spPr bwMode="auto">
          <a:xfrm>
            <a:off x="6026150" y="2516188"/>
            <a:ext cx="454025" cy="2959100"/>
          </a:xfrm>
          <a:prstGeom prst="roundRect">
            <a:avLst>
              <a:gd name="adj" fmla="val 16667"/>
            </a:avLst>
          </a:prstGeom>
          <a:solidFill>
            <a:schemeClr val="accent1"/>
          </a:solidFill>
          <a:ln w="9525">
            <a:noFill/>
            <a:round/>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486430" name="AutoShape 30"/>
          <p:cNvSpPr>
            <a:spLocks noChangeArrowheads="1"/>
          </p:cNvSpPr>
          <p:nvPr/>
        </p:nvSpPr>
        <p:spPr bwMode="auto">
          <a:xfrm>
            <a:off x="5495925" y="2516188"/>
            <a:ext cx="454025" cy="2959100"/>
          </a:xfrm>
          <a:prstGeom prst="roundRect">
            <a:avLst>
              <a:gd name="adj" fmla="val 16667"/>
            </a:avLst>
          </a:prstGeom>
          <a:solidFill>
            <a:schemeClr val="accent1"/>
          </a:solidFill>
          <a:ln w="9525">
            <a:noFill/>
            <a:round/>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486429" name="AutoShape 29"/>
          <p:cNvSpPr>
            <a:spLocks noChangeArrowheads="1"/>
          </p:cNvSpPr>
          <p:nvPr/>
        </p:nvSpPr>
        <p:spPr bwMode="auto">
          <a:xfrm>
            <a:off x="4964113" y="2516188"/>
            <a:ext cx="454025" cy="2959100"/>
          </a:xfrm>
          <a:prstGeom prst="roundRect">
            <a:avLst>
              <a:gd name="adj" fmla="val 16667"/>
            </a:avLst>
          </a:prstGeom>
          <a:solidFill>
            <a:schemeClr val="accent1"/>
          </a:solidFill>
          <a:ln w="9525">
            <a:noFill/>
            <a:round/>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486428" name="AutoShape 28"/>
          <p:cNvSpPr>
            <a:spLocks noChangeArrowheads="1"/>
          </p:cNvSpPr>
          <p:nvPr/>
        </p:nvSpPr>
        <p:spPr bwMode="auto">
          <a:xfrm>
            <a:off x="4432300" y="2516188"/>
            <a:ext cx="454025" cy="2959100"/>
          </a:xfrm>
          <a:prstGeom prst="roundRect">
            <a:avLst>
              <a:gd name="adj" fmla="val 16667"/>
            </a:avLst>
          </a:prstGeom>
          <a:solidFill>
            <a:schemeClr val="accent1"/>
          </a:solidFill>
          <a:ln w="9525">
            <a:noFill/>
            <a:round/>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486427" name="AutoShape 27"/>
          <p:cNvSpPr>
            <a:spLocks noChangeArrowheads="1"/>
          </p:cNvSpPr>
          <p:nvPr/>
        </p:nvSpPr>
        <p:spPr bwMode="auto">
          <a:xfrm>
            <a:off x="3902075" y="2516188"/>
            <a:ext cx="454025" cy="2959100"/>
          </a:xfrm>
          <a:prstGeom prst="roundRect">
            <a:avLst>
              <a:gd name="adj" fmla="val 16667"/>
            </a:avLst>
          </a:prstGeom>
          <a:solidFill>
            <a:schemeClr val="accent1"/>
          </a:solidFill>
          <a:ln w="9525">
            <a:noFill/>
            <a:round/>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486426" name="AutoShape 26"/>
          <p:cNvSpPr>
            <a:spLocks noChangeArrowheads="1"/>
          </p:cNvSpPr>
          <p:nvPr/>
        </p:nvSpPr>
        <p:spPr bwMode="auto">
          <a:xfrm>
            <a:off x="3370263" y="2516188"/>
            <a:ext cx="454025" cy="2959100"/>
          </a:xfrm>
          <a:prstGeom prst="roundRect">
            <a:avLst>
              <a:gd name="adj" fmla="val 16667"/>
            </a:avLst>
          </a:prstGeom>
          <a:solidFill>
            <a:schemeClr val="accent1"/>
          </a:solidFill>
          <a:ln w="9525">
            <a:noFill/>
            <a:round/>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486402" name="Rectangle 2"/>
          <p:cNvSpPr>
            <a:spLocks noGrp="1" noChangeArrowheads="1"/>
          </p:cNvSpPr>
          <p:nvPr>
            <p:ph type="title"/>
          </p:nvPr>
        </p:nvSpPr>
        <p:spPr/>
        <p:txBody>
          <a:bodyPr>
            <a:normAutofit fontScale="90000"/>
          </a:bodyPr>
          <a:lstStyle/>
          <a:p>
            <a:r>
              <a:rPr lang="en-US" dirty="0"/>
              <a:t>Make N Match Functional Units?</a:t>
            </a:r>
          </a:p>
        </p:txBody>
      </p:sp>
      <p:sp>
        <p:nvSpPr>
          <p:cNvPr id="486405" name="Freeform 5"/>
          <p:cNvSpPr>
            <a:spLocks/>
          </p:cNvSpPr>
          <p:nvPr/>
        </p:nvSpPr>
        <p:spPr bwMode="auto">
          <a:xfrm>
            <a:off x="2838450" y="2062163"/>
            <a:ext cx="455613" cy="303212"/>
          </a:xfrm>
          <a:custGeom>
            <a:avLst/>
            <a:gdLst/>
            <a:ahLst/>
            <a:cxnLst>
              <a:cxn ang="0">
                <a:pos x="0" y="191"/>
              </a:cxn>
              <a:cxn ang="0">
                <a:pos x="95" y="191"/>
              </a:cxn>
              <a:cxn ang="0">
                <a:pos x="143" y="143"/>
              </a:cxn>
              <a:cxn ang="0">
                <a:pos x="191" y="191"/>
              </a:cxn>
              <a:cxn ang="0">
                <a:pos x="287" y="191"/>
              </a:cxn>
              <a:cxn ang="0">
                <a:pos x="191" y="0"/>
              </a:cxn>
              <a:cxn ang="0">
                <a:pos x="95" y="0"/>
              </a:cxn>
              <a:cxn ang="0">
                <a:pos x="0" y="191"/>
              </a:cxn>
            </a:cxnLst>
            <a:rect l="0" t="0" r="r" b="b"/>
            <a:pathLst>
              <a:path w="287" h="191">
                <a:moveTo>
                  <a:pt x="0" y="191"/>
                </a:moveTo>
                <a:lnTo>
                  <a:pt x="95" y="191"/>
                </a:lnTo>
                <a:lnTo>
                  <a:pt x="143" y="143"/>
                </a:lnTo>
                <a:lnTo>
                  <a:pt x="191" y="191"/>
                </a:lnTo>
                <a:lnTo>
                  <a:pt x="287" y="191"/>
                </a:lnTo>
                <a:lnTo>
                  <a:pt x="191" y="0"/>
                </a:lnTo>
                <a:lnTo>
                  <a:pt x="95" y="0"/>
                </a:lnTo>
                <a:lnTo>
                  <a:pt x="0" y="191"/>
                </a:lnTo>
                <a:close/>
              </a:path>
            </a:pathLst>
          </a:custGeom>
          <a:solidFill>
            <a:srgbClr val="3366FF"/>
          </a:solidFill>
          <a:ln w="9525">
            <a:noFill/>
            <a:round/>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a:lstStyle/>
          <a:p>
            <a:pPr algn="ctr" fontAlgn="base">
              <a:spcBef>
                <a:spcPct val="0"/>
              </a:spcBef>
              <a:spcAft>
                <a:spcPct val="0"/>
              </a:spcAft>
            </a:pPr>
            <a:endParaRPr lang="en-US" sz="1600">
              <a:solidFill>
                <a:srgbClr val="000000"/>
              </a:solidFill>
              <a:latin typeface="Gill Sans MT" pitchFamily="34" charset="0"/>
            </a:endParaRPr>
          </a:p>
        </p:txBody>
      </p:sp>
      <p:sp>
        <p:nvSpPr>
          <p:cNvPr id="486406" name="Freeform 6"/>
          <p:cNvSpPr>
            <a:spLocks/>
          </p:cNvSpPr>
          <p:nvPr/>
        </p:nvSpPr>
        <p:spPr bwMode="auto">
          <a:xfrm>
            <a:off x="3368675" y="2060575"/>
            <a:ext cx="455613" cy="303213"/>
          </a:xfrm>
          <a:custGeom>
            <a:avLst/>
            <a:gdLst/>
            <a:ahLst/>
            <a:cxnLst>
              <a:cxn ang="0">
                <a:pos x="0" y="191"/>
              </a:cxn>
              <a:cxn ang="0">
                <a:pos x="95" y="191"/>
              </a:cxn>
              <a:cxn ang="0">
                <a:pos x="143" y="143"/>
              </a:cxn>
              <a:cxn ang="0">
                <a:pos x="191" y="191"/>
              </a:cxn>
              <a:cxn ang="0">
                <a:pos x="287" y="191"/>
              </a:cxn>
              <a:cxn ang="0">
                <a:pos x="191" y="0"/>
              </a:cxn>
              <a:cxn ang="0">
                <a:pos x="95" y="0"/>
              </a:cxn>
              <a:cxn ang="0">
                <a:pos x="0" y="191"/>
              </a:cxn>
            </a:cxnLst>
            <a:rect l="0" t="0" r="r" b="b"/>
            <a:pathLst>
              <a:path w="287" h="191">
                <a:moveTo>
                  <a:pt x="0" y="191"/>
                </a:moveTo>
                <a:lnTo>
                  <a:pt x="95" y="191"/>
                </a:lnTo>
                <a:lnTo>
                  <a:pt x="143" y="143"/>
                </a:lnTo>
                <a:lnTo>
                  <a:pt x="191" y="191"/>
                </a:lnTo>
                <a:lnTo>
                  <a:pt x="287" y="191"/>
                </a:lnTo>
                <a:lnTo>
                  <a:pt x="191" y="0"/>
                </a:lnTo>
                <a:lnTo>
                  <a:pt x="95" y="0"/>
                </a:lnTo>
                <a:lnTo>
                  <a:pt x="0" y="191"/>
                </a:lnTo>
                <a:close/>
              </a:path>
            </a:pathLst>
          </a:custGeom>
          <a:solidFill>
            <a:srgbClr val="3366FF"/>
          </a:solidFill>
          <a:ln w="9525">
            <a:noFill/>
            <a:round/>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a:lstStyle/>
          <a:p>
            <a:pPr algn="ctr" fontAlgn="base">
              <a:spcBef>
                <a:spcPct val="0"/>
              </a:spcBef>
              <a:spcAft>
                <a:spcPct val="0"/>
              </a:spcAft>
            </a:pPr>
            <a:endParaRPr lang="en-US" sz="1600">
              <a:solidFill>
                <a:srgbClr val="000000"/>
              </a:solidFill>
              <a:latin typeface="Gill Sans MT" pitchFamily="34" charset="0"/>
            </a:endParaRPr>
          </a:p>
        </p:txBody>
      </p:sp>
      <p:sp>
        <p:nvSpPr>
          <p:cNvPr id="486407" name="Freeform 7"/>
          <p:cNvSpPr>
            <a:spLocks/>
          </p:cNvSpPr>
          <p:nvPr/>
        </p:nvSpPr>
        <p:spPr bwMode="auto">
          <a:xfrm>
            <a:off x="3900488" y="2060575"/>
            <a:ext cx="455612" cy="303213"/>
          </a:xfrm>
          <a:custGeom>
            <a:avLst/>
            <a:gdLst/>
            <a:ahLst/>
            <a:cxnLst>
              <a:cxn ang="0">
                <a:pos x="0" y="191"/>
              </a:cxn>
              <a:cxn ang="0">
                <a:pos x="95" y="191"/>
              </a:cxn>
              <a:cxn ang="0">
                <a:pos x="143" y="143"/>
              </a:cxn>
              <a:cxn ang="0">
                <a:pos x="191" y="191"/>
              </a:cxn>
              <a:cxn ang="0">
                <a:pos x="287" y="191"/>
              </a:cxn>
              <a:cxn ang="0">
                <a:pos x="191" y="0"/>
              </a:cxn>
              <a:cxn ang="0">
                <a:pos x="95" y="0"/>
              </a:cxn>
              <a:cxn ang="0">
                <a:pos x="0" y="191"/>
              </a:cxn>
            </a:cxnLst>
            <a:rect l="0" t="0" r="r" b="b"/>
            <a:pathLst>
              <a:path w="287" h="191">
                <a:moveTo>
                  <a:pt x="0" y="191"/>
                </a:moveTo>
                <a:lnTo>
                  <a:pt x="95" y="191"/>
                </a:lnTo>
                <a:lnTo>
                  <a:pt x="143" y="143"/>
                </a:lnTo>
                <a:lnTo>
                  <a:pt x="191" y="191"/>
                </a:lnTo>
                <a:lnTo>
                  <a:pt x="287" y="191"/>
                </a:lnTo>
                <a:lnTo>
                  <a:pt x="191" y="0"/>
                </a:lnTo>
                <a:lnTo>
                  <a:pt x="95" y="0"/>
                </a:lnTo>
                <a:lnTo>
                  <a:pt x="0" y="191"/>
                </a:lnTo>
                <a:close/>
              </a:path>
            </a:pathLst>
          </a:custGeom>
          <a:solidFill>
            <a:srgbClr val="3366FF"/>
          </a:solidFill>
          <a:ln w="9525">
            <a:noFill/>
            <a:round/>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a:lstStyle/>
          <a:p>
            <a:pPr algn="ctr" fontAlgn="base">
              <a:spcBef>
                <a:spcPct val="0"/>
              </a:spcBef>
              <a:spcAft>
                <a:spcPct val="0"/>
              </a:spcAft>
            </a:pPr>
            <a:endParaRPr lang="en-US" sz="1600">
              <a:solidFill>
                <a:srgbClr val="000000"/>
              </a:solidFill>
              <a:latin typeface="Gill Sans MT" pitchFamily="34" charset="0"/>
            </a:endParaRPr>
          </a:p>
        </p:txBody>
      </p:sp>
      <p:sp>
        <p:nvSpPr>
          <p:cNvPr id="486408" name="Freeform 8"/>
          <p:cNvSpPr>
            <a:spLocks/>
          </p:cNvSpPr>
          <p:nvPr/>
        </p:nvSpPr>
        <p:spPr bwMode="auto">
          <a:xfrm>
            <a:off x="4430713" y="2060575"/>
            <a:ext cx="455612" cy="303213"/>
          </a:xfrm>
          <a:custGeom>
            <a:avLst/>
            <a:gdLst/>
            <a:ahLst/>
            <a:cxnLst>
              <a:cxn ang="0">
                <a:pos x="0" y="191"/>
              </a:cxn>
              <a:cxn ang="0">
                <a:pos x="95" y="191"/>
              </a:cxn>
              <a:cxn ang="0">
                <a:pos x="143" y="143"/>
              </a:cxn>
              <a:cxn ang="0">
                <a:pos x="191" y="191"/>
              </a:cxn>
              <a:cxn ang="0">
                <a:pos x="287" y="191"/>
              </a:cxn>
              <a:cxn ang="0">
                <a:pos x="191" y="0"/>
              </a:cxn>
              <a:cxn ang="0">
                <a:pos x="95" y="0"/>
              </a:cxn>
              <a:cxn ang="0">
                <a:pos x="0" y="191"/>
              </a:cxn>
            </a:cxnLst>
            <a:rect l="0" t="0" r="r" b="b"/>
            <a:pathLst>
              <a:path w="287" h="191">
                <a:moveTo>
                  <a:pt x="0" y="191"/>
                </a:moveTo>
                <a:lnTo>
                  <a:pt x="95" y="191"/>
                </a:lnTo>
                <a:lnTo>
                  <a:pt x="143" y="143"/>
                </a:lnTo>
                <a:lnTo>
                  <a:pt x="191" y="191"/>
                </a:lnTo>
                <a:lnTo>
                  <a:pt x="287" y="191"/>
                </a:lnTo>
                <a:lnTo>
                  <a:pt x="191" y="0"/>
                </a:lnTo>
                <a:lnTo>
                  <a:pt x="95" y="0"/>
                </a:lnTo>
                <a:lnTo>
                  <a:pt x="0" y="191"/>
                </a:lnTo>
                <a:close/>
              </a:path>
            </a:pathLst>
          </a:custGeom>
          <a:solidFill>
            <a:srgbClr val="3366FF"/>
          </a:solidFill>
          <a:ln w="9525">
            <a:noFill/>
            <a:round/>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a:lstStyle/>
          <a:p>
            <a:pPr algn="ctr" fontAlgn="base">
              <a:spcBef>
                <a:spcPct val="0"/>
              </a:spcBef>
              <a:spcAft>
                <a:spcPct val="0"/>
              </a:spcAft>
            </a:pPr>
            <a:endParaRPr lang="en-US" sz="1600">
              <a:solidFill>
                <a:srgbClr val="000000"/>
              </a:solidFill>
              <a:latin typeface="Gill Sans MT" pitchFamily="34" charset="0"/>
            </a:endParaRPr>
          </a:p>
        </p:txBody>
      </p:sp>
      <p:sp>
        <p:nvSpPr>
          <p:cNvPr id="486409" name="Freeform 9"/>
          <p:cNvSpPr>
            <a:spLocks/>
          </p:cNvSpPr>
          <p:nvPr/>
        </p:nvSpPr>
        <p:spPr bwMode="auto">
          <a:xfrm>
            <a:off x="4962525" y="2060575"/>
            <a:ext cx="455613" cy="303213"/>
          </a:xfrm>
          <a:custGeom>
            <a:avLst/>
            <a:gdLst/>
            <a:ahLst/>
            <a:cxnLst>
              <a:cxn ang="0">
                <a:pos x="0" y="191"/>
              </a:cxn>
              <a:cxn ang="0">
                <a:pos x="95" y="191"/>
              </a:cxn>
              <a:cxn ang="0">
                <a:pos x="143" y="143"/>
              </a:cxn>
              <a:cxn ang="0">
                <a:pos x="191" y="191"/>
              </a:cxn>
              <a:cxn ang="0">
                <a:pos x="287" y="191"/>
              </a:cxn>
              <a:cxn ang="0">
                <a:pos x="191" y="0"/>
              </a:cxn>
              <a:cxn ang="0">
                <a:pos x="95" y="0"/>
              </a:cxn>
              <a:cxn ang="0">
                <a:pos x="0" y="191"/>
              </a:cxn>
            </a:cxnLst>
            <a:rect l="0" t="0" r="r" b="b"/>
            <a:pathLst>
              <a:path w="287" h="191">
                <a:moveTo>
                  <a:pt x="0" y="191"/>
                </a:moveTo>
                <a:lnTo>
                  <a:pt x="95" y="191"/>
                </a:lnTo>
                <a:lnTo>
                  <a:pt x="143" y="143"/>
                </a:lnTo>
                <a:lnTo>
                  <a:pt x="191" y="191"/>
                </a:lnTo>
                <a:lnTo>
                  <a:pt x="287" y="191"/>
                </a:lnTo>
                <a:lnTo>
                  <a:pt x="191" y="0"/>
                </a:lnTo>
                <a:lnTo>
                  <a:pt x="95" y="0"/>
                </a:lnTo>
                <a:lnTo>
                  <a:pt x="0" y="191"/>
                </a:lnTo>
                <a:close/>
              </a:path>
            </a:pathLst>
          </a:custGeom>
          <a:solidFill>
            <a:srgbClr val="3366FF"/>
          </a:solidFill>
          <a:ln w="9525">
            <a:noFill/>
            <a:round/>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a:lstStyle/>
          <a:p>
            <a:pPr algn="ctr" fontAlgn="base">
              <a:spcBef>
                <a:spcPct val="0"/>
              </a:spcBef>
              <a:spcAft>
                <a:spcPct val="0"/>
              </a:spcAft>
            </a:pPr>
            <a:endParaRPr lang="en-US" sz="1600">
              <a:solidFill>
                <a:srgbClr val="000000"/>
              </a:solidFill>
              <a:latin typeface="Gill Sans MT" pitchFamily="34" charset="0"/>
            </a:endParaRPr>
          </a:p>
        </p:txBody>
      </p:sp>
      <p:sp>
        <p:nvSpPr>
          <p:cNvPr id="486410" name="Freeform 10"/>
          <p:cNvSpPr>
            <a:spLocks/>
          </p:cNvSpPr>
          <p:nvPr/>
        </p:nvSpPr>
        <p:spPr bwMode="auto">
          <a:xfrm>
            <a:off x="5494338" y="2060575"/>
            <a:ext cx="455612" cy="303213"/>
          </a:xfrm>
          <a:custGeom>
            <a:avLst/>
            <a:gdLst/>
            <a:ahLst/>
            <a:cxnLst>
              <a:cxn ang="0">
                <a:pos x="0" y="191"/>
              </a:cxn>
              <a:cxn ang="0">
                <a:pos x="95" y="191"/>
              </a:cxn>
              <a:cxn ang="0">
                <a:pos x="143" y="143"/>
              </a:cxn>
              <a:cxn ang="0">
                <a:pos x="191" y="191"/>
              </a:cxn>
              <a:cxn ang="0">
                <a:pos x="287" y="191"/>
              </a:cxn>
              <a:cxn ang="0">
                <a:pos x="191" y="0"/>
              </a:cxn>
              <a:cxn ang="0">
                <a:pos x="95" y="0"/>
              </a:cxn>
              <a:cxn ang="0">
                <a:pos x="0" y="191"/>
              </a:cxn>
            </a:cxnLst>
            <a:rect l="0" t="0" r="r" b="b"/>
            <a:pathLst>
              <a:path w="287" h="191">
                <a:moveTo>
                  <a:pt x="0" y="191"/>
                </a:moveTo>
                <a:lnTo>
                  <a:pt x="95" y="191"/>
                </a:lnTo>
                <a:lnTo>
                  <a:pt x="143" y="143"/>
                </a:lnTo>
                <a:lnTo>
                  <a:pt x="191" y="191"/>
                </a:lnTo>
                <a:lnTo>
                  <a:pt x="287" y="191"/>
                </a:lnTo>
                <a:lnTo>
                  <a:pt x="191" y="0"/>
                </a:lnTo>
                <a:lnTo>
                  <a:pt x="95" y="0"/>
                </a:lnTo>
                <a:lnTo>
                  <a:pt x="0" y="191"/>
                </a:lnTo>
                <a:close/>
              </a:path>
            </a:pathLst>
          </a:custGeom>
          <a:solidFill>
            <a:srgbClr val="3366FF"/>
          </a:solidFill>
          <a:ln w="9525">
            <a:noFill/>
            <a:round/>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a:lstStyle/>
          <a:p>
            <a:pPr algn="ctr" fontAlgn="base">
              <a:spcBef>
                <a:spcPct val="0"/>
              </a:spcBef>
              <a:spcAft>
                <a:spcPct val="0"/>
              </a:spcAft>
            </a:pPr>
            <a:endParaRPr lang="en-US" sz="1600">
              <a:solidFill>
                <a:srgbClr val="000000"/>
              </a:solidFill>
              <a:latin typeface="Gill Sans MT" pitchFamily="34" charset="0"/>
            </a:endParaRPr>
          </a:p>
        </p:txBody>
      </p:sp>
      <p:sp>
        <p:nvSpPr>
          <p:cNvPr id="486411" name="Freeform 11"/>
          <p:cNvSpPr>
            <a:spLocks/>
          </p:cNvSpPr>
          <p:nvPr/>
        </p:nvSpPr>
        <p:spPr bwMode="auto">
          <a:xfrm>
            <a:off x="6024563" y="2060575"/>
            <a:ext cx="455612" cy="303213"/>
          </a:xfrm>
          <a:custGeom>
            <a:avLst/>
            <a:gdLst/>
            <a:ahLst/>
            <a:cxnLst>
              <a:cxn ang="0">
                <a:pos x="0" y="191"/>
              </a:cxn>
              <a:cxn ang="0">
                <a:pos x="95" y="191"/>
              </a:cxn>
              <a:cxn ang="0">
                <a:pos x="143" y="143"/>
              </a:cxn>
              <a:cxn ang="0">
                <a:pos x="191" y="191"/>
              </a:cxn>
              <a:cxn ang="0">
                <a:pos x="287" y="191"/>
              </a:cxn>
              <a:cxn ang="0">
                <a:pos x="191" y="0"/>
              </a:cxn>
              <a:cxn ang="0">
                <a:pos x="95" y="0"/>
              </a:cxn>
              <a:cxn ang="0">
                <a:pos x="0" y="191"/>
              </a:cxn>
            </a:cxnLst>
            <a:rect l="0" t="0" r="r" b="b"/>
            <a:pathLst>
              <a:path w="287" h="191">
                <a:moveTo>
                  <a:pt x="0" y="191"/>
                </a:moveTo>
                <a:lnTo>
                  <a:pt x="95" y="191"/>
                </a:lnTo>
                <a:lnTo>
                  <a:pt x="143" y="143"/>
                </a:lnTo>
                <a:lnTo>
                  <a:pt x="191" y="191"/>
                </a:lnTo>
                <a:lnTo>
                  <a:pt x="287" y="191"/>
                </a:lnTo>
                <a:lnTo>
                  <a:pt x="191" y="0"/>
                </a:lnTo>
                <a:lnTo>
                  <a:pt x="95" y="0"/>
                </a:lnTo>
                <a:lnTo>
                  <a:pt x="0" y="191"/>
                </a:lnTo>
                <a:close/>
              </a:path>
            </a:pathLst>
          </a:custGeom>
          <a:solidFill>
            <a:srgbClr val="3366FF"/>
          </a:solidFill>
          <a:ln w="9525">
            <a:noFill/>
            <a:round/>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a:lstStyle/>
          <a:p>
            <a:pPr algn="ctr" fontAlgn="base">
              <a:spcBef>
                <a:spcPct val="0"/>
              </a:spcBef>
              <a:spcAft>
                <a:spcPct val="0"/>
              </a:spcAft>
            </a:pPr>
            <a:endParaRPr lang="en-US" sz="1600">
              <a:solidFill>
                <a:srgbClr val="000000"/>
              </a:solidFill>
              <a:latin typeface="Gill Sans MT" pitchFamily="34" charset="0"/>
            </a:endParaRPr>
          </a:p>
        </p:txBody>
      </p:sp>
      <p:sp>
        <p:nvSpPr>
          <p:cNvPr id="486412" name="Freeform 12"/>
          <p:cNvSpPr>
            <a:spLocks/>
          </p:cNvSpPr>
          <p:nvPr/>
        </p:nvSpPr>
        <p:spPr bwMode="auto">
          <a:xfrm>
            <a:off x="6556375" y="2060575"/>
            <a:ext cx="455613" cy="303213"/>
          </a:xfrm>
          <a:custGeom>
            <a:avLst/>
            <a:gdLst/>
            <a:ahLst/>
            <a:cxnLst>
              <a:cxn ang="0">
                <a:pos x="0" y="191"/>
              </a:cxn>
              <a:cxn ang="0">
                <a:pos x="95" y="191"/>
              </a:cxn>
              <a:cxn ang="0">
                <a:pos x="143" y="143"/>
              </a:cxn>
              <a:cxn ang="0">
                <a:pos x="191" y="191"/>
              </a:cxn>
              <a:cxn ang="0">
                <a:pos x="287" y="191"/>
              </a:cxn>
              <a:cxn ang="0">
                <a:pos x="191" y="0"/>
              </a:cxn>
              <a:cxn ang="0">
                <a:pos x="95" y="0"/>
              </a:cxn>
              <a:cxn ang="0">
                <a:pos x="0" y="191"/>
              </a:cxn>
            </a:cxnLst>
            <a:rect l="0" t="0" r="r" b="b"/>
            <a:pathLst>
              <a:path w="287" h="191">
                <a:moveTo>
                  <a:pt x="0" y="191"/>
                </a:moveTo>
                <a:lnTo>
                  <a:pt x="95" y="191"/>
                </a:lnTo>
                <a:lnTo>
                  <a:pt x="143" y="143"/>
                </a:lnTo>
                <a:lnTo>
                  <a:pt x="191" y="191"/>
                </a:lnTo>
                <a:lnTo>
                  <a:pt x="287" y="191"/>
                </a:lnTo>
                <a:lnTo>
                  <a:pt x="191" y="0"/>
                </a:lnTo>
                <a:lnTo>
                  <a:pt x="95" y="0"/>
                </a:lnTo>
                <a:lnTo>
                  <a:pt x="0" y="191"/>
                </a:lnTo>
                <a:close/>
              </a:path>
            </a:pathLst>
          </a:custGeom>
          <a:solidFill>
            <a:srgbClr val="3366FF"/>
          </a:solidFill>
          <a:ln w="9525">
            <a:noFill/>
            <a:round/>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a:lstStyle/>
          <a:p>
            <a:pPr algn="ctr" fontAlgn="base">
              <a:spcBef>
                <a:spcPct val="0"/>
              </a:spcBef>
              <a:spcAft>
                <a:spcPct val="0"/>
              </a:spcAft>
            </a:pPr>
            <a:endParaRPr lang="en-US" sz="1600">
              <a:solidFill>
                <a:srgbClr val="000000"/>
              </a:solidFill>
              <a:latin typeface="Gill Sans MT" pitchFamily="34" charset="0"/>
            </a:endParaRPr>
          </a:p>
        </p:txBody>
      </p:sp>
      <p:sp>
        <p:nvSpPr>
          <p:cNvPr id="486413" name="Freeform 13"/>
          <p:cNvSpPr>
            <a:spLocks/>
          </p:cNvSpPr>
          <p:nvPr/>
        </p:nvSpPr>
        <p:spPr bwMode="auto">
          <a:xfrm>
            <a:off x="7088188" y="2060575"/>
            <a:ext cx="455612" cy="303213"/>
          </a:xfrm>
          <a:custGeom>
            <a:avLst/>
            <a:gdLst/>
            <a:ahLst/>
            <a:cxnLst>
              <a:cxn ang="0">
                <a:pos x="0" y="191"/>
              </a:cxn>
              <a:cxn ang="0">
                <a:pos x="95" y="191"/>
              </a:cxn>
              <a:cxn ang="0">
                <a:pos x="143" y="143"/>
              </a:cxn>
              <a:cxn ang="0">
                <a:pos x="191" y="191"/>
              </a:cxn>
              <a:cxn ang="0">
                <a:pos x="287" y="191"/>
              </a:cxn>
              <a:cxn ang="0">
                <a:pos x="191" y="0"/>
              </a:cxn>
              <a:cxn ang="0">
                <a:pos x="95" y="0"/>
              </a:cxn>
              <a:cxn ang="0">
                <a:pos x="0" y="191"/>
              </a:cxn>
            </a:cxnLst>
            <a:rect l="0" t="0" r="r" b="b"/>
            <a:pathLst>
              <a:path w="287" h="191">
                <a:moveTo>
                  <a:pt x="0" y="191"/>
                </a:moveTo>
                <a:lnTo>
                  <a:pt x="95" y="191"/>
                </a:lnTo>
                <a:lnTo>
                  <a:pt x="143" y="143"/>
                </a:lnTo>
                <a:lnTo>
                  <a:pt x="191" y="191"/>
                </a:lnTo>
                <a:lnTo>
                  <a:pt x="287" y="191"/>
                </a:lnTo>
                <a:lnTo>
                  <a:pt x="191" y="0"/>
                </a:lnTo>
                <a:lnTo>
                  <a:pt x="95" y="0"/>
                </a:lnTo>
                <a:lnTo>
                  <a:pt x="0" y="191"/>
                </a:lnTo>
                <a:close/>
              </a:path>
            </a:pathLst>
          </a:custGeom>
          <a:solidFill>
            <a:srgbClr val="3366FF"/>
          </a:solidFill>
          <a:ln w="9525">
            <a:noFill/>
            <a:round/>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a:lstStyle/>
          <a:p>
            <a:pPr algn="ctr" fontAlgn="base">
              <a:spcBef>
                <a:spcPct val="0"/>
              </a:spcBef>
              <a:spcAft>
                <a:spcPct val="0"/>
              </a:spcAft>
            </a:pPr>
            <a:endParaRPr lang="en-US" sz="1600">
              <a:solidFill>
                <a:srgbClr val="000000"/>
              </a:solidFill>
              <a:latin typeface="Gill Sans MT" pitchFamily="34" charset="0"/>
            </a:endParaRPr>
          </a:p>
        </p:txBody>
      </p:sp>
      <p:sp>
        <p:nvSpPr>
          <p:cNvPr id="486414" name="Freeform 14"/>
          <p:cNvSpPr>
            <a:spLocks/>
          </p:cNvSpPr>
          <p:nvPr/>
        </p:nvSpPr>
        <p:spPr bwMode="auto">
          <a:xfrm>
            <a:off x="7618413" y="2060575"/>
            <a:ext cx="455612" cy="303213"/>
          </a:xfrm>
          <a:custGeom>
            <a:avLst/>
            <a:gdLst/>
            <a:ahLst/>
            <a:cxnLst>
              <a:cxn ang="0">
                <a:pos x="0" y="191"/>
              </a:cxn>
              <a:cxn ang="0">
                <a:pos x="95" y="191"/>
              </a:cxn>
              <a:cxn ang="0">
                <a:pos x="143" y="143"/>
              </a:cxn>
              <a:cxn ang="0">
                <a:pos x="191" y="191"/>
              </a:cxn>
              <a:cxn ang="0">
                <a:pos x="287" y="191"/>
              </a:cxn>
              <a:cxn ang="0">
                <a:pos x="191" y="0"/>
              </a:cxn>
              <a:cxn ang="0">
                <a:pos x="95" y="0"/>
              </a:cxn>
              <a:cxn ang="0">
                <a:pos x="0" y="191"/>
              </a:cxn>
            </a:cxnLst>
            <a:rect l="0" t="0" r="r" b="b"/>
            <a:pathLst>
              <a:path w="287" h="191">
                <a:moveTo>
                  <a:pt x="0" y="191"/>
                </a:moveTo>
                <a:lnTo>
                  <a:pt x="95" y="191"/>
                </a:lnTo>
                <a:lnTo>
                  <a:pt x="143" y="143"/>
                </a:lnTo>
                <a:lnTo>
                  <a:pt x="191" y="191"/>
                </a:lnTo>
                <a:lnTo>
                  <a:pt x="287" y="191"/>
                </a:lnTo>
                <a:lnTo>
                  <a:pt x="191" y="0"/>
                </a:lnTo>
                <a:lnTo>
                  <a:pt x="95" y="0"/>
                </a:lnTo>
                <a:lnTo>
                  <a:pt x="0" y="191"/>
                </a:lnTo>
                <a:close/>
              </a:path>
            </a:pathLst>
          </a:custGeom>
          <a:solidFill>
            <a:srgbClr val="3366FF"/>
          </a:solidFill>
          <a:ln w="9525">
            <a:noFill/>
            <a:round/>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a:lstStyle/>
          <a:p>
            <a:pPr algn="ctr" fontAlgn="base">
              <a:spcBef>
                <a:spcPct val="0"/>
              </a:spcBef>
              <a:spcAft>
                <a:spcPct val="0"/>
              </a:spcAft>
            </a:pPr>
            <a:endParaRPr lang="en-US" sz="1600">
              <a:solidFill>
                <a:srgbClr val="000000"/>
              </a:solidFill>
              <a:latin typeface="Gill Sans MT" pitchFamily="34" charset="0"/>
            </a:endParaRPr>
          </a:p>
        </p:txBody>
      </p:sp>
      <p:sp>
        <p:nvSpPr>
          <p:cNvPr id="486415" name="Text Box 15"/>
          <p:cNvSpPr txBox="1">
            <a:spLocks noChangeArrowheads="1"/>
          </p:cNvSpPr>
          <p:nvPr/>
        </p:nvSpPr>
        <p:spPr bwMode="auto">
          <a:xfrm>
            <a:off x="2822575" y="1758950"/>
            <a:ext cx="579005" cy="307777"/>
          </a:xfrm>
          <a:prstGeom prst="rect">
            <a:avLst/>
          </a:prstGeom>
          <a:noFill/>
          <a:ln w="9525">
            <a:noFill/>
            <a:miter lim="800000"/>
            <a:headEnd/>
            <a:tailEnd/>
          </a:ln>
          <a:effectLst/>
        </p:spPr>
        <p:txBody>
          <a:bodyPr wrap="none">
            <a:spAutoFit/>
          </a:bodyPr>
          <a:lstStyle/>
          <a:p>
            <a:pPr algn="ctr" fontAlgn="base">
              <a:spcBef>
                <a:spcPct val="0"/>
              </a:spcBef>
              <a:spcAft>
                <a:spcPct val="0"/>
              </a:spcAft>
            </a:pPr>
            <a:r>
              <a:rPr lang="en-US" sz="1400">
                <a:solidFill>
                  <a:srgbClr val="000000"/>
                </a:solidFill>
                <a:latin typeface="Gill Sans MT" pitchFamily="34" charset="0"/>
              </a:rPr>
              <a:t>ALU</a:t>
            </a:r>
            <a:r>
              <a:rPr lang="en-US" sz="1400" baseline="-25000">
                <a:solidFill>
                  <a:srgbClr val="000000"/>
                </a:solidFill>
                <a:latin typeface="Gill Sans MT" pitchFamily="34" charset="0"/>
              </a:rPr>
              <a:t>1</a:t>
            </a:r>
          </a:p>
        </p:txBody>
      </p:sp>
      <p:sp>
        <p:nvSpPr>
          <p:cNvPr id="486416" name="Text Box 16"/>
          <p:cNvSpPr txBox="1">
            <a:spLocks noChangeArrowheads="1"/>
          </p:cNvSpPr>
          <p:nvPr/>
        </p:nvSpPr>
        <p:spPr bwMode="auto">
          <a:xfrm>
            <a:off x="3362325" y="1758950"/>
            <a:ext cx="579006" cy="307777"/>
          </a:xfrm>
          <a:prstGeom prst="rect">
            <a:avLst/>
          </a:prstGeom>
          <a:noFill/>
          <a:ln w="9525">
            <a:noFill/>
            <a:miter lim="800000"/>
            <a:headEnd/>
            <a:tailEnd/>
          </a:ln>
          <a:effectLst/>
        </p:spPr>
        <p:txBody>
          <a:bodyPr wrap="none">
            <a:spAutoFit/>
          </a:bodyPr>
          <a:lstStyle/>
          <a:p>
            <a:pPr algn="ctr" fontAlgn="base">
              <a:spcBef>
                <a:spcPct val="0"/>
              </a:spcBef>
              <a:spcAft>
                <a:spcPct val="0"/>
              </a:spcAft>
            </a:pPr>
            <a:r>
              <a:rPr lang="en-US" sz="1400">
                <a:solidFill>
                  <a:srgbClr val="000000"/>
                </a:solidFill>
                <a:latin typeface="Gill Sans MT" pitchFamily="34" charset="0"/>
              </a:rPr>
              <a:t>ALU</a:t>
            </a:r>
            <a:r>
              <a:rPr lang="en-US" sz="1400" baseline="-25000">
                <a:solidFill>
                  <a:srgbClr val="000000"/>
                </a:solidFill>
                <a:latin typeface="Gill Sans MT" pitchFamily="34" charset="0"/>
              </a:rPr>
              <a:t>2</a:t>
            </a:r>
          </a:p>
        </p:txBody>
      </p:sp>
      <p:sp>
        <p:nvSpPr>
          <p:cNvPr id="486417" name="Text Box 17"/>
          <p:cNvSpPr txBox="1">
            <a:spLocks noChangeArrowheads="1"/>
          </p:cNvSpPr>
          <p:nvPr/>
        </p:nvSpPr>
        <p:spPr bwMode="auto">
          <a:xfrm>
            <a:off x="3892550" y="1758950"/>
            <a:ext cx="579005" cy="307777"/>
          </a:xfrm>
          <a:prstGeom prst="rect">
            <a:avLst/>
          </a:prstGeom>
          <a:noFill/>
          <a:ln w="9525">
            <a:noFill/>
            <a:miter lim="800000"/>
            <a:headEnd/>
            <a:tailEnd/>
          </a:ln>
          <a:effectLst/>
        </p:spPr>
        <p:txBody>
          <a:bodyPr wrap="none">
            <a:spAutoFit/>
          </a:bodyPr>
          <a:lstStyle/>
          <a:p>
            <a:pPr algn="ctr" fontAlgn="base">
              <a:spcBef>
                <a:spcPct val="0"/>
              </a:spcBef>
              <a:spcAft>
                <a:spcPct val="0"/>
              </a:spcAft>
            </a:pPr>
            <a:r>
              <a:rPr lang="en-US" sz="1400">
                <a:solidFill>
                  <a:srgbClr val="000000"/>
                </a:solidFill>
                <a:latin typeface="Gill Sans MT" pitchFamily="34" charset="0"/>
              </a:rPr>
              <a:t>ALU</a:t>
            </a:r>
            <a:r>
              <a:rPr lang="en-US" sz="1400" baseline="-25000">
                <a:solidFill>
                  <a:srgbClr val="000000"/>
                </a:solidFill>
                <a:latin typeface="Gill Sans MT" pitchFamily="34" charset="0"/>
              </a:rPr>
              <a:t>3</a:t>
            </a:r>
          </a:p>
        </p:txBody>
      </p:sp>
      <p:sp>
        <p:nvSpPr>
          <p:cNvPr id="486418" name="Text Box 18"/>
          <p:cNvSpPr txBox="1">
            <a:spLocks noChangeArrowheads="1"/>
          </p:cNvSpPr>
          <p:nvPr/>
        </p:nvSpPr>
        <p:spPr bwMode="auto">
          <a:xfrm>
            <a:off x="4438650" y="1758950"/>
            <a:ext cx="508473" cy="307777"/>
          </a:xfrm>
          <a:prstGeom prst="rect">
            <a:avLst/>
          </a:prstGeom>
          <a:noFill/>
          <a:ln w="9525">
            <a:noFill/>
            <a:miter lim="800000"/>
            <a:headEnd/>
            <a:tailEnd/>
          </a:ln>
          <a:effectLst/>
        </p:spPr>
        <p:txBody>
          <a:bodyPr wrap="none">
            <a:spAutoFit/>
          </a:bodyPr>
          <a:lstStyle/>
          <a:p>
            <a:pPr algn="ctr" fontAlgn="base">
              <a:spcBef>
                <a:spcPct val="0"/>
              </a:spcBef>
              <a:spcAft>
                <a:spcPct val="0"/>
              </a:spcAft>
            </a:pPr>
            <a:r>
              <a:rPr lang="en-US" sz="1400">
                <a:solidFill>
                  <a:srgbClr val="000000"/>
                </a:solidFill>
                <a:latin typeface="Gill Sans MT" pitchFamily="34" charset="0"/>
              </a:rPr>
              <a:t>M/D</a:t>
            </a:r>
            <a:endParaRPr lang="en-US" sz="1400" baseline="-25000">
              <a:solidFill>
                <a:srgbClr val="000000"/>
              </a:solidFill>
              <a:latin typeface="Gill Sans MT" pitchFamily="34" charset="0"/>
            </a:endParaRPr>
          </a:p>
        </p:txBody>
      </p:sp>
      <p:sp>
        <p:nvSpPr>
          <p:cNvPr id="486419" name="Text Box 19"/>
          <p:cNvSpPr txBox="1">
            <a:spLocks noChangeArrowheads="1"/>
          </p:cNvSpPr>
          <p:nvPr/>
        </p:nvSpPr>
        <p:spPr bwMode="auto">
          <a:xfrm>
            <a:off x="4910138" y="1758950"/>
            <a:ext cx="511175" cy="304800"/>
          </a:xfrm>
          <a:prstGeom prst="rect">
            <a:avLst/>
          </a:prstGeom>
          <a:noFill/>
          <a:ln w="9525">
            <a:noFill/>
            <a:miter lim="800000"/>
            <a:headEnd/>
            <a:tailEnd/>
          </a:ln>
          <a:effectLst/>
        </p:spPr>
        <p:txBody>
          <a:bodyPr wrap="none">
            <a:spAutoFit/>
          </a:bodyPr>
          <a:lstStyle/>
          <a:p>
            <a:pPr algn="ctr" fontAlgn="base">
              <a:spcBef>
                <a:spcPct val="0"/>
              </a:spcBef>
              <a:spcAft>
                <a:spcPct val="0"/>
              </a:spcAft>
            </a:pPr>
            <a:r>
              <a:rPr lang="en-US" sz="1400">
                <a:solidFill>
                  <a:srgbClr val="000000"/>
                </a:solidFill>
                <a:latin typeface="Gill Sans MT" pitchFamily="34" charset="0"/>
              </a:rPr>
              <a:t>Shift</a:t>
            </a:r>
            <a:endParaRPr lang="en-US" sz="1400" baseline="-25000">
              <a:solidFill>
                <a:srgbClr val="000000"/>
              </a:solidFill>
              <a:latin typeface="Gill Sans MT" pitchFamily="34" charset="0"/>
            </a:endParaRPr>
          </a:p>
        </p:txBody>
      </p:sp>
      <p:sp>
        <p:nvSpPr>
          <p:cNvPr id="486420" name="Text Box 20"/>
          <p:cNvSpPr txBox="1">
            <a:spLocks noChangeArrowheads="1"/>
          </p:cNvSpPr>
          <p:nvPr/>
        </p:nvSpPr>
        <p:spPr bwMode="auto">
          <a:xfrm>
            <a:off x="5429250" y="1758950"/>
            <a:ext cx="561950" cy="307777"/>
          </a:xfrm>
          <a:prstGeom prst="rect">
            <a:avLst/>
          </a:prstGeom>
          <a:noFill/>
          <a:ln w="9525">
            <a:noFill/>
            <a:miter lim="800000"/>
            <a:headEnd/>
            <a:tailEnd/>
          </a:ln>
          <a:effectLst/>
        </p:spPr>
        <p:txBody>
          <a:bodyPr wrap="none">
            <a:spAutoFit/>
          </a:bodyPr>
          <a:lstStyle/>
          <a:p>
            <a:pPr algn="ctr" fontAlgn="base">
              <a:spcBef>
                <a:spcPct val="0"/>
              </a:spcBef>
              <a:spcAft>
                <a:spcPct val="0"/>
              </a:spcAft>
            </a:pPr>
            <a:r>
              <a:rPr lang="en-US" sz="1400">
                <a:solidFill>
                  <a:srgbClr val="000000"/>
                </a:solidFill>
                <a:latin typeface="Gill Sans MT" pitchFamily="34" charset="0"/>
              </a:rPr>
              <a:t>FAdd</a:t>
            </a:r>
            <a:endParaRPr lang="en-US" sz="1400" baseline="-25000">
              <a:solidFill>
                <a:srgbClr val="000000"/>
              </a:solidFill>
              <a:latin typeface="Gill Sans MT" pitchFamily="34" charset="0"/>
            </a:endParaRPr>
          </a:p>
        </p:txBody>
      </p:sp>
      <p:sp>
        <p:nvSpPr>
          <p:cNvPr id="486421" name="Text Box 21"/>
          <p:cNvSpPr txBox="1">
            <a:spLocks noChangeArrowheads="1"/>
          </p:cNvSpPr>
          <p:nvPr/>
        </p:nvSpPr>
        <p:spPr bwMode="auto">
          <a:xfrm>
            <a:off x="5989638" y="1758950"/>
            <a:ext cx="593432" cy="307777"/>
          </a:xfrm>
          <a:prstGeom prst="rect">
            <a:avLst/>
          </a:prstGeom>
          <a:noFill/>
          <a:ln w="9525">
            <a:noFill/>
            <a:miter lim="800000"/>
            <a:headEnd/>
            <a:tailEnd/>
          </a:ln>
          <a:effectLst/>
        </p:spPr>
        <p:txBody>
          <a:bodyPr wrap="none">
            <a:spAutoFit/>
          </a:bodyPr>
          <a:lstStyle/>
          <a:p>
            <a:pPr algn="ctr" fontAlgn="base">
              <a:spcBef>
                <a:spcPct val="0"/>
              </a:spcBef>
              <a:spcAft>
                <a:spcPct val="0"/>
              </a:spcAft>
            </a:pPr>
            <a:r>
              <a:rPr lang="en-US" sz="1400">
                <a:solidFill>
                  <a:srgbClr val="000000"/>
                </a:solidFill>
                <a:latin typeface="Gill Sans MT" pitchFamily="34" charset="0"/>
              </a:rPr>
              <a:t>FM/D</a:t>
            </a:r>
            <a:endParaRPr lang="en-US" sz="1400" baseline="-25000">
              <a:solidFill>
                <a:srgbClr val="000000"/>
              </a:solidFill>
              <a:latin typeface="Gill Sans MT" pitchFamily="34" charset="0"/>
            </a:endParaRPr>
          </a:p>
        </p:txBody>
      </p:sp>
      <p:sp>
        <p:nvSpPr>
          <p:cNvPr id="486422" name="Text Box 22"/>
          <p:cNvSpPr txBox="1">
            <a:spLocks noChangeArrowheads="1"/>
          </p:cNvSpPr>
          <p:nvPr/>
        </p:nvSpPr>
        <p:spPr bwMode="auto">
          <a:xfrm>
            <a:off x="6518275" y="1758950"/>
            <a:ext cx="585418" cy="307777"/>
          </a:xfrm>
          <a:prstGeom prst="rect">
            <a:avLst/>
          </a:prstGeom>
          <a:noFill/>
          <a:ln w="9525">
            <a:noFill/>
            <a:miter lim="800000"/>
            <a:headEnd/>
            <a:tailEnd/>
          </a:ln>
          <a:effectLst/>
        </p:spPr>
        <p:txBody>
          <a:bodyPr wrap="none">
            <a:spAutoFit/>
          </a:bodyPr>
          <a:lstStyle/>
          <a:p>
            <a:pPr algn="ctr" fontAlgn="base">
              <a:spcBef>
                <a:spcPct val="0"/>
              </a:spcBef>
              <a:spcAft>
                <a:spcPct val="0"/>
              </a:spcAft>
            </a:pPr>
            <a:r>
              <a:rPr lang="en-US" sz="1400">
                <a:solidFill>
                  <a:srgbClr val="000000"/>
                </a:solidFill>
                <a:latin typeface="Gill Sans MT" pitchFamily="34" charset="0"/>
              </a:rPr>
              <a:t>SIMD</a:t>
            </a:r>
            <a:endParaRPr lang="en-US" sz="1400" baseline="-25000">
              <a:solidFill>
                <a:srgbClr val="000000"/>
              </a:solidFill>
              <a:latin typeface="Gill Sans MT" pitchFamily="34" charset="0"/>
            </a:endParaRPr>
          </a:p>
        </p:txBody>
      </p:sp>
      <p:sp>
        <p:nvSpPr>
          <p:cNvPr id="486423" name="Text Box 23"/>
          <p:cNvSpPr txBox="1">
            <a:spLocks noChangeArrowheads="1"/>
          </p:cNvSpPr>
          <p:nvPr/>
        </p:nvSpPr>
        <p:spPr bwMode="auto">
          <a:xfrm>
            <a:off x="7046913" y="1758950"/>
            <a:ext cx="540534" cy="307777"/>
          </a:xfrm>
          <a:prstGeom prst="rect">
            <a:avLst/>
          </a:prstGeom>
          <a:noFill/>
          <a:ln w="9525">
            <a:noFill/>
            <a:miter lim="800000"/>
            <a:headEnd/>
            <a:tailEnd/>
          </a:ln>
          <a:effectLst/>
        </p:spPr>
        <p:txBody>
          <a:bodyPr wrap="none">
            <a:spAutoFit/>
          </a:bodyPr>
          <a:lstStyle/>
          <a:p>
            <a:pPr algn="ctr" fontAlgn="base">
              <a:spcBef>
                <a:spcPct val="0"/>
              </a:spcBef>
              <a:spcAft>
                <a:spcPct val="0"/>
              </a:spcAft>
            </a:pPr>
            <a:r>
              <a:rPr lang="en-US" sz="1400">
                <a:solidFill>
                  <a:srgbClr val="000000"/>
                </a:solidFill>
                <a:latin typeface="Gill Sans MT" pitchFamily="34" charset="0"/>
              </a:rPr>
              <a:t>Load</a:t>
            </a:r>
            <a:endParaRPr lang="en-US" sz="1400" baseline="-25000">
              <a:solidFill>
                <a:srgbClr val="000000"/>
              </a:solidFill>
              <a:latin typeface="Gill Sans MT" pitchFamily="34" charset="0"/>
            </a:endParaRPr>
          </a:p>
        </p:txBody>
      </p:sp>
      <p:sp>
        <p:nvSpPr>
          <p:cNvPr id="486424" name="Text Box 24"/>
          <p:cNvSpPr txBox="1">
            <a:spLocks noChangeArrowheads="1"/>
          </p:cNvSpPr>
          <p:nvPr/>
        </p:nvSpPr>
        <p:spPr bwMode="auto">
          <a:xfrm>
            <a:off x="7583488" y="1758950"/>
            <a:ext cx="578620" cy="307777"/>
          </a:xfrm>
          <a:prstGeom prst="rect">
            <a:avLst/>
          </a:prstGeom>
          <a:noFill/>
          <a:ln w="9525">
            <a:noFill/>
            <a:miter lim="800000"/>
            <a:headEnd/>
            <a:tailEnd/>
          </a:ln>
          <a:effectLst/>
        </p:spPr>
        <p:txBody>
          <a:bodyPr wrap="none">
            <a:spAutoFit/>
          </a:bodyPr>
          <a:lstStyle/>
          <a:p>
            <a:pPr algn="ctr" fontAlgn="base">
              <a:spcBef>
                <a:spcPct val="0"/>
              </a:spcBef>
              <a:spcAft>
                <a:spcPct val="0"/>
              </a:spcAft>
            </a:pPr>
            <a:r>
              <a:rPr lang="en-US" sz="1400">
                <a:solidFill>
                  <a:srgbClr val="000000"/>
                </a:solidFill>
                <a:latin typeface="Gill Sans MT" pitchFamily="34" charset="0"/>
              </a:rPr>
              <a:t>Store</a:t>
            </a:r>
            <a:endParaRPr lang="en-US" sz="1400" baseline="-25000">
              <a:solidFill>
                <a:srgbClr val="000000"/>
              </a:solidFill>
              <a:latin typeface="Gill Sans MT" pitchFamily="34" charset="0"/>
            </a:endParaRPr>
          </a:p>
        </p:txBody>
      </p:sp>
      <p:sp>
        <p:nvSpPr>
          <p:cNvPr id="486425" name="AutoShape 25"/>
          <p:cNvSpPr>
            <a:spLocks noChangeArrowheads="1"/>
          </p:cNvSpPr>
          <p:nvPr/>
        </p:nvSpPr>
        <p:spPr bwMode="auto">
          <a:xfrm>
            <a:off x="2838450" y="2516188"/>
            <a:ext cx="454025" cy="2959100"/>
          </a:xfrm>
          <a:prstGeom prst="roundRect">
            <a:avLst>
              <a:gd name="adj" fmla="val 16667"/>
            </a:avLst>
          </a:prstGeom>
          <a:solidFill>
            <a:schemeClr val="accent1"/>
          </a:solidFill>
          <a:ln w="9525">
            <a:noFill/>
            <a:round/>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486435" name="Line 35"/>
          <p:cNvSpPr>
            <a:spLocks noChangeShapeType="1"/>
          </p:cNvSpPr>
          <p:nvPr/>
        </p:nvSpPr>
        <p:spPr bwMode="auto">
          <a:xfrm>
            <a:off x="2609850" y="2592388"/>
            <a:ext cx="228600" cy="0"/>
          </a:xfrm>
          <a:prstGeom prst="line">
            <a:avLst/>
          </a:prstGeom>
          <a:noFill/>
          <a:ln w="9525">
            <a:solidFill>
              <a:schemeClr val="tx1"/>
            </a:solidFill>
            <a:round/>
            <a:headEnd/>
            <a:tailEnd/>
          </a:ln>
          <a:effectLst/>
        </p:spPr>
        <p:txBody>
          <a:bodyPr/>
          <a:lstStyle/>
          <a:p>
            <a:pPr algn="ctr" fontAlgn="base">
              <a:spcBef>
                <a:spcPct val="0"/>
              </a:spcBef>
              <a:spcAft>
                <a:spcPct val="0"/>
              </a:spcAft>
            </a:pPr>
            <a:endParaRPr lang="en-US" sz="1600">
              <a:solidFill>
                <a:srgbClr val="000000"/>
              </a:solidFill>
              <a:latin typeface="Gill Sans MT" pitchFamily="34" charset="0"/>
            </a:endParaRPr>
          </a:p>
        </p:txBody>
      </p:sp>
      <p:sp>
        <p:nvSpPr>
          <p:cNvPr id="486436" name="Line 36"/>
          <p:cNvSpPr>
            <a:spLocks noChangeShapeType="1"/>
          </p:cNvSpPr>
          <p:nvPr/>
        </p:nvSpPr>
        <p:spPr bwMode="auto">
          <a:xfrm>
            <a:off x="2609850" y="2667000"/>
            <a:ext cx="758825" cy="0"/>
          </a:xfrm>
          <a:prstGeom prst="line">
            <a:avLst/>
          </a:prstGeom>
          <a:noFill/>
          <a:ln w="9525">
            <a:solidFill>
              <a:schemeClr val="tx1"/>
            </a:solidFill>
            <a:round/>
            <a:headEnd/>
            <a:tailEnd/>
          </a:ln>
          <a:effectLst/>
        </p:spPr>
        <p:txBody>
          <a:bodyPr/>
          <a:lstStyle/>
          <a:p>
            <a:pPr algn="ctr" fontAlgn="base">
              <a:spcBef>
                <a:spcPct val="0"/>
              </a:spcBef>
              <a:spcAft>
                <a:spcPct val="0"/>
              </a:spcAft>
            </a:pPr>
            <a:endParaRPr lang="en-US" sz="1600">
              <a:solidFill>
                <a:srgbClr val="000000"/>
              </a:solidFill>
              <a:latin typeface="Gill Sans MT" pitchFamily="34" charset="0"/>
            </a:endParaRPr>
          </a:p>
        </p:txBody>
      </p:sp>
      <p:sp>
        <p:nvSpPr>
          <p:cNvPr id="486437" name="Line 37"/>
          <p:cNvSpPr>
            <a:spLocks noChangeShapeType="1"/>
          </p:cNvSpPr>
          <p:nvPr/>
        </p:nvSpPr>
        <p:spPr bwMode="auto">
          <a:xfrm>
            <a:off x="2609850" y="2743200"/>
            <a:ext cx="1290638" cy="0"/>
          </a:xfrm>
          <a:prstGeom prst="line">
            <a:avLst/>
          </a:prstGeom>
          <a:noFill/>
          <a:ln w="9525">
            <a:solidFill>
              <a:schemeClr val="tx1"/>
            </a:solidFill>
            <a:round/>
            <a:headEnd/>
            <a:tailEnd/>
          </a:ln>
          <a:effectLst/>
        </p:spPr>
        <p:txBody>
          <a:bodyPr/>
          <a:lstStyle/>
          <a:p>
            <a:pPr algn="ctr" fontAlgn="base">
              <a:spcBef>
                <a:spcPct val="0"/>
              </a:spcBef>
              <a:spcAft>
                <a:spcPct val="0"/>
              </a:spcAft>
            </a:pPr>
            <a:endParaRPr lang="en-US" sz="1600">
              <a:solidFill>
                <a:srgbClr val="000000"/>
              </a:solidFill>
              <a:latin typeface="Gill Sans MT" pitchFamily="34" charset="0"/>
            </a:endParaRPr>
          </a:p>
        </p:txBody>
      </p:sp>
      <p:sp>
        <p:nvSpPr>
          <p:cNvPr id="486438" name="Line 38"/>
          <p:cNvSpPr>
            <a:spLocks noChangeShapeType="1"/>
          </p:cNvSpPr>
          <p:nvPr/>
        </p:nvSpPr>
        <p:spPr bwMode="auto">
          <a:xfrm>
            <a:off x="2609850" y="2819400"/>
            <a:ext cx="1822450" cy="0"/>
          </a:xfrm>
          <a:prstGeom prst="line">
            <a:avLst/>
          </a:prstGeom>
          <a:noFill/>
          <a:ln w="9525">
            <a:solidFill>
              <a:schemeClr val="tx1"/>
            </a:solidFill>
            <a:round/>
            <a:headEnd/>
            <a:tailEnd/>
          </a:ln>
          <a:effectLst/>
        </p:spPr>
        <p:txBody>
          <a:bodyPr/>
          <a:lstStyle/>
          <a:p>
            <a:pPr algn="ctr" fontAlgn="base">
              <a:spcBef>
                <a:spcPct val="0"/>
              </a:spcBef>
              <a:spcAft>
                <a:spcPct val="0"/>
              </a:spcAft>
            </a:pPr>
            <a:endParaRPr lang="en-US" sz="1600">
              <a:solidFill>
                <a:srgbClr val="000000"/>
              </a:solidFill>
              <a:latin typeface="Gill Sans MT" pitchFamily="34" charset="0"/>
            </a:endParaRPr>
          </a:p>
        </p:txBody>
      </p:sp>
      <p:sp>
        <p:nvSpPr>
          <p:cNvPr id="486439" name="Line 39"/>
          <p:cNvSpPr>
            <a:spLocks noChangeShapeType="1"/>
          </p:cNvSpPr>
          <p:nvPr/>
        </p:nvSpPr>
        <p:spPr bwMode="auto">
          <a:xfrm>
            <a:off x="2609850" y="2895600"/>
            <a:ext cx="2352675" cy="0"/>
          </a:xfrm>
          <a:prstGeom prst="line">
            <a:avLst/>
          </a:prstGeom>
          <a:noFill/>
          <a:ln w="9525">
            <a:solidFill>
              <a:schemeClr val="tx1"/>
            </a:solidFill>
            <a:round/>
            <a:headEnd/>
            <a:tailEnd/>
          </a:ln>
          <a:effectLst/>
        </p:spPr>
        <p:txBody>
          <a:bodyPr/>
          <a:lstStyle/>
          <a:p>
            <a:pPr algn="ctr" fontAlgn="base">
              <a:spcBef>
                <a:spcPct val="0"/>
              </a:spcBef>
              <a:spcAft>
                <a:spcPct val="0"/>
              </a:spcAft>
            </a:pPr>
            <a:endParaRPr lang="en-US" sz="1600">
              <a:solidFill>
                <a:srgbClr val="000000"/>
              </a:solidFill>
              <a:latin typeface="Gill Sans MT" pitchFamily="34" charset="0"/>
            </a:endParaRPr>
          </a:p>
        </p:txBody>
      </p:sp>
      <p:sp>
        <p:nvSpPr>
          <p:cNvPr id="486440" name="Line 40"/>
          <p:cNvSpPr>
            <a:spLocks noChangeShapeType="1"/>
          </p:cNvSpPr>
          <p:nvPr/>
        </p:nvSpPr>
        <p:spPr bwMode="auto">
          <a:xfrm>
            <a:off x="2609850" y="2971800"/>
            <a:ext cx="2884488" cy="0"/>
          </a:xfrm>
          <a:prstGeom prst="line">
            <a:avLst/>
          </a:prstGeom>
          <a:noFill/>
          <a:ln w="9525">
            <a:solidFill>
              <a:schemeClr val="tx1"/>
            </a:solidFill>
            <a:round/>
            <a:headEnd/>
            <a:tailEnd/>
          </a:ln>
          <a:effectLst/>
        </p:spPr>
        <p:txBody>
          <a:bodyPr/>
          <a:lstStyle/>
          <a:p>
            <a:pPr algn="ctr" fontAlgn="base">
              <a:spcBef>
                <a:spcPct val="0"/>
              </a:spcBef>
              <a:spcAft>
                <a:spcPct val="0"/>
              </a:spcAft>
            </a:pPr>
            <a:endParaRPr lang="en-US" sz="1600">
              <a:solidFill>
                <a:srgbClr val="000000"/>
              </a:solidFill>
              <a:latin typeface="Gill Sans MT" pitchFamily="34" charset="0"/>
            </a:endParaRPr>
          </a:p>
        </p:txBody>
      </p:sp>
      <p:sp>
        <p:nvSpPr>
          <p:cNvPr id="486441" name="Line 41"/>
          <p:cNvSpPr>
            <a:spLocks noChangeShapeType="1"/>
          </p:cNvSpPr>
          <p:nvPr/>
        </p:nvSpPr>
        <p:spPr bwMode="auto">
          <a:xfrm>
            <a:off x="2609850" y="3046413"/>
            <a:ext cx="3416300" cy="0"/>
          </a:xfrm>
          <a:prstGeom prst="line">
            <a:avLst/>
          </a:prstGeom>
          <a:noFill/>
          <a:ln w="9525">
            <a:solidFill>
              <a:schemeClr val="tx1"/>
            </a:solidFill>
            <a:round/>
            <a:headEnd/>
            <a:tailEnd/>
          </a:ln>
          <a:effectLst/>
        </p:spPr>
        <p:txBody>
          <a:bodyPr/>
          <a:lstStyle/>
          <a:p>
            <a:pPr algn="ctr" fontAlgn="base">
              <a:spcBef>
                <a:spcPct val="0"/>
              </a:spcBef>
              <a:spcAft>
                <a:spcPct val="0"/>
              </a:spcAft>
            </a:pPr>
            <a:endParaRPr lang="en-US" sz="1600">
              <a:solidFill>
                <a:srgbClr val="000000"/>
              </a:solidFill>
              <a:latin typeface="Gill Sans MT" pitchFamily="34" charset="0"/>
            </a:endParaRPr>
          </a:p>
        </p:txBody>
      </p:sp>
      <p:sp>
        <p:nvSpPr>
          <p:cNvPr id="486442" name="Line 42"/>
          <p:cNvSpPr>
            <a:spLocks noChangeShapeType="1"/>
          </p:cNvSpPr>
          <p:nvPr/>
        </p:nvSpPr>
        <p:spPr bwMode="auto">
          <a:xfrm>
            <a:off x="2609850" y="3122613"/>
            <a:ext cx="3946525" cy="0"/>
          </a:xfrm>
          <a:prstGeom prst="line">
            <a:avLst/>
          </a:prstGeom>
          <a:noFill/>
          <a:ln w="9525">
            <a:solidFill>
              <a:schemeClr val="tx1"/>
            </a:solidFill>
            <a:round/>
            <a:headEnd/>
            <a:tailEnd/>
          </a:ln>
          <a:effectLst/>
        </p:spPr>
        <p:txBody>
          <a:bodyPr/>
          <a:lstStyle/>
          <a:p>
            <a:pPr algn="ctr" fontAlgn="base">
              <a:spcBef>
                <a:spcPct val="0"/>
              </a:spcBef>
              <a:spcAft>
                <a:spcPct val="0"/>
              </a:spcAft>
            </a:pPr>
            <a:endParaRPr lang="en-US" sz="1600">
              <a:solidFill>
                <a:srgbClr val="000000"/>
              </a:solidFill>
              <a:latin typeface="Gill Sans MT" pitchFamily="34" charset="0"/>
            </a:endParaRPr>
          </a:p>
        </p:txBody>
      </p:sp>
      <p:sp>
        <p:nvSpPr>
          <p:cNvPr id="486443" name="Line 43"/>
          <p:cNvSpPr>
            <a:spLocks noChangeShapeType="1"/>
          </p:cNvSpPr>
          <p:nvPr/>
        </p:nvSpPr>
        <p:spPr bwMode="auto">
          <a:xfrm>
            <a:off x="2609850" y="3198813"/>
            <a:ext cx="4478338" cy="0"/>
          </a:xfrm>
          <a:prstGeom prst="line">
            <a:avLst/>
          </a:prstGeom>
          <a:noFill/>
          <a:ln w="9525">
            <a:solidFill>
              <a:schemeClr val="tx1"/>
            </a:solidFill>
            <a:round/>
            <a:headEnd/>
            <a:tailEnd/>
          </a:ln>
          <a:effectLst/>
        </p:spPr>
        <p:txBody>
          <a:bodyPr/>
          <a:lstStyle/>
          <a:p>
            <a:pPr algn="ctr" fontAlgn="base">
              <a:spcBef>
                <a:spcPct val="0"/>
              </a:spcBef>
              <a:spcAft>
                <a:spcPct val="0"/>
              </a:spcAft>
            </a:pPr>
            <a:endParaRPr lang="en-US" sz="1600">
              <a:solidFill>
                <a:srgbClr val="000000"/>
              </a:solidFill>
              <a:latin typeface="Gill Sans MT" pitchFamily="34" charset="0"/>
            </a:endParaRPr>
          </a:p>
        </p:txBody>
      </p:sp>
      <p:sp>
        <p:nvSpPr>
          <p:cNvPr id="486444" name="Line 44"/>
          <p:cNvSpPr>
            <a:spLocks noChangeShapeType="1"/>
          </p:cNvSpPr>
          <p:nvPr/>
        </p:nvSpPr>
        <p:spPr bwMode="auto">
          <a:xfrm>
            <a:off x="2609850" y="3275013"/>
            <a:ext cx="5008563" cy="0"/>
          </a:xfrm>
          <a:prstGeom prst="line">
            <a:avLst/>
          </a:prstGeom>
          <a:noFill/>
          <a:ln w="9525">
            <a:solidFill>
              <a:schemeClr val="tx1"/>
            </a:solidFill>
            <a:round/>
            <a:headEnd/>
            <a:tailEnd/>
          </a:ln>
          <a:effectLst/>
        </p:spPr>
        <p:txBody>
          <a:bodyPr/>
          <a:lstStyle/>
          <a:p>
            <a:pPr algn="ctr" fontAlgn="base">
              <a:spcBef>
                <a:spcPct val="0"/>
              </a:spcBef>
              <a:spcAft>
                <a:spcPct val="0"/>
              </a:spcAft>
            </a:pPr>
            <a:endParaRPr lang="en-US" sz="1600">
              <a:solidFill>
                <a:srgbClr val="000000"/>
              </a:solidFill>
              <a:latin typeface="Gill Sans MT" pitchFamily="34" charset="0"/>
            </a:endParaRPr>
          </a:p>
        </p:txBody>
      </p:sp>
      <p:sp>
        <p:nvSpPr>
          <p:cNvPr id="486445" name="AutoShape 45"/>
          <p:cNvSpPr>
            <a:spLocks noChangeArrowheads="1"/>
          </p:cNvSpPr>
          <p:nvPr/>
        </p:nvSpPr>
        <p:spPr bwMode="auto">
          <a:xfrm>
            <a:off x="2230438" y="2516188"/>
            <a:ext cx="379412" cy="835025"/>
          </a:xfrm>
          <a:prstGeom prst="roundRect">
            <a:avLst>
              <a:gd name="adj" fmla="val 16667"/>
            </a:avLst>
          </a:prstGeom>
          <a:solidFill>
            <a:srgbClr val="3366FF"/>
          </a:solidFill>
          <a:ln w="9525">
            <a:noFill/>
            <a:round/>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486446" name="Rectangle 46"/>
          <p:cNvSpPr>
            <a:spLocks noChangeArrowheads="1"/>
          </p:cNvSpPr>
          <p:nvPr/>
        </p:nvSpPr>
        <p:spPr bwMode="auto">
          <a:xfrm>
            <a:off x="1092200" y="2819400"/>
            <a:ext cx="758825" cy="227013"/>
          </a:xfrm>
          <a:prstGeom prst="rect">
            <a:avLst/>
          </a:prstGeom>
          <a:solidFill>
            <a:schemeClr val="accent1"/>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a:solidFill>
                  <a:srgbClr val="000000"/>
                </a:solidFill>
                <a:latin typeface="Gill Sans MT" pitchFamily="34" charset="0"/>
              </a:rPr>
              <a:t>ADD</a:t>
            </a:r>
          </a:p>
        </p:txBody>
      </p:sp>
      <p:sp>
        <p:nvSpPr>
          <p:cNvPr id="486447" name="Rectangle 47"/>
          <p:cNvSpPr>
            <a:spLocks noChangeArrowheads="1"/>
          </p:cNvSpPr>
          <p:nvPr/>
        </p:nvSpPr>
        <p:spPr bwMode="auto">
          <a:xfrm>
            <a:off x="1851025" y="2817813"/>
            <a:ext cx="303213" cy="228600"/>
          </a:xfrm>
          <a:prstGeom prst="rect">
            <a:avLst/>
          </a:prstGeom>
          <a:solidFill>
            <a:srgbClr val="99CCFF"/>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a:solidFill>
                  <a:srgbClr val="000000"/>
                </a:solidFill>
                <a:latin typeface="Gill Sans MT" pitchFamily="34" charset="0"/>
              </a:rPr>
              <a:t>5</a:t>
            </a:r>
          </a:p>
        </p:txBody>
      </p:sp>
      <p:sp>
        <p:nvSpPr>
          <p:cNvPr id="486449" name="Line 49"/>
          <p:cNvSpPr>
            <a:spLocks noChangeShapeType="1"/>
          </p:cNvSpPr>
          <p:nvPr/>
        </p:nvSpPr>
        <p:spPr bwMode="auto">
          <a:xfrm>
            <a:off x="2609850" y="3502025"/>
            <a:ext cx="228600" cy="0"/>
          </a:xfrm>
          <a:prstGeom prst="line">
            <a:avLst/>
          </a:prstGeom>
          <a:noFill/>
          <a:ln w="9525">
            <a:solidFill>
              <a:schemeClr val="tx1"/>
            </a:solidFill>
            <a:round/>
            <a:headEnd/>
            <a:tailEnd/>
          </a:ln>
          <a:effectLst/>
        </p:spPr>
        <p:txBody>
          <a:bodyPr/>
          <a:lstStyle/>
          <a:p>
            <a:pPr algn="ctr" fontAlgn="base">
              <a:spcBef>
                <a:spcPct val="0"/>
              </a:spcBef>
              <a:spcAft>
                <a:spcPct val="0"/>
              </a:spcAft>
            </a:pPr>
            <a:endParaRPr lang="en-US" sz="1600">
              <a:solidFill>
                <a:srgbClr val="000000"/>
              </a:solidFill>
              <a:latin typeface="Gill Sans MT" pitchFamily="34" charset="0"/>
            </a:endParaRPr>
          </a:p>
        </p:txBody>
      </p:sp>
      <p:sp>
        <p:nvSpPr>
          <p:cNvPr id="486450" name="Line 50"/>
          <p:cNvSpPr>
            <a:spLocks noChangeShapeType="1"/>
          </p:cNvSpPr>
          <p:nvPr/>
        </p:nvSpPr>
        <p:spPr bwMode="auto">
          <a:xfrm>
            <a:off x="2609850" y="3576638"/>
            <a:ext cx="758825" cy="0"/>
          </a:xfrm>
          <a:prstGeom prst="line">
            <a:avLst/>
          </a:prstGeom>
          <a:noFill/>
          <a:ln w="9525">
            <a:solidFill>
              <a:schemeClr val="tx1"/>
            </a:solidFill>
            <a:round/>
            <a:headEnd/>
            <a:tailEnd/>
          </a:ln>
          <a:effectLst/>
        </p:spPr>
        <p:txBody>
          <a:bodyPr/>
          <a:lstStyle/>
          <a:p>
            <a:pPr algn="ctr" fontAlgn="base">
              <a:spcBef>
                <a:spcPct val="0"/>
              </a:spcBef>
              <a:spcAft>
                <a:spcPct val="0"/>
              </a:spcAft>
            </a:pPr>
            <a:endParaRPr lang="en-US" sz="1600">
              <a:solidFill>
                <a:srgbClr val="000000"/>
              </a:solidFill>
              <a:latin typeface="Gill Sans MT" pitchFamily="34" charset="0"/>
            </a:endParaRPr>
          </a:p>
        </p:txBody>
      </p:sp>
      <p:sp>
        <p:nvSpPr>
          <p:cNvPr id="486451" name="Line 51"/>
          <p:cNvSpPr>
            <a:spLocks noChangeShapeType="1"/>
          </p:cNvSpPr>
          <p:nvPr/>
        </p:nvSpPr>
        <p:spPr bwMode="auto">
          <a:xfrm>
            <a:off x="2609850" y="3652838"/>
            <a:ext cx="1290638" cy="0"/>
          </a:xfrm>
          <a:prstGeom prst="line">
            <a:avLst/>
          </a:prstGeom>
          <a:noFill/>
          <a:ln w="9525">
            <a:solidFill>
              <a:schemeClr val="tx1"/>
            </a:solidFill>
            <a:round/>
            <a:headEnd/>
            <a:tailEnd/>
          </a:ln>
          <a:effectLst/>
        </p:spPr>
        <p:txBody>
          <a:bodyPr/>
          <a:lstStyle/>
          <a:p>
            <a:pPr algn="ctr" fontAlgn="base">
              <a:spcBef>
                <a:spcPct val="0"/>
              </a:spcBef>
              <a:spcAft>
                <a:spcPct val="0"/>
              </a:spcAft>
            </a:pPr>
            <a:endParaRPr lang="en-US" sz="1600">
              <a:solidFill>
                <a:srgbClr val="000000"/>
              </a:solidFill>
              <a:latin typeface="Gill Sans MT" pitchFamily="34" charset="0"/>
            </a:endParaRPr>
          </a:p>
        </p:txBody>
      </p:sp>
      <p:sp>
        <p:nvSpPr>
          <p:cNvPr id="486452" name="Line 52"/>
          <p:cNvSpPr>
            <a:spLocks noChangeShapeType="1"/>
          </p:cNvSpPr>
          <p:nvPr/>
        </p:nvSpPr>
        <p:spPr bwMode="auto">
          <a:xfrm>
            <a:off x="2609850" y="3729038"/>
            <a:ext cx="1822450" cy="0"/>
          </a:xfrm>
          <a:prstGeom prst="line">
            <a:avLst/>
          </a:prstGeom>
          <a:noFill/>
          <a:ln w="9525">
            <a:solidFill>
              <a:schemeClr val="tx1"/>
            </a:solidFill>
            <a:round/>
            <a:headEnd/>
            <a:tailEnd/>
          </a:ln>
          <a:effectLst/>
        </p:spPr>
        <p:txBody>
          <a:bodyPr/>
          <a:lstStyle/>
          <a:p>
            <a:pPr algn="ctr" fontAlgn="base">
              <a:spcBef>
                <a:spcPct val="0"/>
              </a:spcBef>
              <a:spcAft>
                <a:spcPct val="0"/>
              </a:spcAft>
            </a:pPr>
            <a:endParaRPr lang="en-US" sz="1600">
              <a:solidFill>
                <a:srgbClr val="000000"/>
              </a:solidFill>
              <a:latin typeface="Gill Sans MT" pitchFamily="34" charset="0"/>
            </a:endParaRPr>
          </a:p>
        </p:txBody>
      </p:sp>
      <p:sp>
        <p:nvSpPr>
          <p:cNvPr id="486453" name="Line 53"/>
          <p:cNvSpPr>
            <a:spLocks noChangeShapeType="1"/>
          </p:cNvSpPr>
          <p:nvPr/>
        </p:nvSpPr>
        <p:spPr bwMode="auto">
          <a:xfrm>
            <a:off x="2609850" y="3805238"/>
            <a:ext cx="2352675" cy="0"/>
          </a:xfrm>
          <a:prstGeom prst="line">
            <a:avLst/>
          </a:prstGeom>
          <a:noFill/>
          <a:ln w="9525">
            <a:solidFill>
              <a:schemeClr val="tx1"/>
            </a:solidFill>
            <a:round/>
            <a:headEnd/>
            <a:tailEnd/>
          </a:ln>
          <a:effectLst/>
        </p:spPr>
        <p:txBody>
          <a:bodyPr/>
          <a:lstStyle/>
          <a:p>
            <a:pPr algn="ctr" fontAlgn="base">
              <a:spcBef>
                <a:spcPct val="0"/>
              </a:spcBef>
              <a:spcAft>
                <a:spcPct val="0"/>
              </a:spcAft>
            </a:pPr>
            <a:endParaRPr lang="en-US" sz="1600">
              <a:solidFill>
                <a:srgbClr val="000000"/>
              </a:solidFill>
              <a:latin typeface="Gill Sans MT" pitchFamily="34" charset="0"/>
            </a:endParaRPr>
          </a:p>
        </p:txBody>
      </p:sp>
      <p:sp>
        <p:nvSpPr>
          <p:cNvPr id="486454" name="Line 54"/>
          <p:cNvSpPr>
            <a:spLocks noChangeShapeType="1"/>
          </p:cNvSpPr>
          <p:nvPr/>
        </p:nvSpPr>
        <p:spPr bwMode="auto">
          <a:xfrm>
            <a:off x="2609850" y="3881438"/>
            <a:ext cx="2884488" cy="0"/>
          </a:xfrm>
          <a:prstGeom prst="line">
            <a:avLst/>
          </a:prstGeom>
          <a:noFill/>
          <a:ln w="9525">
            <a:solidFill>
              <a:schemeClr val="tx1"/>
            </a:solidFill>
            <a:round/>
            <a:headEnd/>
            <a:tailEnd/>
          </a:ln>
          <a:effectLst/>
        </p:spPr>
        <p:txBody>
          <a:bodyPr/>
          <a:lstStyle/>
          <a:p>
            <a:pPr algn="ctr" fontAlgn="base">
              <a:spcBef>
                <a:spcPct val="0"/>
              </a:spcBef>
              <a:spcAft>
                <a:spcPct val="0"/>
              </a:spcAft>
            </a:pPr>
            <a:endParaRPr lang="en-US" sz="1600">
              <a:solidFill>
                <a:srgbClr val="000000"/>
              </a:solidFill>
              <a:latin typeface="Gill Sans MT" pitchFamily="34" charset="0"/>
            </a:endParaRPr>
          </a:p>
        </p:txBody>
      </p:sp>
      <p:sp>
        <p:nvSpPr>
          <p:cNvPr id="486455" name="Line 55"/>
          <p:cNvSpPr>
            <a:spLocks noChangeShapeType="1"/>
          </p:cNvSpPr>
          <p:nvPr/>
        </p:nvSpPr>
        <p:spPr bwMode="auto">
          <a:xfrm>
            <a:off x="2609850" y="3956050"/>
            <a:ext cx="3416300" cy="0"/>
          </a:xfrm>
          <a:prstGeom prst="line">
            <a:avLst/>
          </a:prstGeom>
          <a:noFill/>
          <a:ln w="9525">
            <a:solidFill>
              <a:schemeClr val="tx1"/>
            </a:solidFill>
            <a:round/>
            <a:headEnd/>
            <a:tailEnd/>
          </a:ln>
          <a:effectLst/>
        </p:spPr>
        <p:txBody>
          <a:bodyPr/>
          <a:lstStyle/>
          <a:p>
            <a:pPr algn="ctr" fontAlgn="base">
              <a:spcBef>
                <a:spcPct val="0"/>
              </a:spcBef>
              <a:spcAft>
                <a:spcPct val="0"/>
              </a:spcAft>
            </a:pPr>
            <a:endParaRPr lang="en-US" sz="1600">
              <a:solidFill>
                <a:srgbClr val="000000"/>
              </a:solidFill>
              <a:latin typeface="Gill Sans MT" pitchFamily="34" charset="0"/>
            </a:endParaRPr>
          </a:p>
        </p:txBody>
      </p:sp>
      <p:sp>
        <p:nvSpPr>
          <p:cNvPr id="486456" name="Line 56"/>
          <p:cNvSpPr>
            <a:spLocks noChangeShapeType="1"/>
          </p:cNvSpPr>
          <p:nvPr/>
        </p:nvSpPr>
        <p:spPr bwMode="auto">
          <a:xfrm>
            <a:off x="2609850" y="4032250"/>
            <a:ext cx="3946525" cy="0"/>
          </a:xfrm>
          <a:prstGeom prst="line">
            <a:avLst/>
          </a:prstGeom>
          <a:noFill/>
          <a:ln w="9525">
            <a:solidFill>
              <a:schemeClr val="tx1"/>
            </a:solidFill>
            <a:round/>
            <a:headEnd/>
            <a:tailEnd/>
          </a:ln>
          <a:effectLst/>
        </p:spPr>
        <p:txBody>
          <a:bodyPr/>
          <a:lstStyle/>
          <a:p>
            <a:pPr algn="ctr" fontAlgn="base">
              <a:spcBef>
                <a:spcPct val="0"/>
              </a:spcBef>
              <a:spcAft>
                <a:spcPct val="0"/>
              </a:spcAft>
            </a:pPr>
            <a:endParaRPr lang="en-US" sz="1600">
              <a:solidFill>
                <a:srgbClr val="000000"/>
              </a:solidFill>
              <a:latin typeface="Gill Sans MT" pitchFamily="34" charset="0"/>
            </a:endParaRPr>
          </a:p>
        </p:txBody>
      </p:sp>
      <p:sp>
        <p:nvSpPr>
          <p:cNvPr id="486457" name="Line 57"/>
          <p:cNvSpPr>
            <a:spLocks noChangeShapeType="1"/>
          </p:cNvSpPr>
          <p:nvPr/>
        </p:nvSpPr>
        <p:spPr bwMode="auto">
          <a:xfrm>
            <a:off x="2609850" y="4108450"/>
            <a:ext cx="4478338" cy="0"/>
          </a:xfrm>
          <a:prstGeom prst="line">
            <a:avLst/>
          </a:prstGeom>
          <a:noFill/>
          <a:ln w="9525">
            <a:solidFill>
              <a:schemeClr val="tx1"/>
            </a:solidFill>
            <a:round/>
            <a:headEnd/>
            <a:tailEnd/>
          </a:ln>
          <a:effectLst/>
        </p:spPr>
        <p:txBody>
          <a:bodyPr/>
          <a:lstStyle/>
          <a:p>
            <a:pPr algn="ctr" fontAlgn="base">
              <a:spcBef>
                <a:spcPct val="0"/>
              </a:spcBef>
              <a:spcAft>
                <a:spcPct val="0"/>
              </a:spcAft>
            </a:pPr>
            <a:endParaRPr lang="en-US" sz="1600">
              <a:solidFill>
                <a:srgbClr val="000000"/>
              </a:solidFill>
              <a:latin typeface="Gill Sans MT" pitchFamily="34" charset="0"/>
            </a:endParaRPr>
          </a:p>
        </p:txBody>
      </p:sp>
      <p:sp>
        <p:nvSpPr>
          <p:cNvPr id="486458" name="Line 58"/>
          <p:cNvSpPr>
            <a:spLocks noChangeShapeType="1"/>
          </p:cNvSpPr>
          <p:nvPr/>
        </p:nvSpPr>
        <p:spPr bwMode="auto">
          <a:xfrm>
            <a:off x="2609850" y="4184650"/>
            <a:ext cx="5008563" cy="0"/>
          </a:xfrm>
          <a:prstGeom prst="line">
            <a:avLst/>
          </a:prstGeom>
          <a:noFill/>
          <a:ln w="9525">
            <a:solidFill>
              <a:schemeClr val="tx1"/>
            </a:solidFill>
            <a:round/>
            <a:headEnd/>
            <a:tailEnd/>
          </a:ln>
          <a:effectLst/>
        </p:spPr>
        <p:txBody>
          <a:bodyPr/>
          <a:lstStyle/>
          <a:p>
            <a:pPr algn="ctr" fontAlgn="base">
              <a:spcBef>
                <a:spcPct val="0"/>
              </a:spcBef>
              <a:spcAft>
                <a:spcPct val="0"/>
              </a:spcAft>
            </a:pPr>
            <a:endParaRPr lang="en-US" sz="1600">
              <a:solidFill>
                <a:srgbClr val="000000"/>
              </a:solidFill>
              <a:latin typeface="Gill Sans MT" pitchFamily="34" charset="0"/>
            </a:endParaRPr>
          </a:p>
        </p:txBody>
      </p:sp>
      <p:sp>
        <p:nvSpPr>
          <p:cNvPr id="486459" name="AutoShape 59"/>
          <p:cNvSpPr>
            <a:spLocks noChangeArrowheads="1"/>
          </p:cNvSpPr>
          <p:nvPr/>
        </p:nvSpPr>
        <p:spPr bwMode="auto">
          <a:xfrm>
            <a:off x="2230438" y="3425825"/>
            <a:ext cx="379412" cy="835025"/>
          </a:xfrm>
          <a:prstGeom prst="roundRect">
            <a:avLst>
              <a:gd name="adj" fmla="val 16667"/>
            </a:avLst>
          </a:prstGeom>
          <a:solidFill>
            <a:srgbClr val="3366FF"/>
          </a:solidFill>
          <a:ln w="9525">
            <a:noFill/>
            <a:round/>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486460" name="Rectangle 60"/>
          <p:cNvSpPr>
            <a:spLocks noChangeArrowheads="1"/>
          </p:cNvSpPr>
          <p:nvPr/>
        </p:nvSpPr>
        <p:spPr bwMode="auto">
          <a:xfrm>
            <a:off x="1092200" y="3729038"/>
            <a:ext cx="758825" cy="227012"/>
          </a:xfrm>
          <a:prstGeom prst="rect">
            <a:avLst/>
          </a:prstGeom>
          <a:solidFill>
            <a:schemeClr val="accent1"/>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a:solidFill>
                  <a:srgbClr val="000000"/>
                </a:solidFill>
                <a:latin typeface="Gill Sans MT" pitchFamily="34" charset="0"/>
              </a:rPr>
              <a:t>LOAD</a:t>
            </a:r>
          </a:p>
        </p:txBody>
      </p:sp>
      <p:sp>
        <p:nvSpPr>
          <p:cNvPr id="486461" name="Rectangle 61"/>
          <p:cNvSpPr>
            <a:spLocks noChangeArrowheads="1"/>
          </p:cNvSpPr>
          <p:nvPr/>
        </p:nvSpPr>
        <p:spPr bwMode="auto">
          <a:xfrm>
            <a:off x="1851025" y="3727450"/>
            <a:ext cx="303213" cy="228600"/>
          </a:xfrm>
          <a:prstGeom prst="rect">
            <a:avLst/>
          </a:prstGeom>
          <a:solidFill>
            <a:srgbClr val="99CCFF"/>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a:solidFill>
                  <a:srgbClr val="000000"/>
                </a:solidFill>
                <a:latin typeface="Gill Sans MT" pitchFamily="34" charset="0"/>
              </a:rPr>
              <a:t>3</a:t>
            </a:r>
          </a:p>
        </p:txBody>
      </p:sp>
      <p:sp>
        <p:nvSpPr>
          <p:cNvPr id="486462" name="Line 62"/>
          <p:cNvSpPr>
            <a:spLocks noChangeShapeType="1"/>
          </p:cNvSpPr>
          <p:nvPr/>
        </p:nvSpPr>
        <p:spPr bwMode="auto">
          <a:xfrm>
            <a:off x="2609850" y="4716463"/>
            <a:ext cx="228600" cy="0"/>
          </a:xfrm>
          <a:prstGeom prst="line">
            <a:avLst/>
          </a:prstGeom>
          <a:noFill/>
          <a:ln w="9525">
            <a:solidFill>
              <a:schemeClr val="tx1"/>
            </a:solidFill>
            <a:round/>
            <a:headEnd/>
            <a:tailEnd/>
          </a:ln>
          <a:effectLst/>
        </p:spPr>
        <p:txBody>
          <a:bodyPr/>
          <a:lstStyle/>
          <a:p>
            <a:pPr algn="ctr" fontAlgn="base">
              <a:spcBef>
                <a:spcPct val="0"/>
              </a:spcBef>
              <a:spcAft>
                <a:spcPct val="0"/>
              </a:spcAft>
            </a:pPr>
            <a:endParaRPr lang="en-US" sz="1600">
              <a:solidFill>
                <a:srgbClr val="000000"/>
              </a:solidFill>
              <a:latin typeface="Gill Sans MT" pitchFamily="34" charset="0"/>
            </a:endParaRPr>
          </a:p>
        </p:txBody>
      </p:sp>
      <p:sp>
        <p:nvSpPr>
          <p:cNvPr id="486463" name="Line 63"/>
          <p:cNvSpPr>
            <a:spLocks noChangeShapeType="1"/>
          </p:cNvSpPr>
          <p:nvPr/>
        </p:nvSpPr>
        <p:spPr bwMode="auto">
          <a:xfrm>
            <a:off x="2609850" y="4791075"/>
            <a:ext cx="758825" cy="0"/>
          </a:xfrm>
          <a:prstGeom prst="line">
            <a:avLst/>
          </a:prstGeom>
          <a:noFill/>
          <a:ln w="9525">
            <a:solidFill>
              <a:schemeClr val="tx1"/>
            </a:solidFill>
            <a:round/>
            <a:headEnd/>
            <a:tailEnd/>
          </a:ln>
          <a:effectLst/>
        </p:spPr>
        <p:txBody>
          <a:bodyPr/>
          <a:lstStyle/>
          <a:p>
            <a:pPr algn="ctr" fontAlgn="base">
              <a:spcBef>
                <a:spcPct val="0"/>
              </a:spcBef>
              <a:spcAft>
                <a:spcPct val="0"/>
              </a:spcAft>
            </a:pPr>
            <a:endParaRPr lang="en-US" sz="1600">
              <a:solidFill>
                <a:srgbClr val="000000"/>
              </a:solidFill>
              <a:latin typeface="Gill Sans MT" pitchFamily="34" charset="0"/>
            </a:endParaRPr>
          </a:p>
        </p:txBody>
      </p:sp>
      <p:sp>
        <p:nvSpPr>
          <p:cNvPr id="486464" name="Line 64"/>
          <p:cNvSpPr>
            <a:spLocks noChangeShapeType="1"/>
          </p:cNvSpPr>
          <p:nvPr/>
        </p:nvSpPr>
        <p:spPr bwMode="auto">
          <a:xfrm>
            <a:off x="2609850" y="4867275"/>
            <a:ext cx="1290638" cy="0"/>
          </a:xfrm>
          <a:prstGeom prst="line">
            <a:avLst/>
          </a:prstGeom>
          <a:noFill/>
          <a:ln w="9525">
            <a:solidFill>
              <a:schemeClr val="tx1"/>
            </a:solidFill>
            <a:round/>
            <a:headEnd/>
            <a:tailEnd/>
          </a:ln>
          <a:effectLst/>
        </p:spPr>
        <p:txBody>
          <a:bodyPr/>
          <a:lstStyle/>
          <a:p>
            <a:pPr algn="ctr" fontAlgn="base">
              <a:spcBef>
                <a:spcPct val="0"/>
              </a:spcBef>
              <a:spcAft>
                <a:spcPct val="0"/>
              </a:spcAft>
            </a:pPr>
            <a:endParaRPr lang="en-US" sz="1600">
              <a:solidFill>
                <a:srgbClr val="000000"/>
              </a:solidFill>
              <a:latin typeface="Gill Sans MT" pitchFamily="34" charset="0"/>
            </a:endParaRPr>
          </a:p>
        </p:txBody>
      </p:sp>
      <p:sp>
        <p:nvSpPr>
          <p:cNvPr id="486465" name="Line 65"/>
          <p:cNvSpPr>
            <a:spLocks noChangeShapeType="1"/>
          </p:cNvSpPr>
          <p:nvPr/>
        </p:nvSpPr>
        <p:spPr bwMode="auto">
          <a:xfrm>
            <a:off x="2609850" y="4943475"/>
            <a:ext cx="1822450" cy="0"/>
          </a:xfrm>
          <a:prstGeom prst="line">
            <a:avLst/>
          </a:prstGeom>
          <a:noFill/>
          <a:ln w="9525">
            <a:solidFill>
              <a:schemeClr val="tx1"/>
            </a:solidFill>
            <a:round/>
            <a:headEnd/>
            <a:tailEnd/>
          </a:ln>
          <a:effectLst/>
        </p:spPr>
        <p:txBody>
          <a:bodyPr/>
          <a:lstStyle/>
          <a:p>
            <a:pPr algn="ctr" fontAlgn="base">
              <a:spcBef>
                <a:spcPct val="0"/>
              </a:spcBef>
              <a:spcAft>
                <a:spcPct val="0"/>
              </a:spcAft>
            </a:pPr>
            <a:endParaRPr lang="en-US" sz="1600">
              <a:solidFill>
                <a:srgbClr val="000000"/>
              </a:solidFill>
              <a:latin typeface="Gill Sans MT" pitchFamily="34" charset="0"/>
            </a:endParaRPr>
          </a:p>
        </p:txBody>
      </p:sp>
      <p:sp>
        <p:nvSpPr>
          <p:cNvPr id="486466" name="Line 66"/>
          <p:cNvSpPr>
            <a:spLocks noChangeShapeType="1"/>
          </p:cNvSpPr>
          <p:nvPr/>
        </p:nvSpPr>
        <p:spPr bwMode="auto">
          <a:xfrm>
            <a:off x="2609850" y="5019675"/>
            <a:ext cx="2352675" cy="0"/>
          </a:xfrm>
          <a:prstGeom prst="line">
            <a:avLst/>
          </a:prstGeom>
          <a:noFill/>
          <a:ln w="9525">
            <a:solidFill>
              <a:schemeClr val="tx1"/>
            </a:solidFill>
            <a:round/>
            <a:headEnd/>
            <a:tailEnd/>
          </a:ln>
          <a:effectLst/>
        </p:spPr>
        <p:txBody>
          <a:bodyPr/>
          <a:lstStyle/>
          <a:p>
            <a:pPr algn="ctr" fontAlgn="base">
              <a:spcBef>
                <a:spcPct val="0"/>
              </a:spcBef>
              <a:spcAft>
                <a:spcPct val="0"/>
              </a:spcAft>
            </a:pPr>
            <a:endParaRPr lang="en-US" sz="1600">
              <a:solidFill>
                <a:srgbClr val="000000"/>
              </a:solidFill>
              <a:latin typeface="Gill Sans MT" pitchFamily="34" charset="0"/>
            </a:endParaRPr>
          </a:p>
        </p:txBody>
      </p:sp>
      <p:sp>
        <p:nvSpPr>
          <p:cNvPr id="486467" name="Line 67"/>
          <p:cNvSpPr>
            <a:spLocks noChangeShapeType="1"/>
          </p:cNvSpPr>
          <p:nvPr/>
        </p:nvSpPr>
        <p:spPr bwMode="auto">
          <a:xfrm>
            <a:off x="2609850" y="5095875"/>
            <a:ext cx="2884488" cy="0"/>
          </a:xfrm>
          <a:prstGeom prst="line">
            <a:avLst/>
          </a:prstGeom>
          <a:noFill/>
          <a:ln w="9525">
            <a:solidFill>
              <a:schemeClr val="tx1"/>
            </a:solidFill>
            <a:round/>
            <a:headEnd/>
            <a:tailEnd/>
          </a:ln>
          <a:effectLst/>
        </p:spPr>
        <p:txBody>
          <a:bodyPr/>
          <a:lstStyle/>
          <a:p>
            <a:pPr algn="ctr" fontAlgn="base">
              <a:spcBef>
                <a:spcPct val="0"/>
              </a:spcBef>
              <a:spcAft>
                <a:spcPct val="0"/>
              </a:spcAft>
            </a:pPr>
            <a:endParaRPr lang="en-US" sz="1600">
              <a:solidFill>
                <a:srgbClr val="000000"/>
              </a:solidFill>
              <a:latin typeface="Gill Sans MT" pitchFamily="34" charset="0"/>
            </a:endParaRPr>
          </a:p>
        </p:txBody>
      </p:sp>
      <p:sp>
        <p:nvSpPr>
          <p:cNvPr id="486468" name="Line 68"/>
          <p:cNvSpPr>
            <a:spLocks noChangeShapeType="1"/>
          </p:cNvSpPr>
          <p:nvPr/>
        </p:nvSpPr>
        <p:spPr bwMode="auto">
          <a:xfrm>
            <a:off x="2609850" y="5170488"/>
            <a:ext cx="3416300" cy="0"/>
          </a:xfrm>
          <a:prstGeom prst="line">
            <a:avLst/>
          </a:prstGeom>
          <a:noFill/>
          <a:ln w="9525">
            <a:solidFill>
              <a:schemeClr val="tx1"/>
            </a:solidFill>
            <a:round/>
            <a:headEnd/>
            <a:tailEnd/>
          </a:ln>
          <a:effectLst/>
        </p:spPr>
        <p:txBody>
          <a:bodyPr/>
          <a:lstStyle/>
          <a:p>
            <a:pPr algn="ctr" fontAlgn="base">
              <a:spcBef>
                <a:spcPct val="0"/>
              </a:spcBef>
              <a:spcAft>
                <a:spcPct val="0"/>
              </a:spcAft>
            </a:pPr>
            <a:endParaRPr lang="en-US" sz="1600">
              <a:solidFill>
                <a:srgbClr val="000000"/>
              </a:solidFill>
              <a:latin typeface="Gill Sans MT" pitchFamily="34" charset="0"/>
            </a:endParaRPr>
          </a:p>
        </p:txBody>
      </p:sp>
      <p:sp>
        <p:nvSpPr>
          <p:cNvPr id="486469" name="Line 69"/>
          <p:cNvSpPr>
            <a:spLocks noChangeShapeType="1"/>
          </p:cNvSpPr>
          <p:nvPr/>
        </p:nvSpPr>
        <p:spPr bwMode="auto">
          <a:xfrm>
            <a:off x="2609850" y="5246688"/>
            <a:ext cx="3946525" cy="0"/>
          </a:xfrm>
          <a:prstGeom prst="line">
            <a:avLst/>
          </a:prstGeom>
          <a:noFill/>
          <a:ln w="9525">
            <a:solidFill>
              <a:schemeClr val="tx1"/>
            </a:solidFill>
            <a:round/>
            <a:headEnd/>
            <a:tailEnd/>
          </a:ln>
          <a:effectLst/>
        </p:spPr>
        <p:txBody>
          <a:bodyPr/>
          <a:lstStyle/>
          <a:p>
            <a:pPr algn="ctr" fontAlgn="base">
              <a:spcBef>
                <a:spcPct val="0"/>
              </a:spcBef>
              <a:spcAft>
                <a:spcPct val="0"/>
              </a:spcAft>
            </a:pPr>
            <a:endParaRPr lang="en-US" sz="1600">
              <a:solidFill>
                <a:srgbClr val="000000"/>
              </a:solidFill>
              <a:latin typeface="Gill Sans MT" pitchFamily="34" charset="0"/>
            </a:endParaRPr>
          </a:p>
        </p:txBody>
      </p:sp>
      <p:sp>
        <p:nvSpPr>
          <p:cNvPr id="486470" name="Line 70"/>
          <p:cNvSpPr>
            <a:spLocks noChangeShapeType="1"/>
          </p:cNvSpPr>
          <p:nvPr/>
        </p:nvSpPr>
        <p:spPr bwMode="auto">
          <a:xfrm>
            <a:off x="2609850" y="5322888"/>
            <a:ext cx="4478338" cy="0"/>
          </a:xfrm>
          <a:prstGeom prst="line">
            <a:avLst/>
          </a:prstGeom>
          <a:noFill/>
          <a:ln w="9525">
            <a:solidFill>
              <a:schemeClr val="tx1"/>
            </a:solidFill>
            <a:round/>
            <a:headEnd/>
            <a:tailEnd/>
          </a:ln>
          <a:effectLst/>
        </p:spPr>
        <p:txBody>
          <a:bodyPr/>
          <a:lstStyle/>
          <a:p>
            <a:pPr algn="ctr" fontAlgn="base">
              <a:spcBef>
                <a:spcPct val="0"/>
              </a:spcBef>
              <a:spcAft>
                <a:spcPct val="0"/>
              </a:spcAft>
            </a:pPr>
            <a:endParaRPr lang="en-US" sz="1600">
              <a:solidFill>
                <a:srgbClr val="000000"/>
              </a:solidFill>
              <a:latin typeface="Gill Sans MT" pitchFamily="34" charset="0"/>
            </a:endParaRPr>
          </a:p>
        </p:txBody>
      </p:sp>
      <p:sp>
        <p:nvSpPr>
          <p:cNvPr id="486471" name="Line 71"/>
          <p:cNvSpPr>
            <a:spLocks noChangeShapeType="1"/>
          </p:cNvSpPr>
          <p:nvPr/>
        </p:nvSpPr>
        <p:spPr bwMode="auto">
          <a:xfrm>
            <a:off x="2609850" y="5399088"/>
            <a:ext cx="5008563" cy="0"/>
          </a:xfrm>
          <a:prstGeom prst="line">
            <a:avLst/>
          </a:prstGeom>
          <a:noFill/>
          <a:ln w="9525">
            <a:solidFill>
              <a:schemeClr val="tx1"/>
            </a:solidFill>
            <a:round/>
            <a:headEnd/>
            <a:tailEnd/>
          </a:ln>
          <a:effectLst/>
        </p:spPr>
        <p:txBody>
          <a:bodyPr/>
          <a:lstStyle/>
          <a:p>
            <a:pPr algn="ctr" fontAlgn="base">
              <a:spcBef>
                <a:spcPct val="0"/>
              </a:spcBef>
              <a:spcAft>
                <a:spcPct val="0"/>
              </a:spcAft>
            </a:pPr>
            <a:endParaRPr lang="en-US" sz="1600">
              <a:solidFill>
                <a:srgbClr val="000000"/>
              </a:solidFill>
              <a:latin typeface="Gill Sans MT" pitchFamily="34" charset="0"/>
            </a:endParaRPr>
          </a:p>
        </p:txBody>
      </p:sp>
      <p:sp>
        <p:nvSpPr>
          <p:cNvPr id="486472" name="AutoShape 72"/>
          <p:cNvSpPr>
            <a:spLocks noChangeArrowheads="1"/>
          </p:cNvSpPr>
          <p:nvPr/>
        </p:nvSpPr>
        <p:spPr bwMode="auto">
          <a:xfrm>
            <a:off x="2230438" y="4640263"/>
            <a:ext cx="379412" cy="835025"/>
          </a:xfrm>
          <a:prstGeom prst="roundRect">
            <a:avLst>
              <a:gd name="adj" fmla="val 16667"/>
            </a:avLst>
          </a:prstGeom>
          <a:solidFill>
            <a:srgbClr val="3366FF"/>
          </a:solidFill>
          <a:ln w="9525">
            <a:noFill/>
            <a:round/>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486473" name="Rectangle 73"/>
          <p:cNvSpPr>
            <a:spLocks noChangeArrowheads="1"/>
          </p:cNvSpPr>
          <p:nvPr/>
        </p:nvSpPr>
        <p:spPr bwMode="auto">
          <a:xfrm>
            <a:off x="1092200" y="4943475"/>
            <a:ext cx="758825" cy="227013"/>
          </a:xfrm>
          <a:prstGeom prst="rect">
            <a:avLst/>
          </a:prstGeom>
          <a:solidFill>
            <a:schemeClr val="accent1"/>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a:solidFill>
                  <a:srgbClr val="000000"/>
                </a:solidFill>
                <a:latin typeface="Gill Sans MT" pitchFamily="34" charset="0"/>
              </a:rPr>
              <a:t>MUL</a:t>
            </a:r>
          </a:p>
        </p:txBody>
      </p:sp>
      <p:sp>
        <p:nvSpPr>
          <p:cNvPr id="486474" name="Rectangle 74"/>
          <p:cNvSpPr>
            <a:spLocks noChangeArrowheads="1"/>
          </p:cNvSpPr>
          <p:nvPr/>
        </p:nvSpPr>
        <p:spPr bwMode="auto">
          <a:xfrm>
            <a:off x="1851025" y="4941888"/>
            <a:ext cx="303213" cy="228600"/>
          </a:xfrm>
          <a:prstGeom prst="rect">
            <a:avLst/>
          </a:prstGeom>
          <a:solidFill>
            <a:srgbClr val="99CCFF"/>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a:solidFill>
                  <a:srgbClr val="000000"/>
                </a:solidFill>
                <a:latin typeface="Gill Sans MT" pitchFamily="34" charset="0"/>
              </a:rPr>
              <a:t>6</a:t>
            </a:r>
          </a:p>
        </p:txBody>
      </p:sp>
      <p:sp>
        <p:nvSpPr>
          <p:cNvPr id="486475" name="Oval 75"/>
          <p:cNvSpPr>
            <a:spLocks noChangeArrowheads="1"/>
          </p:cNvSpPr>
          <p:nvPr/>
        </p:nvSpPr>
        <p:spPr bwMode="auto">
          <a:xfrm>
            <a:off x="1547813" y="4413250"/>
            <a:ext cx="76200" cy="76200"/>
          </a:xfrm>
          <a:prstGeom prst="ellipse">
            <a:avLst/>
          </a:prstGeom>
          <a:solidFill>
            <a:srgbClr val="000000"/>
          </a:solidFill>
          <a:ln w="9525">
            <a:solidFill>
              <a:schemeClr val="tx1"/>
            </a:solidFill>
            <a:round/>
            <a:headEnd/>
            <a:tailEnd/>
          </a:ln>
          <a:effectLst/>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486476" name="Oval 76"/>
          <p:cNvSpPr>
            <a:spLocks noChangeArrowheads="1"/>
          </p:cNvSpPr>
          <p:nvPr/>
        </p:nvSpPr>
        <p:spPr bwMode="auto">
          <a:xfrm>
            <a:off x="1547813" y="4565650"/>
            <a:ext cx="76200" cy="76200"/>
          </a:xfrm>
          <a:prstGeom prst="ellipse">
            <a:avLst/>
          </a:prstGeom>
          <a:solidFill>
            <a:srgbClr val="000000"/>
          </a:solidFill>
          <a:ln w="9525">
            <a:solidFill>
              <a:schemeClr val="tx1"/>
            </a:solidFill>
            <a:round/>
            <a:headEnd/>
            <a:tailEnd/>
          </a:ln>
          <a:effectLst/>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486477" name="Oval 77"/>
          <p:cNvSpPr>
            <a:spLocks noChangeArrowheads="1"/>
          </p:cNvSpPr>
          <p:nvPr/>
        </p:nvSpPr>
        <p:spPr bwMode="auto">
          <a:xfrm>
            <a:off x="1547813" y="4260850"/>
            <a:ext cx="76200" cy="76200"/>
          </a:xfrm>
          <a:prstGeom prst="ellipse">
            <a:avLst/>
          </a:prstGeom>
          <a:solidFill>
            <a:srgbClr val="000000"/>
          </a:solidFill>
          <a:ln w="9525">
            <a:solidFill>
              <a:schemeClr val="tx1"/>
            </a:solidFill>
            <a:round/>
            <a:headEnd/>
            <a:tailEnd/>
          </a:ln>
          <a:effectLst/>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486478" name="Line 78"/>
          <p:cNvSpPr>
            <a:spLocks noChangeShapeType="1"/>
          </p:cNvSpPr>
          <p:nvPr/>
        </p:nvSpPr>
        <p:spPr bwMode="auto">
          <a:xfrm>
            <a:off x="2838450" y="-1363291"/>
            <a:ext cx="5235575" cy="0"/>
          </a:xfrm>
          <a:prstGeom prst="line">
            <a:avLst/>
          </a:prstGeom>
          <a:noFill/>
          <a:ln w="38100">
            <a:solidFill>
              <a:srgbClr val="FF00FF"/>
            </a:solidFill>
            <a:round/>
            <a:headEnd type="triangle" w="med" len="med"/>
            <a:tailEnd type="triangle" w="med" len="med"/>
          </a:ln>
          <a:effectLst/>
        </p:spPr>
        <p:txBody>
          <a:bodyPr/>
          <a:lstStyle/>
          <a:p>
            <a:pPr algn="ctr" fontAlgn="base">
              <a:spcBef>
                <a:spcPct val="0"/>
              </a:spcBef>
              <a:spcAft>
                <a:spcPct val="0"/>
              </a:spcAft>
            </a:pPr>
            <a:endParaRPr lang="en-US" sz="1600">
              <a:solidFill>
                <a:srgbClr val="000000"/>
              </a:solidFill>
              <a:latin typeface="Gill Sans MT" pitchFamily="34" charset="0"/>
            </a:endParaRPr>
          </a:p>
        </p:txBody>
      </p:sp>
      <p:sp>
        <p:nvSpPr>
          <p:cNvPr id="89" name="TextBox 88"/>
          <p:cNvSpPr txBox="1"/>
          <p:nvPr/>
        </p:nvSpPr>
        <p:spPr>
          <a:xfrm>
            <a:off x="0" y="6237822"/>
            <a:ext cx="9144000" cy="575554"/>
          </a:xfrm>
          <a:prstGeom prst="rect">
            <a:avLst/>
          </a:prstGeom>
          <a:noFill/>
        </p:spPr>
        <p:txBody>
          <a:bodyPr wrap="square" lIns="82309" tIns="41154" rIns="82309" bIns="41154" rtlCol="0">
            <a:spAutoFit/>
          </a:bodyPr>
          <a:lstStyle/>
          <a:p>
            <a:pPr marL="0" lvl="1" indent="-514291" algn="ctr"/>
            <a:r>
              <a:rPr lang="en-US" sz="3200" dirty="0">
                <a:solidFill>
                  <a:schemeClr val="bg1"/>
                </a:solidFill>
              </a:rPr>
              <a:t>Too big and too slow</a:t>
            </a:r>
          </a:p>
        </p:txBody>
      </p:sp>
    </p:spTree>
    <p:extLst>
      <p:ext uri="{BB962C8B-B14F-4D97-AF65-F5344CB8AC3E}">
        <p14:creationId xmlns:p14="http://schemas.microsoft.com/office/powerpoint/2010/main" val="21766278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9" grpId="0"/>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9500" name="AutoShape 28"/>
          <p:cNvSpPr>
            <a:spLocks noChangeArrowheads="1"/>
          </p:cNvSpPr>
          <p:nvPr/>
        </p:nvSpPr>
        <p:spPr bwMode="auto">
          <a:xfrm>
            <a:off x="8388424" y="3201988"/>
            <a:ext cx="454025" cy="2427287"/>
          </a:xfrm>
          <a:prstGeom prst="roundRect">
            <a:avLst>
              <a:gd name="adj" fmla="val 16667"/>
            </a:avLst>
          </a:prstGeom>
          <a:solidFill>
            <a:schemeClr val="accent1"/>
          </a:solidFill>
          <a:ln w="9525">
            <a:noFill/>
            <a:round/>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endParaRPr lang="en-US">
              <a:solidFill>
                <a:srgbClr val="000000"/>
              </a:solidFill>
              <a:latin typeface="Gill Sans MT" pitchFamily="34" charset="0"/>
            </a:endParaRPr>
          </a:p>
        </p:txBody>
      </p:sp>
      <p:sp>
        <p:nvSpPr>
          <p:cNvPr id="489499" name="AutoShape 27"/>
          <p:cNvSpPr>
            <a:spLocks noChangeArrowheads="1"/>
          </p:cNvSpPr>
          <p:nvPr/>
        </p:nvSpPr>
        <p:spPr bwMode="auto">
          <a:xfrm>
            <a:off x="7856612" y="3201988"/>
            <a:ext cx="454025" cy="2427287"/>
          </a:xfrm>
          <a:prstGeom prst="roundRect">
            <a:avLst>
              <a:gd name="adj" fmla="val 16667"/>
            </a:avLst>
          </a:prstGeom>
          <a:solidFill>
            <a:schemeClr val="accent1"/>
          </a:solidFill>
          <a:ln w="9525">
            <a:noFill/>
            <a:round/>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endParaRPr lang="en-US">
              <a:solidFill>
                <a:srgbClr val="000000"/>
              </a:solidFill>
              <a:latin typeface="Gill Sans MT" pitchFamily="34" charset="0"/>
            </a:endParaRPr>
          </a:p>
        </p:txBody>
      </p:sp>
      <p:sp>
        <p:nvSpPr>
          <p:cNvPr id="489498" name="AutoShape 26"/>
          <p:cNvSpPr>
            <a:spLocks noChangeArrowheads="1"/>
          </p:cNvSpPr>
          <p:nvPr/>
        </p:nvSpPr>
        <p:spPr bwMode="auto">
          <a:xfrm>
            <a:off x="7326387" y="3201988"/>
            <a:ext cx="454025" cy="2427287"/>
          </a:xfrm>
          <a:prstGeom prst="roundRect">
            <a:avLst>
              <a:gd name="adj" fmla="val 16667"/>
            </a:avLst>
          </a:prstGeom>
          <a:solidFill>
            <a:schemeClr val="accent1"/>
          </a:solidFill>
          <a:ln w="9525">
            <a:noFill/>
            <a:round/>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endParaRPr lang="en-US">
              <a:solidFill>
                <a:srgbClr val="000000"/>
              </a:solidFill>
              <a:latin typeface="Gill Sans MT" pitchFamily="34" charset="0"/>
            </a:endParaRPr>
          </a:p>
        </p:txBody>
      </p:sp>
      <p:sp>
        <p:nvSpPr>
          <p:cNvPr id="489497" name="AutoShape 25"/>
          <p:cNvSpPr>
            <a:spLocks noChangeArrowheads="1"/>
          </p:cNvSpPr>
          <p:nvPr/>
        </p:nvSpPr>
        <p:spPr bwMode="auto">
          <a:xfrm>
            <a:off x="6794574" y="3201988"/>
            <a:ext cx="454025" cy="2427287"/>
          </a:xfrm>
          <a:prstGeom prst="roundRect">
            <a:avLst>
              <a:gd name="adj" fmla="val 16667"/>
            </a:avLst>
          </a:prstGeom>
          <a:solidFill>
            <a:schemeClr val="accent1"/>
          </a:solidFill>
          <a:ln w="9525">
            <a:noFill/>
            <a:round/>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endParaRPr lang="en-US">
              <a:solidFill>
                <a:srgbClr val="000000"/>
              </a:solidFill>
              <a:latin typeface="Gill Sans MT" pitchFamily="34" charset="0"/>
            </a:endParaRPr>
          </a:p>
        </p:txBody>
      </p:sp>
      <p:sp>
        <p:nvSpPr>
          <p:cNvPr id="489496" name="AutoShape 24"/>
          <p:cNvSpPr>
            <a:spLocks noChangeArrowheads="1"/>
          </p:cNvSpPr>
          <p:nvPr/>
        </p:nvSpPr>
        <p:spPr bwMode="auto">
          <a:xfrm>
            <a:off x="6261174" y="3201988"/>
            <a:ext cx="454025" cy="2427287"/>
          </a:xfrm>
          <a:prstGeom prst="roundRect">
            <a:avLst>
              <a:gd name="adj" fmla="val 16667"/>
            </a:avLst>
          </a:prstGeom>
          <a:solidFill>
            <a:schemeClr val="accent1"/>
          </a:solidFill>
          <a:ln w="9525">
            <a:noFill/>
            <a:round/>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endParaRPr lang="en-US">
              <a:solidFill>
                <a:srgbClr val="000000"/>
              </a:solidFill>
              <a:latin typeface="Gill Sans MT" pitchFamily="34" charset="0"/>
            </a:endParaRPr>
          </a:p>
        </p:txBody>
      </p:sp>
      <p:sp>
        <p:nvSpPr>
          <p:cNvPr id="489474" name="Rectangle 2"/>
          <p:cNvSpPr>
            <a:spLocks noGrp="1" noChangeArrowheads="1"/>
          </p:cNvSpPr>
          <p:nvPr>
            <p:ph type="title"/>
          </p:nvPr>
        </p:nvSpPr>
        <p:spPr/>
        <p:txBody>
          <a:bodyPr>
            <a:normAutofit fontScale="90000"/>
          </a:bodyPr>
          <a:lstStyle/>
          <a:p>
            <a:r>
              <a:rPr lang="en-US" dirty="0"/>
              <a:t>Execution Ports (1/2)</a:t>
            </a:r>
          </a:p>
        </p:txBody>
      </p:sp>
      <p:sp>
        <p:nvSpPr>
          <p:cNvPr id="489536" name="Rectangle 64"/>
          <p:cNvSpPr>
            <a:spLocks noGrp="1" noChangeArrowheads="1"/>
          </p:cNvSpPr>
          <p:nvPr>
            <p:ph sz="half" idx="1"/>
          </p:nvPr>
        </p:nvSpPr>
        <p:spPr>
          <a:xfrm>
            <a:off x="457200" y="1600200"/>
            <a:ext cx="4059312" cy="4525963"/>
          </a:xfrm>
        </p:spPr>
        <p:txBody>
          <a:bodyPr>
            <a:normAutofit/>
          </a:bodyPr>
          <a:lstStyle/>
          <a:p>
            <a:r>
              <a:rPr lang="en-US" dirty="0"/>
              <a:t>Divide functional units into P groups</a:t>
            </a:r>
          </a:p>
          <a:p>
            <a:pPr lvl="1"/>
            <a:r>
              <a:rPr lang="en-US" dirty="0"/>
              <a:t>Called “</a:t>
            </a:r>
            <a:r>
              <a:rPr lang="en-US" i="1" u="sng" dirty="0"/>
              <a:t>ports</a:t>
            </a:r>
            <a:r>
              <a:rPr lang="en-US" dirty="0"/>
              <a:t>”</a:t>
            </a:r>
          </a:p>
          <a:p>
            <a:r>
              <a:rPr lang="en-US" dirty="0"/>
              <a:t>Area only O(P</a:t>
            </a:r>
            <a:r>
              <a:rPr lang="en-US" baseline="30000" dirty="0"/>
              <a:t>2</a:t>
            </a:r>
            <a:r>
              <a:rPr lang="en-US" dirty="0"/>
              <a:t>M log M), where P &lt;&lt; F</a:t>
            </a:r>
          </a:p>
          <a:p>
            <a:r>
              <a:rPr lang="en-US" dirty="0"/>
              <a:t>Logic for tracking bids and grants less complex (deals with P sets)</a:t>
            </a:r>
          </a:p>
          <a:p>
            <a:endParaRPr lang="en-US" dirty="0"/>
          </a:p>
        </p:txBody>
      </p:sp>
      <p:sp>
        <p:nvSpPr>
          <p:cNvPr id="489502" name="Line 30"/>
          <p:cNvSpPr>
            <a:spLocks noChangeShapeType="1"/>
          </p:cNvSpPr>
          <p:nvPr/>
        </p:nvSpPr>
        <p:spPr bwMode="auto">
          <a:xfrm>
            <a:off x="5957962" y="3352800"/>
            <a:ext cx="835025" cy="0"/>
          </a:xfrm>
          <a:prstGeom prst="line">
            <a:avLst/>
          </a:prstGeom>
          <a:noFill/>
          <a:ln w="9525">
            <a:solidFill>
              <a:schemeClr val="tx1"/>
            </a:solidFill>
            <a:round/>
            <a:headEnd/>
            <a:tailEnd/>
          </a:ln>
          <a:effectLst/>
        </p:spPr>
        <p:txBody>
          <a:bodyPr/>
          <a:lstStyle/>
          <a:p>
            <a:pPr algn="ctr" fontAlgn="base">
              <a:spcBef>
                <a:spcPct val="0"/>
              </a:spcBef>
              <a:spcAft>
                <a:spcPct val="0"/>
              </a:spcAft>
            </a:pPr>
            <a:endParaRPr lang="en-US" sz="1600">
              <a:solidFill>
                <a:srgbClr val="000000"/>
              </a:solidFill>
              <a:latin typeface="Gill Sans MT" pitchFamily="34" charset="0"/>
            </a:endParaRPr>
          </a:p>
        </p:txBody>
      </p:sp>
      <p:sp>
        <p:nvSpPr>
          <p:cNvPr id="489503" name="Line 31"/>
          <p:cNvSpPr>
            <a:spLocks noChangeShapeType="1"/>
          </p:cNvSpPr>
          <p:nvPr/>
        </p:nvSpPr>
        <p:spPr bwMode="auto">
          <a:xfrm>
            <a:off x="5957962" y="3429000"/>
            <a:ext cx="1366837" cy="0"/>
          </a:xfrm>
          <a:prstGeom prst="line">
            <a:avLst/>
          </a:prstGeom>
          <a:noFill/>
          <a:ln w="9525">
            <a:solidFill>
              <a:schemeClr val="tx1"/>
            </a:solidFill>
            <a:round/>
            <a:headEnd/>
            <a:tailEnd/>
          </a:ln>
          <a:effectLst/>
        </p:spPr>
        <p:txBody>
          <a:bodyPr/>
          <a:lstStyle/>
          <a:p>
            <a:pPr algn="ctr" fontAlgn="base">
              <a:spcBef>
                <a:spcPct val="0"/>
              </a:spcBef>
              <a:spcAft>
                <a:spcPct val="0"/>
              </a:spcAft>
            </a:pPr>
            <a:endParaRPr lang="en-US" sz="1600">
              <a:solidFill>
                <a:srgbClr val="000000"/>
              </a:solidFill>
              <a:latin typeface="Gill Sans MT" pitchFamily="34" charset="0"/>
            </a:endParaRPr>
          </a:p>
        </p:txBody>
      </p:sp>
      <p:sp>
        <p:nvSpPr>
          <p:cNvPr id="489504" name="Line 32"/>
          <p:cNvSpPr>
            <a:spLocks noChangeShapeType="1"/>
          </p:cNvSpPr>
          <p:nvPr/>
        </p:nvSpPr>
        <p:spPr bwMode="auto">
          <a:xfrm>
            <a:off x="5957962" y="3505200"/>
            <a:ext cx="1897062" cy="0"/>
          </a:xfrm>
          <a:prstGeom prst="line">
            <a:avLst/>
          </a:prstGeom>
          <a:noFill/>
          <a:ln w="9525">
            <a:solidFill>
              <a:schemeClr val="tx1"/>
            </a:solidFill>
            <a:round/>
            <a:headEnd/>
            <a:tailEnd/>
          </a:ln>
          <a:effectLst/>
        </p:spPr>
        <p:txBody>
          <a:bodyPr/>
          <a:lstStyle/>
          <a:p>
            <a:pPr algn="ctr" fontAlgn="base">
              <a:spcBef>
                <a:spcPct val="0"/>
              </a:spcBef>
              <a:spcAft>
                <a:spcPct val="0"/>
              </a:spcAft>
            </a:pPr>
            <a:endParaRPr lang="en-US" sz="1600">
              <a:solidFill>
                <a:srgbClr val="000000"/>
              </a:solidFill>
              <a:latin typeface="Gill Sans MT" pitchFamily="34" charset="0"/>
            </a:endParaRPr>
          </a:p>
        </p:txBody>
      </p:sp>
      <p:sp>
        <p:nvSpPr>
          <p:cNvPr id="489505" name="Line 33"/>
          <p:cNvSpPr>
            <a:spLocks noChangeShapeType="1"/>
          </p:cNvSpPr>
          <p:nvPr/>
        </p:nvSpPr>
        <p:spPr bwMode="auto">
          <a:xfrm>
            <a:off x="5957962" y="3581400"/>
            <a:ext cx="2428875" cy="0"/>
          </a:xfrm>
          <a:prstGeom prst="line">
            <a:avLst/>
          </a:prstGeom>
          <a:noFill/>
          <a:ln w="9525">
            <a:solidFill>
              <a:schemeClr val="tx1"/>
            </a:solidFill>
            <a:round/>
            <a:headEnd/>
            <a:tailEnd/>
          </a:ln>
          <a:effectLst/>
        </p:spPr>
        <p:txBody>
          <a:bodyPr/>
          <a:lstStyle/>
          <a:p>
            <a:pPr algn="ctr" fontAlgn="base">
              <a:spcBef>
                <a:spcPct val="0"/>
              </a:spcBef>
              <a:spcAft>
                <a:spcPct val="0"/>
              </a:spcAft>
            </a:pPr>
            <a:endParaRPr lang="en-US" sz="1600">
              <a:solidFill>
                <a:srgbClr val="000000"/>
              </a:solidFill>
              <a:latin typeface="Gill Sans MT" pitchFamily="34" charset="0"/>
            </a:endParaRPr>
          </a:p>
        </p:txBody>
      </p:sp>
      <p:sp>
        <p:nvSpPr>
          <p:cNvPr id="489506" name="AutoShape 34"/>
          <p:cNvSpPr>
            <a:spLocks noChangeArrowheads="1"/>
          </p:cNvSpPr>
          <p:nvPr/>
        </p:nvSpPr>
        <p:spPr bwMode="auto">
          <a:xfrm>
            <a:off x="5654749" y="3201988"/>
            <a:ext cx="303213" cy="454025"/>
          </a:xfrm>
          <a:prstGeom prst="roundRect">
            <a:avLst>
              <a:gd name="adj" fmla="val 16667"/>
            </a:avLst>
          </a:prstGeom>
          <a:solidFill>
            <a:srgbClr val="3366FF"/>
          </a:solidFill>
          <a:ln w="9525">
            <a:noFill/>
            <a:round/>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489507" name="Rectangle 35"/>
          <p:cNvSpPr>
            <a:spLocks noChangeArrowheads="1"/>
          </p:cNvSpPr>
          <p:nvPr/>
        </p:nvSpPr>
        <p:spPr bwMode="auto">
          <a:xfrm>
            <a:off x="4516512" y="3278188"/>
            <a:ext cx="758825" cy="227012"/>
          </a:xfrm>
          <a:prstGeom prst="rect">
            <a:avLst/>
          </a:prstGeom>
          <a:solidFill>
            <a:schemeClr val="accent1"/>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a:solidFill>
                  <a:srgbClr val="000000"/>
                </a:solidFill>
                <a:latin typeface="Gill Sans MT" pitchFamily="34" charset="0"/>
              </a:rPr>
              <a:t>ADD</a:t>
            </a:r>
          </a:p>
        </p:txBody>
      </p:sp>
      <p:sp>
        <p:nvSpPr>
          <p:cNvPr id="489508" name="Rectangle 36"/>
          <p:cNvSpPr>
            <a:spLocks noChangeArrowheads="1"/>
          </p:cNvSpPr>
          <p:nvPr/>
        </p:nvSpPr>
        <p:spPr bwMode="auto">
          <a:xfrm>
            <a:off x="5275337" y="3276600"/>
            <a:ext cx="303212" cy="228600"/>
          </a:xfrm>
          <a:prstGeom prst="rect">
            <a:avLst/>
          </a:prstGeom>
          <a:solidFill>
            <a:srgbClr val="99CCFF"/>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a:solidFill>
                  <a:srgbClr val="000000"/>
                </a:solidFill>
                <a:latin typeface="Gill Sans MT" pitchFamily="34" charset="0"/>
              </a:rPr>
              <a:t>3</a:t>
            </a:r>
          </a:p>
        </p:txBody>
      </p:sp>
      <p:sp>
        <p:nvSpPr>
          <p:cNvPr id="489509" name="Line 37"/>
          <p:cNvSpPr>
            <a:spLocks noChangeShapeType="1"/>
          </p:cNvSpPr>
          <p:nvPr/>
        </p:nvSpPr>
        <p:spPr bwMode="auto">
          <a:xfrm>
            <a:off x="5957962" y="3808413"/>
            <a:ext cx="303212" cy="0"/>
          </a:xfrm>
          <a:prstGeom prst="line">
            <a:avLst/>
          </a:prstGeom>
          <a:noFill/>
          <a:ln w="9525">
            <a:solidFill>
              <a:schemeClr val="tx1"/>
            </a:solidFill>
            <a:round/>
            <a:headEnd/>
            <a:tailEnd/>
          </a:ln>
          <a:effectLst/>
        </p:spPr>
        <p:txBody>
          <a:bodyPr/>
          <a:lstStyle/>
          <a:p>
            <a:pPr algn="ctr" fontAlgn="base">
              <a:spcBef>
                <a:spcPct val="0"/>
              </a:spcBef>
              <a:spcAft>
                <a:spcPct val="0"/>
              </a:spcAft>
            </a:pPr>
            <a:endParaRPr lang="en-US" sz="1600">
              <a:solidFill>
                <a:srgbClr val="000000"/>
              </a:solidFill>
              <a:latin typeface="Gill Sans MT" pitchFamily="34" charset="0"/>
            </a:endParaRPr>
          </a:p>
        </p:txBody>
      </p:sp>
      <p:sp>
        <p:nvSpPr>
          <p:cNvPr id="489510" name="Line 38"/>
          <p:cNvSpPr>
            <a:spLocks noChangeShapeType="1"/>
          </p:cNvSpPr>
          <p:nvPr/>
        </p:nvSpPr>
        <p:spPr bwMode="auto">
          <a:xfrm>
            <a:off x="5957962" y="3884613"/>
            <a:ext cx="835025" cy="0"/>
          </a:xfrm>
          <a:prstGeom prst="line">
            <a:avLst/>
          </a:prstGeom>
          <a:noFill/>
          <a:ln w="9525">
            <a:solidFill>
              <a:schemeClr val="tx1"/>
            </a:solidFill>
            <a:round/>
            <a:headEnd/>
            <a:tailEnd/>
          </a:ln>
          <a:effectLst/>
        </p:spPr>
        <p:txBody>
          <a:bodyPr/>
          <a:lstStyle/>
          <a:p>
            <a:pPr algn="ctr" fontAlgn="base">
              <a:spcBef>
                <a:spcPct val="0"/>
              </a:spcBef>
              <a:spcAft>
                <a:spcPct val="0"/>
              </a:spcAft>
            </a:pPr>
            <a:endParaRPr lang="en-US" sz="1600">
              <a:solidFill>
                <a:srgbClr val="000000"/>
              </a:solidFill>
              <a:latin typeface="Gill Sans MT" pitchFamily="34" charset="0"/>
            </a:endParaRPr>
          </a:p>
        </p:txBody>
      </p:sp>
      <p:sp>
        <p:nvSpPr>
          <p:cNvPr id="489511" name="Line 39"/>
          <p:cNvSpPr>
            <a:spLocks noChangeShapeType="1"/>
          </p:cNvSpPr>
          <p:nvPr/>
        </p:nvSpPr>
        <p:spPr bwMode="auto">
          <a:xfrm>
            <a:off x="5957962" y="3960813"/>
            <a:ext cx="1366837" cy="0"/>
          </a:xfrm>
          <a:prstGeom prst="line">
            <a:avLst/>
          </a:prstGeom>
          <a:noFill/>
          <a:ln w="9525">
            <a:solidFill>
              <a:schemeClr val="tx1"/>
            </a:solidFill>
            <a:round/>
            <a:headEnd/>
            <a:tailEnd/>
          </a:ln>
          <a:effectLst/>
        </p:spPr>
        <p:txBody>
          <a:bodyPr/>
          <a:lstStyle/>
          <a:p>
            <a:pPr algn="ctr" fontAlgn="base">
              <a:spcBef>
                <a:spcPct val="0"/>
              </a:spcBef>
              <a:spcAft>
                <a:spcPct val="0"/>
              </a:spcAft>
            </a:pPr>
            <a:endParaRPr lang="en-US" sz="1600">
              <a:solidFill>
                <a:srgbClr val="000000"/>
              </a:solidFill>
              <a:latin typeface="Gill Sans MT" pitchFamily="34" charset="0"/>
            </a:endParaRPr>
          </a:p>
        </p:txBody>
      </p:sp>
      <p:sp>
        <p:nvSpPr>
          <p:cNvPr id="489512" name="Line 40"/>
          <p:cNvSpPr>
            <a:spLocks noChangeShapeType="1"/>
          </p:cNvSpPr>
          <p:nvPr/>
        </p:nvSpPr>
        <p:spPr bwMode="auto">
          <a:xfrm>
            <a:off x="5957962" y="4037013"/>
            <a:ext cx="1897062" cy="0"/>
          </a:xfrm>
          <a:prstGeom prst="line">
            <a:avLst/>
          </a:prstGeom>
          <a:noFill/>
          <a:ln w="9525">
            <a:solidFill>
              <a:schemeClr val="tx1"/>
            </a:solidFill>
            <a:round/>
            <a:headEnd/>
            <a:tailEnd/>
          </a:ln>
          <a:effectLst/>
        </p:spPr>
        <p:txBody>
          <a:bodyPr/>
          <a:lstStyle/>
          <a:p>
            <a:pPr algn="ctr" fontAlgn="base">
              <a:spcBef>
                <a:spcPct val="0"/>
              </a:spcBef>
              <a:spcAft>
                <a:spcPct val="0"/>
              </a:spcAft>
            </a:pPr>
            <a:endParaRPr lang="en-US" sz="1600">
              <a:solidFill>
                <a:srgbClr val="000000"/>
              </a:solidFill>
              <a:latin typeface="Gill Sans MT" pitchFamily="34" charset="0"/>
            </a:endParaRPr>
          </a:p>
        </p:txBody>
      </p:sp>
      <p:sp>
        <p:nvSpPr>
          <p:cNvPr id="489513" name="Line 41"/>
          <p:cNvSpPr>
            <a:spLocks noChangeShapeType="1"/>
          </p:cNvSpPr>
          <p:nvPr/>
        </p:nvSpPr>
        <p:spPr bwMode="auto">
          <a:xfrm>
            <a:off x="5957962" y="4113213"/>
            <a:ext cx="2428875" cy="0"/>
          </a:xfrm>
          <a:prstGeom prst="line">
            <a:avLst/>
          </a:prstGeom>
          <a:noFill/>
          <a:ln w="9525">
            <a:solidFill>
              <a:schemeClr val="tx1"/>
            </a:solidFill>
            <a:round/>
            <a:headEnd/>
            <a:tailEnd/>
          </a:ln>
          <a:effectLst/>
        </p:spPr>
        <p:txBody>
          <a:bodyPr/>
          <a:lstStyle/>
          <a:p>
            <a:pPr algn="ctr" fontAlgn="base">
              <a:spcBef>
                <a:spcPct val="0"/>
              </a:spcBef>
              <a:spcAft>
                <a:spcPct val="0"/>
              </a:spcAft>
            </a:pPr>
            <a:endParaRPr lang="en-US" sz="1600">
              <a:solidFill>
                <a:srgbClr val="000000"/>
              </a:solidFill>
              <a:latin typeface="Gill Sans MT" pitchFamily="34" charset="0"/>
            </a:endParaRPr>
          </a:p>
        </p:txBody>
      </p:sp>
      <p:sp>
        <p:nvSpPr>
          <p:cNvPr id="489514" name="AutoShape 42"/>
          <p:cNvSpPr>
            <a:spLocks noChangeArrowheads="1"/>
          </p:cNvSpPr>
          <p:nvPr/>
        </p:nvSpPr>
        <p:spPr bwMode="auto">
          <a:xfrm>
            <a:off x="5654749" y="3733800"/>
            <a:ext cx="303213" cy="454025"/>
          </a:xfrm>
          <a:prstGeom prst="roundRect">
            <a:avLst>
              <a:gd name="adj" fmla="val 16667"/>
            </a:avLst>
          </a:prstGeom>
          <a:solidFill>
            <a:srgbClr val="3366FF"/>
          </a:solidFill>
          <a:ln w="9525">
            <a:noFill/>
            <a:round/>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489515" name="Rectangle 43"/>
          <p:cNvSpPr>
            <a:spLocks noChangeArrowheads="1"/>
          </p:cNvSpPr>
          <p:nvPr/>
        </p:nvSpPr>
        <p:spPr bwMode="auto">
          <a:xfrm>
            <a:off x="4516512" y="3808413"/>
            <a:ext cx="758825" cy="227012"/>
          </a:xfrm>
          <a:prstGeom prst="rect">
            <a:avLst/>
          </a:prstGeom>
          <a:solidFill>
            <a:schemeClr val="accent1"/>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a:solidFill>
                  <a:srgbClr val="000000"/>
                </a:solidFill>
                <a:latin typeface="Gill Sans MT" pitchFamily="34" charset="0"/>
              </a:rPr>
              <a:t>LOAD</a:t>
            </a:r>
          </a:p>
        </p:txBody>
      </p:sp>
      <p:sp>
        <p:nvSpPr>
          <p:cNvPr id="489516" name="Rectangle 44"/>
          <p:cNvSpPr>
            <a:spLocks noChangeArrowheads="1"/>
          </p:cNvSpPr>
          <p:nvPr/>
        </p:nvSpPr>
        <p:spPr bwMode="auto">
          <a:xfrm>
            <a:off x="5275337" y="3808413"/>
            <a:ext cx="303212" cy="228600"/>
          </a:xfrm>
          <a:prstGeom prst="rect">
            <a:avLst/>
          </a:prstGeom>
          <a:solidFill>
            <a:srgbClr val="99CCFF"/>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a:solidFill>
                  <a:srgbClr val="000000"/>
                </a:solidFill>
                <a:latin typeface="Gill Sans MT" pitchFamily="34" charset="0"/>
              </a:rPr>
              <a:t>5</a:t>
            </a:r>
          </a:p>
        </p:txBody>
      </p:sp>
      <p:sp>
        <p:nvSpPr>
          <p:cNvPr id="489517" name="Line 45"/>
          <p:cNvSpPr>
            <a:spLocks noChangeShapeType="1"/>
          </p:cNvSpPr>
          <p:nvPr/>
        </p:nvSpPr>
        <p:spPr bwMode="auto">
          <a:xfrm>
            <a:off x="5957962" y="4340225"/>
            <a:ext cx="303212" cy="0"/>
          </a:xfrm>
          <a:prstGeom prst="line">
            <a:avLst/>
          </a:prstGeom>
          <a:noFill/>
          <a:ln w="9525">
            <a:solidFill>
              <a:schemeClr val="tx1"/>
            </a:solidFill>
            <a:round/>
            <a:headEnd/>
            <a:tailEnd/>
          </a:ln>
          <a:effectLst/>
        </p:spPr>
        <p:txBody>
          <a:bodyPr/>
          <a:lstStyle/>
          <a:p>
            <a:pPr algn="ctr" fontAlgn="base">
              <a:spcBef>
                <a:spcPct val="0"/>
              </a:spcBef>
              <a:spcAft>
                <a:spcPct val="0"/>
              </a:spcAft>
            </a:pPr>
            <a:endParaRPr lang="en-US" sz="1600">
              <a:solidFill>
                <a:srgbClr val="000000"/>
              </a:solidFill>
              <a:latin typeface="Gill Sans MT" pitchFamily="34" charset="0"/>
            </a:endParaRPr>
          </a:p>
        </p:txBody>
      </p:sp>
      <p:sp>
        <p:nvSpPr>
          <p:cNvPr id="489518" name="Line 46"/>
          <p:cNvSpPr>
            <a:spLocks noChangeShapeType="1"/>
          </p:cNvSpPr>
          <p:nvPr/>
        </p:nvSpPr>
        <p:spPr bwMode="auto">
          <a:xfrm>
            <a:off x="5957962" y="4416425"/>
            <a:ext cx="835025" cy="0"/>
          </a:xfrm>
          <a:prstGeom prst="line">
            <a:avLst/>
          </a:prstGeom>
          <a:noFill/>
          <a:ln w="9525">
            <a:solidFill>
              <a:schemeClr val="tx1"/>
            </a:solidFill>
            <a:round/>
            <a:headEnd/>
            <a:tailEnd/>
          </a:ln>
          <a:effectLst/>
        </p:spPr>
        <p:txBody>
          <a:bodyPr/>
          <a:lstStyle/>
          <a:p>
            <a:pPr algn="ctr" fontAlgn="base">
              <a:spcBef>
                <a:spcPct val="0"/>
              </a:spcBef>
              <a:spcAft>
                <a:spcPct val="0"/>
              </a:spcAft>
            </a:pPr>
            <a:endParaRPr lang="en-US" sz="1600">
              <a:solidFill>
                <a:srgbClr val="000000"/>
              </a:solidFill>
              <a:latin typeface="Gill Sans MT" pitchFamily="34" charset="0"/>
            </a:endParaRPr>
          </a:p>
        </p:txBody>
      </p:sp>
      <p:sp>
        <p:nvSpPr>
          <p:cNvPr id="489519" name="Line 47"/>
          <p:cNvSpPr>
            <a:spLocks noChangeShapeType="1"/>
          </p:cNvSpPr>
          <p:nvPr/>
        </p:nvSpPr>
        <p:spPr bwMode="auto">
          <a:xfrm>
            <a:off x="5957962" y="4492625"/>
            <a:ext cx="1366837" cy="0"/>
          </a:xfrm>
          <a:prstGeom prst="line">
            <a:avLst/>
          </a:prstGeom>
          <a:noFill/>
          <a:ln w="9525">
            <a:solidFill>
              <a:schemeClr val="tx1"/>
            </a:solidFill>
            <a:round/>
            <a:headEnd/>
            <a:tailEnd/>
          </a:ln>
          <a:effectLst/>
        </p:spPr>
        <p:txBody>
          <a:bodyPr/>
          <a:lstStyle/>
          <a:p>
            <a:pPr algn="ctr" fontAlgn="base">
              <a:spcBef>
                <a:spcPct val="0"/>
              </a:spcBef>
              <a:spcAft>
                <a:spcPct val="0"/>
              </a:spcAft>
            </a:pPr>
            <a:endParaRPr lang="en-US" sz="1600">
              <a:solidFill>
                <a:srgbClr val="000000"/>
              </a:solidFill>
              <a:latin typeface="Gill Sans MT" pitchFamily="34" charset="0"/>
            </a:endParaRPr>
          </a:p>
        </p:txBody>
      </p:sp>
      <p:sp>
        <p:nvSpPr>
          <p:cNvPr id="489520" name="Line 48"/>
          <p:cNvSpPr>
            <a:spLocks noChangeShapeType="1"/>
          </p:cNvSpPr>
          <p:nvPr/>
        </p:nvSpPr>
        <p:spPr bwMode="auto">
          <a:xfrm>
            <a:off x="5957962" y="4568825"/>
            <a:ext cx="1897062" cy="0"/>
          </a:xfrm>
          <a:prstGeom prst="line">
            <a:avLst/>
          </a:prstGeom>
          <a:noFill/>
          <a:ln w="9525">
            <a:solidFill>
              <a:schemeClr val="tx1"/>
            </a:solidFill>
            <a:round/>
            <a:headEnd/>
            <a:tailEnd/>
          </a:ln>
          <a:effectLst/>
        </p:spPr>
        <p:txBody>
          <a:bodyPr/>
          <a:lstStyle/>
          <a:p>
            <a:pPr algn="ctr" fontAlgn="base">
              <a:spcBef>
                <a:spcPct val="0"/>
              </a:spcBef>
              <a:spcAft>
                <a:spcPct val="0"/>
              </a:spcAft>
            </a:pPr>
            <a:endParaRPr lang="en-US" sz="1600">
              <a:solidFill>
                <a:srgbClr val="000000"/>
              </a:solidFill>
              <a:latin typeface="Gill Sans MT" pitchFamily="34" charset="0"/>
            </a:endParaRPr>
          </a:p>
        </p:txBody>
      </p:sp>
      <p:sp>
        <p:nvSpPr>
          <p:cNvPr id="489521" name="Line 49"/>
          <p:cNvSpPr>
            <a:spLocks noChangeShapeType="1"/>
          </p:cNvSpPr>
          <p:nvPr/>
        </p:nvSpPr>
        <p:spPr bwMode="auto">
          <a:xfrm>
            <a:off x="5957962" y="4645025"/>
            <a:ext cx="2428875" cy="0"/>
          </a:xfrm>
          <a:prstGeom prst="line">
            <a:avLst/>
          </a:prstGeom>
          <a:noFill/>
          <a:ln w="9525">
            <a:solidFill>
              <a:schemeClr val="tx1"/>
            </a:solidFill>
            <a:round/>
            <a:headEnd/>
            <a:tailEnd/>
          </a:ln>
          <a:effectLst/>
        </p:spPr>
        <p:txBody>
          <a:bodyPr/>
          <a:lstStyle/>
          <a:p>
            <a:pPr algn="ctr" fontAlgn="base">
              <a:spcBef>
                <a:spcPct val="0"/>
              </a:spcBef>
              <a:spcAft>
                <a:spcPct val="0"/>
              </a:spcAft>
            </a:pPr>
            <a:endParaRPr lang="en-US" sz="1600">
              <a:solidFill>
                <a:srgbClr val="000000"/>
              </a:solidFill>
              <a:latin typeface="Gill Sans MT" pitchFamily="34" charset="0"/>
            </a:endParaRPr>
          </a:p>
        </p:txBody>
      </p:sp>
      <p:sp>
        <p:nvSpPr>
          <p:cNvPr id="489522" name="AutoShape 50"/>
          <p:cNvSpPr>
            <a:spLocks noChangeArrowheads="1"/>
          </p:cNvSpPr>
          <p:nvPr/>
        </p:nvSpPr>
        <p:spPr bwMode="auto">
          <a:xfrm>
            <a:off x="5654749" y="4270375"/>
            <a:ext cx="303213" cy="454025"/>
          </a:xfrm>
          <a:prstGeom prst="roundRect">
            <a:avLst>
              <a:gd name="adj" fmla="val 16667"/>
            </a:avLst>
          </a:prstGeom>
          <a:solidFill>
            <a:srgbClr val="3366FF"/>
          </a:solidFill>
          <a:ln w="9525">
            <a:noFill/>
            <a:round/>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489523" name="Rectangle 51"/>
          <p:cNvSpPr>
            <a:spLocks noChangeArrowheads="1"/>
          </p:cNvSpPr>
          <p:nvPr/>
        </p:nvSpPr>
        <p:spPr bwMode="auto">
          <a:xfrm>
            <a:off x="4516512" y="4340225"/>
            <a:ext cx="758825" cy="227013"/>
          </a:xfrm>
          <a:prstGeom prst="rect">
            <a:avLst/>
          </a:prstGeom>
          <a:solidFill>
            <a:schemeClr val="accent1"/>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a:solidFill>
                  <a:srgbClr val="000000"/>
                </a:solidFill>
                <a:latin typeface="Gill Sans MT" pitchFamily="34" charset="0"/>
              </a:rPr>
              <a:t>ADD</a:t>
            </a:r>
          </a:p>
        </p:txBody>
      </p:sp>
      <p:sp>
        <p:nvSpPr>
          <p:cNvPr id="489524" name="Rectangle 52"/>
          <p:cNvSpPr>
            <a:spLocks noChangeArrowheads="1"/>
          </p:cNvSpPr>
          <p:nvPr/>
        </p:nvSpPr>
        <p:spPr bwMode="auto">
          <a:xfrm>
            <a:off x="5275337" y="4340225"/>
            <a:ext cx="303212" cy="228600"/>
          </a:xfrm>
          <a:prstGeom prst="rect">
            <a:avLst/>
          </a:prstGeom>
          <a:solidFill>
            <a:srgbClr val="99CCFF"/>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a:solidFill>
                  <a:srgbClr val="000000"/>
                </a:solidFill>
                <a:latin typeface="Gill Sans MT" pitchFamily="34" charset="0"/>
              </a:rPr>
              <a:t>2</a:t>
            </a:r>
          </a:p>
        </p:txBody>
      </p:sp>
      <p:sp>
        <p:nvSpPr>
          <p:cNvPr id="489525" name="Line 53"/>
          <p:cNvSpPr>
            <a:spLocks noChangeShapeType="1"/>
          </p:cNvSpPr>
          <p:nvPr/>
        </p:nvSpPr>
        <p:spPr bwMode="auto">
          <a:xfrm>
            <a:off x="5957962" y="5249863"/>
            <a:ext cx="303212" cy="0"/>
          </a:xfrm>
          <a:prstGeom prst="line">
            <a:avLst/>
          </a:prstGeom>
          <a:noFill/>
          <a:ln w="9525">
            <a:solidFill>
              <a:schemeClr val="tx1"/>
            </a:solidFill>
            <a:round/>
            <a:headEnd/>
            <a:tailEnd/>
          </a:ln>
          <a:effectLst/>
        </p:spPr>
        <p:txBody>
          <a:bodyPr/>
          <a:lstStyle/>
          <a:p>
            <a:pPr algn="ctr" fontAlgn="base">
              <a:spcBef>
                <a:spcPct val="0"/>
              </a:spcBef>
              <a:spcAft>
                <a:spcPct val="0"/>
              </a:spcAft>
            </a:pPr>
            <a:endParaRPr lang="en-US" sz="1600">
              <a:solidFill>
                <a:srgbClr val="000000"/>
              </a:solidFill>
              <a:latin typeface="Gill Sans MT" pitchFamily="34" charset="0"/>
            </a:endParaRPr>
          </a:p>
        </p:txBody>
      </p:sp>
      <p:sp>
        <p:nvSpPr>
          <p:cNvPr id="489526" name="Line 54"/>
          <p:cNvSpPr>
            <a:spLocks noChangeShapeType="1"/>
          </p:cNvSpPr>
          <p:nvPr/>
        </p:nvSpPr>
        <p:spPr bwMode="auto">
          <a:xfrm>
            <a:off x="5957962" y="5326063"/>
            <a:ext cx="835025" cy="0"/>
          </a:xfrm>
          <a:prstGeom prst="line">
            <a:avLst/>
          </a:prstGeom>
          <a:noFill/>
          <a:ln w="9525">
            <a:solidFill>
              <a:schemeClr val="tx1"/>
            </a:solidFill>
            <a:round/>
            <a:headEnd/>
            <a:tailEnd/>
          </a:ln>
          <a:effectLst/>
        </p:spPr>
        <p:txBody>
          <a:bodyPr/>
          <a:lstStyle/>
          <a:p>
            <a:pPr algn="ctr" fontAlgn="base">
              <a:spcBef>
                <a:spcPct val="0"/>
              </a:spcBef>
              <a:spcAft>
                <a:spcPct val="0"/>
              </a:spcAft>
            </a:pPr>
            <a:endParaRPr lang="en-US" sz="1600">
              <a:solidFill>
                <a:srgbClr val="000000"/>
              </a:solidFill>
              <a:latin typeface="Gill Sans MT" pitchFamily="34" charset="0"/>
            </a:endParaRPr>
          </a:p>
        </p:txBody>
      </p:sp>
      <p:sp>
        <p:nvSpPr>
          <p:cNvPr id="489527" name="Line 55"/>
          <p:cNvSpPr>
            <a:spLocks noChangeShapeType="1"/>
          </p:cNvSpPr>
          <p:nvPr/>
        </p:nvSpPr>
        <p:spPr bwMode="auto">
          <a:xfrm>
            <a:off x="5957962" y="5402263"/>
            <a:ext cx="1366837" cy="0"/>
          </a:xfrm>
          <a:prstGeom prst="line">
            <a:avLst/>
          </a:prstGeom>
          <a:noFill/>
          <a:ln w="9525">
            <a:solidFill>
              <a:schemeClr val="tx1"/>
            </a:solidFill>
            <a:round/>
            <a:headEnd/>
            <a:tailEnd/>
          </a:ln>
          <a:effectLst/>
        </p:spPr>
        <p:txBody>
          <a:bodyPr/>
          <a:lstStyle/>
          <a:p>
            <a:pPr algn="ctr" fontAlgn="base">
              <a:spcBef>
                <a:spcPct val="0"/>
              </a:spcBef>
              <a:spcAft>
                <a:spcPct val="0"/>
              </a:spcAft>
            </a:pPr>
            <a:endParaRPr lang="en-US" sz="1600">
              <a:solidFill>
                <a:srgbClr val="000000"/>
              </a:solidFill>
              <a:latin typeface="Gill Sans MT" pitchFamily="34" charset="0"/>
            </a:endParaRPr>
          </a:p>
        </p:txBody>
      </p:sp>
      <p:sp>
        <p:nvSpPr>
          <p:cNvPr id="489528" name="Line 56"/>
          <p:cNvSpPr>
            <a:spLocks noChangeShapeType="1"/>
          </p:cNvSpPr>
          <p:nvPr/>
        </p:nvSpPr>
        <p:spPr bwMode="auto">
          <a:xfrm>
            <a:off x="5957962" y="5478463"/>
            <a:ext cx="1897062" cy="0"/>
          </a:xfrm>
          <a:prstGeom prst="line">
            <a:avLst/>
          </a:prstGeom>
          <a:noFill/>
          <a:ln w="9525">
            <a:solidFill>
              <a:schemeClr val="tx1"/>
            </a:solidFill>
            <a:round/>
            <a:headEnd/>
            <a:tailEnd/>
          </a:ln>
          <a:effectLst/>
        </p:spPr>
        <p:txBody>
          <a:bodyPr/>
          <a:lstStyle/>
          <a:p>
            <a:pPr algn="ctr" fontAlgn="base">
              <a:spcBef>
                <a:spcPct val="0"/>
              </a:spcBef>
              <a:spcAft>
                <a:spcPct val="0"/>
              </a:spcAft>
            </a:pPr>
            <a:endParaRPr lang="en-US" sz="1600">
              <a:solidFill>
                <a:srgbClr val="000000"/>
              </a:solidFill>
              <a:latin typeface="Gill Sans MT" pitchFamily="34" charset="0"/>
            </a:endParaRPr>
          </a:p>
        </p:txBody>
      </p:sp>
      <p:sp>
        <p:nvSpPr>
          <p:cNvPr id="489529" name="Line 57"/>
          <p:cNvSpPr>
            <a:spLocks noChangeShapeType="1"/>
          </p:cNvSpPr>
          <p:nvPr/>
        </p:nvSpPr>
        <p:spPr bwMode="auto">
          <a:xfrm>
            <a:off x="5957962" y="5554663"/>
            <a:ext cx="2428875" cy="0"/>
          </a:xfrm>
          <a:prstGeom prst="line">
            <a:avLst/>
          </a:prstGeom>
          <a:noFill/>
          <a:ln w="9525">
            <a:solidFill>
              <a:schemeClr val="tx1"/>
            </a:solidFill>
            <a:round/>
            <a:headEnd/>
            <a:tailEnd/>
          </a:ln>
          <a:effectLst/>
        </p:spPr>
        <p:txBody>
          <a:bodyPr/>
          <a:lstStyle/>
          <a:p>
            <a:pPr algn="ctr" fontAlgn="base">
              <a:spcBef>
                <a:spcPct val="0"/>
              </a:spcBef>
              <a:spcAft>
                <a:spcPct val="0"/>
              </a:spcAft>
            </a:pPr>
            <a:endParaRPr lang="en-US" sz="1600">
              <a:solidFill>
                <a:srgbClr val="000000"/>
              </a:solidFill>
              <a:latin typeface="Gill Sans MT" pitchFamily="34" charset="0"/>
            </a:endParaRPr>
          </a:p>
        </p:txBody>
      </p:sp>
      <p:sp>
        <p:nvSpPr>
          <p:cNvPr id="489530" name="AutoShape 58"/>
          <p:cNvSpPr>
            <a:spLocks noChangeArrowheads="1"/>
          </p:cNvSpPr>
          <p:nvPr/>
        </p:nvSpPr>
        <p:spPr bwMode="auto">
          <a:xfrm>
            <a:off x="5654749" y="5184775"/>
            <a:ext cx="303213" cy="454025"/>
          </a:xfrm>
          <a:prstGeom prst="roundRect">
            <a:avLst>
              <a:gd name="adj" fmla="val 16667"/>
            </a:avLst>
          </a:prstGeom>
          <a:solidFill>
            <a:srgbClr val="3366FF"/>
          </a:solidFill>
          <a:ln w="9525">
            <a:noFill/>
            <a:round/>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489531" name="Rectangle 59"/>
          <p:cNvSpPr>
            <a:spLocks noChangeArrowheads="1"/>
          </p:cNvSpPr>
          <p:nvPr/>
        </p:nvSpPr>
        <p:spPr bwMode="auto">
          <a:xfrm>
            <a:off x="4516512" y="5249863"/>
            <a:ext cx="758825" cy="227012"/>
          </a:xfrm>
          <a:prstGeom prst="rect">
            <a:avLst/>
          </a:prstGeom>
          <a:solidFill>
            <a:schemeClr val="accent1"/>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a:solidFill>
                  <a:srgbClr val="000000"/>
                </a:solidFill>
                <a:latin typeface="Gill Sans MT" pitchFamily="34" charset="0"/>
              </a:rPr>
              <a:t>MUL</a:t>
            </a:r>
          </a:p>
        </p:txBody>
      </p:sp>
      <p:sp>
        <p:nvSpPr>
          <p:cNvPr id="489532" name="Rectangle 60"/>
          <p:cNvSpPr>
            <a:spLocks noChangeArrowheads="1"/>
          </p:cNvSpPr>
          <p:nvPr/>
        </p:nvSpPr>
        <p:spPr bwMode="auto">
          <a:xfrm>
            <a:off x="5275337" y="5249863"/>
            <a:ext cx="303212" cy="228600"/>
          </a:xfrm>
          <a:prstGeom prst="rect">
            <a:avLst/>
          </a:prstGeom>
          <a:solidFill>
            <a:srgbClr val="99CCFF"/>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a:solidFill>
                  <a:srgbClr val="000000"/>
                </a:solidFill>
                <a:latin typeface="Gill Sans MT" pitchFamily="34" charset="0"/>
              </a:rPr>
              <a:t>8</a:t>
            </a:r>
          </a:p>
        </p:txBody>
      </p:sp>
      <p:sp>
        <p:nvSpPr>
          <p:cNvPr id="489533" name="Oval 61"/>
          <p:cNvSpPr>
            <a:spLocks noChangeArrowheads="1"/>
          </p:cNvSpPr>
          <p:nvPr/>
        </p:nvSpPr>
        <p:spPr bwMode="auto">
          <a:xfrm>
            <a:off x="4972124" y="4870450"/>
            <a:ext cx="76200" cy="76200"/>
          </a:xfrm>
          <a:prstGeom prst="ellipse">
            <a:avLst/>
          </a:prstGeom>
          <a:solidFill>
            <a:srgbClr val="000000"/>
          </a:solidFill>
          <a:ln w="9525">
            <a:solidFill>
              <a:schemeClr val="tx1"/>
            </a:solidFill>
            <a:round/>
            <a:headEnd/>
            <a:tailEnd/>
          </a:ln>
          <a:effectLst/>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489534" name="Oval 62"/>
          <p:cNvSpPr>
            <a:spLocks noChangeArrowheads="1"/>
          </p:cNvSpPr>
          <p:nvPr/>
        </p:nvSpPr>
        <p:spPr bwMode="auto">
          <a:xfrm>
            <a:off x="4972124" y="5022850"/>
            <a:ext cx="76200" cy="76200"/>
          </a:xfrm>
          <a:prstGeom prst="ellipse">
            <a:avLst/>
          </a:prstGeom>
          <a:solidFill>
            <a:srgbClr val="000000"/>
          </a:solidFill>
          <a:ln w="9525">
            <a:solidFill>
              <a:schemeClr val="tx1"/>
            </a:solidFill>
            <a:round/>
            <a:headEnd/>
            <a:tailEnd/>
          </a:ln>
          <a:effectLst/>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489535" name="Oval 63"/>
          <p:cNvSpPr>
            <a:spLocks noChangeArrowheads="1"/>
          </p:cNvSpPr>
          <p:nvPr/>
        </p:nvSpPr>
        <p:spPr bwMode="auto">
          <a:xfrm>
            <a:off x="4972124" y="4718050"/>
            <a:ext cx="76200" cy="76200"/>
          </a:xfrm>
          <a:prstGeom prst="ellipse">
            <a:avLst/>
          </a:prstGeom>
          <a:solidFill>
            <a:srgbClr val="000000"/>
          </a:solidFill>
          <a:ln w="9525">
            <a:solidFill>
              <a:schemeClr val="tx1"/>
            </a:solidFill>
            <a:round/>
            <a:headEnd/>
            <a:tailEnd/>
          </a:ln>
          <a:effectLst/>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grpSp>
        <p:nvGrpSpPr>
          <p:cNvPr id="489556" name="Group 84"/>
          <p:cNvGrpSpPr>
            <a:grpSpLocks/>
          </p:cNvGrpSpPr>
          <p:nvPr/>
        </p:nvGrpSpPr>
        <p:grpSpPr bwMode="auto">
          <a:xfrm>
            <a:off x="6188149" y="3125788"/>
            <a:ext cx="2655888" cy="2655887"/>
            <a:chOff x="3406" y="1969"/>
            <a:chExt cx="1673" cy="1673"/>
          </a:xfrm>
        </p:grpSpPr>
        <p:sp>
          <p:nvSpPr>
            <p:cNvPr id="489537" name="Rectangle 65"/>
            <p:cNvSpPr>
              <a:spLocks noChangeArrowheads="1"/>
            </p:cNvSpPr>
            <p:nvPr/>
          </p:nvSpPr>
          <p:spPr bwMode="auto">
            <a:xfrm>
              <a:off x="3406" y="1969"/>
              <a:ext cx="335" cy="1673"/>
            </a:xfrm>
            <a:prstGeom prst="rect">
              <a:avLst/>
            </a:prstGeom>
            <a:solidFill>
              <a:srgbClr val="FF99CC">
                <a:alpha val="50000"/>
              </a:srgbClr>
            </a:solidFill>
            <a:ln w="9525">
              <a:noFill/>
              <a:miter lim="800000"/>
              <a:headEnd/>
              <a:tailEnd/>
            </a:ln>
            <a:effectLst/>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489539" name="Rectangle 67"/>
            <p:cNvSpPr>
              <a:spLocks noChangeArrowheads="1"/>
            </p:cNvSpPr>
            <p:nvPr/>
          </p:nvSpPr>
          <p:spPr bwMode="auto">
            <a:xfrm>
              <a:off x="3740" y="1969"/>
              <a:ext cx="335" cy="1673"/>
            </a:xfrm>
            <a:prstGeom prst="rect">
              <a:avLst/>
            </a:prstGeom>
            <a:solidFill>
              <a:srgbClr val="CCFFCC">
                <a:alpha val="50000"/>
              </a:srgbClr>
            </a:solidFill>
            <a:ln w="9525">
              <a:noFill/>
              <a:miter lim="800000"/>
              <a:headEnd/>
              <a:tailEnd/>
            </a:ln>
            <a:effectLst/>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489540" name="Rectangle 68"/>
            <p:cNvSpPr>
              <a:spLocks noChangeArrowheads="1"/>
            </p:cNvSpPr>
            <p:nvPr/>
          </p:nvSpPr>
          <p:spPr bwMode="auto">
            <a:xfrm>
              <a:off x="4075" y="1969"/>
              <a:ext cx="335" cy="1673"/>
            </a:xfrm>
            <a:prstGeom prst="rect">
              <a:avLst/>
            </a:prstGeom>
            <a:solidFill>
              <a:srgbClr val="99CCFF">
                <a:alpha val="50000"/>
              </a:srgbClr>
            </a:solidFill>
            <a:ln w="9525">
              <a:noFill/>
              <a:miter lim="800000"/>
              <a:headEnd/>
              <a:tailEnd/>
            </a:ln>
            <a:effectLst/>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489541" name="Rectangle 69"/>
            <p:cNvSpPr>
              <a:spLocks noChangeArrowheads="1"/>
            </p:cNvSpPr>
            <p:nvPr/>
          </p:nvSpPr>
          <p:spPr bwMode="auto">
            <a:xfrm>
              <a:off x="4409" y="1969"/>
              <a:ext cx="335" cy="1673"/>
            </a:xfrm>
            <a:prstGeom prst="rect">
              <a:avLst/>
            </a:prstGeom>
            <a:solidFill>
              <a:srgbClr val="FFFF99">
                <a:alpha val="50000"/>
              </a:srgbClr>
            </a:solidFill>
            <a:ln w="9525">
              <a:noFill/>
              <a:miter lim="800000"/>
              <a:headEnd/>
              <a:tailEnd/>
            </a:ln>
            <a:effectLst/>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489542" name="Rectangle 70"/>
            <p:cNvSpPr>
              <a:spLocks noChangeArrowheads="1"/>
            </p:cNvSpPr>
            <p:nvPr/>
          </p:nvSpPr>
          <p:spPr bwMode="auto">
            <a:xfrm>
              <a:off x="4744" y="1969"/>
              <a:ext cx="335" cy="1673"/>
            </a:xfrm>
            <a:prstGeom prst="rect">
              <a:avLst/>
            </a:prstGeom>
            <a:solidFill>
              <a:srgbClr val="CCFFFF">
                <a:alpha val="50000"/>
              </a:srgbClr>
            </a:solidFill>
            <a:ln w="9525">
              <a:noFill/>
              <a:miter lim="800000"/>
              <a:headEnd/>
              <a:tailEnd/>
            </a:ln>
            <a:effectLst/>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grpSp>
      <p:grpSp>
        <p:nvGrpSpPr>
          <p:cNvPr id="489555" name="Group 83"/>
          <p:cNvGrpSpPr>
            <a:grpSpLocks/>
          </p:cNvGrpSpPr>
          <p:nvPr/>
        </p:nvGrpSpPr>
        <p:grpSpPr bwMode="auto">
          <a:xfrm>
            <a:off x="6115125" y="1377950"/>
            <a:ext cx="2820988" cy="1747838"/>
            <a:chOff x="3360" y="868"/>
            <a:chExt cx="1777" cy="1101"/>
          </a:xfrm>
        </p:grpSpPr>
        <p:sp>
          <p:nvSpPr>
            <p:cNvPr id="489549" name="Rectangle 77"/>
            <p:cNvSpPr>
              <a:spLocks noChangeArrowheads="1"/>
            </p:cNvSpPr>
            <p:nvPr/>
          </p:nvSpPr>
          <p:spPr bwMode="auto">
            <a:xfrm>
              <a:off x="3407" y="869"/>
              <a:ext cx="335" cy="1100"/>
            </a:xfrm>
            <a:prstGeom prst="rect">
              <a:avLst/>
            </a:prstGeom>
            <a:solidFill>
              <a:srgbClr val="FF99CC">
                <a:alpha val="50000"/>
              </a:srgbClr>
            </a:solidFill>
            <a:ln w="9525">
              <a:noFill/>
              <a:miter lim="800000"/>
              <a:headEnd/>
              <a:tailEnd/>
            </a:ln>
            <a:effectLst/>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489550" name="Rectangle 78"/>
            <p:cNvSpPr>
              <a:spLocks noChangeArrowheads="1"/>
            </p:cNvSpPr>
            <p:nvPr/>
          </p:nvSpPr>
          <p:spPr bwMode="auto">
            <a:xfrm>
              <a:off x="3741" y="869"/>
              <a:ext cx="335" cy="1100"/>
            </a:xfrm>
            <a:prstGeom prst="rect">
              <a:avLst/>
            </a:prstGeom>
            <a:solidFill>
              <a:srgbClr val="CCFFCC">
                <a:alpha val="50000"/>
              </a:srgbClr>
            </a:solidFill>
            <a:ln w="9525">
              <a:noFill/>
              <a:miter lim="800000"/>
              <a:headEnd/>
              <a:tailEnd/>
            </a:ln>
            <a:effectLst/>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489551" name="Rectangle 79"/>
            <p:cNvSpPr>
              <a:spLocks noChangeArrowheads="1"/>
            </p:cNvSpPr>
            <p:nvPr/>
          </p:nvSpPr>
          <p:spPr bwMode="auto">
            <a:xfrm>
              <a:off x="4076" y="869"/>
              <a:ext cx="335" cy="1100"/>
            </a:xfrm>
            <a:prstGeom prst="rect">
              <a:avLst/>
            </a:prstGeom>
            <a:solidFill>
              <a:srgbClr val="99CCFF">
                <a:alpha val="50000"/>
              </a:srgbClr>
            </a:solidFill>
            <a:ln w="9525">
              <a:noFill/>
              <a:miter lim="800000"/>
              <a:headEnd/>
              <a:tailEnd/>
            </a:ln>
            <a:effectLst/>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489552" name="Rectangle 80"/>
            <p:cNvSpPr>
              <a:spLocks noChangeArrowheads="1"/>
            </p:cNvSpPr>
            <p:nvPr/>
          </p:nvSpPr>
          <p:spPr bwMode="auto">
            <a:xfrm>
              <a:off x="4410" y="869"/>
              <a:ext cx="335" cy="1100"/>
            </a:xfrm>
            <a:prstGeom prst="rect">
              <a:avLst/>
            </a:prstGeom>
            <a:solidFill>
              <a:srgbClr val="FFFF99">
                <a:alpha val="50000"/>
              </a:srgbClr>
            </a:solidFill>
            <a:ln w="9525">
              <a:noFill/>
              <a:miter lim="800000"/>
              <a:headEnd/>
              <a:tailEnd/>
            </a:ln>
            <a:effectLst/>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489553" name="Rectangle 81"/>
            <p:cNvSpPr>
              <a:spLocks noChangeArrowheads="1"/>
            </p:cNvSpPr>
            <p:nvPr/>
          </p:nvSpPr>
          <p:spPr bwMode="auto">
            <a:xfrm>
              <a:off x="4745" y="869"/>
              <a:ext cx="335" cy="1100"/>
            </a:xfrm>
            <a:prstGeom prst="rect">
              <a:avLst/>
            </a:prstGeom>
            <a:solidFill>
              <a:srgbClr val="CCFFFF">
                <a:alpha val="50000"/>
              </a:srgbClr>
            </a:solidFill>
            <a:ln w="9525">
              <a:noFill/>
              <a:miter lim="800000"/>
              <a:headEnd/>
              <a:tailEnd/>
            </a:ln>
            <a:effectLst/>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489538" name="Text Box 66"/>
            <p:cNvSpPr txBox="1">
              <a:spLocks noChangeArrowheads="1"/>
            </p:cNvSpPr>
            <p:nvPr/>
          </p:nvSpPr>
          <p:spPr bwMode="auto">
            <a:xfrm>
              <a:off x="3360" y="868"/>
              <a:ext cx="441" cy="194"/>
            </a:xfrm>
            <a:prstGeom prst="rect">
              <a:avLst/>
            </a:prstGeom>
            <a:noFill/>
            <a:ln w="9525">
              <a:noFill/>
              <a:miter lim="800000"/>
              <a:headEnd/>
              <a:tailEnd/>
            </a:ln>
            <a:effectLst/>
          </p:spPr>
          <p:txBody>
            <a:bodyPr wrap="none">
              <a:spAutoFit/>
            </a:bodyPr>
            <a:lstStyle/>
            <a:p>
              <a:pPr algn="ctr" fontAlgn="base">
                <a:spcBef>
                  <a:spcPct val="0"/>
                </a:spcBef>
                <a:spcAft>
                  <a:spcPct val="0"/>
                </a:spcAft>
              </a:pPr>
              <a:r>
                <a:rPr lang="en-US" sz="1400" b="1" dirty="0">
                  <a:solidFill>
                    <a:srgbClr val="000000"/>
                  </a:solidFill>
                  <a:latin typeface="Gill Sans MT" pitchFamily="34" charset="0"/>
                </a:rPr>
                <a:t>Port 0</a:t>
              </a:r>
            </a:p>
          </p:txBody>
        </p:sp>
        <p:sp>
          <p:nvSpPr>
            <p:cNvPr id="489543" name="Text Box 71"/>
            <p:cNvSpPr txBox="1">
              <a:spLocks noChangeArrowheads="1"/>
            </p:cNvSpPr>
            <p:nvPr/>
          </p:nvSpPr>
          <p:spPr bwMode="auto">
            <a:xfrm>
              <a:off x="3693" y="868"/>
              <a:ext cx="441" cy="194"/>
            </a:xfrm>
            <a:prstGeom prst="rect">
              <a:avLst/>
            </a:prstGeom>
            <a:noFill/>
            <a:ln w="9525">
              <a:noFill/>
              <a:miter lim="800000"/>
              <a:headEnd/>
              <a:tailEnd/>
            </a:ln>
            <a:effectLst/>
          </p:spPr>
          <p:txBody>
            <a:bodyPr wrap="none">
              <a:spAutoFit/>
            </a:bodyPr>
            <a:lstStyle/>
            <a:p>
              <a:pPr algn="ctr" fontAlgn="base">
                <a:spcBef>
                  <a:spcPct val="0"/>
                </a:spcBef>
                <a:spcAft>
                  <a:spcPct val="0"/>
                </a:spcAft>
              </a:pPr>
              <a:r>
                <a:rPr lang="en-US" sz="1400" b="1">
                  <a:solidFill>
                    <a:srgbClr val="000000"/>
                  </a:solidFill>
                  <a:latin typeface="Gill Sans MT" pitchFamily="34" charset="0"/>
                </a:rPr>
                <a:t>Port 1</a:t>
              </a:r>
            </a:p>
          </p:txBody>
        </p:sp>
        <p:sp>
          <p:nvSpPr>
            <p:cNvPr id="489544" name="Text Box 72"/>
            <p:cNvSpPr txBox="1">
              <a:spLocks noChangeArrowheads="1"/>
            </p:cNvSpPr>
            <p:nvPr/>
          </p:nvSpPr>
          <p:spPr bwMode="auto">
            <a:xfrm>
              <a:off x="4026" y="868"/>
              <a:ext cx="441" cy="194"/>
            </a:xfrm>
            <a:prstGeom prst="rect">
              <a:avLst/>
            </a:prstGeom>
            <a:noFill/>
            <a:ln w="9525">
              <a:noFill/>
              <a:miter lim="800000"/>
              <a:headEnd/>
              <a:tailEnd/>
            </a:ln>
            <a:effectLst/>
          </p:spPr>
          <p:txBody>
            <a:bodyPr wrap="none">
              <a:spAutoFit/>
            </a:bodyPr>
            <a:lstStyle/>
            <a:p>
              <a:pPr algn="ctr" fontAlgn="base">
                <a:spcBef>
                  <a:spcPct val="0"/>
                </a:spcBef>
                <a:spcAft>
                  <a:spcPct val="0"/>
                </a:spcAft>
              </a:pPr>
              <a:r>
                <a:rPr lang="en-US" sz="1400" b="1">
                  <a:solidFill>
                    <a:srgbClr val="000000"/>
                  </a:solidFill>
                  <a:latin typeface="Gill Sans MT" pitchFamily="34" charset="0"/>
                </a:rPr>
                <a:t>Port 2</a:t>
              </a:r>
            </a:p>
          </p:txBody>
        </p:sp>
        <p:sp>
          <p:nvSpPr>
            <p:cNvPr id="489545" name="Text Box 73"/>
            <p:cNvSpPr txBox="1">
              <a:spLocks noChangeArrowheads="1"/>
            </p:cNvSpPr>
            <p:nvPr/>
          </p:nvSpPr>
          <p:spPr bwMode="auto">
            <a:xfrm>
              <a:off x="4356" y="868"/>
              <a:ext cx="441" cy="194"/>
            </a:xfrm>
            <a:prstGeom prst="rect">
              <a:avLst/>
            </a:prstGeom>
            <a:noFill/>
            <a:ln w="9525">
              <a:noFill/>
              <a:miter lim="800000"/>
              <a:headEnd/>
              <a:tailEnd/>
            </a:ln>
            <a:effectLst/>
          </p:spPr>
          <p:txBody>
            <a:bodyPr wrap="none">
              <a:spAutoFit/>
            </a:bodyPr>
            <a:lstStyle/>
            <a:p>
              <a:pPr algn="ctr" fontAlgn="base">
                <a:spcBef>
                  <a:spcPct val="0"/>
                </a:spcBef>
                <a:spcAft>
                  <a:spcPct val="0"/>
                </a:spcAft>
              </a:pPr>
              <a:r>
                <a:rPr lang="en-US" sz="1400" b="1">
                  <a:solidFill>
                    <a:srgbClr val="000000"/>
                  </a:solidFill>
                  <a:latin typeface="Gill Sans MT" pitchFamily="34" charset="0"/>
                </a:rPr>
                <a:t>Port 3</a:t>
              </a:r>
            </a:p>
          </p:txBody>
        </p:sp>
        <p:sp>
          <p:nvSpPr>
            <p:cNvPr id="489546" name="Text Box 74"/>
            <p:cNvSpPr txBox="1">
              <a:spLocks noChangeArrowheads="1"/>
            </p:cNvSpPr>
            <p:nvPr/>
          </p:nvSpPr>
          <p:spPr bwMode="auto">
            <a:xfrm>
              <a:off x="4696" y="868"/>
              <a:ext cx="441" cy="194"/>
            </a:xfrm>
            <a:prstGeom prst="rect">
              <a:avLst/>
            </a:prstGeom>
            <a:noFill/>
            <a:ln w="9525">
              <a:noFill/>
              <a:miter lim="800000"/>
              <a:headEnd/>
              <a:tailEnd/>
            </a:ln>
            <a:effectLst/>
          </p:spPr>
          <p:txBody>
            <a:bodyPr wrap="none">
              <a:spAutoFit/>
            </a:bodyPr>
            <a:lstStyle/>
            <a:p>
              <a:pPr algn="ctr" fontAlgn="base">
                <a:spcBef>
                  <a:spcPct val="0"/>
                </a:spcBef>
                <a:spcAft>
                  <a:spcPct val="0"/>
                </a:spcAft>
              </a:pPr>
              <a:r>
                <a:rPr lang="en-US" sz="1400" b="1">
                  <a:solidFill>
                    <a:srgbClr val="000000"/>
                  </a:solidFill>
                  <a:latin typeface="Gill Sans MT" pitchFamily="34" charset="0"/>
                </a:rPr>
                <a:t>Port 4</a:t>
              </a:r>
            </a:p>
          </p:txBody>
        </p:sp>
      </p:grpSp>
      <p:sp>
        <p:nvSpPr>
          <p:cNvPr id="489548" name="Freeform 76"/>
          <p:cNvSpPr>
            <a:spLocks/>
          </p:cNvSpPr>
          <p:nvPr/>
        </p:nvSpPr>
        <p:spPr bwMode="auto">
          <a:xfrm>
            <a:off x="3303662" y="5326063"/>
            <a:ext cx="2276475" cy="557212"/>
          </a:xfrm>
          <a:custGeom>
            <a:avLst/>
            <a:gdLst/>
            <a:ahLst/>
            <a:cxnLst>
              <a:cxn ang="0">
                <a:pos x="0" y="0"/>
              </a:cxn>
              <a:cxn ang="0">
                <a:pos x="335" y="287"/>
              </a:cxn>
              <a:cxn ang="0">
                <a:pos x="1100" y="335"/>
              </a:cxn>
              <a:cxn ang="0">
                <a:pos x="1482" y="191"/>
              </a:cxn>
            </a:cxnLst>
            <a:rect l="0" t="0" r="r" b="b"/>
            <a:pathLst>
              <a:path w="1482" h="351">
                <a:moveTo>
                  <a:pt x="0" y="0"/>
                </a:moveTo>
                <a:cubicBezTo>
                  <a:pt x="76" y="115"/>
                  <a:pt x="152" y="231"/>
                  <a:pt x="335" y="287"/>
                </a:cubicBezTo>
                <a:cubicBezTo>
                  <a:pt x="518" y="343"/>
                  <a:pt x="909" y="351"/>
                  <a:pt x="1100" y="335"/>
                </a:cubicBezTo>
                <a:cubicBezTo>
                  <a:pt x="1291" y="319"/>
                  <a:pt x="1386" y="255"/>
                  <a:pt x="1482" y="191"/>
                </a:cubicBezTo>
              </a:path>
            </a:pathLst>
          </a:custGeom>
          <a:noFill/>
          <a:ln w="9525">
            <a:solidFill>
              <a:schemeClr val="tx1"/>
            </a:solidFill>
            <a:round/>
            <a:headEnd/>
            <a:tailEnd type="triangle" w="med" len="med"/>
          </a:ln>
          <a:effectLst/>
        </p:spPr>
        <p:txBody>
          <a:bodyPr/>
          <a:lstStyle/>
          <a:p>
            <a:pPr algn="ctr" fontAlgn="base">
              <a:spcBef>
                <a:spcPct val="0"/>
              </a:spcBef>
              <a:spcAft>
                <a:spcPct val="0"/>
              </a:spcAft>
            </a:pPr>
            <a:endParaRPr lang="en-US" sz="1600">
              <a:solidFill>
                <a:srgbClr val="000000"/>
              </a:solidFill>
              <a:latin typeface="Gill Sans MT" pitchFamily="34" charset="0"/>
            </a:endParaRPr>
          </a:p>
        </p:txBody>
      </p:sp>
      <p:sp>
        <p:nvSpPr>
          <p:cNvPr id="489476" name="Freeform 4"/>
          <p:cNvSpPr>
            <a:spLocks/>
          </p:cNvSpPr>
          <p:nvPr/>
        </p:nvSpPr>
        <p:spPr bwMode="auto">
          <a:xfrm>
            <a:off x="6231012" y="2746375"/>
            <a:ext cx="455612" cy="303213"/>
          </a:xfrm>
          <a:custGeom>
            <a:avLst/>
            <a:gdLst/>
            <a:ahLst/>
            <a:cxnLst>
              <a:cxn ang="0">
                <a:pos x="0" y="191"/>
              </a:cxn>
              <a:cxn ang="0">
                <a:pos x="95" y="191"/>
              </a:cxn>
              <a:cxn ang="0">
                <a:pos x="143" y="143"/>
              </a:cxn>
              <a:cxn ang="0">
                <a:pos x="191" y="191"/>
              </a:cxn>
              <a:cxn ang="0">
                <a:pos x="287" y="191"/>
              </a:cxn>
              <a:cxn ang="0">
                <a:pos x="191" y="0"/>
              </a:cxn>
              <a:cxn ang="0">
                <a:pos x="95" y="0"/>
              </a:cxn>
              <a:cxn ang="0">
                <a:pos x="0" y="191"/>
              </a:cxn>
            </a:cxnLst>
            <a:rect l="0" t="0" r="r" b="b"/>
            <a:pathLst>
              <a:path w="287" h="191">
                <a:moveTo>
                  <a:pt x="0" y="191"/>
                </a:moveTo>
                <a:lnTo>
                  <a:pt x="95" y="191"/>
                </a:lnTo>
                <a:lnTo>
                  <a:pt x="143" y="143"/>
                </a:lnTo>
                <a:lnTo>
                  <a:pt x="191" y="191"/>
                </a:lnTo>
                <a:lnTo>
                  <a:pt x="287" y="191"/>
                </a:lnTo>
                <a:lnTo>
                  <a:pt x="191" y="0"/>
                </a:lnTo>
                <a:lnTo>
                  <a:pt x="95" y="0"/>
                </a:lnTo>
                <a:lnTo>
                  <a:pt x="0" y="191"/>
                </a:lnTo>
                <a:close/>
              </a:path>
            </a:pathLst>
          </a:custGeom>
          <a:solidFill>
            <a:srgbClr val="3366FF"/>
          </a:solidFill>
          <a:ln w="9525">
            <a:noFill/>
            <a:round/>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a:lstStyle/>
          <a:p>
            <a:pPr algn="ctr" fontAlgn="base">
              <a:spcBef>
                <a:spcPct val="0"/>
              </a:spcBef>
              <a:spcAft>
                <a:spcPct val="0"/>
              </a:spcAft>
            </a:pPr>
            <a:endParaRPr lang="en-US" sz="1600">
              <a:solidFill>
                <a:srgbClr val="000000"/>
              </a:solidFill>
              <a:latin typeface="Gill Sans MT" pitchFamily="34" charset="0"/>
            </a:endParaRPr>
          </a:p>
        </p:txBody>
      </p:sp>
      <p:sp>
        <p:nvSpPr>
          <p:cNvPr id="489477" name="Freeform 5"/>
          <p:cNvSpPr>
            <a:spLocks/>
          </p:cNvSpPr>
          <p:nvPr/>
        </p:nvSpPr>
        <p:spPr bwMode="auto">
          <a:xfrm>
            <a:off x="6761237" y="2744788"/>
            <a:ext cx="455612" cy="303212"/>
          </a:xfrm>
          <a:custGeom>
            <a:avLst/>
            <a:gdLst/>
            <a:ahLst/>
            <a:cxnLst>
              <a:cxn ang="0">
                <a:pos x="0" y="191"/>
              </a:cxn>
              <a:cxn ang="0">
                <a:pos x="95" y="191"/>
              </a:cxn>
              <a:cxn ang="0">
                <a:pos x="143" y="143"/>
              </a:cxn>
              <a:cxn ang="0">
                <a:pos x="191" y="191"/>
              </a:cxn>
              <a:cxn ang="0">
                <a:pos x="287" y="191"/>
              </a:cxn>
              <a:cxn ang="0">
                <a:pos x="191" y="0"/>
              </a:cxn>
              <a:cxn ang="0">
                <a:pos x="95" y="0"/>
              </a:cxn>
              <a:cxn ang="0">
                <a:pos x="0" y="191"/>
              </a:cxn>
            </a:cxnLst>
            <a:rect l="0" t="0" r="r" b="b"/>
            <a:pathLst>
              <a:path w="287" h="191">
                <a:moveTo>
                  <a:pt x="0" y="191"/>
                </a:moveTo>
                <a:lnTo>
                  <a:pt x="95" y="191"/>
                </a:lnTo>
                <a:lnTo>
                  <a:pt x="143" y="143"/>
                </a:lnTo>
                <a:lnTo>
                  <a:pt x="191" y="191"/>
                </a:lnTo>
                <a:lnTo>
                  <a:pt x="287" y="191"/>
                </a:lnTo>
                <a:lnTo>
                  <a:pt x="191" y="0"/>
                </a:lnTo>
                <a:lnTo>
                  <a:pt x="95" y="0"/>
                </a:lnTo>
                <a:lnTo>
                  <a:pt x="0" y="191"/>
                </a:lnTo>
                <a:close/>
              </a:path>
            </a:pathLst>
          </a:custGeom>
          <a:solidFill>
            <a:srgbClr val="3366FF"/>
          </a:solidFill>
          <a:ln w="9525">
            <a:noFill/>
            <a:round/>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a:lstStyle/>
          <a:p>
            <a:pPr algn="ctr" fontAlgn="base">
              <a:spcBef>
                <a:spcPct val="0"/>
              </a:spcBef>
              <a:spcAft>
                <a:spcPct val="0"/>
              </a:spcAft>
            </a:pPr>
            <a:endParaRPr lang="en-US" sz="1600">
              <a:solidFill>
                <a:srgbClr val="000000"/>
              </a:solidFill>
              <a:latin typeface="Gill Sans MT" pitchFamily="34" charset="0"/>
            </a:endParaRPr>
          </a:p>
        </p:txBody>
      </p:sp>
      <p:sp>
        <p:nvSpPr>
          <p:cNvPr id="489478" name="Freeform 6"/>
          <p:cNvSpPr>
            <a:spLocks/>
          </p:cNvSpPr>
          <p:nvPr/>
        </p:nvSpPr>
        <p:spPr bwMode="auto">
          <a:xfrm>
            <a:off x="7293049" y="2744788"/>
            <a:ext cx="455613" cy="303212"/>
          </a:xfrm>
          <a:custGeom>
            <a:avLst/>
            <a:gdLst/>
            <a:ahLst/>
            <a:cxnLst>
              <a:cxn ang="0">
                <a:pos x="0" y="191"/>
              </a:cxn>
              <a:cxn ang="0">
                <a:pos x="95" y="191"/>
              </a:cxn>
              <a:cxn ang="0">
                <a:pos x="143" y="143"/>
              </a:cxn>
              <a:cxn ang="0">
                <a:pos x="191" y="191"/>
              </a:cxn>
              <a:cxn ang="0">
                <a:pos x="287" y="191"/>
              </a:cxn>
              <a:cxn ang="0">
                <a:pos x="191" y="0"/>
              </a:cxn>
              <a:cxn ang="0">
                <a:pos x="95" y="0"/>
              </a:cxn>
              <a:cxn ang="0">
                <a:pos x="0" y="191"/>
              </a:cxn>
            </a:cxnLst>
            <a:rect l="0" t="0" r="r" b="b"/>
            <a:pathLst>
              <a:path w="287" h="191">
                <a:moveTo>
                  <a:pt x="0" y="191"/>
                </a:moveTo>
                <a:lnTo>
                  <a:pt x="95" y="191"/>
                </a:lnTo>
                <a:lnTo>
                  <a:pt x="143" y="143"/>
                </a:lnTo>
                <a:lnTo>
                  <a:pt x="191" y="191"/>
                </a:lnTo>
                <a:lnTo>
                  <a:pt x="287" y="191"/>
                </a:lnTo>
                <a:lnTo>
                  <a:pt x="191" y="0"/>
                </a:lnTo>
                <a:lnTo>
                  <a:pt x="95" y="0"/>
                </a:lnTo>
                <a:lnTo>
                  <a:pt x="0" y="191"/>
                </a:lnTo>
                <a:close/>
              </a:path>
            </a:pathLst>
          </a:custGeom>
          <a:solidFill>
            <a:srgbClr val="3366FF"/>
          </a:solidFill>
          <a:ln w="9525">
            <a:noFill/>
            <a:round/>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a:lstStyle/>
          <a:p>
            <a:pPr algn="ctr" fontAlgn="base">
              <a:spcBef>
                <a:spcPct val="0"/>
              </a:spcBef>
              <a:spcAft>
                <a:spcPct val="0"/>
              </a:spcAft>
            </a:pPr>
            <a:endParaRPr lang="en-US" sz="1600">
              <a:solidFill>
                <a:srgbClr val="000000"/>
              </a:solidFill>
              <a:latin typeface="Gill Sans MT" pitchFamily="34" charset="0"/>
            </a:endParaRPr>
          </a:p>
        </p:txBody>
      </p:sp>
      <p:sp>
        <p:nvSpPr>
          <p:cNvPr id="489479" name="Freeform 7"/>
          <p:cNvSpPr>
            <a:spLocks/>
          </p:cNvSpPr>
          <p:nvPr/>
        </p:nvSpPr>
        <p:spPr bwMode="auto">
          <a:xfrm>
            <a:off x="7823274" y="2744788"/>
            <a:ext cx="455613" cy="303212"/>
          </a:xfrm>
          <a:custGeom>
            <a:avLst/>
            <a:gdLst/>
            <a:ahLst/>
            <a:cxnLst>
              <a:cxn ang="0">
                <a:pos x="0" y="191"/>
              </a:cxn>
              <a:cxn ang="0">
                <a:pos x="95" y="191"/>
              </a:cxn>
              <a:cxn ang="0">
                <a:pos x="143" y="143"/>
              </a:cxn>
              <a:cxn ang="0">
                <a:pos x="191" y="191"/>
              </a:cxn>
              <a:cxn ang="0">
                <a:pos x="287" y="191"/>
              </a:cxn>
              <a:cxn ang="0">
                <a:pos x="191" y="0"/>
              </a:cxn>
              <a:cxn ang="0">
                <a:pos x="95" y="0"/>
              </a:cxn>
              <a:cxn ang="0">
                <a:pos x="0" y="191"/>
              </a:cxn>
            </a:cxnLst>
            <a:rect l="0" t="0" r="r" b="b"/>
            <a:pathLst>
              <a:path w="287" h="191">
                <a:moveTo>
                  <a:pt x="0" y="191"/>
                </a:moveTo>
                <a:lnTo>
                  <a:pt x="95" y="191"/>
                </a:lnTo>
                <a:lnTo>
                  <a:pt x="143" y="143"/>
                </a:lnTo>
                <a:lnTo>
                  <a:pt x="191" y="191"/>
                </a:lnTo>
                <a:lnTo>
                  <a:pt x="287" y="191"/>
                </a:lnTo>
                <a:lnTo>
                  <a:pt x="191" y="0"/>
                </a:lnTo>
                <a:lnTo>
                  <a:pt x="95" y="0"/>
                </a:lnTo>
                <a:lnTo>
                  <a:pt x="0" y="191"/>
                </a:lnTo>
                <a:close/>
              </a:path>
            </a:pathLst>
          </a:custGeom>
          <a:solidFill>
            <a:srgbClr val="3366FF"/>
          </a:solidFill>
          <a:ln w="9525">
            <a:noFill/>
            <a:round/>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a:lstStyle/>
          <a:p>
            <a:pPr algn="ctr" fontAlgn="base">
              <a:spcBef>
                <a:spcPct val="0"/>
              </a:spcBef>
              <a:spcAft>
                <a:spcPct val="0"/>
              </a:spcAft>
            </a:pPr>
            <a:endParaRPr lang="en-US" sz="1600">
              <a:solidFill>
                <a:srgbClr val="000000"/>
              </a:solidFill>
              <a:latin typeface="Gill Sans MT" pitchFamily="34" charset="0"/>
            </a:endParaRPr>
          </a:p>
        </p:txBody>
      </p:sp>
      <p:sp>
        <p:nvSpPr>
          <p:cNvPr id="489480" name="Freeform 8"/>
          <p:cNvSpPr>
            <a:spLocks/>
          </p:cNvSpPr>
          <p:nvPr/>
        </p:nvSpPr>
        <p:spPr bwMode="auto">
          <a:xfrm>
            <a:off x="6250062" y="2138363"/>
            <a:ext cx="455612" cy="303212"/>
          </a:xfrm>
          <a:custGeom>
            <a:avLst/>
            <a:gdLst/>
            <a:ahLst/>
            <a:cxnLst>
              <a:cxn ang="0">
                <a:pos x="0" y="191"/>
              </a:cxn>
              <a:cxn ang="0">
                <a:pos x="95" y="191"/>
              </a:cxn>
              <a:cxn ang="0">
                <a:pos x="143" y="143"/>
              </a:cxn>
              <a:cxn ang="0">
                <a:pos x="191" y="191"/>
              </a:cxn>
              <a:cxn ang="0">
                <a:pos x="287" y="191"/>
              </a:cxn>
              <a:cxn ang="0">
                <a:pos x="191" y="0"/>
              </a:cxn>
              <a:cxn ang="0">
                <a:pos x="95" y="0"/>
              </a:cxn>
              <a:cxn ang="0">
                <a:pos x="0" y="191"/>
              </a:cxn>
            </a:cxnLst>
            <a:rect l="0" t="0" r="r" b="b"/>
            <a:pathLst>
              <a:path w="287" h="191">
                <a:moveTo>
                  <a:pt x="0" y="191"/>
                </a:moveTo>
                <a:lnTo>
                  <a:pt x="95" y="191"/>
                </a:lnTo>
                <a:lnTo>
                  <a:pt x="143" y="143"/>
                </a:lnTo>
                <a:lnTo>
                  <a:pt x="191" y="191"/>
                </a:lnTo>
                <a:lnTo>
                  <a:pt x="287" y="191"/>
                </a:lnTo>
                <a:lnTo>
                  <a:pt x="191" y="0"/>
                </a:lnTo>
                <a:lnTo>
                  <a:pt x="95" y="0"/>
                </a:lnTo>
                <a:lnTo>
                  <a:pt x="0" y="191"/>
                </a:lnTo>
                <a:close/>
              </a:path>
            </a:pathLst>
          </a:custGeom>
          <a:solidFill>
            <a:srgbClr val="3366FF"/>
          </a:solidFill>
          <a:ln w="9525">
            <a:noFill/>
            <a:round/>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a:lstStyle/>
          <a:p>
            <a:pPr algn="ctr" fontAlgn="base">
              <a:spcBef>
                <a:spcPct val="0"/>
              </a:spcBef>
              <a:spcAft>
                <a:spcPct val="0"/>
              </a:spcAft>
            </a:pPr>
            <a:endParaRPr lang="en-US" sz="1600">
              <a:solidFill>
                <a:srgbClr val="000000"/>
              </a:solidFill>
              <a:latin typeface="Gill Sans MT" pitchFamily="34" charset="0"/>
            </a:endParaRPr>
          </a:p>
        </p:txBody>
      </p:sp>
      <p:sp>
        <p:nvSpPr>
          <p:cNvPr id="489481" name="Freeform 9"/>
          <p:cNvSpPr>
            <a:spLocks/>
          </p:cNvSpPr>
          <p:nvPr/>
        </p:nvSpPr>
        <p:spPr bwMode="auto">
          <a:xfrm>
            <a:off x="8388424" y="2746375"/>
            <a:ext cx="455613" cy="303213"/>
          </a:xfrm>
          <a:custGeom>
            <a:avLst/>
            <a:gdLst/>
            <a:ahLst/>
            <a:cxnLst>
              <a:cxn ang="0">
                <a:pos x="0" y="191"/>
              </a:cxn>
              <a:cxn ang="0">
                <a:pos x="95" y="191"/>
              </a:cxn>
              <a:cxn ang="0">
                <a:pos x="143" y="143"/>
              </a:cxn>
              <a:cxn ang="0">
                <a:pos x="191" y="191"/>
              </a:cxn>
              <a:cxn ang="0">
                <a:pos x="287" y="191"/>
              </a:cxn>
              <a:cxn ang="0">
                <a:pos x="191" y="0"/>
              </a:cxn>
              <a:cxn ang="0">
                <a:pos x="95" y="0"/>
              </a:cxn>
              <a:cxn ang="0">
                <a:pos x="0" y="191"/>
              </a:cxn>
            </a:cxnLst>
            <a:rect l="0" t="0" r="r" b="b"/>
            <a:pathLst>
              <a:path w="287" h="191">
                <a:moveTo>
                  <a:pt x="0" y="191"/>
                </a:moveTo>
                <a:lnTo>
                  <a:pt x="95" y="191"/>
                </a:lnTo>
                <a:lnTo>
                  <a:pt x="143" y="143"/>
                </a:lnTo>
                <a:lnTo>
                  <a:pt x="191" y="191"/>
                </a:lnTo>
                <a:lnTo>
                  <a:pt x="287" y="191"/>
                </a:lnTo>
                <a:lnTo>
                  <a:pt x="191" y="0"/>
                </a:lnTo>
                <a:lnTo>
                  <a:pt x="95" y="0"/>
                </a:lnTo>
                <a:lnTo>
                  <a:pt x="0" y="191"/>
                </a:lnTo>
                <a:close/>
              </a:path>
            </a:pathLst>
          </a:custGeom>
          <a:solidFill>
            <a:srgbClr val="3366FF"/>
          </a:solidFill>
          <a:ln w="9525">
            <a:noFill/>
            <a:round/>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a:lstStyle/>
          <a:p>
            <a:pPr algn="ctr" fontAlgn="base">
              <a:spcBef>
                <a:spcPct val="0"/>
              </a:spcBef>
              <a:spcAft>
                <a:spcPct val="0"/>
              </a:spcAft>
            </a:pPr>
            <a:endParaRPr lang="en-US" sz="1600">
              <a:solidFill>
                <a:srgbClr val="000000"/>
              </a:solidFill>
              <a:latin typeface="Gill Sans MT" pitchFamily="34" charset="0"/>
            </a:endParaRPr>
          </a:p>
        </p:txBody>
      </p:sp>
      <p:sp>
        <p:nvSpPr>
          <p:cNvPr id="489482" name="Freeform 10"/>
          <p:cNvSpPr>
            <a:spLocks/>
          </p:cNvSpPr>
          <p:nvPr/>
        </p:nvSpPr>
        <p:spPr bwMode="auto">
          <a:xfrm>
            <a:off x="7856612" y="2138363"/>
            <a:ext cx="455612" cy="303212"/>
          </a:xfrm>
          <a:custGeom>
            <a:avLst/>
            <a:gdLst/>
            <a:ahLst/>
            <a:cxnLst>
              <a:cxn ang="0">
                <a:pos x="0" y="191"/>
              </a:cxn>
              <a:cxn ang="0">
                <a:pos x="95" y="191"/>
              </a:cxn>
              <a:cxn ang="0">
                <a:pos x="143" y="143"/>
              </a:cxn>
              <a:cxn ang="0">
                <a:pos x="191" y="191"/>
              </a:cxn>
              <a:cxn ang="0">
                <a:pos x="287" y="191"/>
              </a:cxn>
              <a:cxn ang="0">
                <a:pos x="191" y="0"/>
              </a:cxn>
              <a:cxn ang="0">
                <a:pos x="95" y="0"/>
              </a:cxn>
              <a:cxn ang="0">
                <a:pos x="0" y="191"/>
              </a:cxn>
            </a:cxnLst>
            <a:rect l="0" t="0" r="r" b="b"/>
            <a:pathLst>
              <a:path w="287" h="191">
                <a:moveTo>
                  <a:pt x="0" y="191"/>
                </a:moveTo>
                <a:lnTo>
                  <a:pt x="95" y="191"/>
                </a:lnTo>
                <a:lnTo>
                  <a:pt x="143" y="143"/>
                </a:lnTo>
                <a:lnTo>
                  <a:pt x="191" y="191"/>
                </a:lnTo>
                <a:lnTo>
                  <a:pt x="287" y="191"/>
                </a:lnTo>
                <a:lnTo>
                  <a:pt x="191" y="0"/>
                </a:lnTo>
                <a:lnTo>
                  <a:pt x="95" y="0"/>
                </a:lnTo>
                <a:lnTo>
                  <a:pt x="0" y="191"/>
                </a:lnTo>
                <a:close/>
              </a:path>
            </a:pathLst>
          </a:custGeom>
          <a:solidFill>
            <a:srgbClr val="3366FF"/>
          </a:solidFill>
          <a:ln w="9525">
            <a:noFill/>
            <a:round/>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a:lstStyle/>
          <a:p>
            <a:pPr algn="ctr" fontAlgn="base">
              <a:spcBef>
                <a:spcPct val="0"/>
              </a:spcBef>
              <a:spcAft>
                <a:spcPct val="0"/>
              </a:spcAft>
            </a:pPr>
            <a:endParaRPr lang="en-US" sz="1600">
              <a:solidFill>
                <a:srgbClr val="000000"/>
              </a:solidFill>
              <a:latin typeface="Gill Sans MT" pitchFamily="34" charset="0"/>
            </a:endParaRPr>
          </a:p>
        </p:txBody>
      </p:sp>
      <p:sp>
        <p:nvSpPr>
          <p:cNvPr id="489483" name="Freeform 11"/>
          <p:cNvSpPr>
            <a:spLocks/>
          </p:cNvSpPr>
          <p:nvPr/>
        </p:nvSpPr>
        <p:spPr bwMode="auto">
          <a:xfrm>
            <a:off x="8388424" y="2138363"/>
            <a:ext cx="455613" cy="303212"/>
          </a:xfrm>
          <a:custGeom>
            <a:avLst/>
            <a:gdLst/>
            <a:ahLst/>
            <a:cxnLst>
              <a:cxn ang="0">
                <a:pos x="0" y="191"/>
              </a:cxn>
              <a:cxn ang="0">
                <a:pos x="95" y="191"/>
              </a:cxn>
              <a:cxn ang="0">
                <a:pos x="143" y="143"/>
              </a:cxn>
              <a:cxn ang="0">
                <a:pos x="191" y="191"/>
              </a:cxn>
              <a:cxn ang="0">
                <a:pos x="287" y="191"/>
              </a:cxn>
              <a:cxn ang="0">
                <a:pos x="191" y="0"/>
              </a:cxn>
              <a:cxn ang="0">
                <a:pos x="95" y="0"/>
              </a:cxn>
              <a:cxn ang="0">
                <a:pos x="0" y="191"/>
              </a:cxn>
            </a:cxnLst>
            <a:rect l="0" t="0" r="r" b="b"/>
            <a:pathLst>
              <a:path w="287" h="191">
                <a:moveTo>
                  <a:pt x="0" y="191"/>
                </a:moveTo>
                <a:lnTo>
                  <a:pt x="95" y="191"/>
                </a:lnTo>
                <a:lnTo>
                  <a:pt x="143" y="143"/>
                </a:lnTo>
                <a:lnTo>
                  <a:pt x="191" y="191"/>
                </a:lnTo>
                <a:lnTo>
                  <a:pt x="287" y="191"/>
                </a:lnTo>
                <a:lnTo>
                  <a:pt x="191" y="0"/>
                </a:lnTo>
                <a:lnTo>
                  <a:pt x="95" y="0"/>
                </a:lnTo>
                <a:lnTo>
                  <a:pt x="0" y="191"/>
                </a:lnTo>
                <a:close/>
              </a:path>
            </a:pathLst>
          </a:custGeom>
          <a:solidFill>
            <a:srgbClr val="3366FF"/>
          </a:solidFill>
          <a:ln w="9525">
            <a:noFill/>
            <a:round/>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a:lstStyle/>
          <a:p>
            <a:pPr algn="ctr" fontAlgn="base">
              <a:spcBef>
                <a:spcPct val="0"/>
              </a:spcBef>
              <a:spcAft>
                <a:spcPct val="0"/>
              </a:spcAft>
            </a:pPr>
            <a:endParaRPr lang="en-US" sz="1600">
              <a:solidFill>
                <a:srgbClr val="000000"/>
              </a:solidFill>
              <a:latin typeface="Gill Sans MT" pitchFamily="34" charset="0"/>
            </a:endParaRPr>
          </a:p>
        </p:txBody>
      </p:sp>
      <p:sp>
        <p:nvSpPr>
          <p:cNvPr id="489484" name="Freeform 12"/>
          <p:cNvSpPr>
            <a:spLocks/>
          </p:cNvSpPr>
          <p:nvPr/>
        </p:nvSpPr>
        <p:spPr bwMode="auto">
          <a:xfrm>
            <a:off x="6786637" y="2138363"/>
            <a:ext cx="455612" cy="303212"/>
          </a:xfrm>
          <a:custGeom>
            <a:avLst/>
            <a:gdLst/>
            <a:ahLst/>
            <a:cxnLst>
              <a:cxn ang="0">
                <a:pos x="0" y="191"/>
              </a:cxn>
              <a:cxn ang="0">
                <a:pos x="95" y="191"/>
              </a:cxn>
              <a:cxn ang="0">
                <a:pos x="143" y="143"/>
              </a:cxn>
              <a:cxn ang="0">
                <a:pos x="191" y="191"/>
              </a:cxn>
              <a:cxn ang="0">
                <a:pos x="287" y="191"/>
              </a:cxn>
              <a:cxn ang="0">
                <a:pos x="191" y="0"/>
              </a:cxn>
              <a:cxn ang="0">
                <a:pos x="95" y="0"/>
              </a:cxn>
              <a:cxn ang="0">
                <a:pos x="0" y="191"/>
              </a:cxn>
            </a:cxnLst>
            <a:rect l="0" t="0" r="r" b="b"/>
            <a:pathLst>
              <a:path w="287" h="191">
                <a:moveTo>
                  <a:pt x="0" y="191"/>
                </a:moveTo>
                <a:lnTo>
                  <a:pt x="95" y="191"/>
                </a:lnTo>
                <a:lnTo>
                  <a:pt x="143" y="143"/>
                </a:lnTo>
                <a:lnTo>
                  <a:pt x="191" y="191"/>
                </a:lnTo>
                <a:lnTo>
                  <a:pt x="287" y="191"/>
                </a:lnTo>
                <a:lnTo>
                  <a:pt x="191" y="0"/>
                </a:lnTo>
                <a:lnTo>
                  <a:pt x="95" y="0"/>
                </a:lnTo>
                <a:lnTo>
                  <a:pt x="0" y="191"/>
                </a:lnTo>
                <a:close/>
              </a:path>
            </a:pathLst>
          </a:custGeom>
          <a:solidFill>
            <a:srgbClr val="3366FF"/>
          </a:solidFill>
          <a:ln w="9525">
            <a:noFill/>
            <a:round/>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a:lstStyle/>
          <a:p>
            <a:pPr algn="ctr" fontAlgn="base">
              <a:spcBef>
                <a:spcPct val="0"/>
              </a:spcBef>
              <a:spcAft>
                <a:spcPct val="0"/>
              </a:spcAft>
            </a:pPr>
            <a:endParaRPr lang="en-US" sz="1600">
              <a:solidFill>
                <a:srgbClr val="000000"/>
              </a:solidFill>
              <a:latin typeface="Gill Sans MT" pitchFamily="34" charset="0"/>
            </a:endParaRPr>
          </a:p>
        </p:txBody>
      </p:sp>
      <p:sp>
        <p:nvSpPr>
          <p:cNvPr id="489485" name="Freeform 13"/>
          <p:cNvSpPr>
            <a:spLocks/>
          </p:cNvSpPr>
          <p:nvPr/>
        </p:nvSpPr>
        <p:spPr bwMode="auto">
          <a:xfrm>
            <a:off x="7316862" y="2138363"/>
            <a:ext cx="455612" cy="303212"/>
          </a:xfrm>
          <a:custGeom>
            <a:avLst/>
            <a:gdLst/>
            <a:ahLst/>
            <a:cxnLst>
              <a:cxn ang="0">
                <a:pos x="0" y="191"/>
              </a:cxn>
              <a:cxn ang="0">
                <a:pos x="95" y="191"/>
              </a:cxn>
              <a:cxn ang="0">
                <a:pos x="143" y="143"/>
              </a:cxn>
              <a:cxn ang="0">
                <a:pos x="191" y="191"/>
              </a:cxn>
              <a:cxn ang="0">
                <a:pos x="287" y="191"/>
              </a:cxn>
              <a:cxn ang="0">
                <a:pos x="191" y="0"/>
              </a:cxn>
              <a:cxn ang="0">
                <a:pos x="95" y="0"/>
              </a:cxn>
              <a:cxn ang="0">
                <a:pos x="0" y="191"/>
              </a:cxn>
            </a:cxnLst>
            <a:rect l="0" t="0" r="r" b="b"/>
            <a:pathLst>
              <a:path w="287" h="191">
                <a:moveTo>
                  <a:pt x="0" y="191"/>
                </a:moveTo>
                <a:lnTo>
                  <a:pt x="95" y="191"/>
                </a:lnTo>
                <a:lnTo>
                  <a:pt x="143" y="143"/>
                </a:lnTo>
                <a:lnTo>
                  <a:pt x="191" y="191"/>
                </a:lnTo>
                <a:lnTo>
                  <a:pt x="287" y="191"/>
                </a:lnTo>
                <a:lnTo>
                  <a:pt x="191" y="0"/>
                </a:lnTo>
                <a:lnTo>
                  <a:pt x="95" y="0"/>
                </a:lnTo>
                <a:lnTo>
                  <a:pt x="0" y="191"/>
                </a:lnTo>
                <a:close/>
              </a:path>
            </a:pathLst>
          </a:custGeom>
          <a:solidFill>
            <a:srgbClr val="3366FF"/>
          </a:solidFill>
          <a:ln w="9525">
            <a:noFill/>
            <a:round/>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a:lstStyle/>
          <a:p>
            <a:pPr algn="ctr" fontAlgn="base">
              <a:spcBef>
                <a:spcPct val="0"/>
              </a:spcBef>
              <a:spcAft>
                <a:spcPct val="0"/>
              </a:spcAft>
            </a:pPr>
            <a:endParaRPr lang="en-US" sz="1600">
              <a:solidFill>
                <a:srgbClr val="000000"/>
              </a:solidFill>
              <a:latin typeface="Gill Sans MT" pitchFamily="34" charset="0"/>
            </a:endParaRPr>
          </a:p>
        </p:txBody>
      </p:sp>
      <p:sp>
        <p:nvSpPr>
          <p:cNvPr id="489486" name="Text Box 14"/>
          <p:cNvSpPr txBox="1">
            <a:spLocks noChangeArrowheads="1"/>
          </p:cNvSpPr>
          <p:nvPr/>
        </p:nvSpPr>
        <p:spPr bwMode="auto">
          <a:xfrm>
            <a:off x="6234187" y="2443163"/>
            <a:ext cx="579005" cy="307777"/>
          </a:xfrm>
          <a:prstGeom prst="rect">
            <a:avLst/>
          </a:prstGeom>
          <a:noFill/>
          <a:ln w="9525">
            <a:noFill/>
            <a:miter lim="800000"/>
            <a:headEnd/>
            <a:tailEnd/>
          </a:ln>
          <a:effectLst/>
        </p:spPr>
        <p:txBody>
          <a:bodyPr wrap="none">
            <a:spAutoFit/>
          </a:bodyPr>
          <a:lstStyle/>
          <a:p>
            <a:pPr algn="ctr" fontAlgn="base">
              <a:spcBef>
                <a:spcPct val="0"/>
              </a:spcBef>
              <a:spcAft>
                <a:spcPct val="0"/>
              </a:spcAft>
            </a:pPr>
            <a:r>
              <a:rPr lang="en-US" sz="1400">
                <a:solidFill>
                  <a:srgbClr val="000000"/>
                </a:solidFill>
                <a:latin typeface="Gill Sans MT" pitchFamily="34" charset="0"/>
              </a:rPr>
              <a:t>ALU</a:t>
            </a:r>
            <a:r>
              <a:rPr lang="en-US" sz="1400" baseline="-25000">
                <a:solidFill>
                  <a:srgbClr val="000000"/>
                </a:solidFill>
                <a:latin typeface="Gill Sans MT" pitchFamily="34" charset="0"/>
              </a:rPr>
              <a:t>1</a:t>
            </a:r>
          </a:p>
        </p:txBody>
      </p:sp>
      <p:sp>
        <p:nvSpPr>
          <p:cNvPr id="489487" name="Text Box 15"/>
          <p:cNvSpPr txBox="1">
            <a:spLocks noChangeArrowheads="1"/>
          </p:cNvSpPr>
          <p:nvPr/>
        </p:nvSpPr>
        <p:spPr bwMode="auto">
          <a:xfrm>
            <a:off x="6773937" y="2443163"/>
            <a:ext cx="579006" cy="307777"/>
          </a:xfrm>
          <a:prstGeom prst="rect">
            <a:avLst/>
          </a:prstGeom>
          <a:noFill/>
          <a:ln w="9525">
            <a:noFill/>
            <a:miter lim="800000"/>
            <a:headEnd/>
            <a:tailEnd/>
          </a:ln>
          <a:effectLst/>
        </p:spPr>
        <p:txBody>
          <a:bodyPr wrap="none">
            <a:spAutoFit/>
          </a:bodyPr>
          <a:lstStyle/>
          <a:p>
            <a:pPr algn="ctr" fontAlgn="base">
              <a:spcBef>
                <a:spcPct val="0"/>
              </a:spcBef>
              <a:spcAft>
                <a:spcPct val="0"/>
              </a:spcAft>
            </a:pPr>
            <a:r>
              <a:rPr lang="en-US" sz="1400">
                <a:solidFill>
                  <a:srgbClr val="000000"/>
                </a:solidFill>
                <a:latin typeface="Gill Sans MT" pitchFamily="34" charset="0"/>
              </a:rPr>
              <a:t>ALU</a:t>
            </a:r>
            <a:r>
              <a:rPr lang="en-US" sz="1400" baseline="-25000">
                <a:solidFill>
                  <a:srgbClr val="000000"/>
                </a:solidFill>
                <a:latin typeface="Gill Sans MT" pitchFamily="34" charset="0"/>
              </a:rPr>
              <a:t>2</a:t>
            </a:r>
          </a:p>
        </p:txBody>
      </p:sp>
      <p:sp>
        <p:nvSpPr>
          <p:cNvPr id="489488" name="Text Box 16"/>
          <p:cNvSpPr txBox="1">
            <a:spLocks noChangeArrowheads="1"/>
          </p:cNvSpPr>
          <p:nvPr/>
        </p:nvSpPr>
        <p:spPr bwMode="auto">
          <a:xfrm>
            <a:off x="7304162" y="2443163"/>
            <a:ext cx="579005" cy="307777"/>
          </a:xfrm>
          <a:prstGeom prst="rect">
            <a:avLst/>
          </a:prstGeom>
          <a:noFill/>
          <a:ln w="9525">
            <a:noFill/>
            <a:miter lim="800000"/>
            <a:headEnd/>
            <a:tailEnd/>
          </a:ln>
          <a:effectLst/>
        </p:spPr>
        <p:txBody>
          <a:bodyPr wrap="none">
            <a:spAutoFit/>
          </a:bodyPr>
          <a:lstStyle/>
          <a:p>
            <a:pPr algn="ctr" fontAlgn="base">
              <a:spcBef>
                <a:spcPct val="0"/>
              </a:spcBef>
              <a:spcAft>
                <a:spcPct val="0"/>
              </a:spcAft>
            </a:pPr>
            <a:r>
              <a:rPr lang="en-US" sz="1400">
                <a:solidFill>
                  <a:srgbClr val="000000"/>
                </a:solidFill>
                <a:latin typeface="Gill Sans MT" pitchFamily="34" charset="0"/>
              </a:rPr>
              <a:t>ALU</a:t>
            </a:r>
            <a:r>
              <a:rPr lang="en-US" sz="1400" baseline="-25000">
                <a:solidFill>
                  <a:srgbClr val="000000"/>
                </a:solidFill>
                <a:latin typeface="Gill Sans MT" pitchFamily="34" charset="0"/>
              </a:rPr>
              <a:t>3</a:t>
            </a:r>
          </a:p>
        </p:txBody>
      </p:sp>
      <p:sp>
        <p:nvSpPr>
          <p:cNvPr id="489489" name="Text Box 17"/>
          <p:cNvSpPr txBox="1">
            <a:spLocks noChangeArrowheads="1"/>
          </p:cNvSpPr>
          <p:nvPr/>
        </p:nvSpPr>
        <p:spPr bwMode="auto">
          <a:xfrm>
            <a:off x="7850262" y="2443163"/>
            <a:ext cx="508473" cy="307777"/>
          </a:xfrm>
          <a:prstGeom prst="rect">
            <a:avLst/>
          </a:prstGeom>
          <a:noFill/>
          <a:ln w="9525">
            <a:noFill/>
            <a:miter lim="800000"/>
            <a:headEnd/>
            <a:tailEnd/>
          </a:ln>
          <a:effectLst/>
        </p:spPr>
        <p:txBody>
          <a:bodyPr wrap="none">
            <a:spAutoFit/>
          </a:bodyPr>
          <a:lstStyle/>
          <a:p>
            <a:pPr algn="ctr" fontAlgn="base">
              <a:spcBef>
                <a:spcPct val="0"/>
              </a:spcBef>
              <a:spcAft>
                <a:spcPct val="0"/>
              </a:spcAft>
            </a:pPr>
            <a:r>
              <a:rPr lang="en-US" sz="1400">
                <a:solidFill>
                  <a:srgbClr val="000000"/>
                </a:solidFill>
                <a:latin typeface="Gill Sans MT" pitchFamily="34" charset="0"/>
              </a:rPr>
              <a:t>M/D</a:t>
            </a:r>
            <a:endParaRPr lang="en-US" sz="1400" baseline="-25000">
              <a:solidFill>
                <a:srgbClr val="000000"/>
              </a:solidFill>
              <a:latin typeface="Gill Sans MT" pitchFamily="34" charset="0"/>
            </a:endParaRPr>
          </a:p>
        </p:txBody>
      </p:sp>
      <p:sp>
        <p:nvSpPr>
          <p:cNvPr id="489490" name="Text Box 18"/>
          <p:cNvSpPr txBox="1">
            <a:spLocks noChangeArrowheads="1"/>
          </p:cNvSpPr>
          <p:nvPr/>
        </p:nvSpPr>
        <p:spPr bwMode="auto">
          <a:xfrm>
            <a:off x="6188149" y="1836738"/>
            <a:ext cx="511175" cy="304800"/>
          </a:xfrm>
          <a:prstGeom prst="rect">
            <a:avLst/>
          </a:prstGeom>
          <a:noFill/>
          <a:ln w="9525">
            <a:noFill/>
            <a:miter lim="800000"/>
            <a:headEnd/>
            <a:tailEnd/>
          </a:ln>
          <a:effectLst/>
        </p:spPr>
        <p:txBody>
          <a:bodyPr wrap="none">
            <a:spAutoFit/>
          </a:bodyPr>
          <a:lstStyle/>
          <a:p>
            <a:pPr algn="ctr" fontAlgn="base">
              <a:spcBef>
                <a:spcPct val="0"/>
              </a:spcBef>
              <a:spcAft>
                <a:spcPct val="0"/>
              </a:spcAft>
            </a:pPr>
            <a:r>
              <a:rPr lang="en-US" sz="1400">
                <a:solidFill>
                  <a:srgbClr val="000000"/>
                </a:solidFill>
                <a:latin typeface="Gill Sans MT" pitchFamily="34" charset="0"/>
              </a:rPr>
              <a:t>Shift</a:t>
            </a:r>
            <a:endParaRPr lang="en-US" sz="1400" baseline="-25000">
              <a:solidFill>
                <a:srgbClr val="000000"/>
              </a:solidFill>
              <a:latin typeface="Gill Sans MT" pitchFamily="34" charset="0"/>
            </a:endParaRPr>
          </a:p>
        </p:txBody>
      </p:sp>
      <p:sp>
        <p:nvSpPr>
          <p:cNvPr id="489491" name="Text Box 19"/>
          <p:cNvSpPr txBox="1">
            <a:spLocks noChangeArrowheads="1"/>
          </p:cNvSpPr>
          <p:nvPr/>
        </p:nvSpPr>
        <p:spPr bwMode="auto">
          <a:xfrm>
            <a:off x="8342387" y="2444750"/>
            <a:ext cx="561950" cy="307777"/>
          </a:xfrm>
          <a:prstGeom prst="rect">
            <a:avLst/>
          </a:prstGeom>
          <a:noFill/>
          <a:ln w="9525">
            <a:noFill/>
            <a:miter lim="800000"/>
            <a:headEnd/>
            <a:tailEnd/>
          </a:ln>
          <a:effectLst/>
        </p:spPr>
        <p:txBody>
          <a:bodyPr wrap="none">
            <a:spAutoFit/>
          </a:bodyPr>
          <a:lstStyle/>
          <a:p>
            <a:pPr algn="ctr" fontAlgn="base">
              <a:spcBef>
                <a:spcPct val="0"/>
              </a:spcBef>
              <a:spcAft>
                <a:spcPct val="0"/>
              </a:spcAft>
            </a:pPr>
            <a:r>
              <a:rPr lang="en-US" sz="1400">
                <a:solidFill>
                  <a:srgbClr val="000000"/>
                </a:solidFill>
                <a:latin typeface="Gill Sans MT" pitchFamily="34" charset="0"/>
              </a:rPr>
              <a:t>FAdd</a:t>
            </a:r>
            <a:endParaRPr lang="en-US" sz="1400" baseline="-25000">
              <a:solidFill>
                <a:srgbClr val="000000"/>
              </a:solidFill>
              <a:latin typeface="Gill Sans MT" pitchFamily="34" charset="0"/>
            </a:endParaRPr>
          </a:p>
        </p:txBody>
      </p:sp>
      <p:sp>
        <p:nvSpPr>
          <p:cNvPr id="489492" name="Text Box 20"/>
          <p:cNvSpPr txBox="1">
            <a:spLocks noChangeArrowheads="1"/>
          </p:cNvSpPr>
          <p:nvPr/>
        </p:nvSpPr>
        <p:spPr bwMode="auto">
          <a:xfrm>
            <a:off x="7812162" y="1836738"/>
            <a:ext cx="593432" cy="307777"/>
          </a:xfrm>
          <a:prstGeom prst="rect">
            <a:avLst/>
          </a:prstGeom>
          <a:noFill/>
          <a:ln w="9525">
            <a:noFill/>
            <a:miter lim="800000"/>
            <a:headEnd/>
            <a:tailEnd/>
          </a:ln>
          <a:effectLst/>
        </p:spPr>
        <p:txBody>
          <a:bodyPr wrap="none">
            <a:spAutoFit/>
          </a:bodyPr>
          <a:lstStyle/>
          <a:p>
            <a:pPr algn="ctr" fontAlgn="base">
              <a:spcBef>
                <a:spcPct val="0"/>
              </a:spcBef>
              <a:spcAft>
                <a:spcPct val="0"/>
              </a:spcAft>
            </a:pPr>
            <a:r>
              <a:rPr lang="en-US" sz="1400">
                <a:solidFill>
                  <a:srgbClr val="000000"/>
                </a:solidFill>
                <a:latin typeface="Gill Sans MT" pitchFamily="34" charset="0"/>
              </a:rPr>
              <a:t>FM/D</a:t>
            </a:r>
            <a:endParaRPr lang="en-US" sz="1400" baseline="-25000">
              <a:solidFill>
                <a:srgbClr val="000000"/>
              </a:solidFill>
              <a:latin typeface="Gill Sans MT" pitchFamily="34" charset="0"/>
            </a:endParaRPr>
          </a:p>
        </p:txBody>
      </p:sp>
      <p:sp>
        <p:nvSpPr>
          <p:cNvPr id="489493" name="Text Box 21"/>
          <p:cNvSpPr txBox="1">
            <a:spLocks noChangeArrowheads="1"/>
          </p:cNvSpPr>
          <p:nvPr/>
        </p:nvSpPr>
        <p:spPr bwMode="auto">
          <a:xfrm>
            <a:off x="8340799" y="1836738"/>
            <a:ext cx="585418" cy="307777"/>
          </a:xfrm>
          <a:prstGeom prst="rect">
            <a:avLst/>
          </a:prstGeom>
          <a:noFill/>
          <a:ln w="9525">
            <a:noFill/>
            <a:miter lim="800000"/>
            <a:headEnd/>
            <a:tailEnd/>
          </a:ln>
          <a:effectLst/>
        </p:spPr>
        <p:txBody>
          <a:bodyPr wrap="none">
            <a:spAutoFit/>
          </a:bodyPr>
          <a:lstStyle/>
          <a:p>
            <a:pPr algn="ctr" fontAlgn="base">
              <a:spcBef>
                <a:spcPct val="0"/>
              </a:spcBef>
              <a:spcAft>
                <a:spcPct val="0"/>
              </a:spcAft>
            </a:pPr>
            <a:r>
              <a:rPr lang="en-US" sz="1400">
                <a:solidFill>
                  <a:srgbClr val="000000"/>
                </a:solidFill>
                <a:latin typeface="Gill Sans MT" pitchFamily="34" charset="0"/>
              </a:rPr>
              <a:t>SIMD</a:t>
            </a:r>
            <a:endParaRPr lang="en-US" sz="1400" baseline="-25000">
              <a:solidFill>
                <a:srgbClr val="000000"/>
              </a:solidFill>
              <a:latin typeface="Gill Sans MT" pitchFamily="34" charset="0"/>
            </a:endParaRPr>
          </a:p>
        </p:txBody>
      </p:sp>
      <p:sp>
        <p:nvSpPr>
          <p:cNvPr id="489494" name="Text Box 22"/>
          <p:cNvSpPr txBox="1">
            <a:spLocks noChangeArrowheads="1"/>
          </p:cNvSpPr>
          <p:nvPr/>
        </p:nvSpPr>
        <p:spPr bwMode="auto">
          <a:xfrm>
            <a:off x="6735837" y="1836738"/>
            <a:ext cx="540534" cy="307777"/>
          </a:xfrm>
          <a:prstGeom prst="rect">
            <a:avLst/>
          </a:prstGeom>
          <a:noFill/>
          <a:ln w="9525">
            <a:noFill/>
            <a:miter lim="800000"/>
            <a:headEnd/>
            <a:tailEnd/>
          </a:ln>
          <a:effectLst/>
        </p:spPr>
        <p:txBody>
          <a:bodyPr wrap="none">
            <a:spAutoFit/>
          </a:bodyPr>
          <a:lstStyle/>
          <a:p>
            <a:pPr algn="ctr" fontAlgn="base">
              <a:spcBef>
                <a:spcPct val="0"/>
              </a:spcBef>
              <a:spcAft>
                <a:spcPct val="0"/>
              </a:spcAft>
            </a:pPr>
            <a:r>
              <a:rPr lang="en-US" sz="1400">
                <a:solidFill>
                  <a:srgbClr val="000000"/>
                </a:solidFill>
                <a:latin typeface="Gill Sans MT" pitchFamily="34" charset="0"/>
              </a:rPr>
              <a:t>Load</a:t>
            </a:r>
            <a:endParaRPr lang="en-US" sz="1400" baseline="-25000">
              <a:solidFill>
                <a:srgbClr val="000000"/>
              </a:solidFill>
              <a:latin typeface="Gill Sans MT" pitchFamily="34" charset="0"/>
            </a:endParaRPr>
          </a:p>
        </p:txBody>
      </p:sp>
      <p:sp>
        <p:nvSpPr>
          <p:cNvPr id="489495" name="Text Box 23"/>
          <p:cNvSpPr txBox="1">
            <a:spLocks noChangeArrowheads="1"/>
          </p:cNvSpPr>
          <p:nvPr/>
        </p:nvSpPr>
        <p:spPr bwMode="auto">
          <a:xfrm>
            <a:off x="7272412" y="1836738"/>
            <a:ext cx="578620" cy="307777"/>
          </a:xfrm>
          <a:prstGeom prst="rect">
            <a:avLst/>
          </a:prstGeom>
          <a:noFill/>
          <a:ln w="9525">
            <a:noFill/>
            <a:miter lim="800000"/>
            <a:headEnd/>
            <a:tailEnd/>
          </a:ln>
          <a:effectLst/>
        </p:spPr>
        <p:txBody>
          <a:bodyPr wrap="none">
            <a:spAutoFit/>
          </a:bodyPr>
          <a:lstStyle/>
          <a:p>
            <a:pPr algn="ctr" fontAlgn="base">
              <a:spcBef>
                <a:spcPct val="0"/>
              </a:spcBef>
              <a:spcAft>
                <a:spcPct val="0"/>
              </a:spcAft>
            </a:pPr>
            <a:r>
              <a:rPr lang="en-US" sz="1400">
                <a:solidFill>
                  <a:srgbClr val="000000"/>
                </a:solidFill>
                <a:latin typeface="Gill Sans MT" pitchFamily="34" charset="0"/>
              </a:rPr>
              <a:t>Store</a:t>
            </a:r>
            <a:endParaRPr lang="en-US" sz="1400" baseline="-25000">
              <a:solidFill>
                <a:srgbClr val="000000"/>
              </a:solidFill>
              <a:latin typeface="Gill Sans MT" pitchFamily="34" charset="0"/>
            </a:endParaRPr>
          </a:p>
        </p:txBody>
      </p:sp>
      <p:sp>
        <p:nvSpPr>
          <p:cNvPr id="489501" name="Line 29"/>
          <p:cNvSpPr>
            <a:spLocks noChangeShapeType="1"/>
          </p:cNvSpPr>
          <p:nvPr/>
        </p:nvSpPr>
        <p:spPr bwMode="auto">
          <a:xfrm>
            <a:off x="5957962" y="3276600"/>
            <a:ext cx="303212" cy="0"/>
          </a:xfrm>
          <a:prstGeom prst="line">
            <a:avLst/>
          </a:prstGeom>
          <a:noFill/>
          <a:ln w="9525">
            <a:solidFill>
              <a:schemeClr val="tx1"/>
            </a:solidFill>
            <a:round/>
            <a:headEnd/>
            <a:tailEnd/>
          </a:ln>
          <a:effectLst/>
        </p:spPr>
        <p:txBody>
          <a:bodyPr/>
          <a:lstStyle/>
          <a:p>
            <a:pPr algn="ctr" fontAlgn="base">
              <a:spcBef>
                <a:spcPct val="0"/>
              </a:spcBef>
              <a:spcAft>
                <a:spcPct val="0"/>
              </a:spcAft>
            </a:pPr>
            <a:endParaRPr lang="en-US" sz="1600">
              <a:solidFill>
                <a:srgbClr val="000000"/>
              </a:solidFill>
              <a:latin typeface="Gill Sans MT" pitchFamily="34" charset="0"/>
            </a:endParaRPr>
          </a:p>
        </p:txBody>
      </p:sp>
    </p:spTree>
    <p:extLst>
      <p:ext uri="{BB962C8B-B14F-4D97-AF65-F5344CB8AC3E}">
        <p14:creationId xmlns:p14="http://schemas.microsoft.com/office/powerpoint/2010/main" val="982229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89555"/>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89556"/>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89536">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89536">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489536">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489548"/>
                                        </p:tgtEl>
                                        <p:attrNameLst>
                                          <p:attrName>style.visibility</p:attrName>
                                        </p:attrNameLst>
                                      </p:cBhvr>
                                      <p:to>
                                        <p:strVal val="visible"/>
                                      </p:to>
                                    </p:set>
                                  </p:childTnLst>
                                </p:cTn>
                              </p:par>
                              <p:par>
                                <p:cTn id="19" presetID="1" presetClass="exit" presetSubtype="0" fill="hold" nodeType="withEffect">
                                  <p:stCondLst>
                                    <p:cond delay="0"/>
                                  </p:stCondLst>
                                  <p:childTnLst>
                                    <p:set>
                                      <p:cBhvr>
                                        <p:cTn id="20" dur="1" fill="hold">
                                          <p:stCondLst>
                                            <p:cond delay="0"/>
                                          </p:stCondLst>
                                        </p:cTn>
                                        <p:tgtEl>
                                          <p:spTgt spid="489556"/>
                                        </p:tgtEl>
                                        <p:attrNameLst>
                                          <p:attrName>style.visibility</p:attrName>
                                        </p:attrNameLst>
                                      </p:cBhvr>
                                      <p:to>
                                        <p:strVal val="hidden"/>
                                      </p:to>
                                    </p:set>
                                  </p:childTnLst>
                                </p:cTn>
                              </p:par>
                              <p:par>
                                <p:cTn id="21" presetID="1" presetClass="exit" presetSubtype="0" fill="hold" nodeType="withEffect">
                                  <p:stCondLst>
                                    <p:cond delay="0"/>
                                  </p:stCondLst>
                                  <p:childTnLst>
                                    <p:set>
                                      <p:cBhvr>
                                        <p:cTn id="22" dur="1" fill="hold">
                                          <p:stCondLst>
                                            <p:cond delay="0"/>
                                          </p:stCondLst>
                                        </p:cTn>
                                        <p:tgtEl>
                                          <p:spTgt spid="48955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9548"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0932" name="Rectangle 4"/>
          <p:cNvSpPr>
            <a:spLocks noGrp="1" noChangeArrowheads="1"/>
          </p:cNvSpPr>
          <p:nvPr>
            <p:ph type="title"/>
          </p:nvPr>
        </p:nvSpPr>
        <p:spPr/>
        <p:txBody>
          <a:bodyPr>
            <a:normAutofit fontScale="90000"/>
          </a:bodyPr>
          <a:lstStyle/>
          <a:p>
            <a:r>
              <a:rPr lang="en-US"/>
              <a:t>Scalar Scheduler </a:t>
            </a:r>
            <a:r>
              <a:rPr lang="en-US" sz="2800"/>
              <a:t>(Issue Width = 1)</a:t>
            </a:r>
          </a:p>
        </p:txBody>
      </p:sp>
      <p:sp>
        <p:nvSpPr>
          <p:cNvPr id="381024" name="Rectangle 96"/>
          <p:cNvSpPr>
            <a:spLocks noChangeArrowheads="1"/>
          </p:cNvSpPr>
          <p:nvPr/>
        </p:nvSpPr>
        <p:spPr bwMode="auto">
          <a:xfrm>
            <a:off x="3357563" y="4414838"/>
            <a:ext cx="150812" cy="228600"/>
          </a:xfrm>
          <a:prstGeom prst="rect">
            <a:avLst/>
          </a:prstGeom>
          <a:noFill/>
          <a:ln w="9525">
            <a:noFill/>
            <a:miter lim="800000"/>
            <a:headEnd/>
            <a:tailEnd/>
          </a:ln>
          <a:effectLst/>
        </p:spPr>
        <p:txBody>
          <a:bodyPr wrap="none" anchor="ctr"/>
          <a:lstStyle/>
          <a:p>
            <a:pPr fontAlgn="base">
              <a:spcBef>
                <a:spcPct val="0"/>
              </a:spcBef>
              <a:spcAft>
                <a:spcPct val="0"/>
              </a:spcAft>
            </a:pPr>
            <a:endParaRPr lang="en-US">
              <a:solidFill>
                <a:srgbClr val="000000"/>
              </a:solidFill>
              <a:latin typeface="Gill Sans MT" pitchFamily="34" charset="0"/>
            </a:endParaRPr>
          </a:p>
        </p:txBody>
      </p:sp>
      <p:sp>
        <p:nvSpPr>
          <p:cNvPr id="381007" name="Rectangle 79"/>
          <p:cNvSpPr>
            <a:spLocks noChangeArrowheads="1"/>
          </p:cNvSpPr>
          <p:nvPr/>
        </p:nvSpPr>
        <p:spPr bwMode="auto">
          <a:xfrm>
            <a:off x="3357563" y="3201988"/>
            <a:ext cx="150812" cy="228600"/>
          </a:xfrm>
          <a:prstGeom prst="rect">
            <a:avLst/>
          </a:prstGeom>
          <a:noFill/>
          <a:ln w="9525">
            <a:noFill/>
            <a:miter lim="800000"/>
            <a:headEnd/>
            <a:tailEnd/>
          </a:ln>
          <a:effectLst/>
        </p:spPr>
        <p:txBody>
          <a:bodyPr wrap="none" anchor="ctr"/>
          <a:lstStyle/>
          <a:p>
            <a:pPr fontAlgn="base">
              <a:spcBef>
                <a:spcPct val="0"/>
              </a:spcBef>
              <a:spcAft>
                <a:spcPct val="0"/>
              </a:spcAft>
            </a:pPr>
            <a:endParaRPr lang="en-US">
              <a:solidFill>
                <a:srgbClr val="000000"/>
              </a:solidFill>
              <a:latin typeface="Gill Sans MT" pitchFamily="34" charset="0"/>
            </a:endParaRPr>
          </a:p>
        </p:txBody>
      </p:sp>
      <p:sp>
        <p:nvSpPr>
          <p:cNvPr id="381039" name="Rectangle 111"/>
          <p:cNvSpPr>
            <a:spLocks noChangeArrowheads="1"/>
          </p:cNvSpPr>
          <p:nvPr/>
        </p:nvSpPr>
        <p:spPr bwMode="auto">
          <a:xfrm>
            <a:off x="3357563" y="5318125"/>
            <a:ext cx="150812" cy="228600"/>
          </a:xfrm>
          <a:prstGeom prst="rect">
            <a:avLst/>
          </a:prstGeom>
          <a:noFill/>
          <a:ln w="9525">
            <a:noFill/>
            <a:miter lim="800000"/>
            <a:headEnd/>
            <a:tailEnd/>
          </a:ln>
          <a:effectLst/>
        </p:spPr>
        <p:txBody>
          <a:bodyPr wrap="none" anchor="ctr"/>
          <a:lstStyle/>
          <a:p>
            <a:pPr fontAlgn="base">
              <a:spcBef>
                <a:spcPct val="0"/>
              </a:spcBef>
              <a:spcAft>
                <a:spcPct val="0"/>
              </a:spcAft>
            </a:pPr>
            <a:endParaRPr lang="en-US">
              <a:solidFill>
                <a:srgbClr val="000000"/>
              </a:solidFill>
              <a:latin typeface="Gill Sans MT" pitchFamily="34" charset="0"/>
            </a:endParaRPr>
          </a:p>
        </p:txBody>
      </p:sp>
      <p:sp>
        <p:nvSpPr>
          <p:cNvPr id="381037" name="Rectangle 109"/>
          <p:cNvSpPr>
            <a:spLocks noChangeArrowheads="1"/>
          </p:cNvSpPr>
          <p:nvPr/>
        </p:nvSpPr>
        <p:spPr bwMode="auto">
          <a:xfrm>
            <a:off x="3357563" y="5014913"/>
            <a:ext cx="150812" cy="228600"/>
          </a:xfrm>
          <a:prstGeom prst="rect">
            <a:avLst/>
          </a:prstGeom>
          <a:noFill/>
          <a:ln w="9525">
            <a:noFill/>
            <a:miter lim="800000"/>
            <a:headEnd/>
            <a:tailEnd/>
          </a:ln>
          <a:effectLst/>
        </p:spPr>
        <p:txBody>
          <a:bodyPr wrap="none" anchor="ctr"/>
          <a:lstStyle/>
          <a:p>
            <a:pPr fontAlgn="base">
              <a:spcBef>
                <a:spcPct val="0"/>
              </a:spcBef>
              <a:spcAft>
                <a:spcPct val="0"/>
              </a:spcAft>
            </a:pPr>
            <a:endParaRPr lang="en-US">
              <a:solidFill>
                <a:srgbClr val="000000"/>
              </a:solidFill>
              <a:latin typeface="Gill Sans MT" pitchFamily="34" charset="0"/>
            </a:endParaRPr>
          </a:p>
        </p:txBody>
      </p:sp>
      <p:sp>
        <p:nvSpPr>
          <p:cNvPr id="381009" name="Rectangle 81"/>
          <p:cNvSpPr>
            <a:spLocks noChangeArrowheads="1"/>
          </p:cNvSpPr>
          <p:nvPr/>
        </p:nvSpPr>
        <p:spPr bwMode="auto">
          <a:xfrm>
            <a:off x="3357563" y="3505200"/>
            <a:ext cx="150812" cy="228600"/>
          </a:xfrm>
          <a:prstGeom prst="rect">
            <a:avLst/>
          </a:prstGeom>
          <a:noFill/>
          <a:ln w="9525">
            <a:noFill/>
            <a:miter lim="800000"/>
            <a:headEnd/>
            <a:tailEnd/>
          </a:ln>
          <a:effectLst/>
        </p:spPr>
        <p:txBody>
          <a:bodyPr wrap="none" anchor="ctr"/>
          <a:lstStyle/>
          <a:p>
            <a:pPr fontAlgn="base">
              <a:spcBef>
                <a:spcPct val="0"/>
              </a:spcBef>
              <a:spcAft>
                <a:spcPct val="0"/>
              </a:spcAft>
            </a:pPr>
            <a:endParaRPr lang="en-US">
              <a:solidFill>
                <a:srgbClr val="000000"/>
              </a:solidFill>
              <a:latin typeface="Gill Sans MT" pitchFamily="34" charset="0"/>
            </a:endParaRPr>
          </a:p>
        </p:txBody>
      </p:sp>
      <p:sp>
        <p:nvSpPr>
          <p:cNvPr id="380933" name="Rectangle 5"/>
          <p:cNvSpPr>
            <a:spLocks noChangeArrowheads="1"/>
          </p:cNvSpPr>
          <p:nvPr/>
        </p:nvSpPr>
        <p:spPr bwMode="auto">
          <a:xfrm>
            <a:off x="1827213" y="2290763"/>
            <a:ext cx="914400" cy="304800"/>
          </a:xfrm>
          <a:prstGeom prst="rect">
            <a:avLst/>
          </a:prstGeom>
          <a:solidFill>
            <a:schemeClr val="accent1"/>
          </a:solidFill>
          <a:ln w="9525">
            <a:solidFill>
              <a:schemeClr val="tx1"/>
            </a:solid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r>
              <a:rPr lang="en-US">
                <a:solidFill>
                  <a:srgbClr val="000000"/>
                </a:solidFill>
                <a:latin typeface="Gill Sans MT" pitchFamily="34" charset="0"/>
              </a:rPr>
              <a:t>T14</a:t>
            </a:r>
          </a:p>
        </p:txBody>
      </p:sp>
      <p:sp>
        <p:nvSpPr>
          <p:cNvPr id="380934" name="Rectangle 6"/>
          <p:cNvSpPr>
            <a:spLocks noChangeArrowheads="1"/>
          </p:cNvSpPr>
          <p:nvPr/>
        </p:nvSpPr>
        <p:spPr bwMode="auto">
          <a:xfrm>
            <a:off x="1827213" y="2595563"/>
            <a:ext cx="914400" cy="304800"/>
          </a:xfrm>
          <a:prstGeom prst="rect">
            <a:avLst/>
          </a:prstGeom>
          <a:solidFill>
            <a:schemeClr val="accent1"/>
          </a:solidFill>
          <a:ln w="9525">
            <a:solidFill>
              <a:schemeClr val="tx1"/>
            </a:solid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r>
              <a:rPr lang="en-US">
                <a:solidFill>
                  <a:srgbClr val="000000"/>
                </a:solidFill>
                <a:latin typeface="Gill Sans MT" pitchFamily="34" charset="0"/>
              </a:rPr>
              <a:t>T16</a:t>
            </a:r>
          </a:p>
        </p:txBody>
      </p:sp>
      <p:sp>
        <p:nvSpPr>
          <p:cNvPr id="380935" name="Rectangle 7"/>
          <p:cNvSpPr>
            <a:spLocks noChangeArrowheads="1"/>
          </p:cNvSpPr>
          <p:nvPr/>
        </p:nvSpPr>
        <p:spPr bwMode="auto">
          <a:xfrm>
            <a:off x="1827213" y="3200400"/>
            <a:ext cx="914400" cy="304800"/>
          </a:xfrm>
          <a:prstGeom prst="rect">
            <a:avLst/>
          </a:prstGeom>
          <a:solidFill>
            <a:schemeClr val="accent1"/>
          </a:solidFill>
          <a:ln w="9525">
            <a:solidFill>
              <a:schemeClr val="tx1"/>
            </a:solid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r>
              <a:rPr lang="en-US">
                <a:solidFill>
                  <a:srgbClr val="000000"/>
                </a:solidFill>
                <a:latin typeface="Gill Sans MT" pitchFamily="34" charset="0"/>
              </a:rPr>
              <a:t>T39</a:t>
            </a:r>
          </a:p>
        </p:txBody>
      </p:sp>
      <p:sp>
        <p:nvSpPr>
          <p:cNvPr id="380936" name="Rectangle 8"/>
          <p:cNvSpPr>
            <a:spLocks noChangeArrowheads="1"/>
          </p:cNvSpPr>
          <p:nvPr/>
        </p:nvSpPr>
        <p:spPr bwMode="auto">
          <a:xfrm>
            <a:off x="1827213" y="3505200"/>
            <a:ext cx="914400" cy="304800"/>
          </a:xfrm>
          <a:prstGeom prst="rect">
            <a:avLst/>
          </a:prstGeom>
          <a:solidFill>
            <a:schemeClr val="accent1"/>
          </a:solidFill>
          <a:ln w="9525">
            <a:solidFill>
              <a:schemeClr val="tx1"/>
            </a:solid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r>
              <a:rPr lang="en-US">
                <a:solidFill>
                  <a:srgbClr val="000000"/>
                </a:solidFill>
                <a:latin typeface="Gill Sans MT" pitchFamily="34" charset="0"/>
              </a:rPr>
              <a:t>T6</a:t>
            </a:r>
          </a:p>
        </p:txBody>
      </p:sp>
      <p:sp>
        <p:nvSpPr>
          <p:cNvPr id="380937" name="Rectangle 9"/>
          <p:cNvSpPr>
            <a:spLocks noChangeArrowheads="1"/>
          </p:cNvSpPr>
          <p:nvPr/>
        </p:nvSpPr>
        <p:spPr bwMode="auto">
          <a:xfrm>
            <a:off x="1827213" y="4113213"/>
            <a:ext cx="914400" cy="304800"/>
          </a:xfrm>
          <a:prstGeom prst="rect">
            <a:avLst/>
          </a:prstGeom>
          <a:solidFill>
            <a:schemeClr val="accent1"/>
          </a:solidFill>
          <a:ln w="9525">
            <a:solidFill>
              <a:schemeClr val="tx1"/>
            </a:solid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r>
              <a:rPr lang="en-US">
                <a:solidFill>
                  <a:srgbClr val="000000"/>
                </a:solidFill>
                <a:latin typeface="Gill Sans MT" pitchFamily="34" charset="0"/>
              </a:rPr>
              <a:t>T17</a:t>
            </a:r>
          </a:p>
        </p:txBody>
      </p:sp>
      <p:sp>
        <p:nvSpPr>
          <p:cNvPr id="380938" name="Rectangle 10"/>
          <p:cNvSpPr>
            <a:spLocks noChangeArrowheads="1"/>
          </p:cNvSpPr>
          <p:nvPr/>
        </p:nvSpPr>
        <p:spPr bwMode="auto">
          <a:xfrm>
            <a:off x="1827213" y="4418013"/>
            <a:ext cx="914400" cy="304800"/>
          </a:xfrm>
          <a:prstGeom prst="rect">
            <a:avLst/>
          </a:prstGeom>
          <a:solidFill>
            <a:schemeClr val="accent1"/>
          </a:solidFill>
          <a:ln w="9525">
            <a:solidFill>
              <a:schemeClr val="tx1"/>
            </a:solid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r>
              <a:rPr lang="en-US">
                <a:solidFill>
                  <a:srgbClr val="000000"/>
                </a:solidFill>
                <a:latin typeface="Gill Sans MT" pitchFamily="34" charset="0"/>
              </a:rPr>
              <a:t>T39</a:t>
            </a:r>
          </a:p>
        </p:txBody>
      </p:sp>
      <p:sp>
        <p:nvSpPr>
          <p:cNvPr id="380939" name="Rectangle 11"/>
          <p:cNvSpPr>
            <a:spLocks noChangeArrowheads="1"/>
          </p:cNvSpPr>
          <p:nvPr/>
        </p:nvSpPr>
        <p:spPr bwMode="auto">
          <a:xfrm>
            <a:off x="1827213" y="5019675"/>
            <a:ext cx="914400" cy="304800"/>
          </a:xfrm>
          <a:prstGeom prst="rect">
            <a:avLst/>
          </a:prstGeom>
          <a:solidFill>
            <a:schemeClr val="accent1"/>
          </a:solidFill>
          <a:ln w="9525">
            <a:solidFill>
              <a:schemeClr val="tx1"/>
            </a:solid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r>
              <a:rPr lang="en-US">
                <a:solidFill>
                  <a:srgbClr val="000000"/>
                </a:solidFill>
                <a:latin typeface="Gill Sans MT" pitchFamily="34" charset="0"/>
              </a:rPr>
              <a:t>T15</a:t>
            </a:r>
          </a:p>
        </p:txBody>
      </p:sp>
      <p:sp>
        <p:nvSpPr>
          <p:cNvPr id="380940" name="Rectangle 12"/>
          <p:cNvSpPr>
            <a:spLocks noChangeArrowheads="1"/>
          </p:cNvSpPr>
          <p:nvPr/>
        </p:nvSpPr>
        <p:spPr bwMode="auto">
          <a:xfrm>
            <a:off x="1827213" y="5324475"/>
            <a:ext cx="914400" cy="304800"/>
          </a:xfrm>
          <a:prstGeom prst="rect">
            <a:avLst/>
          </a:prstGeom>
          <a:solidFill>
            <a:schemeClr val="accent1"/>
          </a:solidFill>
          <a:ln w="9525">
            <a:solidFill>
              <a:schemeClr val="tx1"/>
            </a:solid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r>
              <a:rPr lang="en-US">
                <a:solidFill>
                  <a:srgbClr val="000000"/>
                </a:solidFill>
                <a:latin typeface="Gill Sans MT" pitchFamily="34" charset="0"/>
              </a:rPr>
              <a:t>T39</a:t>
            </a:r>
          </a:p>
        </p:txBody>
      </p:sp>
      <p:sp>
        <p:nvSpPr>
          <p:cNvPr id="380943" name="Oval 15"/>
          <p:cNvSpPr>
            <a:spLocks noChangeArrowheads="1"/>
          </p:cNvSpPr>
          <p:nvPr/>
        </p:nvSpPr>
        <p:spPr bwMode="auto">
          <a:xfrm>
            <a:off x="2970213" y="2290763"/>
            <a:ext cx="228600" cy="228600"/>
          </a:xfrm>
          <a:prstGeom prst="ellipse">
            <a:avLst/>
          </a:prstGeom>
          <a:solidFill>
            <a:srgbClr val="3366FF"/>
          </a:solidFill>
          <a:ln w="9525">
            <a:noFill/>
            <a:round/>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r>
              <a:rPr lang="en-US" sz="1600" dirty="0">
                <a:solidFill>
                  <a:srgbClr val="FFFFFF"/>
                </a:solidFill>
                <a:latin typeface="Gill Sans MT" pitchFamily="34" charset="0"/>
              </a:rPr>
              <a:t>=</a:t>
            </a:r>
          </a:p>
        </p:txBody>
      </p:sp>
      <p:sp>
        <p:nvSpPr>
          <p:cNvPr id="380944" name="Oval 16"/>
          <p:cNvSpPr>
            <a:spLocks noChangeArrowheads="1"/>
          </p:cNvSpPr>
          <p:nvPr/>
        </p:nvSpPr>
        <p:spPr bwMode="auto">
          <a:xfrm>
            <a:off x="2970213" y="2595563"/>
            <a:ext cx="228600" cy="228600"/>
          </a:xfrm>
          <a:prstGeom prst="ellipse">
            <a:avLst/>
          </a:prstGeom>
          <a:solidFill>
            <a:srgbClr val="3366FF"/>
          </a:solidFill>
          <a:ln w="9525">
            <a:noFill/>
            <a:round/>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r>
              <a:rPr lang="en-US" sz="1600">
                <a:solidFill>
                  <a:srgbClr val="FFFFFF"/>
                </a:solidFill>
                <a:latin typeface="Gill Sans MT" pitchFamily="34" charset="0"/>
              </a:rPr>
              <a:t>=</a:t>
            </a:r>
          </a:p>
        </p:txBody>
      </p:sp>
      <p:sp>
        <p:nvSpPr>
          <p:cNvPr id="380955" name="Line 27"/>
          <p:cNvSpPr>
            <a:spLocks noChangeShapeType="1"/>
          </p:cNvSpPr>
          <p:nvPr/>
        </p:nvSpPr>
        <p:spPr bwMode="auto">
          <a:xfrm>
            <a:off x="2747963" y="2446338"/>
            <a:ext cx="228600" cy="0"/>
          </a:xfrm>
          <a:prstGeom prst="line">
            <a:avLst/>
          </a:prstGeom>
          <a:noFill/>
          <a:ln w="9525">
            <a:solidFill>
              <a:schemeClr val="tx1"/>
            </a:solidFill>
            <a:round/>
            <a:headEnd/>
            <a:tailEnd/>
          </a:ln>
          <a:effectLst/>
        </p:spPr>
        <p:txBody>
          <a:bodyPr/>
          <a:lstStyle/>
          <a:p>
            <a:pPr fontAlgn="base">
              <a:spcBef>
                <a:spcPct val="0"/>
              </a:spcBef>
              <a:spcAft>
                <a:spcPct val="0"/>
              </a:spcAft>
            </a:pPr>
            <a:endParaRPr lang="en-US">
              <a:solidFill>
                <a:srgbClr val="000000"/>
              </a:solidFill>
              <a:latin typeface="Gill Sans MT" pitchFamily="34" charset="0"/>
            </a:endParaRPr>
          </a:p>
        </p:txBody>
      </p:sp>
      <p:sp>
        <p:nvSpPr>
          <p:cNvPr id="380956" name="Line 28"/>
          <p:cNvSpPr>
            <a:spLocks noChangeShapeType="1"/>
          </p:cNvSpPr>
          <p:nvPr/>
        </p:nvSpPr>
        <p:spPr bwMode="auto">
          <a:xfrm>
            <a:off x="2747963" y="2749550"/>
            <a:ext cx="228600" cy="0"/>
          </a:xfrm>
          <a:prstGeom prst="line">
            <a:avLst/>
          </a:prstGeom>
          <a:noFill/>
          <a:ln w="9525">
            <a:solidFill>
              <a:schemeClr val="tx1"/>
            </a:solidFill>
            <a:round/>
            <a:headEnd/>
            <a:tailEnd/>
          </a:ln>
          <a:effectLst/>
        </p:spPr>
        <p:txBody>
          <a:bodyPr/>
          <a:lstStyle/>
          <a:p>
            <a:pPr fontAlgn="base">
              <a:spcBef>
                <a:spcPct val="0"/>
              </a:spcBef>
              <a:spcAft>
                <a:spcPct val="0"/>
              </a:spcAft>
            </a:pPr>
            <a:endParaRPr lang="en-US">
              <a:solidFill>
                <a:srgbClr val="000000"/>
              </a:solidFill>
              <a:latin typeface="Gill Sans MT" pitchFamily="34" charset="0"/>
            </a:endParaRPr>
          </a:p>
        </p:txBody>
      </p:sp>
      <p:cxnSp>
        <p:nvCxnSpPr>
          <p:cNvPr id="380966" name="AutoShape 38"/>
          <p:cNvCxnSpPr>
            <a:cxnSpLocks noChangeShapeType="1"/>
            <a:stCxn id="380990" idx="3"/>
            <a:endCxn id="380967" idx="1"/>
          </p:cNvCxnSpPr>
          <p:nvPr/>
        </p:nvCxnSpPr>
        <p:spPr bwMode="auto">
          <a:xfrm>
            <a:off x="3508375" y="2443163"/>
            <a:ext cx="454025" cy="74612"/>
          </a:xfrm>
          <a:prstGeom prst="bentConnector3">
            <a:avLst>
              <a:gd name="adj1" fmla="val 50000"/>
            </a:avLst>
          </a:prstGeom>
          <a:noFill/>
          <a:ln w="38100">
            <a:solidFill>
              <a:srgbClr val="00FF00"/>
            </a:solidFill>
            <a:miter lim="800000"/>
            <a:headEnd/>
            <a:tailEnd/>
          </a:ln>
          <a:effectLst/>
        </p:spPr>
      </p:cxnSp>
      <p:sp>
        <p:nvSpPr>
          <p:cNvPr id="380967" name="Rectangle 39"/>
          <p:cNvSpPr>
            <a:spLocks noChangeArrowheads="1"/>
          </p:cNvSpPr>
          <p:nvPr/>
        </p:nvSpPr>
        <p:spPr bwMode="auto">
          <a:xfrm>
            <a:off x="3962400" y="2441575"/>
            <a:ext cx="76200" cy="152400"/>
          </a:xfrm>
          <a:prstGeom prst="rect">
            <a:avLst/>
          </a:prstGeom>
          <a:noFill/>
          <a:ln w="9525">
            <a:noFill/>
            <a:miter lim="800000"/>
            <a:headEnd/>
            <a:tailEnd/>
          </a:ln>
          <a:effectLst/>
        </p:spPr>
        <p:txBody>
          <a:bodyPr wrap="none" anchor="ctr"/>
          <a:lstStyle/>
          <a:p>
            <a:pPr fontAlgn="base">
              <a:spcBef>
                <a:spcPct val="0"/>
              </a:spcBef>
              <a:spcAft>
                <a:spcPct val="0"/>
              </a:spcAft>
            </a:pPr>
            <a:endParaRPr lang="en-US">
              <a:solidFill>
                <a:srgbClr val="000000"/>
              </a:solidFill>
              <a:latin typeface="Gill Sans MT" pitchFamily="34" charset="0"/>
            </a:endParaRPr>
          </a:p>
        </p:txBody>
      </p:sp>
      <p:cxnSp>
        <p:nvCxnSpPr>
          <p:cNvPr id="380968" name="AutoShape 40"/>
          <p:cNvCxnSpPr>
            <a:cxnSpLocks noChangeShapeType="1"/>
            <a:stCxn id="380991" idx="3"/>
            <a:endCxn id="380969" idx="1"/>
          </p:cNvCxnSpPr>
          <p:nvPr/>
        </p:nvCxnSpPr>
        <p:spPr bwMode="auto">
          <a:xfrm flipV="1">
            <a:off x="3508375" y="2670175"/>
            <a:ext cx="454025" cy="76200"/>
          </a:xfrm>
          <a:prstGeom prst="bentConnector3">
            <a:avLst>
              <a:gd name="adj1" fmla="val 50000"/>
            </a:avLst>
          </a:prstGeom>
          <a:noFill/>
          <a:ln w="38100">
            <a:solidFill>
              <a:srgbClr val="00FF00"/>
            </a:solidFill>
            <a:miter lim="800000"/>
            <a:headEnd/>
            <a:tailEnd/>
          </a:ln>
          <a:effectLst/>
        </p:spPr>
      </p:cxnSp>
      <p:sp>
        <p:nvSpPr>
          <p:cNvPr id="380969" name="Rectangle 41"/>
          <p:cNvSpPr>
            <a:spLocks noChangeArrowheads="1"/>
          </p:cNvSpPr>
          <p:nvPr/>
        </p:nvSpPr>
        <p:spPr bwMode="auto">
          <a:xfrm>
            <a:off x="3962400" y="2593975"/>
            <a:ext cx="76200" cy="152400"/>
          </a:xfrm>
          <a:prstGeom prst="rect">
            <a:avLst/>
          </a:prstGeom>
          <a:noFill/>
          <a:ln w="9525">
            <a:noFill/>
            <a:miter lim="800000"/>
            <a:headEnd/>
            <a:tailEnd/>
          </a:ln>
          <a:effectLst/>
        </p:spPr>
        <p:txBody>
          <a:bodyPr wrap="none" anchor="ctr"/>
          <a:lstStyle/>
          <a:p>
            <a:pPr fontAlgn="base">
              <a:spcBef>
                <a:spcPct val="0"/>
              </a:spcBef>
              <a:spcAft>
                <a:spcPct val="0"/>
              </a:spcAft>
            </a:pPr>
            <a:endParaRPr lang="en-US">
              <a:solidFill>
                <a:srgbClr val="000000"/>
              </a:solidFill>
              <a:latin typeface="Gill Sans MT" pitchFamily="34" charset="0"/>
            </a:endParaRPr>
          </a:p>
        </p:txBody>
      </p:sp>
      <p:sp>
        <p:nvSpPr>
          <p:cNvPr id="380992" name="Rectangle 64"/>
          <p:cNvSpPr>
            <a:spLocks noChangeArrowheads="1"/>
          </p:cNvSpPr>
          <p:nvPr/>
        </p:nvSpPr>
        <p:spPr bwMode="auto">
          <a:xfrm>
            <a:off x="3355975" y="2289175"/>
            <a:ext cx="150813" cy="228600"/>
          </a:xfrm>
          <a:prstGeom prst="rect">
            <a:avLst/>
          </a:prstGeom>
          <a:noFill/>
          <a:ln w="9525">
            <a:noFill/>
            <a:miter lim="800000"/>
            <a:headEnd/>
            <a:tailEnd/>
          </a:ln>
          <a:effectLst/>
        </p:spPr>
        <p:txBody>
          <a:bodyPr wrap="none" anchor="ctr"/>
          <a:lstStyle/>
          <a:p>
            <a:pPr fontAlgn="base">
              <a:spcBef>
                <a:spcPct val="0"/>
              </a:spcBef>
              <a:spcAft>
                <a:spcPct val="0"/>
              </a:spcAft>
            </a:pPr>
            <a:endParaRPr lang="en-US">
              <a:solidFill>
                <a:srgbClr val="000000"/>
              </a:solidFill>
              <a:latin typeface="Gill Sans MT" pitchFamily="34" charset="0"/>
            </a:endParaRPr>
          </a:p>
        </p:txBody>
      </p:sp>
      <p:cxnSp>
        <p:nvCxnSpPr>
          <p:cNvPr id="380993" name="AutoShape 65"/>
          <p:cNvCxnSpPr>
            <a:cxnSpLocks noChangeShapeType="1"/>
            <a:stCxn id="380943" idx="6"/>
            <a:endCxn id="380992" idx="1"/>
          </p:cNvCxnSpPr>
          <p:nvPr/>
        </p:nvCxnSpPr>
        <p:spPr bwMode="auto">
          <a:xfrm flipV="1">
            <a:off x="3198813" y="2403475"/>
            <a:ext cx="157162" cy="1588"/>
          </a:xfrm>
          <a:prstGeom prst="straightConnector1">
            <a:avLst/>
          </a:prstGeom>
          <a:noFill/>
          <a:ln w="9525">
            <a:solidFill>
              <a:schemeClr val="tx1"/>
            </a:solidFill>
            <a:round/>
            <a:headEnd/>
            <a:tailEnd/>
          </a:ln>
          <a:effectLst/>
        </p:spPr>
      </p:cxnSp>
      <p:cxnSp>
        <p:nvCxnSpPr>
          <p:cNvPr id="380995" name="AutoShape 67"/>
          <p:cNvCxnSpPr>
            <a:cxnSpLocks noChangeShapeType="1"/>
            <a:stCxn id="380944" idx="6"/>
            <a:endCxn id="380994" idx="1"/>
          </p:cNvCxnSpPr>
          <p:nvPr/>
        </p:nvCxnSpPr>
        <p:spPr bwMode="auto">
          <a:xfrm flipV="1">
            <a:off x="3198813" y="2708275"/>
            <a:ext cx="157162" cy="1588"/>
          </a:xfrm>
          <a:prstGeom prst="straightConnector1">
            <a:avLst/>
          </a:prstGeom>
          <a:noFill/>
          <a:ln w="9525">
            <a:solidFill>
              <a:schemeClr val="tx1"/>
            </a:solidFill>
            <a:round/>
            <a:headEnd/>
            <a:tailEnd/>
          </a:ln>
          <a:effectLst/>
        </p:spPr>
      </p:cxnSp>
      <p:sp>
        <p:nvSpPr>
          <p:cNvPr id="380996" name="Oval 68"/>
          <p:cNvSpPr>
            <a:spLocks noChangeArrowheads="1"/>
          </p:cNvSpPr>
          <p:nvPr/>
        </p:nvSpPr>
        <p:spPr bwMode="auto">
          <a:xfrm>
            <a:off x="2971800" y="3201988"/>
            <a:ext cx="228600" cy="228600"/>
          </a:xfrm>
          <a:prstGeom prst="ellipse">
            <a:avLst/>
          </a:prstGeom>
          <a:solidFill>
            <a:srgbClr val="3366FF"/>
          </a:solidFill>
          <a:ln w="9525">
            <a:noFill/>
            <a:round/>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r>
              <a:rPr lang="en-US" sz="1600">
                <a:solidFill>
                  <a:srgbClr val="FFFFFF"/>
                </a:solidFill>
                <a:latin typeface="Gill Sans MT" pitchFamily="34" charset="0"/>
              </a:rPr>
              <a:t>=</a:t>
            </a:r>
          </a:p>
        </p:txBody>
      </p:sp>
      <p:sp>
        <p:nvSpPr>
          <p:cNvPr id="380997" name="Oval 69"/>
          <p:cNvSpPr>
            <a:spLocks noChangeArrowheads="1"/>
          </p:cNvSpPr>
          <p:nvPr/>
        </p:nvSpPr>
        <p:spPr bwMode="auto">
          <a:xfrm>
            <a:off x="2971800" y="3506788"/>
            <a:ext cx="228600" cy="228600"/>
          </a:xfrm>
          <a:prstGeom prst="ellipse">
            <a:avLst/>
          </a:prstGeom>
          <a:solidFill>
            <a:srgbClr val="3366FF"/>
          </a:solidFill>
          <a:ln w="9525">
            <a:noFill/>
            <a:round/>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r>
              <a:rPr lang="en-US" sz="1600">
                <a:solidFill>
                  <a:srgbClr val="FFFFFF"/>
                </a:solidFill>
                <a:latin typeface="Gill Sans MT" pitchFamily="34" charset="0"/>
              </a:rPr>
              <a:t>=</a:t>
            </a:r>
          </a:p>
        </p:txBody>
      </p:sp>
      <p:sp>
        <p:nvSpPr>
          <p:cNvPr id="380998" name="Line 70"/>
          <p:cNvSpPr>
            <a:spLocks noChangeShapeType="1"/>
          </p:cNvSpPr>
          <p:nvPr/>
        </p:nvSpPr>
        <p:spPr bwMode="auto">
          <a:xfrm>
            <a:off x="2749550" y="3357563"/>
            <a:ext cx="228600" cy="0"/>
          </a:xfrm>
          <a:prstGeom prst="line">
            <a:avLst/>
          </a:prstGeom>
          <a:noFill/>
          <a:ln w="9525">
            <a:solidFill>
              <a:schemeClr val="tx1"/>
            </a:solidFill>
            <a:round/>
            <a:headEnd/>
            <a:tailEnd/>
          </a:ln>
          <a:effectLst/>
        </p:spPr>
        <p:txBody>
          <a:bodyPr/>
          <a:lstStyle/>
          <a:p>
            <a:pPr fontAlgn="base">
              <a:spcBef>
                <a:spcPct val="0"/>
              </a:spcBef>
              <a:spcAft>
                <a:spcPct val="0"/>
              </a:spcAft>
            </a:pPr>
            <a:endParaRPr lang="en-US">
              <a:solidFill>
                <a:srgbClr val="000000"/>
              </a:solidFill>
              <a:latin typeface="Gill Sans MT" pitchFamily="34" charset="0"/>
            </a:endParaRPr>
          </a:p>
        </p:txBody>
      </p:sp>
      <p:sp>
        <p:nvSpPr>
          <p:cNvPr id="380999" name="Line 71"/>
          <p:cNvSpPr>
            <a:spLocks noChangeShapeType="1"/>
          </p:cNvSpPr>
          <p:nvPr/>
        </p:nvSpPr>
        <p:spPr bwMode="auto">
          <a:xfrm>
            <a:off x="2749550" y="3660775"/>
            <a:ext cx="228600" cy="0"/>
          </a:xfrm>
          <a:prstGeom prst="line">
            <a:avLst/>
          </a:prstGeom>
          <a:noFill/>
          <a:ln w="9525">
            <a:solidFill>
              <a:schemeClr val="tx1"/>
            </a:solidFill>
            <a:round/>
            <a:headEnd/>
            <a:tailEnd/>
          </a:ln>
          <a:effectLst/>
        </p:spPr>
        <p:txBody>
          <a:bodyPr/>
          <a:lstStyle/>
          <a:p>
            <a:pPr fontAlgn="base">
              <a:spcBef>
                <a:spcPct val="0"/>
              </a:spcBef>
              <a:spcAft>
                <a:spcPct val="0"/>
              </a:spcAft>
            </a:pPr>
            <a:endParaRPr lang="en-US">
              <a:solidFill>
                <a:srgbClr val="000000"/>
              </a:solidFill>
              <a:latin typeface="Gill Sans MT" pitchFamily="34" charset="0"/>
            </a:endParaRPr>
          </a:p>
        </p:txBody>
      </p:sp>
      <p:sp>
        <p:nvSpPr>
          <p:cNvPr id="381000" name="AutoShape 72"/>
          <p:cNvSpPr>
            <a:spLocks noChangeArrowheads="1"/>
          </p:cNvSpPr>
          <p:nvPr/>
        </p:nvSpPr>
        <p:spPr bwMode="auto">
          <a:xfrm>
            <a:off x="3965575" y="3352800"/>
            <a:ext cx="227013" cy="304800"/>
          </a:xfrm>
          <a:prstGeom prst="flowChartDelay">
            <a:avLst/>
          </a:prstGeom>
          <a:solidFill>
            <a:srgbClr val="3366FF"/>
          </a:solidFill>
          <a:ln w="9525">
            <a:no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fontAlgn="base">
              <a:spcBef>
                <a:spcPct val="0"/>
              </a:spcBef>
              <a:spcAft>
                <a:spcPct val="0"/>
              </a:spcAft>
            </a:pPr>
            <a:endParaRPr lang="en-US">
              <a:solidFill>
                <a:srgbClr val="000000"/>
              </a:solidFill>
              <a:latin typeface="Gill Sans MT" pitchFamily="34" charset="0"/>
            </a:endParaRPr>
          </a:p>
        </p:txBody>
      </p:sp>
      <p:cxnSp>
        <p:nvCxnSpPr>
          <p:cNvPr id="381001" name="AutoShape 73"/>
          <p:cNvCxnSpPr>
            <a:cxnSpLocks noChangeShapeType="1"/>
            <a:stCxn id="381005" idx="3"/>
            <a:endCxn id="381002" idx="1"/>
          </p:cNvCxnSpPr>
          <p:nvPr/>
        </p:nvCxnSpPr>
        <p:spPr bwMode="auto">
          <a:xfrm>
            <a:off x="3509963" y="3354388"/>
            <a:ext cx="454025" cy="74612"/>
          </a:xfrm>
          <a:prstGeom prst="bentConnector3">
            <a:avLst>
              <a:gd name="adj1" fmla="val 50000"/>
            </a:avLst>
          </a:prstGeom>
          <a:noFill/>
          <a:ln w="9525">
            <a:solidFill>
              <a:schemeClr val="tx1"/>
            </a:solidFill>
            <a:miter lim="800000"/>
            <a:headEnd/>
            <a:tailEnd/>
          </a:ln>
          <a:effectLst/>
        </p:spPr>
      </p:cxnSp>
      <p:sp>
        <p:nvSpPr>
          <p:cNvPr id="381002" name="Rectangle 74"/>
          <p:cNvSpPr>
            <a:spLocks noChangeArrowheads="1"/>
          </p:cNvSpPr>
          <p:nvPr/>
        </p:nvSpPr>
        <p:spPr bwMode="auto">
          <a:xfrm>
            <a:off x="3963988" y="3352800"/>
            <a:ext cx="76200" cy="152400"/>
          </a:xfrm>
          <a:prstGeom prst="rect">
            <a:avLst/>
          </a:prstGeom>
          <a:noFill/>
          <a:ln w="9525">
            <a:noFill/>
            <a:miter lim="800000"/>
            <a:headEnd/>
            <a:tailEnd/>
          </a:ln>
          <a:effectLst/>
        </p:spPr>
        <p:txBody>
          <a:bodyPr wrap="none" anchor="ctr"/>
          <a:lstStyle/>
          <a:p>
            <a:pPr fontAlgn="base">
              <a:spcBef>
                <a:spcPct val="0"/>
              </a:spcBef>
              <a:spcAft>
                <a:spcPct val="0"/>
              </a:spcAft>
            </a:pPr>
            <a:endParaRPr lang="en-US">
              <a:solidFill>
                <a:srgbClr val="000000"/>
              </a:solidFill>
              <a:latin typeface="Gill Sans MT" pitchFamily="34" charset="0"/>
            </a:endParaRPr>
          </a:p>
        </p:txBody>
      </p:sp>
      <p:cxnSp>
        <p:nvCxnSpPr>
          <p:cNvPr id="381003" name="AutoShape 75"/>
          <p:cNvCxnSpPr>
            <a:cxnSpLocks noChangeShapeType="1"/>
            <a:stCxn id="381006" idx="3"/>
            <a:endCxn id="381004" idx="1"/>
          </p:cNvCxnSpPr>
          <p:nvPr/>
        </p:nvCxnSpPr>
        <p:spPr bwMode="auto">
          <a:xfrm flipV="1">
            <a:off x="3509963" y="3581400"/>
            <a:ext cx="454025" cy="76200"/>
          </a:xfrm>
          <a:prstGeom prst="bentConnector3">
            <a:avLst>
              <a:gd name="adj1" fmla="val 50000"/>
            </a:avLst>
          </a:prstGeom>
          <a:noFill/>
          <a:ln w="9525">
            <a:solidFill>
              <a:schemeClr val="tx1"/>
            </a:solidFill>
            <a:miter lim="800000"/>
            <a:headEnd/>
            <a:tailEnd/>
          </a:ln>
          <a:effectLst/>
        </p:spPr>
      </p:cxnSp>
      <p:sp>
        <p:nvSpPr>
          <p:cNvPr id="381004" name="Rectangle 76"/>
          <p:cNvSpPr>
            <a:spLocks noChangeArrowheads="1"/>
          </p:cNvSpPr>
          <p:nvPr/>
        </p:nvSpPr>
        <p:spPr bwMode="auto">
          <a:xfrm>
            <a:off x="3963988" y="3505200"/>
            <a:ext cx="76200" cy="152400"/>
          </a:xfrm>
          <a:prstGeom prst="rect">
            <a:avLst/>
          </a:prstGeom>
          <a:noFill/>
          <a:ln w="9525">
            <a:noFill/>
            <a:miter lim="800000"/>
            <a:headEnd/>
            <a:tailEnd/>
          </a:ln>
          <a:effectLst/>
        </p:spPr>
        <p:txBody>
          <a:bodyPr wrap="none" anchor="ctr"/>
          <a:lstStyle/>
          <a:p>
            <a:pPr fontAlgn="base">
              <a:spcBef>
                <a:spcPct val="0"/>
              </a:spcBef>
              <a:spcAft>
                <a:spcPct val="0"/>
              </a:spcAft>
            </a:pPr>
            <a:endParaRPr lang="en-US">
              <a:solidFill>
                <a:srgbClr val="000000"/>
              </a:solidFill>
              <a:latin typeface="Gill Sans MT" pitchFamily="34" charset="0"/>
            </a:endParaRPr>
          </a:p>
        </p:txBody>
      </p:sp>
      <p:cxnSp>
        <p:nvCxnSpPr>
          <p:cNvPr id="381008" name="AutoShape 80"/>
          <p:cNvCxnSpPr>
            <a:cxnSpLocks noChangeShapeType="1"/>
            <a:stCxn id="380996" idx="6"/>
            <a:endCxn id="381007" idx="1"/>
          </p:cNvCxnSpPr>
          <p:nvPr/>
        </p:nvCxnSpPr>
        <p:spPr bwMode="auto">
          <a:xfrm>
            <a:off x="3200400" y="3316288"/>
            <a:ext cx="157163" cy="0"/>
          </a:xfrm>
          <a:prstGeom prst="straightConnector1">
            <a:avLst/>
          </a:prstGeom>
          <a:noFill/>
          <a:ln w="9525">
            <a:solidFill>
              <a:schemeClr val="tx1"/>
            </a:solidFill>
            <a:round/>
            <a:headEnd/>
            <a:tailEnd/>
          </a:ln>
          <a:effectLst/>
        </p:spPr>
      </p:cxnSp>
      <p:cxnSp>
        <p:nvCxnSpPr>
          <p:cNvPr id="381010" name="AutoShape 82"/>
          <p:cNvCxnSpPr>
            <a:cxnSpLocks noChangeShapeType="1"/>
            <a:stCxn id="380997" idx="6"/>
            <a:endCxn id="381009" idx="1"/>
          </p:cNvCxnSpPr>
          <p:nvPr/>
        </p:nvCxnSpPr>
        <p:spPr bwMode="auto">
          <a:xfrm flipV="1">
            <a:off x="3200400" y="3619500"/>
            <a:ext cx="157163" cy="1588"/>
          </a:xfrm>
          <a:prstGeom prst="straightConnector1">
            <a:avLst/>
          </a:prstGeom>
          <a:noFill/>
          <a:ln w="9525">
            <a:solidFill>
              <a:schemeClr val="tx1"/>
            </a:solidFill>
            <a:round/>
            <a:headEnd/>
            <a:tailEnd/>
          </a:ln>
          <a:effectLst/>
        </p:spPr>
      </p:cxnSp>
      <p:sp>
        <p:nvSpPr>
          <p:cNvPr id="381011" name="Oval 83"/>
          <p:cNvSpPr>
            <a:spLocks noChangeArrowheads="1"/>
          </p:cNvSpPr>
          <p:nvPr/>
        </p:nvSpPr>
        <p:spPr bwMode="auto">
          <a:xfrm>
            <a:off x="2971800" y="4111625"/>
            <a:ext cx="228600" cy="228600"/>
          </a:xfrm>
          <a:prstGeom prst="ellipse">
            <a:avLst/>
          </a:prstGeom>
          <a:solidFill>
            <a:srgbClr val="3366FF"/>
          </a:solidFill>
          <a:ln w="9525">
            <a:noFill/>
            <a:round/>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r>
              <a:rPr lang="en-US" sz="1600">
                <a:solidFill>
                  <a:srgbClr val="FFFFFF"/>
                </a:solidFill>
                <a:latin typeface="Gill Sans MT" pitchFamily="34" charset="0"/>
              </a:rPr>
              <a:t>=</a:t>
            </a:r>
          </a:p>
        </p:txBody>
      </p:sp>
      <p:sp>
        <p:nvSpPr>
          <p:cNvPr id="381012" name="Oval 84"/>
          <p:cNvSpPr>
            <a:spLocks noChangeArrowheads="1"/>
          </p:cNvSpPr>
          <p:nvPr/>
        </p:nvSpPr>
        <p:spPr bwMode="auto">
          <a:xfrm>
            <a:off x="2971800" y="4416425"/>
            <a:ext cx="228600" cy="228600"/>
          </a:xfrm>
          <a:prstGeom prst="ellipse">
            <a:avLst/>
          </a:prstGeom>
          <a:solidFill>
            <a:srgbClr val="3366FF"/>
          </a:solidFill>
          <a:ln w="9525">
            <a:noFill/>
            <a:round/>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r>
              <a:rPr lang="en-US" sz="1600">
                <a:solidFill>
                  <a:srgbClr val="FFFFFF"/>
                </a:solidFill>
                <a:latin typeface="Gill Sans MT" pitchFamily="34" charset="0"/>
              </a:rPr>
              <a:t>=</a:t>
            </a:r>
          </a:p>
        </p:txBody>
      </p:sp>
      <p:sp>
        <p:nvSpPr>
          <p:cNvPr id="381013" name="Line 85"/>
          <p:cNvSpPr>
            <a:spLocks noChangeShapeType="1"/>
          </p:cNvSpPr>
          <p:nvPr/>
        </p:nvSpPr>
        <p:spPr bwMode="auto">
          <a:xfrm>
            <a:off x="2749550" y="4267200"/>
            <a:ext cx="228600" cy="0"/>
          </a:xfrm>
          <a:prstGeom prst="line">
            <a:avLst/>
          </a:prstGeom>
          <a:noFill/>
          <a:ln w="9525">
            <a:solidFill>
              <a:schemeClr val="tx1"/>
            </a:solidFill>
            <a:round/>
            <a:headEnd/>
            <a:tailEnd/>
          </a:ln>
          <a:effectLst/>
        </p:spPr>
        <p:txBody>
          <a:bodyPr/>
          <a:lstStyle/>
          <a:p>
            <a:pPr fontAlgn="base">
              <a:spcBef>
                <a:spcPct val="0"/>
              </a:spcBef>
              <a:spcAft>
                <a:spcPct val="0"/>
              </a:spcAft>
            </a:pPr>
            <a:endParaRPr lang="en-US">
              <a:solidFill>
                <a:srgbClr val="000000"/>
              </a:solidFill>
              <a:latin typeface="Gill Sans MT" pitchFamily="34" charset="0"/>
            </a:endParaRPr>
          </a:p>
        </p:txBody>
      </p:sp>
      <p:sp>
        <p:nvSpPr>
          <p:cNvPr id="381014" name="Line 86"/>
          <p:cNvSpPr>
            <a:spLocks noChangeShapeType="1"/>
          </p:cNvSpPr>
          <p:nvPr/>
        </p:nvSpPr>
        <p:spPr bwMode="auto">
          <a:xfrm>
            <a:off x="2749550" y="4570413"/>
            <a:ext cx="228600" cy="0"/>
          </a:xfrm>
          <a:prstGeom prst="line">
            <a:avLst/>
          </a:prstGeom>
          <a:noFill/>
          <a:ln w="9525">
            <a:solidFill>
              <a:schemeClr val="tx1"/>
            </a:solidFill>
            <a:round/>
            <a:headEnd/>
            <a:tailEnd/>
          </a:ln>
          <a:effectLst/>
        </p:spPr>
        <p:txBody>
          <a:bodyPr/>
          <a:lstStyle/>
          <a:p>
            <a:pPr fontAlgn="base">
              <a:spcBef>
                <a:spcPct val="0"/>
              </a:spcBef>
              <a:spcAft>
                <a:spcPct val="0"/>
              </a:spcAft>
            </a:pPr>
            <a:endParaRPr lang="en-US">
              <a:solidFill>
                <a:srgbClr val="000000"/>
              </a:solidFill>
              <a:latin typeface="Gill Sans MT" pitchFamily="34" charset="0"/>
            </a:endParaRPr>
          </a:p>
        </p:txBody>
      </p:sp>
      <p:sp>
        <p:nvSpPr>
          <p:cNvPr id="381015" name="AutoShape 87"/>
          <p:cNvSpPr>
            <a:spLocks noChangeArrowheads="1"/>
          </p:cNvSpPr>
          <p:nvPr/>
        </p:nvSpPr>
        <p:spPr bwMode="auto">
          <a:xfrm>
            <a:off x="3965575" y="4262438"/>
            <a:ext cx="227013" cy="304800"/>
          </a:xfrm>
          <a:prstGeom prst="flowChartDelay">
            <a:avLst/>
          </a:prstGeom>
          <a:solidFill>
            <a:srgbClr val="3366FF"/>
          </a:solidFill>
          <a:ln w="9525">
            <a:no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fontAlgn="base">
              <a:spcBef>
                <a:spcPct val="0"/>
              </a:spcBef>
              <a:spcAft>
                <a:spcPct val="0"/>
              </a:spcAft>
            </a:pPr>
            <a:endParaRPr lang="en-US">
              <a:solidFill>
                <a:srgbClr val="000000"/>
              </a:solidFill>
              <a:latin typeface="Gill Sans MT" pitchFamily="34" charset="0"/>
            </a:endParaRPr>
          </a:p>
        </p:txBody>
      </p:sp>
      <p:cxnSp>
        <p:nvCxnSpPr>
          <p:cNvPr id="381016" name="AutoShape 88"/>
          <p:cNvCxnSpPr>
            <a:cxnSpLocks noChangeShapeType="1"/>
            <a:stCxn id="381020" idx="3"/>
            <a:endCxn id="381017" idx="1"/>
          </p:cNvCxnSpPr>
          <p:nvPr/>
        </p:nvCxnSpPr>
        <p:spPr bwMode="auto">
          <a:xfrm>
            <a:off x="3509963" y="4264025"/>
            <a:ext cx="454025" cy="74613"/>
          </a:xfrm>
          <a:prstGeom prst="bentConnector3">
            <a:avLst>
              <a:gd name="adj1" fmla="val 50000"/>
            </a:avLst>
          </a:prstGeom>
          <a:noFill/>
          <a:ln w="9525">
            <a:solidFill>
              <a:schemeClr val="tx1"/>
            </a:solidFill>
            <a:miter lim="800000"/>
            <a:headEnd/>
            <a:tailEnd/>
          </a:ln>
          <a:effectLst/>
        </p:spPr>
      </p:cxnSp>
      <p:sp>
        <p:nvSpPr>
          <p:cNvPr id="381017" name="Rectangle 89"/>
          <p:cNvSpPr>
            <a:spLocks noChangeArrowheads="1"/>
          </p:cNvSpPr>
          <p:nvPr/>
        </p:nvSpPr>
        <p:spPr bwMode="auto">
          <a:xfrm>
            <a:off x="3963988" y="4262438"/>
            <a:ext cx="76200" cy="152400"/>
          </a:xfrm>
          <a:prstGeom prst="rect">
            <a:avLst/>
          </a:prstGeom>
          <a:noFill/>
          <a:ln w="9525">
            <a:noFill/>
            <a:miter lim="800000"/>
            <a:headEnd/>
            <a:tailEnd/>
          </a:ln>
          <a:effectLst/>
        </p:spPr>
        <p:txBody>
          <a:bodyPr wrap="none" anchor="ctr"/>
          <a:lstStyle/>
          <a:p>
            <a:pPr fontAlgn="base">
              <a:spcBef>
                <a:spcPct val="0"/>
              </a:spcBef>
              <a:spcAft>
                <a:spcPct val="0"/>
              </a:spcAft>
            </a:pPr>
            <a:endParaRPr lang="en-US">
              <a:solidFill>
                <a:srgbClr val="000000"/>
              </a:solidFill>
              <a:latin typeface="Gill Sans MT" pitchFamily="34" charset="0"/>
            </a:endParaRPr>
          </a:p>
        </p:txBody>
      </p:sp>
      <p:cxnSp>
        <p:nvCxnSpPr>
          <p:cNvPr id="381018" name="AutoShape 90"/>
          <p:cNvCxnSpPr>
            <a:cxnSpLocks noChangeShapeType="1"/>
            <a:stCxn id="381021" idx="3"/>
            <a:endCxn id="381019" idx="1"/>
          </p:cNvCxnSpPr>
          <p:nvPr/>
        </p:nvCxnSpPr>
        <p:spPr bwMode="auto">
          <a:xfrm flipV="1">
            <a:off x="3509963" y="4491038"/>
            <a:ext cx="454025" cy="76200"/>
          </a:xfrm>
          <a:prstGeom prst="bentConnector3">
            <a:avLst>
              <a:gd name="adj1" fmla="val 50000"/>
            </a:avLst>
          </a:prstGeom>
          <a:noFill/>
          <a:ln w="9525">
            <a:solidFill>
              <a:schemeClr val="tx1"/>
            </a:solidFill>
            <a:miter lim="800000"/>
            <a:headEnd/>
            <a:tailEnd/>
          </a:ln>
          <a:effectLst/>
        </p:spPr>
      </p:cxnSp>
      <p:sp>
        <p:nvSpPr>
          <p:cNvPr id="381019" name="Rectangle 91"/>
          <p:cNvSpPr>
            <a:spLocks noChangeArrowheads="1"/>
          </p:cNvSpPr>
          <p:nvPr/>
        </p:nvSpPr>
        <p:spPr bwMode="auto">
          <a:xfrm>
            <a:off x="3963988" y="4414838"/>
            <a:ext cx="76200" cy="152400"/>
          </a:xfrm>
          <a:prstGeom prst="rect">
            <a:avLst/>
          </a:prstGeom>
          <a:noFill/>
          <a:ln w="9525">
            <a:noFill/>
            <a:miter lim="800000"/>
            <a:headEnd/>
            <a:tailEnd/>
          </a:ln>
          <a:effectLst/>
        </p:spPr>
        <p:txBody>
          <a:bodyPr wrap="none" anchor="ctr"/>
          <a:lstStyle/>
          <a:p>
            <a:pPr fontAlgn="base">
              <a:spcBef>
                <a:spcPct val="0"/>
              </a:spcBef>
              <a:spcAft>
                <a:spcPct val="0"/>
              </a:spcAft>
            </a:pPr>
            <a:endParaRPr lang="en-US">
              <a:solidFill>
                <a:srgbClr val="000000"/>
              </a:solidFill>
              <a:latin typeface="Gill Sans MT" pitchFamily="34" charset="0"/>
            </a:endParaRPr>
          </a:p>
        </p:txBody>
      </p:sp>
      <p:sp>
        <p:nvSpPr>
          <p:cNvPr id="381022" name="Rectangle 94"/>
          <p:cNvSpPr>
            <a:spLocks noChangeArrowheads="1"/>
          </p:cNvSpPr>
          <p:nvPr/>
        </p:nvSpPr>
        <p:spPr bwMode="auto">
          <a:xfrm>
            <a:off x="3357563" y="4111625"/>
            <a:ext cx="150812" cy="228600"/>
          </a:xfrm>
          <a:prstGeom prst="rect">
            <a:avLst/>
          </a:prstGeom>
          <a:noFill/>
          <a:ln w="9525">
            <a:noFill/>
            <a:miter lim="800000"/>
            <a:headEnd/>
            <a:tailEnd/>
          </a:ln>
          <a:effectLst/>
        </p:spPr>
        <p:txBody>
          <a:bodyPr wrap="none" anchor="ctr"/>
          <a:lstStyle/>
          <a:p>
            <a:pPr fontAlgn="base">
              <a:spcBef>
                <a:spcPct val="0"/>
              </a:spcBef>
              <a:spcAft>
                <a:spcPct val="0"/>
              </a:spcAft>
            </a:pPr>
            <a:endParaRPr lang="en-US">
              <a:solidFill>
                <a:srgbClr val="000000"/>
              </a:solidFill>
              <a:latin typeface="Gill Sans MT" pitchFamily="34" charset="0"/>
            </a:endParaRPr>
          </a:p>
        </p:txBody>
      </p:sp>
      <p:cxnSp>
        <p:nvCxnSpPr>
          <p:cNvPr id="381023" name="AutoShape 95"/>
          <p:cNvCxnSpPr>
            <a:cxnSpLocks noChangeShapeType="1"/>
            <a:stCxn id="381011" idx="6"/>
            <a:endCxn id="381022" idx="1"/>
          </p:cNvCxnSpPr>
          <p:nvPr/>
        </p:nvCxnSpPr>
        <p:spPr bwMode="auto">
          <a:xfrm>
            <a:off x="3200400" y="4225925"/>
            <a:ext cx="157163" cy="0"/>
          </a:xfrm>
          <a:prstGeom prst="straightConnector1">
            <a:avLst/>
          </a:prstGeom>
          <a:noFill/>
          <a:ln w="9525">
            <a:solidFill>
              <a:schemeClr val="tx1"/>
            </a:solidFill>
            <a:round/>
            <a:headEnd/>
            <a:tailEnd/>
          </a:ln>
          <a:effectLst/>
        </p:spPr>
      </p:cxnSp>
      <p:cxnSp>
        <p:nvCxnSpPr>
          <p:cNvPr id="381025" name="AutoShape 97"/>
          <p:cNvCxnSpPr>
            <a:cxnSpLocks noChangeShapeType="1"/>
            <a:stCxn id="381012" idx="6"/>
            <a:endCxn id="381024" idx="1"/>
          </p:cNvCxnSpPr>
          <p:nvPr/>
        </p:nvCxnSpPr>
        <p:spPr bwMode="auto">
          <a:xfrm flipV="1">
            <a:off x="3200400" y="4529138"/>
            <a:ext cx="157163" cy="1587"/>
          </a:xfrm>
          <a:prstGeom prst="straightConnector1">
            <a:avLst/>
          </a:prstGeom>
          <a:noFill/>
          <a:ln w="9525">
            <a:solidFill>
              <a:schemeClr val="tx1"/>
            </a:solidFill>
            <a:round/>
            <a:headEnd/>
            <a:tailEnd/>
          </a:ln>
          <a:effectLst/>
        </p:spPr>
      </p:cxnSp>
      <p:sp>
        <p:nvSpPr>
          <p:cNvPr id="381026" name="Oval 98"/>
          <p:cNvSpPr>
            <a:spLocks noChangeArrowheads="1"/>
          </p:cNvSpPr>
          <p:nvPr/>
        </p:nvSpPr>
        <p:spPr bwMode="auto">
          <a:xfrm>
            <a:off x="2971800" y="5014913"/>
            <a:ext cx="228600" cy="228600"/>
          </a:xfrm>
          <a:prstGeom prst="ellipse">
            <a:avLst/>
          </a:prstGeom>
          <a:solidFill>
            <a:srgbClr val="3366FF"/>
          </a:solidFill>
          <a:ln w="9525">
            <a:noFill/>
            <a:round/>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r>
              <a:rPr lang="en-US" sz="1600">
                <a:solidFill>
                  <a:srgbClr val="FFFFFF"/>
                </a:solidFill>
                <a:latin typeface="Gill Sans MT" pitchFamily="34" charset="0"/>
              </a:rPr>
              <a:t>=</a:t>
            </a:r>
          </a:p>
        </p:txBody>
      </p:sp>
      <p:sp>
        <p:nvSpPr>
          <p:cNvPr id="381027" name="Oval 99"/>
          <p:cNvSpPr>
            <a:spLocks noChangeArrowheads="1"/>
          </p:cNvSpPr>
          <p:nvPr/>
        </p:nvSpPr>
        <p:spPr bwMode="auto">
          <a:xfrm>
            <a:off x="2971800" y="5319713"/>
            <a:ext cx="228600" cy="228600"/>
          </a:xfrm>
          <a:prstGeom prst="ellipse">
            <a:avLst/>
          </a:prstGeom>
          <a:solidFill>
            <a:srgbClr val="3366FF"/>
          </a:solidFill>
          <a:ln w="9525">
            <a:noFill/>
            <a:round/>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r>
              <a:rPr lang="en-US" sz="1600">
                <a:solidFill>
                  <a:srgbClr val="FFFFFF"/>
                </a:solidFill>
                <a:latin typeface="Gill Sans MT" pitchFamily="34" charset="0"/>
              </a:rPr>
              <a:t>=</a:t>
            </a:r>
          </a:p>
        </p:txBody>
      </p:sp>
      <p:sp>
        <p:nvSpPr>
          <p:cNvPr id="381028" name="Line 100"/>
          <p:cNvSpPr>
            <a:spLocks noChangeShapeType="1"/>
          </p:cNvSpPr>
          <p:nvPr/>
        </p:nvSpPr>
        <p:spPr bwMode="auto">
          <a:xfrm>
            <a:off x="2749550" y="5170488"/>
            <a:ext cx="228600" cy="0"/>
          </a:xfrm>
          <a:prstGeom prst="line">
            <a:avLst/>
          </a:prstGeom>
          <a:noFill/>
          <a:ln w="9525">
            <a:solidFill>
              <a:schemeClr val="tx1"/>
            </a:solidFill>
            <a:round/>
            <a:headEnd/>
            <a:tailEnd/>
          </a:ln>
          <a:effectLst/>
        </p:spPr>
        <p:txBody>
          <a:bodyPr/>
          <a:lstStyle/>
          <a:p>
            <a:pPr fontAlgn="base">
              <a:spcBef>
                <a:spcPct val="0"/>
              </a:spcBef>
              <a:spcAft>
                <a:spcPct val="0"/>
              </a:spcAft>
            </a:pPr>
            <a:endParaRPr lang="en-US">
              <a:solidFill>
                <a:srgbClr val="000000"/>
              </a:solidFill>
              <a:latin typeface="Gill Sans MT" pitchFamily="34" charset="0"/>
            </a:endParaRPr>
          </a:p>
        </p:txBody>
      </p:sp>
      <p:sp>
        <p:nvSpPr>
          <p:cNvPr id="381029" name="Line 101"/>
          <p:cNvSpPr>
            <a:spLocks noChangeShapeType="1"/>
          </p:cNvSpPr>
          <p:nvPr/>
        </p:nvSpPr>
        <p:spPr bwMode="auto">
          <a:xfrm>
            <a:off x="2749550" y="5473700"/>
            <a:ext cx="228600" cy="0"/>
          </a:xfrm>
          <a:prstGeom prst="line">
            <a:avLst/>
          </a:prstGeom>
          <a:noFill/>
          <a:ln w="9525">
            <a:solidFill>
              <a:schemeClr val="tx1"/>
            </a:solidFill>
            <a:round/>
            <a:headEnd/>
            <a:tailEnd/>
          </a:ln>
          <a:effectLst/>
        </p:spPr>
        <p:txBody>
          <a:bodyPr/>
          <a:lstStyle/>
          <a:p>
            <a:pPr fontAlgn="base">
              <a:spcBef>
                <a:spcPct val="0"/>
              </a:spcBef>
              <a:spcAft>
                <a:spcPct val="0"/>
              </a:spcAft>
            </a:pPr>
            <a:endParaRPr lang="en-US">
              <a:solidFill>
                <a:srgbClr val="000000"/>
              </a:solidFill>
              <a:latin typeface="Gill Sans MT" pitchFamily="34" charset="0"/>
            </a:endParaRPr>
          </a:p>
        </p:txBody>
      </p:sp>
      <p:sp>
        <p:nvSpPr>
          <p:cNvPr id="381030" name="AutoShape 102"/>
          <p:cNvSpPr>
            <a:spLocks noChangeArrowheads="1"/>
          </p:cNvSpPr>
          <p:nvPr/>
        </p:nvSpPr>
        <p:spPr bwMode="auto">
          <a:xfrm>
            <a:off x="3965575" y="5165725"/>
            <a:ext cx="227013" cy="304800"/>
          </a:xfrm>
          <a:prstGeom prst="flowChartDelay">
            <a:avLst/>
          </a:prstGeom>
          <a:solidFill>
            <a:srgbClr val="3366FF"/>
          </a:solidFill>
          <a:ln w="9525">
            <a:no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fontAlgn="base">
              <a:spcBef>
                <a:spcPct val="0"/>
              </a:spcBef>
              <a:spcAft>
                <a:spcPct val="0"/>
              </a:spcAft>
            </a:pPr>
            <a:endParaRPr lang="en-US">
              <a:solidFill>
                <a:srgbClr val="000000"/>
              </a:solidFill>
              <a:latin typeface="Gill Sans MT" pitchFamily="34" charset="0"/>
            </a:endParaRPr>
          </a:p>
        </p:txBody>
      </p:sp>
      <p:cxnSp>
        <p:nvCxnSpPr>
          <p:cNvPr id="381031" name="AutoShape 103"/>
          <p:cNvCxnSpPr>
            <a:cxnSpLocks noChangeShapeType="1"/>
            <a:stCxn id="381035" idx="3"/>
            <a:endCxn id="381032" idx="1"/>
          </p:cNvCxnSpPr>
          <p:nvPr/>
        </p:nvCxnSpPr>
        <p:spPr bwMode="auto">
          <a:xfrm>
            <a:off x="3509963" y="5167313"/>
            <a:ext cx="454025" cy="74612"/>
          </a:xfrm>
          <a:prstGeom prst="bentConnector3">
            <a:avLst>
              <a:gd name="adj1" fmla="val 50000"/>
            </a:avLst>
          </a:prstGeom>
          <a:noFill/>
          <a:ln w="38100">
            <a:solidFill>
              <a:srgbClr val="00FF00"/>
            </a:solidFill>
            <a:miter lim="800000"/>
            <a:headEnd/>
            <a:tailEnd/>
          </a:ln>
          <a:effectLst/>
        </p:spPr>
      </p:cxnSp>
      <p:sp>
        <p:nvSpPr>
          <p:cNvPr id="381032" name="Rectangle 104"/>
          <p:cNvSpPr>
            <a:spLocks noChangeArrowheads="1"/>
          </p:cNvSpPr>
          <p:nvPr/>
        </p:nvSpPr>
        <p:spPr bwMode="auto">
          <a:xfrm>
            <a:off x="3963988" y="5165725"/>
            <a:ext cx="76200" cy="152400"/>
          </a:xfrm>
          <a:prstGeom prst="rect">
            <a:avLst/>
          </a:prstGeom>
          <a:noFill/>
          <a:ln w="9525">
            <a:noFill/>
            <a:miter lim="800000"/>
            <a:headEnd/>
            <a:tailEnd/>
          </a:ln>
          <a:effectLst/>
        </p:spPr>
        <p:txBody>
          <a:bodyPr wrap="none" anchor="ctr"/>
          <a:lstStyle/>
          <a:p>
            <a:pPr fontAlgn="base">
              <a:spcBef>
                <a:spcPct val="0"/>
              </a:spcBef>
              <a:spcAft>
                <a:spcPct val="0"/>
              </a:spcAft>
            </a:pPr>
            <a:endParaRPr lang="en-US">
              <a:solidFill>
                <a:srgbClr val="000000"/>
              </a:solidFill>
              <a:latin typeface="Gill Sans MT" pitchFamily="34" charset="0"/>
            </a:endParaRPr>
          </a:p>
        </p:txBody>
      </p:sp>
      <p:cxnSp>
        <p:nvCxnSpPr>
          <p:cNvPr id="381033" name="AutoShape 105"/>
          <p:cNvCxnSpPr>
            <a:cxnSpLocks noChangeShapeType="1"/>
            <a:stCxn id="381036" idx="3"/>
            <a:endCxn id="381034" idx="1"/>
          </p:cNvCxnSpPr>
          <p:nvPr/>
        </p:nvCxnSpPr>
        <p:spPr bwMode="auto">
          <a:xfrm flipV="1">
            <a:off x="3509963" y="5394325"/>
            <a:ext cx="454025" cy="76200"/>
          </a:xfrm>
          <a:prstGeom prst="bentConnector3">
            <a:avLst>
              <a:gd name="adj1" fmla="val 50000"/>
            </a:avLst>
          </a:prstGeom>
          <a:noFill/>
          <a:ln w="9525">
            <a:solidFill>
              <a:schemeClr val="tx1"/>
            </a:solidFill>
            <a:miter lim="800000"/>
            <a:headEnd/>
            <a:tailEnd/>
          </a:ln>
          <a:effectLst/>
        </p:spPr>
      </p:cxnSp>
      <p:sp>
        <p:nvSpPr>
          <p:cNvPr id="381034" name="Rectangle 106"/>
          <p:cNvSpPr>
            <a:spLocks noChangeArrowheads="1"/>
          </p:cNvSpPr>
          <p:nvPr/>
        </p:nvSpPr>
        <p:spPr bwMode="auto">
          <a:xfrm>
            <a:off x="3963988" y="5318125"/>
            <a:ext cx="76200" cy="152400"/>
          </a:xfrm>
          <a:prstGeom prst="rect">
            <a:avLst/>
          </a:prstGeom>
          <a:noFill/>
          <a:ln w="9525">
            <a:noFill/>
            <a:miter lim="800000"/>
            <a:headEnd/>
            <a:tailEnd/>
          </a:ln>
          <a:effectLst/>
        </p:spPr>
        <p:txBody>
          <a:bodyPr wrap="none" anchor="ctr"/>
          <a:lstStyle/>
          <a:p>
            <a:pPr fontAlgn="base">
              <a:spcBef>
                <a:spcPct val="0"/>
              </a:spcBef>
              <a:spcAft>
                <a:spcPct val="0"/>
              </a:spcAft>
            </a:pPr>
            <a:endParaRPr lang="en-US">
              <a:solidFill>
                <a:srgbClr val="000000"/>
              </a:solidFill>
              <a:latin typeface="Gill Sans MT" pitchFamily="34" charset="0"/>
            </a:endParaRPr>
          </a:p>
        </p:txBody>
      </p:sp>
      <p:cxnSp>
        <p:nvCxnSpPr>
          <p:cNvPr id="381038" name="AutoShape 110"/>
          <p:cNvCxnSpPr>
            <a:cxnSpLocks noChangeShapeType="1"/>
            <a:stCxn id="381026" idx="6"/>
            <a:endCxn id="381037" idx="1"/>
          </p:cNvCxnSpPr>
          <p:nvPr/>
        </p:nvCxnSpPr>
        <p:spPr bwMode="auto">
          <a:xfrm>
            <a:off x="3200400" y="5129213"/>
            <a:ext cx="157163" cy="0"/>
          </a:xfrm>
          <a:prstGeom prst="straightConnector1">
            <a:avLst/>
          </a:prstGeom>
          <a:noFill/>
          <a:ln w="9525">
            <a:solidFill>
              <a:schemeClr val="tx1"/>
            </a:solidFill>
            <a:round/>
            <a:headEnd/>
            <a:tailEnd/>
          </a:ln>
          <a:effectLst/>
        </p:spPr>
      </p:cxnSp>
      <p:cxnSp>
        <p:nvCxnSpPr>
          <p:cNvPr id="381040" name="AutoShape 112"/>
          <p:cNvCxnSpPr>
            <a:cxnSpLocks noChangeShapeType="1"/>
            <a:stCxn id="381027" idx="6"/>
            <a:endCxn id="381039" idx="1"/>
          </p:cNvCxnSpPr>
          <p:nvPr/>
        </p:nvCxnSpPr>
        <p:spPr bwMode="auto">
          <a:xfrm flipV="1">
            <a:off x="3200400" y="5432425"/>
            <a:ext cx="157163" cy="1588"/>
          </a:xfrm>
          <a:prstGeom prst="straightConnector1">
            <a:avLst/>
          </a:prstGeom>
          <a:noFill/>
          <a:ln w="9525">
            <a:solidFill>
              <a:schemeClr val="tx1"/>
            </a:solidFill>
            <a:round/>
            <a:headEnd/>
            <a:tailEnd/>
          </a:ln>
          <a:effectLst/>
        </p:spPr>
      </p:cxnSp>
      <p:sp>
        <p:nvSpPr>
          <p:cNvPr id="381056" name="Rectangle 128"/>
          <p:cNvSpPr>
            <a:spLocks noChangeArrowheads="1"/>
          </p:cNvSpPr>
          <p:nvPr/>
        </p:nvSpPr>
        <p:spPr bwMode="auto">
          <a:xfrm>
            <a:off x="4646613" y="2290763"/>
            <a:ext cx="914400" cy="304800"/>
          </a:xfrm>
          <a:prstGeom prst="rect">
            <a:avLst/>
          </a:prstGeom>
          <a:solidFill>
            <a:schemeClr val="accent1"/>
          </a:solidFill>
          <a:ln w="9525">
            <a:solidFill>
              <a:schemeClr val="tx1"/>
            </a:solid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r>
              <a:rPr lang="en-US">
                <a:solidFill>
                  <a:srgbClr val="0000FF"/>
                </a:solidFill>
                <a:latin typeface="Gill Sans MT" pitchFamily="34" charset="0"/>
              </a:rPr>
              <a:t>T39</a:t>
            </a:r>
          </a:p>
        </p:txBody>
      </p:sp>
      <p:sp>
        <p:nvSpPr>
          <p:cNvPr id="381057" name="Rectangle 129"/>
          <p:cNvSpPr>
            <a:spLocks noChangeArrowheads="1"/>
          </p:cNvSpPr>
          <p:nvPr/>
        </p:nvSpPr>
        <p:spPr bwMode="auto">
          <a:xfrm>
            <a:off x="4646613" y="3200400"/>
            <a:ext cx="914400" cy="304800"/>
          </a:xfrm>
          <a:prstGeom prst="rect">
            <a:avLst/>
          </a:prstGeom>
          <a:solidFill>
            <a:schemeClr val="accent1"/>
          </a:solidFill>
          <a:ln w="9525">
            <a:solidFill>
              <a:schemeClr val="tx1"/>
            </a:solid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r>
              <a:rPr lang="en-US">
                <a:solidFill>
                  <a:srgbClr val="FF0000"/>
                </a:solidFill>
                <a:latin typeface="Gill Sans MT" pitchFamily="34" charset="0"/>
              </a:rPr>
              <a:t>T8</a:t>
            </a:r>
          </a:p>
        </p:txBody>
      </p:sp>
      <p:sp>
        <p:nvSpPr>
          <p:cNvPr id="381058" name="Rectangle 130"/>
          <p:cNvSpPr>
            <a:spLocks noChangeArrowheads="1"/>
          </p:cNvSpPr>
          <p:nvPr/>
        </p:nvSpPr>
        <p:spPr bwMode="auto">
          <a:xfrm>
            <a:off x="4646613" y="5021263"/>
            <a:ext cx="914400" cy="304800"/>
          </a:xfrm>
          <a:prstGeom prst="rect">
            <a:avLst/>
          </a:prstGeom>
          <a:solidFill>
            <a:schemeClr val="accent1"/>
          </a:solidFill>
          <a:ln w="9525">
            <a:solidFill>
              <a:schemeClr val="tx1"/>
            </a:solid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r>
              <a:rPr lang="en-US">
                <a:solidFill>
                  <a:srgbClr val="6600CC"/>
                </a:solidFill>
                <a:latin typeface="Gill Sans MT" pitchFamily="34" charset="0"/>
              </a:rPr>
              <a:t>T17</a:t>
            </a:r>
          </a:p>
        </p:txBody>
      </p:sp>
      <p:sp>
        <p:nvSpPr>
          <p:cNvPr id="381059" name="Rectangle 131"/>
          <p:cNvSpPr>
            <a:spLocks noChangeArrowheads="1"/>
          </p:cNvSpPr>
          <p:nvPr/>
        </p:nvSpPr>
        <p:spPr bwMode="auto">
          <a:xfrm>
            <a:off x="4646613" y="4111625"/>
            <a:ext cx="914400" cy="304800"/>
          </a:xfrm>
          <a:prstGeom prst="rect">
            <a:avLst/>
          </a:prstGeom>
          <a:solidFill>
            <a:schemeClr val="accent1"/>
          </a:solidFill>
          <a:ln w="9525">
            <a:solidFill>
              <a:schemeClr val="tx1"/>
            </a:solid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r>
              <a:rPr lang="en-US">
                <a:solidFill>
                  <a:srgbClr val="000000"/>
                </a:solidFill>
                <a:latin typeface="Gill Sans MT" pitchFamily="34" charset="0"/>
              </a:rPr>
              <a:t>T42</a:t>
            </a:r>
          </a:p>
        </p:txBody>
      </p:sp>
      <p:sp>
        <p:nvSpPr>
          <p:cNvPr id="381060" name="Rectangle 132"/>
          <p:cNvSpPr>
            <a:spLocks noChangeArrowheads="1"/>
          </p:cNvSpPr>
          <p:nvPr/>
        </p:nvSpPr>
        <p:spPr bwMode="auto">
          <a:xfrm>
            <a:off x="6316663" y="2290763"/>
            <a:ext cx="531812" cy="3338512"/>
          </a:xfrm>
          <a:prstGeom prst="rect">
            <a:avLst/>
          </a:prstGeom>
          <a:solidFill>
            <a:schemeClr val="accent1"/>
          </a:solidFill>
          <a:ln w="9525">
            <a:solidFill>
              <a:schemeClr val="tx1"/>
            </a:solid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vert="eaVert" wrap="none" anchor="ctr"/>
          <a:lstStyle/>
          <a:p>
            <a:pPr algn="ctr" fontAlgn="base">
              <a:spcBef>
                <a:spcPct val="0"/>
              </a:spcBef>
              <a:spcAft>
                <a:spcPct val="0"/>
              </a:spcAft>
            </a:pPr>
            <a:r>
              <a:rPr lang="en-US">
                <a:solidFill>
                  <a:srgbClr val="000000"/>
                </a:solidFill>
                <a:latin typeface="Gill Sans MT" pitchFamily="34" charset="0"/>
              </a:rPr>
              <a:t>Select Logic</a:t>
            </a:r>
          </a:p>
        </p:txBody>
      </p:sp>
      <p:cxnSp>
        <p:nvCxnSpPr>
          <p:cNvPr id="381062" name="AutoShape 134"/>
          <p:cNvCxnSpPr>
            <a:cxnSpLocks noChangeShapeType="1"/>
            <a:stCxn id="381056" idx="0"/>
            <a:endCxn id="381061" idx="3"/>
          </p:cNvCxnSpPr>
          <p:nvPr/>
        </p:nvCxnSpPr>
        <p:spPr bwMode="auto">
          <a:xfrm rot="5400000" flipH="1">
            <a:off x="4799013" y="1985963"/>
            <a:ext cx="76200" cy="533400"/>
          </a:xfrm>
          <a:prstGeom prst="bentConnector2">
            <a:avLst/>
          </a:prstGeom>
          <a:noFill/>
          <a:ln w="9525">
            <a:solidFill>
              <a:schemeClr val="tx1"/>
            </a:solidFill>
            <a:miter lim="800000"/>
            <a:headEnd/>
            <a:tailEnd/>
          </a:ln>
          <a:effectLst/>
        </p:spPr>
      </p:cxnSp>
      <p:sp>
        <p:nvSpPr>
          <p:cNvPr id="381063" name="Rectangle 135"/>
          <p:cNvSpPr>
            <a:spLocks noChangeArrowheads="1"/>
          </p:cNvSpPr>
          <p:nvPr/>
        </p:nvSpPr>
        <p:spPr bwMode="auto">
          <a:xfrm>
            <a:off x="4646613" y="2593975"/>
            <a:ext cx="74612" cy="152400"/>
          </a:xfrm>
          <a:prstGeom prst="rect">
            <a:avLst/>
          </a:prstGeom>
          <a:noFill/>
          <a:ln w="9525">
            <a:noFill/>
            <a:miter lim="800000"/>
            <a:headEnd/>
            <a:tailEnd/>
          </a:ln>
          <a:effectLst/>
        </p:spPr>
        <p:txBody>
          <a:bodyPr wrap="none" anchor="ctr"/>
          <a:lstStyle/>
          <a:p>
            <a:pPr fontAlgn="base">
              <a:spcBef>
                <a:spcPct val="0"/>
              </a:spcBef>
              <a:spcAft>
                <a:spcPct val="0"/>
              </a:spcAft>
            </a:pPr>
            <a:endParaRPr lang="en-US">
              <a:solidFill>
                <a:srgbClr val="000000"/>
              </a:solidFill>
              <a:latin typeface="Gill Sans MT" pitchFamily="34" charset="0"/>
            </a:endParaRPr>
          </a:p>
        </p:txBody>
      </p:sp>
      <p:cxnSp>
        <p:nvCxnSpPr>
          <p:cNvPr id="381064" name="AutoShape 136"/>
          <p:cNvCxnSpPr>
            <a:cxnSpLocks noChangeShapeType="1"/>
            <a:stCxn id="380965" idx="3"/>
            <a:endCxn id="381063" idx="1"/>
          </p:cNvCxnSpPr>
          <p:nvPr/>
        </p:nvCxnSpPr>
        <p:spPr bwMode="auto">
          <a:xfrm>
            <a:off x="4191000" y="2593975"/>
            <a:ext cx="455613" cy="76200"/>
          </a:xfrm>
          <a:prstGeom prst="bentConnector3">
            <a:avLst>
              <a:gd name="adj1" fmla="val 49824"/>
            </a:avLst>
          </a:prstGeom>
          <a:noFill/>
          <a:ln w="9525">
            <a:solidFill>
              <a:schemeClr val="tx1"/>
            </a:solidFill>
            <a:miter lim="800000"/>
            <a:headEnd/>
            <a:tailEnd/>
          </a:ln>
          <a:effectLst/>
        </p:spPr>
      </p:cxnSp>
      <p:sp>
        <p:nvSpPr>
          <p:cNvPr id="381066" name="Line 138"/>
          <p:cNvSpPr>
            <a:spLocks noChangeShapeType="1"/>
          </p:cNvSpPr>
          <p:nvPr/>
        </p:nvSpPr>
        <p:spPr bwMode="auto">
          <a:xfrm>
            <a:off x="4646613" y="2670175"/>
            <a:ext cx="1670050" cy="0"/>
          </a:xfrm>
          <a:prstGeom prst="line">
            <a:avLst/>
          </a:prstGeom>
          <a:noFill/>
          <a:ln w="9525">
            <a:solidFill>
              <a:schemeClr val="tx1"/>
            </a:solidFill>
            <a:round/>
            <a:headEnd/>
            <a:tailEnd/>
          </a:ln>
          <a:effectLst/>
        </p:spPr>
        <p:txBody>
          <a:bodyPr/>
          <a:lstStyle/>
          <a:p>
            <a:pPr fontAlgn="base">
              <a:spcBef>
                <a:spcPct val="0"/>
              </a:spcBef>
              <a:spcAft>
                <a:spcPct val="0"/>
              </a:spcAft>
            </a:pPr>
            <a:endParaRPr lang="en-US">
              <a:solidFill>
                <a:srgbClr val="000000"/>
              </a:solidFill>
              <a:latin typeface="Gill Sans MT" pitchFamily="34" charset="0"/>
            </a:endParaRPr>
          </a:p>
        </p:txBody>
      </p:sp>
      <p:sp>
        <p:nvSpPr>
          <p:cNvPr id="381067" name="Line 139"/>
          <p:cNvSpPr>
            <a:spLocks noChangeShapeType="1"/>
          </p:cNvSpPr>
          <p:nvPr/>
        </p:nvSpPr>
        <p:spPr bwMode="auto">
          <a:xfrm>
            <a:off x="4646613" y="3581400"/>
            <a:ext cx="1670050" cy="0"/>
          </a:xfrm>
          <a:prstGeom prst="line">
            <a:avLst/>
          </a:prstGeom>
          <a:noFill/>
          <a:ln w="9525">
            <a:solidFill>
              <a:schemeClr val="tx1"/>
            </a:solidFill>
            <a:round/>
            <a:headEnd/>
            <a:tailEnd/>
          </a:ln>
          <a:effectLst/>
        </p:spPr>
        <p:txBody>
          <a:bodyPr/>
          <a:lstStyle/>
          <a:p>
            <a:pPr fontAlgn="base">
              <a:spcBef>
                <a:spcPct val="0"/>
              </a:spcBef>
              <a:spcAft>
                <a:spcPct val="0"/>
              </a:spcAft>
            </a:pPr>
            <a:endParaRPr lang="en-US">
              <a:solidFill>
                <a:srgbClr val="000000"/>
              </a:solidFill>
              <a:latin typeface="Gill Sans MT" pitchFamily="34" charset="0"/>
            </a:endParaRPr>
          </a:p>
        </p:txBody>
      </p:sp>
      <p:sp>
        <p:nvSpPr>
          <p:cNvPr id="381068" name="Line 140"/>
          <p:cNvSpPr>
            <a:spLocks noChangeShapeType="1"/>
          </p:cNvSpPr>
          <p:nvPr/>
        </p:nvSpPr>
        <p:spPr bwMode="auto">
          <a:xfrm>
            <a:off x="4646613" y="4491038"/>
            <a:ext cx="1670050" cy="0"/>
          </a:xfrm>
          <a:prstGeom prst="line">
            <a:avLst/>
          </a:prstGeom>
          <a:noFill/>
          <a:ln w="9525">
            <a:solidFill>
              <a:schemeClr val="tx1"/>
            </a:solidFill>
            <a:round/>
            <a:headEnd/>
            <a:tailEnd/>
          </a:ln>
          <a:effectLst/>
        </p:spPr>
        <p:txBody>
          <a:bodyPr/>
          <a:lstStyle/>
          <a:p>
            <a:pPr fontAlgn="base">
              <a:spcBef>
                <a:spcPct val="0"/>
              </a:spcBef>
              <a:spcAft>
                <a:spcPct val="0"/>
              </a:spcAft>
            </a:pPr>
            <a:endParaRPr lang="en-US">
              <a:solidFill>
                <a:srgbClr val="000000"/>
              </a:solidFill>
              <a:latin typeface="Gill Sans MT" pitchFamily="34" charset="0"/>
            </a:endParaRPr>
          </a:p>
        </p:txBody>
      </p:sp>
      <p:sp>
        <p:nvSpPr>
          <p:cNvPr id="381069" name="Line 141"/>
          <p:cNvSpPr>
            <a:spLocks noChangeShapeType="1"/>
          </p:cNvSpPr>
          <p:nvPr/>
        </p:nvSpPr>
        <p:spPr bwMode="auto">
          <a:xfrm>
            <a:off x="4646613" y="5402263"/>
            <a:ext cx="1670050" cy="0"/>
          </a:xfrm>
          <a:prstGeom prst="line">
            <a:avLst/>
          </a:prstGeom>
          <a:noFill/>
          <a:ln w="9525">
            <a:solidFill>
              <a:schemeClr val="tx1"/>
            </a:solidFill>
            <a:round/>
            <a:headEnd/>
            <a:tailEnd/>
          </a:ln>
          <a:effectLst/>
        </p:spPr>
        <p:txBody>
          <a:bodyPr/>
          <a:lstStyle/>
          <a:p>
            <a:pPr fontAlgn="base">
              <a:spcBef>
                <a:spcPct val="0"/>
              </a:spcBef>
              <a:spcAft>
                <a:spcPct val="0"/>
              </a:spcAft>
            </a:pPr>
            <a:endParaRPr lang="en-US">
              <a:solidFill>
                <a:srgbClr val="000000"/>
              </a:solidFill>
              <a:latin typeface="Gill Sans MT" pitchFamily="34" charset="0"/>
            </a:endParaRPr>
          </a:p>
        </p:txBody>
      </p:sp>
      <p:sp>
        <p:nvSpPr>
          <p:cNvPr id="381070" name="Rectangle 142"/>
          <p:cNvSpPr>
            <a:spLocks noChangeArrowheads="1"/>
          </p:cNvSpPr>
          <p:nvPr/>
        </p:nvSpPr>
        <p:spPr bwMode="auto">
          <a:xfrm>
            <a:off x="4646613" y="3503613"/>
            <a:ext cx="74612" cy="152400"/>
          </a:xfrm>
          <a:prstGeom prst="rect">
            <a:avLst/>
          </a:prstGeom>
          <a:noFill/>
          <a:ln w="9525">
            <a:noFill/>
            <a:miter lim="800000"/>
            <a:headEnd/>
            <a:tailEnd/>
          </a:ln>
          <a:effectLst/>
        </p:spPr>
        <p:txBody>
          <a:bodyPr wrap="none" anchor="ctr"/>
          <a:lstStyle/>
          <a:p>
            <a:pPr fontAlgn="base">
              <a:spcBef>
                <a:spcPct val="0"/>
              </a:spcBef>
              <a:spcAft>
                <a:spcPct val="0"/>
              </a:spcAft>
            </a:pPr>
            <a:endParaRPr lang="en-US">
              <a:solidFill>
                <a:srgbClr val="000000"/>
              </a:solidFill>
              <a:latin typeface="Gill Sans MT" pitchFamily="34" charset="0"/>
            </a:endParaRPr>
          </a:p>
        </p:txBody>
      </p:sp>
      <p:sp>
        <p:nvSpPr>
          <p:cNvPr id="381071" name="Rectangle 143"/>
          <p:cNvSpPr>
            <a:spLocks noChangeArrowheads="1"/>
          </p:cNvSpPr>
          <p:nvPr/>
        </p:nvSpPr>
        <p:spPr bwMode="auto">
          <a:xfrm>
            <a:off x="4646613" y="4414838"/>
            <a:ext cx="74612" cy="152400"/>
          </a:xfrm>
          <a:prstGeom prst="rect">
            <a:avLst/>
          </a:prstGeom>
          <a:noFill/>
          <a:ln w="9525">
            <a:noFill/>
            <a:miter lim="800000"/>
            <a:headEnd/>
            <a:tailEnd/>
          </a:ln>
          <a:effectLst/>
        </p:spPr>
        <p:txBody>
          <a:bodyPr wrap="none" anchor="ctr"/>
          <a:lstStyle/>
          <a:p>
            <a:pPr fontAlgn="base">
              <a:spcBef>
                <a:spcPct val="0"/>
              </a:spcBef>
              <a:spcAft>
                <a:spcPct val="0"/>
              </a:spcAft>
            </a:pPr>
            <a:endParaRPr lang="en-US">
              <a:solidFill>
                <a:srgbClr val="000000"/>
              </a:solidFill>
              <a:latin typeface="Gill Sans MT" pitchFamily="34" charset="0"/>
            </a:endParaRPr>
          </a:p>
        </p:txBody>
      </p:sp>
      <p:sp>
        <p:nvSpPr>
          <p:cNvPr id="381072" name="Rectangle 144"/>
          <p:cNvSpPr>
            <a:spLocks noChangeArrowheads="1"/>
          </p:cNvSpPr>
          <p:nvPr/>
        </p:nvSpPr>
        <p:spPr bwMode="auto">
          <a:xfrm>
            <a:off x="4646613" y="5326063"/>
            <a:ext cx="74612" cy="152400"/>
          </a:xfrm>
          <a:prstGeom prst="rect">
            <a:avLst/>
          </a:prstGeom>
          <a:noFill/>
          <a:ln w="9525">
            <a:noFill/>
            <a:miter lim="800000"/>
            <a:headEnd/>
            <a:tailEnd/>
          </a:ln>
          <a:effectLst/>
        </p:spPr>
        <p:txBody>
          <a:bodyPr wrap="none" anchor="ctr"/>
          <a:lstStyle/>
          <a:p>
            <a:pPr fontAlgn="base">
              <a:spcBef>
                <a:spcPct val="0"/>
              </a:spcBef>
              <a:spcAft>
                <a:spcPct val="0"/>
              </a:spcAft>
            </a:pPr>
            <a:endParaRPr lang="en-US">
              <a:solidFill>
                <a:srgbClr val="000000"/>
              </a:solidFill>
              <a:latin typeface="Gill Sans MT" pitchFamily="34" charset="0"/>
            </a:endParaRPr>
          </a:p>
        </p:txBody>
      </p:sp>
      <p:cxnSp>
        <p:nvCxnSpPr>
          <p:cNvPr id="381073" name="AutoShape 145"/>
          <p:cNvCxnSpPr>
            <a:cxnSpLocks noChangeShapeType="1"/>
            <a:stCxn id="381000" idx="3"/>
            <a:endCxn id="381070" idx="1"/>
          </p:cNvCxnSpPr>
          <p:nvPr/>
        </p:nvCxnSpPr>
        <p:spPr bwMode="auto">
          <a:xfrm>
            <a:off x="4192588" y="3505200"/>
            <a:ext cx="454025" cy="74613"/>
          </a:xfrm>
          <a:prstGeom prst="bentConnector3">
            <a:avLst>
              <a:gd name="adj1" fmla="val 49648"/>
            </a:avLst>
          </a:prstGeom>
          <a:noFill/>
          <a:ln w="9525">
            <a:solidFill>
              <a:schemeClr val="tx1"/>
            </a:solidFill>
            <a:miter lim="800000"/>
            <a:headEnd/>
            <a:tailEnd/>
          </a:ln>
          <a:effectLst/>
        </p:spPr>
      </p:cxnSp>
      <p:cxnSp>
        <p:nvCxnSpPr>
          <p:cNvPr id="381074" name="AutoShape 146"/>
          <p:cNvCxnSpPr>
            <a:cxnSpLocks noChangeShapeType="1"/>
            <a:stCxn id="381015" idx="3"/>
            <a:endCxn id="381071" idx="1"/>
          </p:cNvCxnSpPr>
          <p:nvPr/>
        </p:nvCxnSpPr>
        <p:spPr bwMode="auto">
          <a:xfrm>
            <a:off x="4192588" y="4414838"/>
            <a:ext cx="454025" cy="76200"/>
          </a:xfrm>
          <a:prstGeom prst="bentConnector3">
            <a:avLst>
              <a:gd name="adj1" fmla="val 49648"/>
            </a:avLst>
          </a:prstGeom>
          <a:noFill/>
          <a:ln w="9525">
            <a:solidFill>
              <a:schemeClr val="tx1"/>
            </a:solidFill>
            <a:miter lim="800000"/>
            <a:headEnd/>
            <a:tailEnd/>
          </a:ln>
          <a:effectLst/>
        </p:spPr>
      </p:cxnSp>
      <p:cxnSp>
        <p:nvCxnSpPr>
          <p:cNvPr id="381075" name="AutoShape 147"/>
          <p:cNvCxnSpPr>
            <a:cxnSpLocks noChangeShapeType="1"/>
            <a:stCxn id="381030" idx="3"/>
            <a:endCxn id="381072" idx="1"/>
          </p:cNvCxnSpPr>
          <p:nvPr/>
        </p:nvCxnSpPr>
        <p:spPr bwMode="auto">
          <a:xfrm>
            <a:off x="4192588" y="5318125"/>
            <a:ext cx="454025" cy="84138"/>
          </a:xfrm>
          <a:prstGeom prst="bentConnector3">
            <a:avLst>
              <a:gd name="adj1" fmla="val 49648"/>
            </a:avLst>
          </a:prstGeom>
          <a:noFill/>
          <a:ln w="9525">
            <a:solidFill>
              <a:schemeClr val="tx1"/>
            </a:solidFill>
            <a:miter lim="800000"/>
            <a:headEnd/>
            <a:tailEnd/>
          </a:ln>
          <a:effectLst/>
        </p:spPr>
      </p:cxnSp>
      <p:cxnSp>
        <p:nvCxnSpPr>
          <p:cNvPr id="381079" name="AutoShape 151"/>
          <p:cNvCxnSpPr>
            <a:cxnSpLocks noChangeShapeType="1"/>
            <a:stCxn id="381057" idx="0"/>
            <a:endCxn id="381076" idx="3"/>
          </p:cNvCxnSpPr>
          <p:nvPr/>
        </p:nvCxnSpPr>
        <p:spPr bwMode="auto">
          <a:xfrm rot="5400000" flipH="1">
            <a:off x="4799807" y="2896394"/>
            <a:ext cx="74612" cy="533400"/>
          </a:xfrm>
          <a:prstGeom prst="bentConnector2">
            <a:avLst/>
          </a:prstGeom>
          <a:noFill/>
          <a:ln w="9525">
            <a:solidFill>
              <a:schemeClr val="tx1"/>
            </a:solidFill>
            <a:miter lim="800000"/>
            <a:headEnd/>
            <a:tailEnd/>
          </a:ln>
          <a:effectLst/>
        </p:spPr>
      </p:cxnSp>
      <p:cxnSp>
        <p:nvCxnSpPr>
          <p:cNvPr id="381080" name="AutoShape 152"/>
          <p:cNvCxnSpPr>
            <a:cxnSpLocks noChangeShapeType="1"/>
            <a:stCxn id="381059" idx="0"/>
            <a:endCxn id="381077" idx="3"/>
          </p:cNvCxnSpPr>
          <p:nvPr/>
        </p:nvCxnSpPr>
        <p:spPr bwMode="auto">
          <a:xfrm rot="5400000" flipH="1">
            <a:off x="4799013" y="3806825"/>
            <a:ext cx="76200" cy="533400"/>
          </a:xfrm>
          <a:prstGeom prst="bentConnector2">
            <a:avLst/>
          </a:prstGeom>
          <a:noFill/>
          <a:ln w="9525">
            <a:solidFill>
              <a:schemeClr val="tx1"/>
            </a:solidFill>
            <a:miter lim="800000"/>
            <a:headEnd/>
            <a:tailEnd/>
          </a:ln>
          <a:effectLst/>
        </p:spPr>
      </p:cxnSp>
      <p:cxnSp>
        <p:nvCxnSpPr>
          <p:cNvPr id="381081" name="AutoShape 153"/>
          <p:cNvCxnSpPr>
            <a:cxnSpLocks noChangeShapeType="1"/>
            <a:stCxn id="381058" idx="0"/>
            <a:endCxn id="381078" idx="3"/>
          </p:cNvCxnSpPr>
          <p:nvPr/>
        </p:nvCxnSpPr>
        <p:spPr bwMode="auto">
          <a:xfrm rot="5400000" flipH="1">
            <a:off x="4799806" y="4717257"/>
            <a:ext cx="74613" cy="533400"/>
          </a:xfrm>
          <a:prstGeom prst="bentConnector2">
            <a:avLst/>
          </a:prstGeom>
          <a:noFill/>
          <a:ln w="9525">
            <a:solidFill>
              <a:schemeClr val="tx1"/>
            </a:solidFill>
            <a:miter lim="800000"/>
            <a:headEnd/>
            <a:tailEnd/>
          </a:ln>
          <a:effectLst/>
        </p:spPr>
      </p:cxnSp>
      <p:sp>
        <p:nvSpPr>
          <p:cNvPr id="381084" name="Freeform 156"/>
          <p:cNvSpPr>
            <a:spLocks/>
          </p:cNvSpPr>
          <p:nvPr/>
        </p:nvSpPr>
        <p:spPr bwMode="auto">
          <a:xfrm>
            <a:off x="5708650" y="2062163"/>
            <a:ext cx="608013" cy="381000"/>
          </a:xfrm>
          <a:custGeom>
            <a:avLst/>
            <a:gdLst/>
            <a:ahLst/>
            <a:cxnLst>
              <a:cxn ang="0">
                <a:pos x="383" y="96"/>
              </a:cxn>
              <a:cxn ang="0">
                <a:pos x="0" y="96"/>
              </a:cxn>
              <a:cxn ang="0">
                <a:pos x="0" y="0"/>
              </a:cxn>
            </a:cxnLst>
            <a:rect l="0" t="0" r="r" b="b"/>
            <a:pathLst>
              <a:path w="383" h="96">
                <a:moveTo>
                  <a:pt x="383" y="96"/>
                </a:moveTo>
                <a:lnTo>
                  <a:pt x="0" y="96"/>
                </a:lnTo>
                <a:lnTo>
                  <a:pt x="0" y="0"/>
                </a:lnTo>
              </a:path>
            </a:pathLst>
          </a:custGeom>
          <a:noFill/>
          <a:ln w="9525">
            <a:solidFill>
              <a:schemeClr val="tx1"/>
            </a:solidFill>
            <a:round/>
            <a:headEnd/>
            <a:tailEnd/>
          </a:ln>
          <a:effectLst/>
        </p:spPr>
        <p:txBody>
          <a:bodyPr/>
          <a:lstStyle/>
          <a:p>
            <a:pPr fontAlgn="base">
              <a:spcBef>
                <a:spcPct val="0"/>
              </a:spcBef>
              <a:spcAft>
                <a:spcPct val="0"/>
              </a:spcAft>
            </a:pPr>
            <a:endParaRPr lang="en-US">
              <a:solidFill>
                <a:srgbClr val="000000"/>
              </a:solidFill>
              <a:latin typeface="Gill Sans MT" pitchFamily="34" charset="0"/>
            </a:endParaRPr>
          </a:p>
        </p:txBody>
      </p:sp>
      <p:cxnSp>
        <p:nvCxnSpPr>
          <p:cNvPr id="381085" name="AutoShape 157"/>
          <p:cNvCxnSpPr>
            <a:cxnSpLocks noChangeShapeType="1"/>
            <a:stCxn id="381084" idx="2"/>
            <a:endCxn id="381061" idx="5"/>
          </p:cNvCxnSpPr>
          <p:nvPr/>
        </p:nvCxnSpPr>
        <p:spPr bwMode="auto">
          <a:xfrm rot="10800000" flipV="1">
            <a:off x="4494213" y="2062163"/>
            <a:ext cx="1214437" cy="114300"/>
          </a:xfrm>
          <a:prstGeom prst="bentConnector2">
            <a:avLst/>
          </a:prstGeom>
          <a:noFill/>
          <a:ln w="9525">
            <a:solidFill>
              <a:schemeClr val="tx1"/>
            </a:solidFill>
            <a:miter lim="800000"/>
            <a:headEnd/>
            <a:tailEnd/>
          </a:ln>
          <a:effectLst/>
        </p:spPr>
      </p:cxnSp>
      <p:sp>
        <p:nvSpPr>
          <p:cNvPr id="381086" name="Freeform 158"/>
          <p:cNvSpPr>
            <a:spLocks/>
          </p:cNvSpPr>
          <p:nvPr/>
        </p:nvSpPr>
        <p:spPr bwMode="auto">
          <a:xfrm>
            <a:off x="5708650" y="2973388"/>
            <a:ext cx="608013" cy="381000"/>
          </a:xfrm>
          <a:custGeom>
            <a:avLst/>
            <a:gdLst/>
            <a:ahLst/>
            <a:cxnLst>
              <a:cxn ang="0">
                <a:pos x="383" y="96"/>
              </a:cxn>
              <a:cxn ang="0">
                <a:pos x="0" y="96"/>
              </a:cxn>
              <a:cxn ang="0">
                <a:pos x="0" y="0"/>
              </a:cxn>
            </a:cxnLst>
            <a:rect l="0" t="0" r="r" b="b"/>
            <a:pathLst>
              <a:path w="383" h="96">
                <a:moveTo>
                  <a:pt x="383" y="96"/>
                </a:moveTo>
                <a:lnTo>
                  <a:pt x="0" y="96"/>
                </a:lnTo>
                <a:lnTo>
                  <a:pt x="0" y="0"/>
                </a:lnTo>
              </a:path>
            </a:pathLst>
          </a:custGeom>
          <a:noFill/>
          <a:ln w="9525">
            <a:solidFill>
              <a:schemeClr val="tx1"/>
            </a:solidFill>
            <a:round/>
            <a:headEnd/>
            <a:tailEnd/>
          </a:ln>
          <a:effectLst/>
        </p:spPr>
        <p:txBody>
          <a:bodyPr/>
          <a:lstStyle/>
          <a:p>
            <a:pPr fontAlgn="base">
              <a:spcBef>
                <a:spcPct val="0"/>
              </a:spcBef>
              <a:spcAft>
                <a:spcPct val="0"/>
              </a:spcAft>
            </a:pPr>
            <a:endParaRPr lang="en-US">
              <a:solidFill>
                <a:srgbClr val="000000"/>
              </a:solidFill>
              <a:latin typeface="Gill Sans MT" pitchFamily="34" charset="0"/>
            </a:endParaRPr>
          </a:p>
        </p:txBody>
      </p:sp>
      <p:sp>
        <p:nvSpPr>
          <p:cNvPr id="381087" name="Freeform 159"/>
          <p:cNvSpPr>
            <a:spLocks/>
          </p:cNvSpPr>
          <p:nvPr/>
        </p:nvSpPr>
        <p:spPr bwMode="auto">
          <a:xfrm>
            <a:off x="5708650" y="3883025"/>
            <a:ext cx="608013" cy="381000"/>
          </a:xfrm>
          <a:custGeom>
            <a:avLst/>
            <a:gdLst/>
            <a:ahLst/>
            <a:cxnLst>
              <a:cxn ang="0">
                <a:pos x="383" y="96"/>
              </a:cxn>
              <a:cxn ang="0">
                <a:pos x="0" y="96"/>
              </a:cxn>
              <a:cxn ang="0">
                <a:pos x="0" y="0"/>
              </a:cxn>
            </a:cxnLst>
            <a:rect l="0" t="0" r="r" b="b"/>
            <a:pathLst>
              <a:path w="383" h="96">
                <a:moveTo>
                  <a:pt x="383" y="96"/>
                </a:moveTo>
                <a:lnTo>
                  <a:pt x="0" y="96"/>
                </a:lnTo>
                <a:lnTo>
                  <a:pt x="0" y="0"/>
                </a:lnTo>
              </a:path>
            </a:pathLst>
          </a:custGeom>
          <a:noFill/>
          <a:ln w="9525">
            <a:solidFill>
              <a:schemeClr val="tx1"/>
            </a:solidFill>
            <a:round/>
            <a:headEnd/>
            <a:tailEnd/>
          </a:ln>
          <a:effectLst/>
        </p:spPr>
        <p:txBody>
          <a:bodyPr/>
          <a:lstStyle/>
          <a:p>
            <a:pPr fontAlgn="base">
              <a:spcBef>
                <a:spcPct val="0"/>
              </a:spcBef>
              <a:spcAft>
                <a:spcPct val="0"/>
              </a:spcAft>
            </a:pPr>
            <a:endParaRPr lang="en-US">
              <a:solidFill>
                <a:srgbClr val="000000"/>
              </a:solidFill>
              <a:latin typeface="Gill Sans MT" pitchFamily="34" charset="0"/>
            </a:endParaRPr>
          </a:p>
        </p:txBody>
      </p:sp>
      <p:sp>
        <p:nvSpPr>
          <p:cNvPr id="381088" name="Freeform 160"/>
          <p:cNvSpPr>
            <a:spLocks/>
          </p:cNvSpPr>
          <p:nvPr/>
        </p:nvSpPr>
        <p:spPr bwMode="auto">
          <a:xfrm>
            <a:off x="5708650" y="4794250"/>
            <a:ext cx="608013" cy="381000"/>
          </a:xfrm>
          <a:custGeom>
            <a:avLst/>
            <a:gdLst/>
            <a:ahLst/>
            <a:cxnLst>
              <a:cxn ang="0">
                <a:pos x="383" y="96"/>
              </a:cxn>
              <a:cxn ang="0">
                <a:pos x="0" y="96"/>
              </a:cxn>
              <a:cxn ang="0">
                <a:pos x="0" y="0"/>
              </a:cxn>
            </a:cxnLst>
            <a:rect l="0" t="0" r="r" b="b"/>
            <a:pathLst>
              <a:path w="383" h="96">
                <a:moveTo>
                  <a:pt x="383" y="96"/>
                </a:moveTo>
                <a:lnTo>
                  <a:pt x="0" y="96"/>
                </a:lnTo>
                <a:lnTo>
                  <a:pt x="0" y="0"/>
                </a:lnTo>
              </a:path>
            </a:pathLst>
          </a:custGeom>
          <a:noFill/>
          <a:ln w="9525">
            <a:solidFill>
              <a:schemeClr val="tx1"/>
            </a:solidFill>
            <a:round/>
            <a:headEnd/>
            <a:tailEnd/>
          </a:ln>
          <a:effectLst/>
        </p:spPr>
        <p:txBody>
          <a:bodyPr/>
          <a:lstStyle/>
          <a:p>
            <a:pPr fontAlgn="base">
              <a:spcBef>
                <a:spcPct val="0"/>
              </a:spcBef>
              <a:spcAft>
                <a:spcPct val="0"/>
              </a:spcAft>
            </a:pPr>
            <a:endParaRPr lang="en-US">
              <a:solidFill>
                <a:srgbClr val="000000"/>
              </a:solidFill>
              <a:latin typeface="Gill Sans MT" pitchFamily="34" charset="0"/>
            </a:endParaRPr>
          </a:p>
        </p:txBody>
      </p:sp>
      <p:cxnSp>
        <p:nvCxnSpPr>
          <p:cNvPr id="381089" name="AutoShape 161"/>
          <p:cNvCxnSpPr>
            <a:cxnSpLocks noChangeShapeType="1"/>
            <a:stCxn id="381086" idx="2"/>
            <a:endCxn id="381076" idx="5"/>
          </p:cNvCxnSpPr>
          <p:nvPr/>
        </p:nvCxnSpPr>
        <p:spPr bwMode="auto">
          <a:xfrm rot="10800000" flipV="1">
            <a:off x="4494213" y="2973388"/>
            <a:ext cx="1214437" cy="114300"/>
          </a:xfrm>
          <a:prstGeom prst="bentConnector2">
            <a:avLst/>
          </a:prstGeom>
          <a:noFill/>
          <a:ln w="9525">
            <a:solidFill>
              <a:schemeClr val="tx1"/>
            </a:solidFill>
            <a:miter lim="800000"/>
            <a:headEnd/>
            <a:tailEnd/>
          </a:ln>
          <a:effectLst/>
        </p:spPr>
      </p:cxnSp>
      <p:cxnSp>
        <p:nvCxnSpPr>
          <p:cNvPr id="381090" name="AutoShape 162"/>
          <p:cNvCxnSpPr>
            <a:cxnSpLocks noChangeShapeType="1"/>
            <a:stCxn id="381087" idx="2"/>
            <a:endCxn id="381077" idx="5"/>
          </p:cNvCxnSpPr>
          <p:nvPr/>
        </p:nvCxnSpPr>
        <p:spPr bwMode="auto">
          <a:xfrm rot="10800000" flipV="1">
            <a:off x="4494213" y="3883025"/>
            <a:ext cx="1214437" cy="114300"/>
          </a:xfrm>
          <a:prstGeom prst="bentConnector2">
            <a:avLst/>
          </a:prstGeom>
          <a:noFill/>
          <a:ln w="9525">
            <a:solidFill>
              <a:schemeClr val="tx1"/>
            </a:solidFill>
            <a:miter lim="800000"/>
            <a:headEnd/>
            <a:tailEnd/>
          </a:ln>
          <a:effectLst/>
        </p:spPr>
      </p:cxnSp>
      <p:cxnSp>
        <p:nvCxnSpPr>
          <p:cNvPr id="381091" name="AutoShape 163"/>
          <p:cNvCxnSpPr>
            <a:cxnSpLocks noChangeShapeType="1"/>
            <a:stCxn id="381088" idx="2"/>
            <a:endCxn id="381078" idx="5"/>
          </p:cNvCxnSpPr>
          <p:nvPr/>
        </p:nvCxnSpPr>
        <p:spPr bwMode="auto">
          <a:xfrm rot="10800000" flipV="1">
            <a:off x="4494213" y="4794250"/>
            <a:ext cx="1214437" cy="114300"/>
          </a:xfrm>
          <a:prstGeom prst="bentConnector2">
            <a:avLst/>
          </a:prstGeom>
          <a:noFill/>
          <a:ln w="9525">
            <a:solidFill>
              <a:schemeClr val="tx1"/>
            </a:solidFill>
            <a:miter lim="800000"/>
            <a:headEnd/>
            <a:tailEnd/>
          </a:ln>
          <a:effectLst/>
        </p:spPr>
      </p:cxnSp>
      <p:sp>
        <p:nvSpPr>
          <p:cNvPr id="381092" name="Line 164"/>
          <p:cNvSpPr>
            <a:spLocks noChangeShapeType="1"/>
          </p:cNvSpPr>
          <p:nvPr/>
        </p:nvSpPr>
        <p:spPr bwMode="auto">
          <a:xfrm>
            <a:off x="1231900" y="1987550"/>
            <a:ext cx="0" cy="3641725"/>
          </a:xfrm>
          <a:prstGeom prst="line">
            <a:avLst/>
          </a:prstGeom>
          <a:noFill/>
          <a:ln w="9525">
            <a:solidFill>
              <a:schemeClr val="tx1"/>
            </a:solidFill>
            <a:round/>
            <a:headEnd/>
            <a:tailEnd/>
          </a:ln>
          <a:effectLst/>
        </p:spPr>
        <p:txBody>
          <a:bodyPr/>
          <a:lstStyle/>
          <a:p>
            <a:pPr fontAlgn="base">
              <a:spcBef>
                <a:spcPct val="0"/>
              </a:spcBef>
              <a:spcAft>
                <a:spcPct val="0"/>
              </a:spcAft>
            </a:pPr>
            <a:endParaRPr lang="en-US">
              <a:solidFill>
                <a:srgbClr val="000000"/>
              </a:solidFill>
              <a:latin typeface="Gill Sans MT" pitchFamily="34" charset="0"/>
            </a:endParaRPr>
          </a:p>
        </p:txBody>
      </p:sp>
      <p:sp>
        <p:nvSpPr>
          <p:cNvPr id="381093" name="Line 165"/>
          <p:cNvSpPr>
            <a:spLocks noChangeShapeType="1"/>
          </p:cNvSpPr>
          <p:nvPr/>
        </p:nvSpPr>
        <p:spPr bwMode="auto">
          <a:xfrm flipH="1">
            <a:off x="1231900" y="2214563"/>
            <a:ext cx="3186113" cy="0"/>
          </a:xfrm>
          <a:prstGeom prst="line">
            <a:avLst/>
          </a:prstGeom>
          <a:noFill/>
          <a:ln w="9525">
            <a:solidFill>
              <a:schemeClr val="tx1"/>
            </a:solidFill>
            <a:round/>
            <a:headEnd/>
            <a:tailEnd/>
          </a:ln>
          <a:effectLst/>
        </p:spPr>
        <p:txBody>
          <a:bodyPr/>
          <a:lstStyle/>
          <a:p>
            <a:pPr fontAlgn="base">
              <a:spcBef>
                <a:spcPct val="0"/>
              </a:spcBef>
              <a:spcAft>
                <a:spcPct val="0"/>
              </a:spcAft>
            </a:pPr>
            <a:endParaRPr lang="en-US">
              <a:solidFill>
                <a:srgbClr val="000000"/>
              </a:solidFill>
              <a:latin typeface="Gill Sans MT" pitchFamily="34" charset="0"/>
            </a:endParaRPr>
          </a:p>
        </p:txBody>
      </p:sp>
      <p:sp>
        <p:nvSpPr>
          <p:cNvPr id="381094" name="Line 166"/>
          <p:cNvSpPr>
            <a:spLocks noChangeShapeType="1"/>
          </p:cNvSpPr>
          <p:nvPr/>
        </p:nvSpPr>
        <p:spPr bwMode="auto">
          <a:xfrm flipH="1">
            <a:off x="1231900" y="3125788"/>
            <a:ext cx="3186113" cy="0"/>
          </a:xfrm>
          <a:prstGeom prst="line">
            <a:avLst/>
          </a:prstGeom>
          <a:noFill/>
          <a:ln w="9525">
            <a:solidFill>
              <a:schemeClr val="tx1"/>
            </a:solidFill>
            <a:round/>
            <a:headEnd/>
            <a:tailEnd/>
          </a:ln>
          <a:effectLst/>
        </p:spPr>
        <p:txBody>
          <a:bodyPr/>
          <a:lstStyle/>
          <a:p>
            <a:pPr fontAlgn="base">
              <a:spcBef>
                <a:spcPct val="0"/>
              </a:spcBef>
              <a:spcAft>
                <a:spcPct val="0"/>
              </a:spcAft>
            </a:pPr>
            <a:endParaRPr lang="en-US">
              <a:solidFill>
                <a:srgbClr val="000000"/>
              </a:solidFill>
              <a:latin typeface="Gill Sans MT" pitchFamily="34" charset="0"/>
            </a:endParaRPr>
          </a:p>
        </p:txBody>
      </p:sp>
      <p:sp>
        <p:nvSpPr>
          <p:cNvPr id="381095" name="Line 167"/>
          <p:cNvSpPr>
            <a:spLocks noChangeShapeType="1"/>
          </p:cNvSpPr>
          <p:nvPr/>
        </p:nvSpPr>
        <p:spPr bwMode="auto">
          <a:xfrm flipH="1">
            <a:off x="1231900" y="4035425"/>
            <a:ext cx="3186113" cy="0"/>
          </a:xfrm>
          <a:prstGeom prst="line">
            <a:avLst/>
          </a:prstGeom>
          <a:noFill/>
          <a:ln w="9525">
            <a:solidFill>
              <a:schemeClr val="tx1"/>
            </a:solidFill>
            <a:round/>
            <a:headEnd/>
            <a:tailEnd/>
          </a:ln>
          <a:effectLst/>
        </p:spPr>
        <p:txBody>
          <a:bodyPr/>
          <a:lstStyle/>
          <a:p>
            <a:pPr fontAlgn="base">
              <a:spcBef>
                <a:spcPct val="0"/>
              </a:spcBef>
              <a:spcAft>
                <a:spcPct val="0"/>
              </a:spcAft>
            </a:pPr>
            <a:endParaRPr lang="en-US">
              <a:solidFill>
                <a:srgbClr val="000000"/>
              </a:solidFill>
              <a:latin typeface="Gill Sans MT" pitchFamily="34" charset="0"/>
            </a:endParaRPr>
          </a:p>
        </p:txBody>
      </p:sp>
      <p:sp>
        <p:nvSpPr>
          <p:cNvPr id="381096" name="Line 168"/>
          <p:cNvSpPr>
            <a:spLocks noChangeShapeType="1"/>
          </p:cNvSpPr>
          <p:nvPr/>
        </p:nvSpPr>
        <p:spPr bwMode="auto">
          <a:xfrm flipH="1">
            <a:off x="1231900" y="4946650"/>
            <a:ext cx="3186113" cy="0"/>
          </a:xfrm>
          <a:prstGeom prst="line">
            <a:avLst/>
          </a:prstGeom>
          <a:noFill/>
          <a:ln w="9525">
            <a:solidFill>
              <a:schemeClr val="tx1"/>
            </a:solidFill>
            <a:round/>
            <a:headEnd/>
            <a:tailEnd/>
          </a:ln>
          <a:effectLst/>
        </p:spPr>
        <p:txBody>
          <a:bodyPr/>
          <a:lstStyle/>
          <a:p>
            <a:pPr fontAlgn="base">
              <a:spcBef>
                <a:spcPct val="0"/>
              </a:spcBef>
              <a:spcAft>
                <a:spcPct val="0"/>
              </a:spcAft>
            </a:pPr>
            <a:endParaRPr lang="en-US">
              <a:solidFill>
                <a:srgbClr val="000000"/>
              </a:solidFill>
              <a:latin typeface="Gill Sans MT" pitchFamily="34" charset="0"/>
            </a:endParaRPr>
          </a:p>
        </p:txBody>
      </p:sp>
      <p:sp>
        <p:nvSpPr>
          <p:cNvPr id="380994" name="Rectangle 66"/>
          <p:cNvSpPr>
            <a:spLocks noChangeArrowheads="1"/>
          </p:cNvSpPr>
          <p:nvPr/>
        </p:nvSpPr>
        <p:spPr bwMode="auto">
          <a:xfrm>
            <a:off x="3355975" y="2593975"/>
            <a:ext cx="150813" cy="228600"/>
          </a:xfrm>
          <a:prstGeom prst="rect">
            <a:avLst/>
          </a:prstGeom>
          <a:noFill/>
          <a:ln w="9525">
            <a:noFill/>
            <a:miter lim="800000"/>
            <a:headEnd/>
            <a:tailEnd/>
          </a:ln>
          <a:effectLst/>
        </p:spPr>
        <p:txBody>
          <a:bodyPr wrap="none" anchor="ctr"/>
          <a:lstStyle/>
          <a:p>
            <a:pPr fontAlgn="base">
              <a:spcBef>
                <a:spcPct val="0"/>
              </a:spcBef>
              <a:spcAft>
                <a:spcPct val="0"/>
              </a:spcAft>
            </a:pPr>
            <a:endParaRPr lang="en-US">
              <a:solidFill>
                <a:srgbClr val="000000"/>
              </a:solidFill>
              <a:latin typeface="Gill Sans MT" pitchFamily="34" charset="0"/>
            </a:endParaRPr>
          </a:p>
        </p:txBody>
      </p:sp>
      <p:grpSp>
        <p:nvGrpSpPr>
          <p:cNvPr id="381100" name="Group 172"/>
          <p:cNvGrpSpPr>
            <a:grpSpLocks/>
          </p:cNvGrpSpPr>
          <p:nvPr/>
        </p:nvGrpSpPr>
        <p:grpSpPr bwMode="auto">
          <a:xfrm>
            <a:off x="4191000" y="2593975"/>
            <a:ext cx="2125663" cy="152400"/>
            <a:chOff x="2880" y="1634"/>
            <a:chExt cx="1339" cy="96"/>
          </a:xfrm>
        </p:grpSpPr>
        <p:sp>
          <p:nvSpPr>
            <p:cNvPr id="381097" name="Line 169"/>
            <p:cNvSpPr>
              <a:spLocks noChangeShapeType="1"/>
            </p:cNvSpPr>
            <p:nvPr/>
          </p:nvSpPr>
          <p:spPr bwMode="auto">
            <a:xfrm>
              <a:off x="3167" y="1682"/>
              <a:ext cx="1052" cy="0"/>
            </a:xfrm>
            <a:prstGeom prst="line">
              <a:avLst/>
            </a:prstGeom>
            <a:noFill/>
            <a:ln w="38100">
              <a:solidFill>
                <a:srgbClr val="00FF00"/>
              </a:solidFill>
              <a:round/>
              <a:headEnd/>
              <a:tailEnd/>
            </a:ln>
            <a:effectLst/>
          </p:spPr>
          <p:txBody>
            <a:bodyPr/>
            <a:lstStyle/>
            <a:p>
              <a:pPr fontAlgn="base">
                <a:spcBef>
                  <a:spcPct val="0"/>
                </a:spcBef>
                <a:spcAft>
                  <a:spcPct val="0"/>
                </a:spcAft>
              </a:pPr>
              <a:endParaRPr lang="en-US">
                <a:solidFill>
                  <a:srgbClr val="000000"/>
                </a:solidFill>
                <a:latin typeface="Gill Sans MT" pitchFamily="34" charset="0"/>
              </a:endParaRPr>
            </a:p>
          </p:txBody>
        </p:sp>
        <p:cxnSp>
          <p:nvCxnSpPr>
            <p:cNvPr id="381098" name="AutoShape 170"/>
            <p:cNvCxnSpPr>
              <a:cxnSpLocks noChangeShapeType="1"/>
              <a:stCxn id="380965" idx="3"/>
              <a:endCxn id="381099" idx="1"/>
            </p:cNvCxnSpPr>
            <p:nvPr/>
          </p:nvCxnSpPr>
          <p:spPr bwMode="auto">
            <a:xfrm>
              <a:off x="2880" y="1634"/>
              <a:ext cx="287" cy="48"/>
            </a:xfrm>
            <a:prstGeom prst="bentConnector3">
              <a:avLst>
                <a:gd name="adj1" fmla="val 49824"/>
              </a:avLst>
            </a:prstGeom>
            <a:noFill/>
            <a:ln w="38100">
              <a:solidFill>
                <a:srgbClr val="00FF00"/>
              </a:solidFill>
              <a:miter lim="800000"/>
              <a:headEnd/>
              <a:tailEnd/>
            </a:ln>
            <a:effectLst/>
          </p:spPr>
        </p:cxnSp>
        <p:sp>
          <p:nvSpPr>
            <p:cNvPr id="381099" name="Rectangle 171"/>
            <p:cNvSpPr>
              <a:spLocks noChangeArrowheads="1"/>
            </p:cNvSpPr>
            <p:nvPr/>
          </p:nvSpPr>
          <p:spPr bwMode="auto">
            <a:xfrm>
              <a:off x="3167" y="1634"/>
              <a:ext cx="47"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a:solidFill>
                  <a:srgbClr val="000000"/>
                </a:solidFill>
                <a:latin typeface="Gill Sans MT" pitchFamily="34" charset="0"/>
              </a:endParaRPr>
            </a:p>
          </p:txBody>
        </p:sp>
      </p:grpSp>
      <p:grpSp>
        <p:nvGrpSpPr>
          <p:cNvPr id="381104" name="Group 176"/>
          <p:cNvGrpSpPr>
            <a:grpSpLocks/>
          </p:cNvGrpSpPr>
          <p:nvPr/>
        </p:nvGrpSpPr>
        <p:grpSpPr bwMode="auto">
          <a:xfrm>
            <a:off x="4494213" y="2062163"/>
            <a:ext cx="1822450" cy="381000"/>
            <a:chOff x="3071" y="1299"/>
            <a:chExt cx="1148" cy="240"/>
          </a:xfrm>
        </p:grpSpPr>
        <p:sp>
          <p:nvSpPr>
            <p:cNvPr id="381101" name="Freeform 173"/>
            <p:cNvSpPr>
              <a:spLocks/>
            </p:cNvSpPr>
            <p:nvPr/>
          </p:nvSpPr>
          <p:spPr bwMode="auto">
            <a:xfrm>
              <a:off x="3836" y="1299"/>
              <a:ext cx="383" cy="240"/>
            </a:xfrm>
            <a:custGeom>
              <a:avLst/>
              <a:gdLst/>
              <a:ahLst/>
              <a:cxnLst>
                <a:cxn ang="0">
                  <a:pos x="383" y="96"/>
                </a:cxn>
                <a:cxn ang="0">
                  <a:pos x="0" y="96"/>
                </a:cxn>
                <a:cxn ang="0">
                  <a:pos x="0" y="0"/>
                </a:cxn>
              </a:cxnLst>
              <a:rect l="0" t="0" r="r" b="b"/>
              <a:pathLst>
                <a:path w="383" h="96">
                  <a:moveTo>
                    <a:pt x="383" y="96"/>
                  </a:moveTo>
                  <a:lnTo>
                    <a:pt x="0" y="96"/>
                  </a:lnTo>
                  <a:lnTo>
                    <a:pt x="0" y="0"/>
                  </a:lnTo>
                </a:path>
              </a:pathLst>
            </a:custGeom>
            <a:noFill/>
            <a:ln w="38100">
              <a:solidFill>
                <a:srgbClr val="00FF00"/>
              </a:solidFill>
              <a:round/>
              <a:headEnd/>
              <a:tailEnd/>
            </a:ln>
            <a:effectLst/>
          </p:spPr>
          <p:txBody>
            <a:bodyPr/>
            <a:lstStyle/>
            <a:p>
              <a:pPr fontAlgn="base">
                <a:spcBef>
                  <a:spcPct val="0"/>
                </a:spcBef>
                <a:spcAft>
                  <a:spcPct val="0"/>
                </a:spcAft>
              </a:pPr>
              <a:endParaRPr lang="en-US">
                <a:solidFill>
                  <a:srgbClr val="000000"/>
                </a:solidFill>
                <a:latin typeface="Gill Sans MT" pitchFamily="34" charset="0"/>
              </a:endParaRPr>
            </a:p>
          </p:txBody>
        </p:sp>
        <p:cxnSp>
          <p:nvCxnSpPr>
            <p:cNvPr id="381103" name="AutoShape 175"/>
            <p:cNvCxnSpPr>
              <a:cxnSpLocks noChangeShapeType="1"/>
              <a:stCxn id="381101" idx="2"/>
              <a:endCxn id="381061" idx="5"/>
            </p:cNvCxnSpPr>
            <p:nvPr/>
          </p:nvCxnSpPr>
          <p:spPr bwMode="auto">
            <a:xfrm rot="10800000" flipV="1">
              <a:off x="3071" y="1299"/>
              <a:ext cx="753" cy="72"/>
            </a:xfrm>
            <a:prstGeom prst="bentConnector2">
              <a:avLst/>
            </a:prstGeom>
            <a:noFill/>
            <a:ln w="38100">
              <a:solidFill>
                <a:srgbClr val="00FF00"/>
              </a:solidFill>
              <a:miter lim="800000"/>
              <a:headEnd/>
              <a:tailEnd/>
            </a:ln>
            <a:effectLst/>
          </p:spPr>
        </p:cxnSp>
      </p:grpSp>
      <p:grpSp>
        <p:nvGrpSpPr>
          <p:cNvPr id="381107" name="Group 179"/>
          <p:cNvGrpSpPr>
            <a:grpSpLocks/>
          </p:cNvGrpSpPr>
          <p:nvPr/>
        </p:nvGrpSpPr>
        <p:grpSpPr bwMode="auto">
          <a:xfrm>
            <a:off x="1231900" y="2214563"/>
            <a:ext cx="3871913" cy="76200"/>
            <a:chOff x="1016" y="1395"/>
            <a:chExt cx="2439" cy="48"/>
          </a:xfrm>
        </p:grpSpPr>
        <p:sp>
          <p:nvSpPr>
            <p:cNvPr id="381105" name="Line 177"/>
            <p:cNvSpPr>
              <a:spLocks noChangeShapeType="1"/>
            </p:cNvSpPr>
            <p:nvPr/>
          </p:nvSpPr>
          <p:spPr bwMode="auto">
            <a:xfrm flipH="1">
              <a:off x="1016" y="1395"/>
              <a:ext cx="2007" cy="0"/>
            </a:xfrm>
            <a:prstGeom prst="line">
              <a:avLst/>
            </a:prstGeom>
            <a:noFill/>
            <a:ln w="38100">
              <a:solidFill>
                <a:srgbClr val="0000FF"/>
              </a:solidFill>
              <a:round/>
              <a:headEnd/>
              <a:tailEnd/>
            </a:ln>
            <a:effectLst/>
          </p:spPr>
          <p:txBody>
            <a:bodyPr/>
            <a:lstStyle/>
            <a:p>
              <a:pPr fontAlgn="base">
                <a:spcBef>
                  <a:spcPct val="0"/>
                </a:spcBef>
                <a:spcAft>
                  <a:spcPct val="0"/>
                </a:spcAft>
              </a:pPr>
              <a:endParaRPr lang="en-US">
                <a:solidFill>
                  <a:srgbClr val="000000"/>
                </a:solidFill>
                <a:latin typeface="Gill Sans MT" pitchFamily="34" charset="0"/>
              </a:endParaRPr>
            </a:p>
          </p:txBody>
        </p:sp>
        <p:cxnSp>
          <p:nvCxnSpPr>
            <p:cNvPr id="381106" name="AutoShape 178"/>
            <p:cNvCxnSpPr>
              <a:cxnSpLocks noChangeShapeType="1"/>
              <a:stCxn id="381056" idx="0"/>
              <a:endCxn id="381061" idx="3"/>
            </p:cNvCxnSpPr>
            <p:nvPr/>
          </p:nvCxnSpPr>
          <p:spPr bwMode="auto">
            <a:xfrm rot="5400000" flipH="1">
              <a:off x="3263" y="1251"/>
              <a:ext cx="48" cy="336"/>
            </a:xfrm>
            <a:prstGeom prst="bentConnector2">
              <a:avLst/>
            </a:prstGeom>
            <a:noFill/>
            <a:ln w="38100">
              <a:solidFill>
                <a:srgbClr val="0000FF"/>
              </a:solidFill>
              <a:miter lim="800000"/>
              <a:headEnd/>
              <a:tailEnd/>
            </a:ln>
            <a:effectLst/>
          </p:spPr>
        </p:cxnSp>
      </p:grpSp>
      <p:sp>
        <p:nvSpPr>
          <p:cNvPr id="381108" name="Line 180"/>
          <p:cNvSpPr>
            <a:spLocks noChangeShapeType="1"/>
          </p:cNvSpPr>
          <p:nvPr/>
        </p:nvSpPr>
        <p:spPr bwMode="auto">
          <a:xfrm>
            <a:off x="1231900" y="2366963"/>
            <a:ext cx="1744663" cy="0"/>
          </a:xfrm>
          <a:prstGeom prst="line">
            <a:avLst/>
          </a:prstGeom>
          <a:noFill/>
          <a:ln w="9525">
            <a:solidFill>
              <a:schemeClr val="tx1"/>
            </a:solidFill>
            <a:round/>
            <a:headEnd/>
            <a:tailEnd/>
          </a:ln>
          <a:effectLst/>
        </p:spPr>
        <p:txBody>
          <a:bodyPr/>
          <a:lstStyle/>
          <a:p>
            <a:pPr fontAlgn="base">
              <a:spcBef>
                <a:spcPct val="0"/>
              </a:spcBef>
              <a:spcAft>
                <a:spcPct val="0"/>
              </a:spcAft>
            </a:pPr>
            <a:endParaRPr lang="en-US">
              <a:solidFill>
                <a:srgbClr val="000000"/>
              </a:solidFill>
              <a:latin typeface="Gill Sans MT" pitchFamily="34" charset="0"/>
            </a:endParaRPr>
          </a:p>
        </p:txBody>
      </p:sp>
      <p:sp>
        <p:nvSpPr>
          <p:cNvPr id="381109" name="Line 181"/>
          <p:cNvSpPr>
            <a:spLocks noChangeShapeType="1"/>
          </p:cNvSpPr>
          <p:nvPr/>
        </p:nvSpPr>
        <p:spPr bwMode="auto">
          <a:xfrm>
            <a:off x="1231900" y="2670175"/>
            <a:ext cx="1744663" cy="0"/>
          </a:xfrm>
          <a:prstGeom prst="line">
            <a:avLst/>
          </a:prstGeom>
          <a:noFill/>
          <a:ln w="9525">
            <a:solidFill>
              <a:schemeClr val="tx1"/>
            </a:solidFill>
            <a:round/>
            <a:headEnd/>
            <a:tailEnd/>
          </a:ln>
          <a:effectLst/>
        </p:spPr>
        <p:txBody>
          <a:bodyPr/>
          <a:lstStyle/>
          <a:p>
            <a:pPr fontAlgn="base">
              <a:spcBef>
                <a:spcPct val="0"/>
              </a:spcBef>
              <a:spcAft>
                <a:spcPct val="0"/>
              </a:spcAft>
            </a:pPr>
            <a:endParaRPr lang="en-US">
              <a:solidFill>
                <a:srgbClr val="000000"/>
              </a:solidFill>
              <a:latin typeface="Gill Sans MT" pitchFamily="34" charset="0"/>
            </a:endParaRPr>
          </a:p>
        </p:txBody>
      </p:sp>
      <p:sp>
        <p:nvSpPr>
          <p:cNvPr id="381110" name="Line 182"/>
          <p:cNvSpPr>
            <a:spLocks noChangeShapeType="1"/>
          </p:cNvSpPr>
          <p:nvPr/>
        </p:nvSpPr>
        <p:spPr bwMode="auto">
          <a:xfrm>
            <a:off x="1231900" y="3276600"/>
            <a:ext cx="1744663" cy="0"/>
          </a:xfrm>
          <a:prstGeom prst="line">
            <a:avLst/>
          </a:prstGeom>
          <a:noFill/>
          <a:ln w="9525">
            <a:solidFill>
              <a:schemeClr val="tx1"/>
            </a:solidFill>
            <a:round/>
            <a:headEnd/>
            <a:tailEnd/>
          </a:ln>
          <a:effectLst/>
        </p:spPr>
        <p:txBody>
          <a:bodyPr/>
          <a:lstStyle/>
          <a:p>
            <a:pPr fontAlgn="base">
              <a:spcBef>
                <a:spcPct val="0"/>
              </a:spcBef>
              <a:spcAft>
                <a:spcPct val="0"/>
              </a:spcAft>
            </a:pPr>
            <a:endParaRPr lang="en-US">
              <a:solidFill>
                <a:srgbClr val="000000"/>
              </a:solidFill>
              <a:latin typeface="Gill Sans MT" pitchFamily="34" charset="0"/>
            </a:endParaRPr>
          </a:p>
        </p:txBody>
      </p:sp>
      <p:sp>
        <p:nvSpPr>
          <p:cNvPr id="381111" name="Line 183"/>
          <p:cNvSpPr>
            <a:spLocks noChangeShapeType="1"/>
          </p:cNvSpPr>
          <p:nvPr/>
        </p:nvSpPr>
        <p:spPr bwMode="auto">
          <a:xfrm>
            <a:off x="1231900" y="3581400"/>
            <a:ext cx="1744663" cy="0"/>
          </a:xfrm>
          <a:prstGeom prst="line">
            <a:avLst/>
          </a:prstGeom>
          <a:noFill/>
          <a:ln w="9525">
            <a:solidFill>
              <a:schemeClr val="tx1"/>
            </a:solidFill>
            <a:round/>
            <a:headEnd/>
            <a:tailEnd/>
          </a:ln>
          <a:effectLst/>
        </p:spPr>
        <p:txBody>
          <a:bodyPr/>
          <a:lstStyle/>
          <a:p>
            <a:pPr fontAlgn="base">
              <a:spcBef>
                <a:spcPct val="0"/>
              </a:spcBef>
              <a:spcAft>
                <a:spcPct val="0"/>
              </a:spcAft>
            </a:pPr>
            <a:endParaRPr lang="en-US">
              <a:solidFill>
                <a:srgbClr val="000000"/>
              </a:solidFill>
              <a:latin typeface="Gill Sans MT" pitchFamily="34" charset="0"/>
            </a:endParaRPr>
          </a:p>
        </p:txBody>
      </p:sp>
      <p:sp>
        <p:nvSpPr>
          <p:cNvPr id="381112" name="Line 184"/>
          <p:cNvSpPr>
            <a:spLocks noChangeShapeType="1"/>
          </p:cNvSpPr>
          <p:nvPr/>
        </p:nvSpPr>
        <p:spPr bwMode="auto">
          <a:xfrm>
            <a:off x="1231900" y="4187825"/>
            <a:ext cx="1744663" cy="0"/>
          </a:xfrm>
          <a:prstGeom prst="line">
            <a:avLst/>
          </a:prstGeom>
          <a:noFill/>
          <a:ln w="9525">
            <a:solidFill>
              <a:schemeClr val="tx1"/>
            </a:solidFill>
            <a:round/>
            <a:headEnd/>
            <a:tailEnd/>
          </a:ln>
          <a:effectLst/>
        </p:spPr>
        <p:txBody>
          <a:bodyPr/>
          <a:lstStyle/>
          <a:p>
            <a:pPr fontAlgn="base">
              <a:spcBef>
                <a:spcPct val="0"/>
              </a:spcBef>
              <a:spcAft>
                <a:spcPct val="0"/>
              </a:spcAft>
            </a:pPr>
            <a:endParaRPr lang="en-US">
              <a:solidFill>
                <a:srgbClr val="000000"/>
              </a:solidFill>
              <a:latin typeface="Gill Sans MT" pitchFamily="34" charset="0"/>
            </a:endParaRPr>
          </a:p>
        </p:txBody>
      </p:sp>
      <p:sp>
        <p:nvSpPr>
          <p:cNvPr id="381113" name="Line 185"/>
          <p:cNvSpPr>
            <a:spLocks noChangeShapeType="1"/>
          </p:cNvSpPr>
          <p:nvPr/>
        </p:nvSpPr>
        <p:spPr bwMode="auto">
          <a:xfrm>
            <a:off x="1231900" y="4491038"/>
            <a:ext cx="1744663" cy="0"/>
          </a:xfrm>
          <a:prstGeom prst="line">
            <a:avLst/>
          </a:prstGeom>
          <a:noFill/>
          <a:ln w="9525">
            <a:solidFill>
              <a:schemeClr val="tx1"/>
            </a:solidFill>
            <a:round/>
            <a:headEnd/>
            <a:tailEnd/>
          </a:ln>
          <a:effectLst/>
        </p:spPr>
        <p:txBody>
          <a:bodyPr/>
          <a:lstStyle/>
          <a:p>
            <a:pPr fontAlgn="base">
              <a:spcBef>
                <a:spcPct val="0"/>
              </a:spcBef>
              <a:spcAft>
                <a:spcPct val="0"/>
              </a:spcAft>
            </a:pPr>
            <a:endParaRPr lang="en-US">
              <a:solidFill>
                <a:srgbClr val="000000"/>
              </a:solidFill>
              <a:latin typeface="Gill Sans MT" pitchFamily="34" charset="0"/>
            </a:endParaRPr>
          </a:p>
        </p:txBody>
      </p:sp>
      <p:sp>
        <p:nvSpPr>
          <p:cNvPr id="381114" name="Line 186"/>
          <p:cNvSpPr>
            <a:spLocks noChangeShapeType="1"/>
          </p:cNvSpPr>
          <p:nvPr/>
        </p:nvSpPr>
        <p:spPr bwMode="auto">
          <a:xfrm>
            <a:off x="1231900" y="5099050"/>
            <a:ext cx="1744663" cy="0"/>
          </a:xfrm>
          <a:prstGeom prst="line">
            <a:avLst/>
          </a:prstGeom>
          <a:noFill/>
          <a:ln w="9525">
            <a:solidFill>
              <a:schemeClr val="tx1"/>
            </a:solidFill>
            <a:round/>
            <a:headEnd/>
            <a:tailEnd/>
          </a:ln>
          <a:effectLst/>
        </p:spPr>
        <p:txBody>
          <a:bodyPr/>
          <a:lstStyle/>
          <a:p>
            <a:pPr fontAlgn="base">
              <a:spcBef>
                <a:spcPct val="0"/>
              </a:spcBef>
              <a:spcAft>
                <a:spcPct val="0"/>
              </a:spcAft>
            </a:pPr>
            <a:endParaRPr lang="en-US">
              <a:solidFill>
                <a:srgbClr val="000000"/>
              </a:solidFill>
              <a:latin typeface="Gill Sans MT" pitchFamily="34" charset="0"/>
            </a:endParaRPr>
          </a:p>
        </p:txBody>
      </p:sp>
      <p:sp>
        <p:nvSpPr>
          <p:cNvPr id="381115" name="Line 187"/>
          <p:cNvSpPr>
            <a:spLocks noChangeShapeType="1"/>
          </p:cNvSpPr>
          <p:nvPr/>
        </p:nvSpPr>
        <p:spPr bwMode="auto">
          <a:xfrm>
            <a:off x="1231900" y="5402263"/>
            <a:ext cx="1744663" cy="0"/>
          </a:xfrm>
          <a:prstGeom prst="line">
            <a:avLst/>
          </a:prstGeom>
          <a:noFill/>
          <a:ln w="9525">
            <a:solidFill>
              <a:schemeClr val="tx1"/>
            </a:solidFill>
            <a:round/>
            <a:headEnd/>
            <a:tailEnd/>
          </a:ln>
          <a:effectLst/>
        </p:spPr>
        <p:txBody>
          <a:bodyPr/>
          <a:lstStyle/>
          <a:p>
            <a:pPr fontAlgn="base">
              <a:spcBef>
                <a:spcPct val="0"/>
              </a:spcBef>
              <a:spcAft>
                <a:spcPct val="0"/>
              </a:spcAft>
            </a:pPr>
            <a:endParaRPr lang="en-US">
              <a:solidFill>
                <a:srgbClr val="000000"/>
              </a:solidFill>
              <a:latin typeface="Gill Sans MT" pitchFamily="34" charset="0"/>
            </a:endParaRPr>
          </a:p>
        </p:txBody>
      </p:sp>
      <p:grpSp>
        <p:nvGrpSpPr>
          <p:cNvPr id="381119" name="Group 191"/>
          <p:cNvGrpSpPr>
            <a:grpSpLocks/>
          </p:cNvGrpSpPr>
          <p:nvPr/>
        </p:nvGrpSpPr>
        <p:grpSpPr bwMode="auto">
          <a:xfrm>
            <a:off x="1231900" y="2214563"/>
            <a:ext cx="1744663" cy="3187700"/>
            <a:chOff x="1016" y="1395"/>
            <a:chExt cx="1099" cy="2008"/>
          </a:xfrm>
        </p:grpSpPr>
        <p:sp>
          <p:nvSpPr>
            <p:cNvPr id="381116" name="Freeform 188"/>
            <p:cNvSpPr>
              <a:spLocks/>
            </p:cNvSpPr>
            <p:nvPr/>
          </p:nvSpPr>
          <p:spPr bwMode="auto">
            <a:xfrm>
              <a:off x="1016" y="1395"/>
              <a:ext cx="1099" cy="669"/>
            </a:xfrm>
            <a:custGeom>
              <a:avLst/>
              <a:gdLst/>
              <a:ahLst/>
              <a:cxnLst>
                <a:cxn ang="0">
                  <a:pos x="0" y="0"/>
                </a:cxn>
                <a:cxn ang="0">
                  <a:pos x="0" y="669"/>
                </a:cxn>
                <a:cxn ang="0">
                  <a:pos x="1099" y="669"/>
                </a:cxn>
              </a:cxnLst>
              <a:rect l="0" t="0" r="r" b="b"/>
              <a:pathLst>
                <a:path w="1099" h="669">
                  <a:moveTo>
                    <a:pt x="0" y="0"/>
                  </a:moveTo>
                  <a:lnTo>
                    <a:pt x="0" y="669"/>
                  </a:lnTo>
                  <a:lnTo>
                    <a:pt x="1099" y="669"/>
                  </a:lnTo>
                </a:path>
              </a:pathLst>
            </a:custGeom>
            <a:noFill/>
            <a:ln w="38100">
              <a:solidFill>
                <a:srgbClr val="0000FF"/>
              </a:solidFill>
              <a:round/>
              <a:headEnd/>
              <a:tailEnd/>
            </a:ln>
            <a:effectLst/>
          </p:spPr>
          <p:txBody>
            <a:bodyPr/>
            <a:lstStyle/>
            <a:p>
              <a:pPr fontAlgn="base">
                <a:spcBef>
                  <a:spcPct val="0"/>
                </a:spcBef>
                <a:spcAft>
                  <a:spcPct val="0"/>
                </a:spcAft>
              </a:pPr>
              <a:endParaRPr lang="en-US">
                <a:solidFill>
                  <a:srgbClr val="000000"/>
                </a:solidFill>
                <a:latin typeface="Gill Sans MT" pitchFamily="34" charset="0"/>
              </a:endParaRPr>
            </a:p>
          </p:txBody>
        </p:sp>
        <p:sp>
          <p:nvSpPr>
            <p:cNvPr id="381117" name="Freeform 189"/>
            <p:cNvSpPr>
              <a:spLocks/>
            </p:cNvSpPr>
            <p:nvPr/>
          </p:nvSpPr>
          <p:spPr bwMode="auto">
            <a:xfrm>
              <a:off x="1016" y="2064"/>
              <a:ext cx="1099" cy="765"/>
            </a:xfrm>
            <a:custGeom>
              <a:avLst/>
              <a:gdLst/>
              <a:ahLst/>
              <a:cxnLst>
                <a:cxn ang="0">
                  <a:pos x="0" y="0"/>
                </a:cxn>
                <a:cxn ang="0">
                  <a:pos x="0" y="669"/>
                </a:cxn>
                <a:cxn ang="0">
                  <a:pos x="1099" y="669"/>
                </a:cxn>
              </a:cxnLst>
              <a:rect l="0" t="0" r="r" b="b"/>
              <a:pathLst>
                <a:path w="1099" h="669">
                  <a:moveTo>
                    <a:pt x="0" y="0"/>
                  </a:moveTo>
                  <a:lnTo>
                    <a:pt x="0" y="669"/>
                  </a:lnTo>
                  <a:lnTo>
                    <a:pt x="1099" y="669"/>
                  </a:lnTo>
                </a:path>
              </a:pathLst>
            </a:custGeom>
            <a:noFill/>
            <a:ln w="38100">
              <a:solidFill>
                <a:srgbClr val="0000FF"/>
              </a:solidFill>
              <a:round/>
              <a:headEnd/>
              <a:tailEnd/>
            </a:ln>
            <a:effectLst/>
          </p:spPr>
          <p:txBody>
            <a:bodyPr/>
            <a:lstStyle/>
            <a:p>
              <a:pPr fontAlgn="base">
                <a:spcBef>
                  <a:spcPct val="0"/>
                </a:spcBef>
                <a:spcAft>
                  <a:spcPct val="0"/>
                </a:spcAft>
              </a:pPr>
              <a:endParaRPr lang="en-US">
                <a:solidFill>
                  <a:srgbClr val="000000"/>
                </a:solidFill>
                <a:latin typeface="Gill Sans MT" pitchFamily="34" charset="0"/>
              </a:endParaRPr>
            </a:p>
          </p:txBody>
        </p:sp>
        <p:sp>
          <p:nvSpPr>
            <p:cNvPr id="381118" name="Freeform 190"/>
            <p:cNvSpPr>
              <a:spLocks/>
            </p:cNvSpPr>
            <p:nvPr/>
          </p:nvSpPr>
          <p:spPr bwMode="auto">
            <a:xfrm>
              <a:off x="1016" y="2829"/>
              <a:ext cx="1099" cy="574"/>
            </a:xfrm>
            <a:custGeom>
              <a:avLst/>
              <a:gdLst/>
              <a:ahLst/>
              <a:cxnLst>
                <a:cxn ang="0">
                  <a:pos x="0" y="0"/>
                </a:cxn>
                <a:cxn ang="0">
                  <a:pos x="0" y="669"/>
                </a:cxn>
                <a:cxn ang="0">
                  <a:pos x="1099" y="669"/>
                </a:cxn>
              </a:cxnLst>
              <a:rect l="0" t="0" r="r" b="b"/>
              <a:pathLst>
                <a:path w="1099" h="669">
                  <a:moveTo>
                    <a:pt x="0" y="0"/>
                  </a:moveTo>
                  <a:lnTo>
                    <a:pt x="0" y="669"/>
                  </a:lnTo>
                  <a:lnTo>
                    <a:pt x="1099" y="669"/>
                  </a:lnTo>
                </a:path>
              </a:pathLst>
            </a:custGeom>
            <a:noFill/>
            <a:ln w="38100">
              <a:solidFill>
                <a:srgbClr val="0000FF"/>
              </a:solidFill>
              <a:round/>
              <a:headEnd/>
              <a:tailEnd/>
            </a:ln>
            <a:effectLst/>
          </p:spPr>
          <p:txBody>
            <a:bodyPr/>
            <a:lstStyle/>
            <a:p>
              <a:pPr fontAlgn="base">
                <a:spcBef>
                  <a:spcPct val="0"/>
                </a:spcBef>
                <a:spcAft>
                  <a:spcPct val="0"/>
                </a:spcAft>
              </a:pPr>
              <a:endParaRPr lang="en-US">
                <a:solidFill>
                  <a:srgbClr val="000000"/>
                </a:solidFill>
                <a:latin typeface="Gill Sans MT" pitchFamily="34" charset="0"/>
              </a:endParaRPr>
            </a:p>
          </p:txBody>
        </p:sp>
      </p:grpSp>
      <p:sp>
        <p:nvSpPr>
          <p:cNvPr id="380965" name="AutoShape 37"/>
          <p:cNvSpPr>
            <a:spLocks noChangeArrowheads="1"/>
          </p:cNvSpPr>
          <p:nvPr/>
        </p:nvSpPr>
        <p:spPr bwMode="auto">
          <a:xfrm>
            <a:off x="3963988" y="2441575"/>
            <a:ext cx="227012" cy="304800"/>
          </a:xfrm>
          <a:prstGeom prst="flowChartDelay">
            <a:avLst/>
          </a:prstGeom>
          <a:solidFill>
            <a:srgbClr val="3366FF"/>
          </a:solidFill>
          <a:ln w="9525">
            <a:no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fontAlgn="base">
              <a:spcBef>
                <a:spcPct val="0"/>
              </a:spcBef>
              <a:spcAft>
                <a:spcPct val="0"/>
              </a:spcAft>
            </a:pPr>
            <a:endParaRPr lang="en-US">
              <a:solidFill>
                <a:srgbClr val="000000"/>
              </a:solidFill>
              <a:latin typeface="Gill Sans MT" pitchFamily="34" charset="0"/>
            </a:endParaRPr>
          </a:p>
        </p:txBody>
      </p:sp>
      <p:sp>
        <p:nvSpPr>
          <p:cNvPr id="381120" name="Line 192"/>
          <p:cNvSpPr>
            <a:spLocks noChangeShapeType="1"/>
          </p:cNvSpPr>
          <p:nvPr/>
        </p:nvSpPr>
        <p:spPr bwMode="auto">
          <a:xfrm>
            <a:off x="6848475" y="2443163"/>
            <a:ext cx="303213" cy="0"/>
          </a:xfrm>
          <a:prstGeom prst="line">
            <a:avLst/>
          </a:prstGeom>
          <a:noFill/>
          <a:ln w="9525">
            <a:solidFill>
              <a:schemeClr val="tx1"/>
            </a:solidFill>
            <a:round/>
            <a:headEnd/>
            <a:tailEnd type="triangle" w="med" len="med"/>
          </a:ln>
          <a:effectLst/>
        </p:spPr>
        <p:txBody>
          <a:bodyPr/>
          <a:lstStyle/>
          <a:p>
            <a:pPr fontAlgn="base">
              <a:spcBef>
                <a:spcPct val="0"/>
              </a:spcBef>
              <a:spcAft>
                <a:spcPct val="0"/>
              </a:spcAft>
            </a:pPr>
            <a:endParaRPr lang="en-US">
              <a:solidFill>
                <a:srgbClr val="000000"/>
              </a:solidFill>
              <a:latin typeface="Gill Sans MT" pitchFamily="34" charset="0"/>
            </a:endParaRPr>
          </a:p>
        </p:txBody>
      </p:sp>
      <p:sp>
        <p:nvSpPr>
          <p:cNvPr id="381121" name="Line 193"/>
          <p:cNvSpPr>
            <a:spLocks noChangeShapeType="1"/>
          </p:cNvSpPr>
          <p:nvPr/>
        </p:nvSpPr>
        <p:spPr bwMode="auto">
          <a:xfrm>
            <a:off x="6848475" y="3352800"/>
            <a:ext cx="303213" cy="0"/>
          </a:xfrm>
          <a:prstGeom prst="line">
            <a:avLst/>
          </a:prstGeom>
          <a:noFill/>
          <a:ln w="9525">
            <a:solidFill>
              <a:schemeClr val="tx1"/>
            </a:solidFill>
            <a:round/>
            <a:headEnd/>
            <a:tailEnd type="triangle" w="med" len="med"/>
          </a:ln>
          <a:effectLst/>
        </p:spPr>
        <p:txBody>
          <a:bodyPr/>
          <a:lstStyle/>
          <a:p>
            <a:pPr fontAlgn="base">
              <a:spcBef>
                <a:spcPct val="0"/>
              </a:spcBef>
              <a:spcAft>
                <a:spcPct val="0"/>
              </a:spcAft>
            </a:pPr>
            <a:endParaRPr lang="en-US">
              <a:solidFill>
                <a:srgbClr val="000000"/>
              </a:solidFill>
              <a:latin typeface="Gill Sans MT" pitchFamily="34" charset="0"/>
            </a:endParaRPr>
          </a:p>
        </p:txBody>
      </p:sp>
      <p:sp>
        <p:nvSpPr>
          <p:cNvPr id="381122" name="Line 194"/>
          <p:cNvSpPr>
            <a:spLocks noChangeShapeType="1"/>
          </p:cNvSpPr>
          <p:nvPr/>
        </p:nvSpPr>
        <p:spPr bwMode="auto">
          <a:xfrm>
            <a:off x="6848475" y="4264025"/>
            <a:ext cx="303213" cy="0"/>
          </a:xfrm>
          <a:prstGeom prst="line">
            <a:avLst/>
          </a:prstGeom>
          <a:noFill/>
          <a:ln w="9525">
            <a:solidFill>
              <a:schemeClr val="tx1"/>
            </a:solidFill>
            <a:round/>
            <a:headEnd/>
            <a:tailEnd type="triangle" w="med" len="med"/>
          </a:ln>
          <a:effectLst/>
        </p:spPr>
        <p:txBody>
          <a:bodyPr/>
          <a:lstStyle/>
          <a:p>
            <a:pPr fontAlgn="base">
              <a:spcBef>
                <a:spcPct val="0"/>
              </a:spcBef>
              <a:spcAft>
                <a:spcPct val="0"/>
              </a:spcAft>
            </a:pPr>
            <a:endParaRPr lang="en-US">
              <a:solidFill>
                <a:srgbClr val="000000"/>
              </a:solidFill>
              <a:latin typeface="Gill Sans MT" pitchFamily="34" charset="0"/>
            </a:endParaRPr>
          </a:p>
        </p:txBody>
      </p:sp>
      <p:sp>
        <p:nvSpPr>
          <p:cNvPr id="381123" name="Line 195"/>
          <p:cNvSpPr>
            <a:spLocks noChangeShapeType="1"/>
          </p:cNvSpPr>
          <p:nvPr/>
        </p:nvSpPr>
        <p:spPr bwMode="auto">
          <a:xfrm>
            <a:off x="6848475" y="5175250"/>
            <a:ext cx="303213" cy="0"/>
          </a:xfrm>
          <a:prstGeom prst="line">
            <a:avLst/>
          </a:prstGeom>
          <a:noFill/>
          <a:ln w="9525">
            <a:solidFill>
              <a:schemeClr val="tx1"/>
            </a:solidFill>
            <a:round/>
            <a:headEnd/>
            <a:tailEnd type="triangle" w="med" len="med"/>
          </a:ln>
          <a:effectLst/>
        </p:spPr>
        <p:txBody>
          <a:bodyPr/>
          <a:lstStyle/>
          <a:p>
            <a:pPr fontAlgn="base">
              <a:spcBef>
                <a:spcPct val="0"/>
              </a:spcBef>
              <a:spcAft>
                <a:spcPct val="0"/>
              </a:spcAft>
            </a:pPr>
            <a:endParaRPr lang="en-US">
              <a:solidFill>
                <a:srgbClr val="000000"/>
              </a:solidFill>
              <a:latin typeface="Gill Sans MT" pitchFamily="34" charset="0"/>
            </a:endParaRPr>
          </a:p>
        </p:txBody>
      </p:sp>
      <p:sp>
        <p:nvSpPr>
          <p:cNvPr id="381124" name="Rectangle 196"/>
          <p:cNvSpPr>
            <a:spLocks noChangeArrowheads="1"/>
          </p:cNvSpPr>
          <p:nvPr/>
        </p:nvSpPr>
        <p:spPr bwMode="auto">
          <a:xfrm>
            <a:off x="7304088" y="2290763"/>
            <a:ext cx="531812" cy="3338512"/>
          </a:xfrm>
          <a:prstGeom prst="rect">
            <a:avLst/>
          </a:prstGeom>
          <a:noFill/>
          <a:ln w="9525">
            <a:noFill/>
            <a:miter lim="800000"/>
            <a:headEnd/>
            <a:tailEnd/>
          </a:ln>
          <a:effectLst/>
        </p:spPr>
        <p:txBody>
          <a:bodyPr vert="eaVert" wrap="none" anchor="ctr"/>
          <a:lstStyle/>
          <a:p>
            <a:pPr algn="ctr" fontAlgn="base">
              <a:spcBef>
                <a:spcPct val="0"/>
              </a:spcBef>
              <a:spcAft>
                <a:spcPct val="0"/>
              </a:spcAft>
            </a:pPr>
            <a:r>
              <a:rPr lang="en-US">
                <a:solidFill>
                  <a:srgbClr val="000000"/>
                </a:solidFill>
                <a:latin typeface="Gill Sans MT" pitchFamily="34" charset="0"/>
              </a:rPr>
              <a:t>To Execute Logic</a:t>
            </a:r>
          </a:p>
        </p:txBody>
      </p:sp>
      <p:cxnSp>
        <p:nvCxnSpPr>
          <p:cNvPr id="381125" name="AutoShape 197"/>
          <p:cNvCxnSpPr>
            <a:cxnSpLocks noChangeShapeType="1"/>
            <a:stCxn id="381005" idx="3"/>
            <a:endCxn id="381002" idx="1"/>
          </p:cNvCxnSpPr>
          <p:nvPr/>
        </p:nvCxnSpPr>
        <p:spPr bwMode="auto">
          <a:xfrm>
            <a:off x="3509963" y="3354388"/>
            <a:ext cx="454025" cy="74612"/>
          </a:xfrm>
          <a:prstGeom prst="bentConnector3">
            <a:avLst>
              <a:gd name="adj1" fmla="val 50000"/>
            </a:avLst>
          </a:prstGeom>
          <a:noFill/>
          <a:ln w="38100">
            <a:solidFill>
              <a:srgbClr val="00FF00"/>
            </a:solidFill>
            <a:miter lim="800000"/>
            <a:headEnd/>
            <a:tailEnd/>
          </a:ln>
          <a:effectLst/>
        </p:spPr>
      </p:cxnSp>
      <p:cxnSp>
        <p:nvCxnSpPr>
          <p:cNvPr id="381126" name="AutoShape 198"/>
          <p:cNvCxnSpPr>
            <a:cxnSpLocks noChangeShapeType="1"/>
            <a:stCxn id="381006" idx="3"/>
            <a:endCxn id="381004" idx="1"/>
          </p:cNvCxnSpPr>
          <p:nvPr/>
        </p:nvCxnSpPr>
        <p:spPr bwMode="auto">
          <a:xfrm flipV="1">
            <a:off x="3509963" y="3581400"/>
            <a:ext cx="454025" cy="76200"/>
          </a:xfrm>
          <a:prstGeom prst="bentConnector3">
            <a:avLst>
              <a:gd name="adj1" fmla="val 50000"/>
            </a:avLst>
          </a:prstGeom>
          <a:noFill/>
          <a:ln w="38100">
            <a:solidFill>
              <a:srgbClr val="00FF00"/>
            </a:solidFill>
            <a:miter lim="800000"/>
            <a:headEnd/>
            <a:tailEnd/>
          </a:ln>
          <a:effectLst/>
        </p:spPr>
      </p:cxnSp>
      <p:cxnSp>
        <p:nvCxnSpPr>
          <p:cNvPr id="381129" name="AutoShape 201"/>
          <p:cNvCxnSpPr>
            <a:cxnSpLocks noChangeShapeType="1"/>
          </p:cNvCxnSpPr>
          <p:nvPr/>
        </p:nvCxnSpPr>
        <p:spPr bwMode="auto">
          <a:xfrm flipV="1">
            <a:off x="3509963" y="5402263"/>
            <a:ext cx="454025" cy="76200"/>
          </a:xfrm>
          <a:prstGeom prst="bentConnector3">
            <a:avLst>
              <a:gd name="adj1" fmla="val 50000"/>
            </a:avLst>
          </a:prstGeom>
          <a:noFill/>
          <a:ln w="38100">
            <a:solidFill>
              <a:srgbClr val="00FF00"/>
            </a:solidFill>
            <a:miter lim="800000"/>
            <a:headEnd/>
            <a:tailEnd/>
          </a:ln>
          <a:effectLst/>
        </p:spPr>
      </p:cxnSp>
      <p:cxnSp>
        <p:nvCxnSpPr>
          <p:cNvPr id="381130" name="AutoShape 202"/>
          <p:cNvCxnSpPr>
            <a:cxnSpLocks noChangeShapeType="1"/>
          </p:cNvCxnSpPr>
          <p:nvPr/>
        </p:nvCxnSpPr>
        <p:spPr bwMode="auto">
          <a:xfrm flipV="1">
            <a:off x="3509963" y="4491038"/>
            <a:ext cx="454025" cy="76200"/>
          </a:xfrm>
          <a:prstGeom prst="bentConnector3">
            <a:avLst>
              <a:gd name="adj1" fmla="val 50000"/>
            </a:avLst>
          </a:prstGeom>
          <a:noFill/>
          <a:ln w="38100">
            <a:solidFill>
              <a:srgbClr val="00FF00"/>
            </a:solidFill>
            <a:miter lim="800000"/>
            <a:headEnd/>
            <a:tailEnd/>
          </a:ln>
          <a:effectLst/>
        </p:spPr>
      </p:cxnSp>
      <p:grpSp>
        <p:nvGrpSpPr>
          <p:cNvPr id="381131" name="Group 203"/>
          <p:cNvGrpSpPr>
            <a:grpSpLocks/>
          </p:cNvGrpSpPr>
          <p:nvPr/>
        </p:nvGrpSpPr>
        <p:grpSpPr bwMode="auto">
          <a:xfrm>
            <a:off x="4192588" y="3503613"/>
            <a:ext cx="2125662" cy="152400"/>
            <a:chOff x="2880" y="1634"/>
            <a:chExt cx="1339" cy="96"/>
          </a:xfrm>
        </p:grpSpPr>
        <p:sp>
          <p:nvSpPr>
            <p:cNvPr id="381132" name="Line 204"/>
            <p:cNvSpPr>
              <a:spLocks noChangeShapeType="1"/>
            </p:cNvSpPr>
            <p:nvPr/>
          </p:nvSpPr>
          <p:spPr bwMode="auto">
            <a:xfrm>
              <a:off x="3167" y="1682"/>
              <a:ext cx="1052" cy="0"/>
            </a:xfrm>
            <a:prstGeom prst="line">
              <a:avLst/>
            </a:prstGeom>
            <a:noFill/>
            <a:ln w="38100">
              <a:solidFill>
                <a:srgbClr val="00FF00"/>
              </a:solidFill>
              <a:round/>
              <a:headEnd/>
              <a:tailEnd/>
            </a:ln>
            <a:effectLst/>
          </p:spPr>
          <p:txBody>
            <a:bodyPr/>
            <a:lstStyle/>
            <a:p>
              <a:pPr fontAlgn="base">
                <a:spcBef>
                  <a:spcPct val="0"/>
                </a:spcBef>
                <a:spcAft>
                  <a:spcPct val="0"/>
                </a:spcAft>
              </a:pPr>
              <a:endParaRPr lang="en-US">
                <a:solidFill>
                  <a:srgbClr val="000000"/>
                </a:solidFill>
                <a:latin typeface="Gill Sans MT" pitchFamily="34" charset="0"/>
              </a:endParaRPr>
            </a:p>
          </p:txBody>
        </p:sp>
        <p:cxnSp>
          <p:nvCxnSpPr>
            <p:cNvPr id="381133" name="AutoShape 205"/>
            <p:cNvCxnSpPr>
              <a:cxnSpLocks noChangeShapeType="1"/>
              <a:endCxn id="381134" idx="1"/>
            </p:cNvCxnSpPr>
            <p:nvPr/>
          </p:nvCxnSpPr>
          <p:spPr bwMode="auto">
            <a:xfrm>
              <a:off x="2880" y="1634"/>
              <a:ext cx="287" cy="48"/>
            </a:xfrm>
            <a:prstGeom prst="bentConnector3">
              <a:avLst>
                <a:gd name="adj1" fmla="val 49824"/>
              </a:avLst>
            </a:prstGeom>
            <a:noFill/>
            <a:ln w="38100">
              <a:solidFill>
                <a:srgbClr val="00FF00"/>
              </a:solidFill>
              <a:miter lim="800000"/>
              <a:headEnd/>
              <a:tailEnd/>
            </a:ln>
            <a:effectLst/>
          </p:spPr>
        </p:cxnSp>
        <p:sp>
          <p:nvSpPr>
            <p:cNvPr id="381134" name="Rectangle 206"/>
            <p:cNvSpPr>
              <a:spLocks noChangeArrowheads="1"/>
            </p:cNvSpPr>
            <p:nvPr/>
          </p:nvSpPr>
          <p:spPr bwMode="auto">
            <a:xfrm>
              <a:off x="3167" y="1634"/>
              <a:ext cx="47"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a:solidFill>
                  <a:srgbClr val="000000"/>
                </a:solidFill>
                <a:latin typeface="Gill Sans MT" pitchFamily="34" charset="0"/>
              </a:endParaRPr>
            </a:p>
          </p:txBody>
        </p:sp>
      </p:grpSp>
      <p:grpSp>
        <p:nvGrpSpPr>
          <p:cNvPr id="381135" name="Group 207"/>
          <p:cNvGrpSpPr>
            <a:grpSpLocks/>
          </p:cNvGrpSpPr>
          <p:nvPr/>
        </p:nvGrpSpPr>
        <p:grpSpPr bwMode="auto">
          <a:xfrm>
            <a:off x="4192588" y="5326063"/>
            <a:ext cx="2125662" cy="152400"/>
            <a:chOff x="2880" y="1634"/>
            <a:chExt cx="1339" cy="96"/>
          </a:xfrm>
        </p:grpSpPr>
        <p:sp>
          <p:nvSpPr>
            <p:cNvPr id="381136" name="Line 208"/>
            <p:cNvSpPr>
              <a:spLocks noChangeShapeType="1"/>
            </p:cNvSpPr>
            <p:nvPr/>
          </p:nvSpPr>
          <p:spPr bwMode="auto">
            <a:xfrm>
              <a:off x="3167" y="1682"/>
              <a:ext cx="1052" cy="0"/>
            </a:xfrm>
            <a:prstGeom prst="line">
              <a:avLst/>
            </a:prstGeom>
            <a:noFill/>
            <a:ln w="38100">
              <a:solidFill>
                <a:srgbClr val="00FF00"/>
              </a:solidFill>
              <a:round/>
              <a:headEnd/>
              <a:tailEnd/>
            </a:ln>
            <a:effectLst/>
          </p:spPr>
          <p:txBody>
            <a:bodyPr/>
            <a:lstStyle/>
            <a:p>
              <a:pPr fontAlgn="base">
                <a:spcBef>
                  <a:spcPct val="0"/>
                </a:spcBef>
                <a:spcAft>
                  <a:spcPct val="0"/>
                </a:spcAft>
              </a:pPr>
              <a:endParaRPr lang="en-US">
                <a:solidFill>
                  <a:srgbClr val="000000"/>
                </a:solidFill>
                <a:latin typeface="Gill Sans MT" pitchFamily="34" charset="0"/>
              </a:endParaRPr>
            </a:p>
          </p:txBody>
        </p:sp>
        <p:cxnSp>
          <p:nvCxnSpPr>
            <p:cNvPr id="381137" name="AutoShape 209"/>
            <p:cNvCxnSpPr>
              <a:cxnSpLocks noChangeShapeType="1"/>
              <a:endCxn id="381138" idx="1"/>
            </p:cNvCxnSpPr>
            <p:nvPr/>
          </p:nvCxnSpPr>
          <p:spPr bwMode="auto">
            <a:xfrm>
              <a:off x="2880" y="1634"/>
              <a:ext cx="287" cy="48"/>
            </a:xfrm>
            <a:prstGeom prst="bentConnector3">
              <a:avLst>
                <a:gd name="adj1" fmla="val 49824"/>
              </a:avLst>
            </a:prstGeom>
            <a:noFill/>
            <a:ln w="38100">
              <a:solidFill>
                <a:srgbClr val="00FF00"/>
              </a:solidFill>
              <a:miter lim="800000"/>
              <a:headEnd/>
              <a:tailEnd/>
            </a:ln>
            <a:effectLst/>
          </p:spPr>
        </p:cxnSp>
        <p:sp>
          <p:nvSpPr>
            <p:cNvPr id="381138" name="Rectangle 210"/>
            <p:cNvSpPr>
              <a:spLocks noChangeArrowheads="1"/>
            </p:cNvSpPr>
            <p:nvPr/>
          </p:nvSpPr>
          <p:spPr bwMode="auto">
            <a:xfrm>
              <a:off x="3167" y="1634"/>
              <a:ext cx="47"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a:solidFill>
                  <a:srgbClr val="000000"/>
                </a:solidFill>
                <a:latin typeface="Gill Sans MT" pitchFamily="34" charset="0"/>
              </a:endParaRPr>
            </a:p>
          </p:txBody>
        </p:sp>
      </p:grpSp>
      <p:grpSp>
        <p:nvGrpSpPr>
          <p:cNvPr id="381139" name="Group 211"/>
          <p:cNvGrpSpPr>
            <a:grpSpLocks/>
          </p:cNvGrpSpPr>
          <p:nvPr/>
        </p:nvGrpSpPr>
        <p:grpSpPr bwMode="auto">
          <a:xfrm>
            <a:off x="4495800" y="4795838"/>
            <a:ext cx="1822450" cy="381000"/>
            <a:chOff x="3071" y="1299"/>
            <a:chExt cx="1148" cy="240"/>
          </a:xfrm>
        </p:grpSpPr>
        <p:sp>
          <p:nvSpPr>
            <p:cNvPr id="381140" name="Freeform 212"/>
            <p:cNvSpPr>
              <a:spLocks/>
            </p:cNvSpPr>
            <p:nvPr/>
          </p:nvSpPr>
          <p:spPr bwMode="auto">
            <a:xfrm>
              <a:off x="3836" y="1299"/>
              <a:ext cx="383" cy="240"/>
            </a:xfrm>
            <a:custGeom>
              <a:avLst/>
              <a:gdLst/>
              <a:ahLst/>
              <a:cxnLst>
                <a:cxn ang="0">
                  <a:pos x="383" y="96"/>
                </a:cxn>
                <a:cxn ang="0">
                  <a:pos x="0" y="96"/>
                </a:cxn>
                <a:cxn ang="0">
                  <a:pos x="0" y="0"/>
                </a:cxn>
              </a:cxnLst>
              <a:rect l="0" t="0" r="r" b="b"/>
              <a:pathLst>
                <a:path w="383" h="96">
                  <a:moveTo>
                    <a:pt x="383" y="96"/>
                  </a:moveTo>
                  <a:lnTo>
                    <a:pt x="0" y="96"/>
                  </a:lnTo>
                  <a:lnTo>
                    <a:pt x="0" y="0"/>
                  </a:lnTo>
                </a:path>
              </a:pathLst>
            </a:custGeom>
            <a:noFill/>
            <a:ln w="38100">
              <a:solidFill>
                <a:srgbClr val="00FF00"/>
              </a:solidFill>
              <a:round/>
              <a:headEnd/>
              <a:tailEnd/>
            </a:ln>
            <a:effectLst/>
          </p:spPr>
          <p:txBody>
            <a:bodyPr/>
            <a:lstStyle/>
            <a:p>
              <a:pPr fontAlgn="base">
                <a:spcBef>
                  <a:spcPct val="0"/>
                </a:spcBef>
                <a:spcAft>
                  <a:spcPct val="0"/>
                </a:spcAft>
              </a:pPr>
              <a:endParaRPr lang="en-US">
                <a:solidFill>
                  <a:srgbClr val="000000"/>
                </a:solidFill>
                <a:latin typeface="Gill Sans MT" pitchFamily="34" charset="0"/>
              </a:endParaRPr>
            </a:p>
          </p:txBody>
        </p:sp>
        <p:cxnSp>
          <p:nvCxnSpPr>
            <p:cNvPr id="381141" name="AutoShape 213"/>
            <p:cNvCxnSpPr>
              <a:cxnSpLocks noChangeShapeType="1"/>
              <a:stCxn id="381140" idx="2"/>
            </p:cNvCxnSpPr>
            <p:nvPr/>
          </p:nvCxnSpPr>
          <p:spPr bwMode="auto">
            <a:xfrm rot="10800000" flipV="1">
              <a:off x="3071" y="1299"/>
              <a:ext cx="753" cy="72"/>
            </a:xfrm>
            <a:prstGeom prst="bentConnector2">
              <a:avLst/>
            </a:prstGeom>
            <a:noFill/>
            <a:ln w="38100">
              <a:solidFill>
                <a:srgbClr val="00FF00"/>
              </a:solidFill>
              <a:miter lim="800000"/>
              <a:headEnd/>
              <a:tailEnd/>
            </a:ln>
            <a:effectLst/>
          </p:spPr>
        </p:cxnSp>
      </p:grpSp>
      <p:grpSp>
        <p:nvGrpSpPr>
          <p:cNvPr id="381147" name="Group 219"/>
          <p:cNvGrpSpPr>
            <a:grpSpLocks/>
          </p:cNvGrpSpPr>
          <p:nvPr/>
        </p:nvGrpSpPr>
        <p:grpSpPr bwMode="auto">
          <a:xfrm>
            <a:off x="1231900" y="4187825"/>
            <a:ext cx="3871913" cy="835025"/>
            <a:chOff x="776" y="2638"/>
            <a:chExt cx="2439" cy="526"/>
          </a:xfrm>
        </p:grpSpPr>
        <p:sp>
          <p:nvSpPr>
            <p:cNvPr id="381145" name="Freeform 217"/>
            <p:cNvSpPr>
              <a:spLocks/>
            </p:cNvSpPr>
            <p:nvPr/>
          </p:nvSpPr>
          <p:spPr bwMode="auto">
            <a:xfrm>
              <a:off x="2880" y="3116"/>
              <a:ext cx="335" cy="48"/>
            </a:xfrm>
            <a:custGeom>
              <a:avLst/>
              <a:gdLst/>
              <a:ahLst/>
              <a:cxnLst>
                <a:cxn ang="0">
                  <a:pos x="335" y="48"/>
                </a:cxn>
                <a:cxn ang="0">
                  <a:pos x="335" y="0"/>
                </a:cxn>
                <a:cxn ang="0">
                  <a:pos x="0" y="0"/>
                </a:cxn>
              </a:cxnLst>
              <a:rect l="0" t="0" r="r" b="b"/>
              <a:pathLst>
                <a:path w="335" h="48">
                  <a:moveTo>
                    <a:pt x="335" y="48"/>
                  </a:moveTo>
                  <a:lnTo>
                    <a:pt x="335" y="0"/>
                  </a:lnTo>
                  <a:lnTo>
                    <a:pt x="0" y="0"/>
                  </a:lnTo>
                </a:path>
              </a:pathLst>
            </a:custGeom>
            <a:noFill/>
            <a:ln w="38100">
              <a:solidFill>
                <a:srgbClr val="6600CC"/>
              </a:solidFill>
              <a:round/>
              <a:headEnd/>
              <a:tailEnd/>
            </a:ln>
            <a:effectLst/>
          </p:spPr>
          <p:txBody>
            <a:bodyPr/>
            <a:lstStyle/>
            <a:p>
              <a:pPr fontAlgn="base">
                <a:spcBef>
                  <a:spcPct val="0"/>
                </a:spcBef>
                <a:spcAft>
                  <a:spcPct val="0"/>
                </a:spcAft>
              </a:pPr>
              <a:endParaRPr lang="en-US">
                <a:solidFill>
                  <a:srgbClr val="000000"/>
                </a:solidFill>
                <a:latin typeface="Gill Sans MT" pitchFamily="34" charset="0"/>
              </a:endParaRPr>
            </a:p>
          </p:txBody>
        </p:sp>
        <p:sp>
          <p:nvSpPr>
            <p:cNvPr id="381146" name="Freeform 218"/>
            <p:cNvSpPr>
              <a:spLocks/>
            </p:cNvSpPr>
            <p:nvPr/>
          </p:nvSpPr>
          <p:spPr bwMode="auto">
            <a:xfrm>
              <a:off x="776" y="2638"/>
              <a:ext cx="2008" cy="478"/>
            </a:xfrm>
            <a:custGeom>
              <a:avLst/>
              <a:gdLst/>
              <a:ahLst/>
              <a:cxnLst>
                <a:cxn ang="0">
                  <a:pos x="2008" y="478"/>
                </a:cxn>
                <a:cxn ang="0">
                  <a:pos x="0" y="478"/>
                </a:cxn>
                <a:cxn ang="0">
                  <a:pos x="0" y="0"/>
                </a:cxn>
                <a:cxn ang="0">
                  <a:pos x="1100" y="0"/>
                </a:cxn>
              </a:cxnLst>
              <a:rect l="0" t="0" r="r" b="b"/>
              <a:pathLst>
                <a:path w="2008" h="478">
                  <a:moveTo>
                    <a:pt x="2008" y="478"/>
                  </a:moveTo>
                  <a:lnTo>
                    <a:pt x="0" y="478"/>
                  </a:lnTo>
                  <a:lnTo>
                    <a:pt x="0" y="0"/>
                  </a:lnTo>
                  <a:lnTo>
                    <a:pt x="1100" y="0"/>
                  </a:lnTo>
                </a:path>
              </a:pathLst>
            </a:custGeom>
            <a:noFill/>
            <a:ln w="38100">
              <a:solidFill>
                <a:srgbClr val="6600CC"/>
              </a:solidFill>
              <a:round/>
              <a:headEnd/>
              <a:tailEnd/>
            </a:ln>
            <a:effectLst/>
          </p:spPr>
          <p:txBody>
            <a:bodyPr/>
            <a:lstStyle/>
            <a:p>
              <a:pPr fontAlgn="base">
                <a:spcBef>
                  <a:spcPct val="0"/>
                </a:spcBef>
                <a:spcAft>
                  <a:spcPct val="0"/>
                </a:spcAft>
              </a:pPr>
              <a:endParaRPr lang="en-US">
                <a:solidFill>
                  <a:srgbClr val="000000"/>
                </a:solidFill>
                <a:latin typeface="Gill Sans MT" pitchFamily="34" charset="0"/>
              </a:endParaRPr>
            </a:p>
          </p:txBody>
        </p:sp>
      </p:grpSp>
      <p:cxnSp>
        <p:nvCxnSpPr>
          <p:cNvPr id="381148" name="AutoShape 220"/>
          <p:cNvCxnSpPr>
            <a:cxnSpLocks noChangeShapeType="1"/>
          </p:cNvCxnSpPr>
          <p:nvPr/>
        </p:nvCxnSpPr>
        <p:spPr bwMode="auto">
          <a:xfrm>
            <a:off x="3509963" y="4264025"/>
            <a:ext cx="454025" cy="74613"/>
          </a:xfrm>
          <a:prstGeom prst="bentConnector3">
            <a:avLst>
              <a:gd name="adj1" fmla="val 50000"/>
            </a:avLst>
          </a:prstGeom>
          <a:noFill/>
          <a:ln w="38100">
            <a:solidFill>
              <a:srgbClr val="00FF00"/>
            </a:solidFill>
            <a:miter lim="800000"/>
            <a:headEnd/>
            <a:tailEnd/>
          </a:ln>
          <a:effectLst/>
        </p:spPr>
      </p:cxnSp>
      <p:grpSp>
        <p:nvGrpSpPr>
          <p:cNvPr id="381149" name="Group 221"/>
          <p:cNvGrpSpPr>
            <a:grpSpLocks/>
          </p:cNvGrpSpPr>
          <p:nvPr/>
        </p:nvGrpSpPr>
        <p:grpSpPr bwMode="auto">
          <a:xfrm>
            <a:off x="4192588" y="4414838"/>
            <a:ext cx="2125662" cy="152400"/>
            <a:chOff x="2880" y="1634"/>
            <a:chExt cx="1339" cy="96"/>
          </a:xfrm>
        </p:grpSpPr>
        <p:sp>
          <p:nvSpPr>
            <p:cNvPr id="381150" name="Line 222"/>
            <p:cNvSpPr>
              <a:spLocks noChangeShapeType="1"/>
            </p:cNvSpPr>
            <p:nvPr/>
          </p:nvSpPr>
          <p:spPr bwMode="auto">
            <a:xfrm>
              <a:off x="3167" y="1682"/>
              <a:ext cx="1052" cy="0"/>
            </a:xfrm>
            <a:prstGeom prst="line">
              <a:avLst/>
            </a:prstGeom>
            <a:noFill/>
            <a:ln w="38100">
              <a:solidFill>
                <a:srgbClr val="00FF00"/>
              </a:solidFill>
              <a:round/>
              <a:headEnd/>
              <a:tailEnd/>
            </a:ln>
            <a:effectLst/>
          </p:spPr>
          <p:txBody>
            <a:bodyPr/>
            <a:lstStyle/>
            <a:p>
              <a:pPr fontAlgn="base">
                <a:spcBef>
                  <a:spcPct val="0"/>
                </a:spcBef>
                <a:spcAft>
                  <a:spcPct val="0"/>
                </a:spcAft>
              </a:pPr>
              <a:endParaRPr lang="en-US">
                <a:solidFill>
                  <a:srgbClr val="000000"/>
                </a:solidFill>
                <a:latin typeface="Gill Sans MT" pitchFamily="34" charset="0"/>
              </a:endParaRPr>
            </a:p>
          </p:txBody>
        </p:sp>
        <p:cxnSp>
          <p:nvCxnSpPr>
            <p:cNvPr id="381151" name="AutoShape 223"/>
            <p:cNvCxnSpPr>
              <a:cxnSpLocks noChangeShapeType="1"/>
              <a:endCxn id="381152" idx="1"/>
            </p:cNvCxnSpPr>
            <p:nvPr/>
          </p:nvCxnSpPr>
          <p:spPr bwMode="auto">
            <a:xfrm>
              <a:off x="2880" y="1634"/>
              <a:ext cx="287" cy="48"/>
            </a:xfrm>
            <a:prstGeom prst="bentConnector3">
              <a:avLst>
                <a:gd name="adj1" fmla="val 49824"/>
              </a:avLst>
            </a:prstGeom>
            <a:noFill/>
            <a:ln w="38100">
              <a:solidFill>
                <a:srgbClr val="00FF00"/>
              </a:solidFill>
              <a:miter lim="800000"/>
              <a:headEnd/>
              <a:tailEnd/>
            </a:ln>
            <a:effectLst/>
          </p:spPr>
        </p:cxnSp>
        <p:sp>
          <p:nvSpPr>
            <p:cNvPr id="381152" name="Rectangle 224"/>
            <p:cNvSpPr>
              <a:spLocks noChangeArrowheads="1"/>
            </p:cNvSpPr>
            <p:nvPr/>
          </p:nvSpPr>
          <p:spPr bwMode="auto">
            <a:xfrm>
              <a:off x="3167" y="1634"/>
              <a:ext cx="47" cy="96"/>
            </a:xfrm>
            <a:prstGeom prst="rect">
              <a:avLst/>
            </a:prstGeom>
            <a:noFill/>
            <a:ln w="9525">
              <a:noFill/>
              <a:miter lim="800000"/>
              <a:headEnd/>
              <a:tailEnd/>
            </a:ln>
            <a:effectLst/>
          </p:spPr>
          <p:txBody>
            <a:bodyPr wrap="none" anchor="ctr"/>
            <a:lstStyle/>
            <a:p>
              <a:pPr fontAlgn="base">
                <a:spcBef>
                  <a:spcPct val="0"/>
                </a:spcBef>
                <a:spcAft>
                  <a:spcPct val="0"/>
                </a:spcAft>
              </a:pPr>
              <a:endParaRPr lang="en-US">
                <a:solidFill>
                  <a:srgbClr val="000000"/>
                </a:solidFill>
                <a:latin typeface="Gill Sans MT" pitchFamily="34" charset="0"/>
              </a:endParaRPr>
            </a:p>
          </p:txBody>
        </p:sp>
      </p:grpSp>
      <p:grpSp>
        <p:nvGrpSpPr>
          <p:cNvPr id="381153" name="Group 225"/>
          <p:cNvGrpSpPr>
            <a:grpSpLocks/>
          </p:cNvGrpSpPr>
          <p:nvPr/>
        </p:nvGrpSpPr>
        <p:grpSpPr bwMode="auto">
          <a:xfrm>
            <a:off x="4495800" y="2973388"/>
            <a:ext cx="1822450" cy="381000"/>
            <a:chOff x="3071" y="1299"/>
            <a:chExt cx="1148" cy="240"/>
          </a:xfrm>
        </p:grpSpPr>
        <p:sp>
          <p:nvSpPr>
            <p:cNvPr id="381154" name="Freeform 226"/>
            <p:cNvSpPr>
              <a:spLocks/>
            </p:cNvSpPr>
            <p:nvPr/>
          </p:nvSpPr>
          <p:spPr bwMode="auto">
            <a:xfrm>
              <a:off x="3836" y="1299"/>
              <a:ext cx="383" cy="240"/>
            </a:xfrm>
            <a:custGeom>
              <a:avLst/>
              <a:gdLst/>
              <a:ahLst/>
              <a:cxnLst>
                <a:cxn ang="0">
                  <a:pos x="383" y="96"/>
                </a:cxn>
                <a:cxn ang="0">
                  <a:pos x="0" y="96"/>
                </a:cxn>
                <a:cxn ang="0">
                  <a:pos x="0" y="0"/>
                </a:cxn>
              </a:cxnLst>
              <a:rect l="0" t="0" r="r" b="b"/>
              <a:pathLst>
                <a:path w="383" h="96">
                  <a:moveTo>
                    <a:pt x="383" y="96"/>
                  </a:moveTo>
                  <a:lnTo>
                    <a:pt x="0" y="96"/>
                  </a:lnTo>
                  <a:lnTo>
                    <a:pt x="0" y="0"/>
                  </a:lnTo>
                </a:path>
              </a:pathLst>
            </a:custGeom>
            <a:noFill/>
            <a:ln w="38100">
              <a:solidFill>
                <a:srgbClr val="00FF00"/>
              </a:solidFill>
              <a:round/>
              <a:headEnd/>
              <a:tailEnd/>
            </a:ln>
            <a:effectLst/>
          </p:spPr>
          <p:txBody>
            <a:bodyPr/>
            <a:lstStyle/>
            <a:p>
              <a:pPr fontAlgn="base">
                <a:spcBef>
                  <a:spcPct val="0"/>
                </a:spcBef>
                <a:spcAft>
                  <a:spcPct val="0"/>
                </a:spcAft>
              </a:pPr>
              <a:endParaRPr lang="en-US">
                <a:solidFill>
                  <a:srgbClr val="000000"/>
                </a:solidFill>
                <a:latin typeface="Gill Sans MT" pitchFamily="34" charset="0"/>
              </a:endParaRPr>
            </a:p>
          </p:txBody>
        </p:sp>
        <p:cxnSp>
          <p:nvCxnSpPr>
            <p:cNvPr id="381155" name="AutoShape 227"/>
            <p:cNvCxnSpPr>
              <a:cxnSpLocks noChangeShapeType="1"/>
              <a:stCxn id="381154" idx="2"/>
            </p:cNvCxnSpPr>
            <p:nvPr/>
          </p:nvCxnSpPr>
          <p:spPr bwMode="auto">
            <a:xfrm rot="10800000" flipV="1">
              <a:off x="3071" y="1299"/>
              <a:ext cx="753" cy="72"/>
            </a:xfrm>
            <a:prstGeom prst="bentConnector2">
              <a:avLst/>
            </a:prstGeom>
            <a:noFill/>
            <a:ln w="38100">
              <a:solidFill>
                <a:srgbClr val="00FF00"/>
              </a:solidFill>
              <a:miter lim="800000"/>
              <a:headEnd/>
              <a:tailEnd/>
            </a:ln>
            <a:effectLst/>
          </p:spPr>
        </p:cxnSp>
      </p:grpSp>
      <p:sp>
        <p:nvSpPr>
          <p:cNvPr id="381156" name="Freeform 228"/>
          <p:cNvSpPr>
            <a:spLocks/>
          </p:cNvSpPr>
          <p:nvPr/>
        </p:nvSpPr>
        <p:spPr bwMode="auto">
          <a:xfrm>
            <a:off x="4572000" y="3125788"/>
            <a:ext cx="531813" cy="76200"/>
          </a:xfrm>
          <a:custGeom>
            <a:avLst/>
            <a:gdLst/>
            <a:ahLst/>
            <a:cxnLst>
              <a:cxn ang="0">
                <a:pos x="335" y="48"/>
              </a:cxn>
              <a:cxn ang="0">
                <a:pos x="335" y="0"/>
              </a:cxn>
              <a:cxn ang="0">
                <a:pos x="0" y="0"/>
              </a:cxn>
            </a:cxnLst>
            <a:rect l="0" t="0" r="r" b="b"/>
            <a:pathLst>
              <a:path w="335" h="48">
                <a:moveTo>
                  <a:pt x="335" y="48"/>
                </a:moveTo>
                <a:lnTo>
                  <a:pt x="335" y="0"/>
                </a:lnTo>
                <a:lnTo>
                  <a:pt x="0" y="0"/>
                </a:lnTo>
              </a:path>
            </a:pathLst>
          </a:custGeom>
          <a:noFill/>
          <a:ln w="38100">
            <a:solidFill>
              <a:srgbClr val="FF0000"/>
            </a:solidFill>
            <a:round/>
            <a:headEnd/>
            <a:tailEnd/>
          </a:ln>
          <a:effectLst/>
        </p:spPr>
        <p:txBody>
          <a:bodyPr/>
          <a:lstStyle/>
          <a:p>
            <a:pPr fontAlgn="base">
              <a:spcBef>
                <a:spcPct val="0"/>
              </a:spcBef>
              <a:spcAft>
                <a:spcPct val="0"/>
              </a:spcAft>
            </a:pPr>
            <a:endParaRPr lang="en-US">
              <a:solidFill>
                <a:srgbClr val="000000"/>
              </a:solidFill>
              <a:latin typeface="Gill Sans MT" pitchFamily="34" charset="0"/>
            </a:endParaRPr>
          </a:p>
        </p:txBody>
      </p:sp>
      <p:sp>
        <p:nvSpPr>
          <p:cNvPr id="381157" name="Line 229"/>
          <p:cNvSpPr>
            <a:spLocks noChangeShapeType="1"/>
          </p:cNvSpPr>
          <p:nvPr/>
        </p:nvSpPr>
        <p:spPr bwMode="auto">
          <a:xfrm flipH="1">
            <a:off x="1231900" y="3125788"/>
            <a:ext cx="3187700" cy="0"/>
          </a:xfrm>
          <a:prstGeom prst="line">
            <a:avLst/>
          </a:prstGeom>
          <a:noFill/>
          <a:ln w="38100">
            <a:solidFill>
              <a:srgbClr val="FF0000"/>
            </a:solidFill>
            <a:round/>
            <a:headEnd/>
            <a:tailEnd/>
          </a:ln>
          <a:effectLst/>
        </p:spPr>
        <p:txBody>
          <a:bodyPr/>
          <a:lstStyle/>
          <a:p>
            <a:pPr fontAlgn="base">
              <a:spcBef>
                <a:spcPct val="0"/>
              </a:spcBef>
              <a:spcAft>
                <a:spcPct val="0"/>
              </a:spcAft>
            </a:pPr>
            <a:endParaRPr lang="en-US">
              <a:solidFill>
                <a:srgbClr val="000000"/>
              </a:solidFill>
              <a:latin typeface="Gill Sans MT" pitchFamily="34" charset="0"/>
            </a:endParaRPr>
          </a:p>
        </p:txBody>
      </p:sp>
      <p:grpSp>
        <p:nvGrpSpPr>
          <p:cNvPr id="381158" name="Group 230"/>
          <p:cNvGrpSpPr>
            <a:grpSpLocks/>
          </p:cNvGrpSpPr>
          <p:nvPr/>
        </p:nvGrpSpPr>
        <p:grpSpPr bwMode="auto">
          <a:xfrm>
            <a:off x="4495800" y="3883025"/>
            <a:ext cx="1822450" cy="381000"/>
            <a:chOff x="3071" y="1299"/>
            <a:chExt cx="1148" cy="240"/>
          </a:xfrm>
        </p:grpSpPr>
        <p:sp>
          <p:nvSpPr>
            <p:cNvPr id="381159" name="Freeform 231"/>
            <p:cNvSpPr>
              <a:spLocks/>
            </p:cNvSpPr>
            <p:nvPr/>
          </p:nvSpPr>
          <p:spPr bwMode="auto">
            <a:xfrm>
              <a:off x="3836" y="1299"/>
              <a:ext cx="383" cy="240"/>
            </a:xfrm>
            <a:custGeom>
              <a:avLst/>
              <a:gdLst/>
              <a:ahLst/>
              <a:cxnLst>
                <a:cxn ang="0">
                  <a:pos x="383" y="96"/>
                </a:cxn>
                <a:cxn ang="0">
                  <a:pos x="0" y="96"/>
                </a:cxn>
                <a:cxn ang="0">
                  <a:pos x="0" y="0"/>
                </a:cxn>
              </a:cxnLst>
              <a:rect l="0" t="0" r="r" b="b"/>
              <a:pathLst>
                <a:path w="383" h="96">
                  <a:moveTo>
                    <a:pt x="383" y="96"/>
                  </a:moveTo>
                  <a:lnTo>
                    <a:pt x="0" y="96"/>
                  </a:lnTo>
                  <a:lnTo>
                    <a:pt x="0" y="0"/>
                  </a:lnTo>
                </a:path>
              </a:pathLst>
            </a:custGeom>
            <a:noFill/>
            <a:ln w="38100">
              <a:solidFill>
                <a:srgbClr val="00FF00"/>
              </a:solidFill>
              <a:round/>
              <a:headEnd/>
              <a:tailEnd/>
            </a:ln>
            <a:effectLst/>
          </p:spPr>
          <p:txBody>
            <a:bodyPr/>
            <a:lstStyle/>
            <a:p>
              <a:pPr fontAlgn="base">
                <a:spcBef>
                  <a:spcPct val="0"/>
                </a:spcBef>
                <a:spcAft>
                  <a:spcPct val="0"/>
                </a:spcAft>
              </a:pPr>
              <a:endParaRPr lang="en-US">
                <a:solidFill>
                  <a:srgbClr val="000000"/>
                </a:solidFill>
                <a:latin typeface="Gill Sans MT" pitchFamily="34" charset="0"/>
              </a:endParaRPr>
            </a:p>
          </p:txBody>
        </p:sp>
        <p:cxnSp>
          <p:nvCxnSpPr>
            <p:cNvPr id="381160" name="AutoShape 232"/>
            <p:cNvCxnSpPr>
              <a:cxnSpLocks noChangeShapeType="1"/>
              <a:stCxn id="381159" idx="2"/>
            </p:cNvCxnSpPr>
            <p:nvPr/>
          </p:nvCxnSpPr>
          <p:spPr bwMode="auto">
            <a:xfrm rot="10800000" flipV="1">
              <a:off x="3071" y="1299"/>
              <a:ext cx="753" cy="72"/>
            </a:xfrm>
            <a:prstGeom prst="bentConnector2">
              <a:avLst/>
            </a:prstGeom>
            <a:noFill/>
            <a:ln w="38100">
              <a:solidFill>
                <a:srgbClr val="00FF00"/>
              </a:solidFill>
              <a:miter lim="800000"/>
              <a:headEnd/>
              <a:tailEnd/>
            </a:ln>
            <a:effectLst/>
          </p:spPr>
        </p:cxnSp>
      </p:grpSp>
      <p:sp>
        <p:nvSpPr>
          <p:cNvPr id="381161" name="Freeform 233"/>
          <p:cNvSpPr>
            <a:spLocks/>
          </p:cNvSpPr>
          <p:nvPr/>
        </p:nvSpPr>
        <p:spPr bwMode="auto">
          <a:xfrm>
            <a:off x="4572000" y="4035425"/>
            <a:ext cx="531813" cy="76200"/>
          </a:xfrm>
          <a:custGeom>
            <a:avLst/>
            <a:gdLst/>
            <a:ahLst/>
            <a:cxnLst>
              <a:cxn ang="0">
                <a:pos x="335" y="48"/>
              </a:cxn>
              <a:cxn ang="0">
                <a:pos x="335" y="0"/>
              </a:cxn>
              <a:cxn ang="0">
                <a:pos x="0" y="0"/>
              </a:cxn>
            </a:cxnLst>
            <a:rect l="0" t="0" r="r" b="b"/>
            <a:pathLst>
              <a:path w="335" h="48">
                <a:moveTo>
                  <a:pt x="335" y="48"/>
                </a:moveTo>
                <a:lnTo>
                  <a:pt x="335" y="0"/>
                </a:lnTo>
                <a:lnTo>
                  <a:pt x="0" y="0"/>
                </a:lnTo>
              </a:path>
            </a:pathLst>
          </a:custGeom>
          <a:noFill/>
          <a:ln w="38100">
            <a:solidFill>
              <a:schemeClr val="tx1"/>
            </a:solidFill>
            <a:round/>
            <a:headEnd/>
            <a:tailEnd/>
          </a:ln>
          <a:effectLst/>
        </p:spPr>
        <p:txBody>
          <a:bodyPr/>
          <a:lstStyle/>
          <a:p>
            <a:pPr fontAlgn="base">
              <a:spcBef>
                <a:spcPct val="0"/>
              </a:spcBef>
              <a:spcAft>
                <a:spcPct val="0"/>
              </a:spcAft>
            </a:pPr>
            <a:endParaRPr lang="en-US">
              <a:solidFill>
                <a:srgbClr val="000000"/>
              </a:solidFill>
              <a:latin typeface="Gill Sans MT" pitchFamily="34" charset="0"/>
            </a:endParaRPr>
          </a:p>
        </p:txBody>
      </p:sp>
      <p:sp>
        <p:nvSpPr>
          <p:cNvPr id="381162" name="Line 234"/>
          <p:cNvSpPr>
            <a:spLocks noChangeShapeType="1"/>
          </p:cNvSpPr>
          <p:nvPr/>
        </p:nvSpPr>
        <p:spPr bwMode="auto">
          <a:xfrm flipH="1">
            <a:off x="1231900" y="4035425"/>
            <a:ext cx="3187700" cy="0"/>
          </a:xfrm>
          <a:prstGeom prst="line">
            <a:avLst/>
          </a:prstGeom>
          <a:noFill/>
          <a:ln w="38100">
            <a:solidFill>
              <a:schemeClr val="tx1"/>
            </a:solidFill>
            <a:round/>
            <a:headEnd/>
            <a:tailEnd/>
          </a:ln>
          <a:effectLst/>
        </p:spPr>
        <p:txBody>
          <a:bodyPr/>
          <a:lstStyle/>
          <a:p>
            <a:pPr fontAlgn="base">
              <a:spcBef>
                <a:spcPct val="0"/>
              </a:spcBef>
              <a:spcAft>
                <a:spcPct val="0"/>
              </a:spcAft>
            </a:pPr>
            <a:endParaRPr lang="en-US">
              <a:solidFill>
                <a:srgbClr val="000000"/>
              </a:solidFill>
              <a:latin typeface="Gill Sans MT" pitchFamily="34" charset="0"/>
            </a:endParaRPr>
          </a:p>
        </p:txBody>
      </p:sp>
      <p:sp>
        <p:nvSpPr>
          <p:cNvPr id="381163" name="Oval 235"/>
          <p:cNvSpPr>
            <a:spLocks noChangeArrowheads="1"/>
          </p:cNvSpPr>
          <p:nvPr/>
        </p:nvSpPr>
        <p:spPr bwMode="auto">
          <a:xfrm>
            <a:off x="7807035" y="1456649"/>
            <a:ext cx="227013" cy="228600"/>
          </a:xfrm>
          <a:prstGeom prst="ellipse">
            <a:avLst/>
          </a:prstGeom>
          <a:solidFill>
            <a:srgbClr val="0000FF"/>
          </a:solidFill>
          <a:ln w="9525">
            <a:solidFill>
              <a:schemeClr val="tx1"/>
            </a:solid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fontAlgn="base">
              <a:spcBef>
                <a:spcPct val="0"/>
              </a:spcBef>
              <a:spcAft>
                <a:spcPct val="0"/>
              </a:spcAft>
            </a:pPr>
            <a:endParaRPr lang="en-US">
              <a:solidFill>
                <a:srgbClr val="000000"/>
              </a:solidFill>
              <a:latin typeface="Arial" charset="0"/>
            </a:endParaRPr>
          </a:p>
        </p:txBody>
      </p:sp>
      <p:sp>
        <p:nvSpPr>
          <p:cNvPr id="381164" name="Oval 236"/>
          <p:cNvSpPr>
            <a:spLocks noChangeArrowheads="1"/>
          </p:cNvSpPr>
          <p:nvPr/>
        </p:nvSpPr>
        <p:spPr bwMode="auto">
          <a:xfrm>
            <a:off x="7580023" y="1759862"/>
            <a:ext cx="227012" cy="228600"/>
          </a:xfrm>
          <a:prstGeom prst="ellipse">
            <a:avLst/>
          </a:prstGeom>
          <a:solidFill>
            <a:srgbClr val="FF0000"/>
          </a:solidFill>
          <a:ln w="9525">
            <a:solidFill>
              <a:schemeClr val="tx1"/>
            </a:solid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fontAlgn="base">
              <a:spcBef>
                <a:spcPct val="0"/>
              </a:spcBef>
              <a:spcAft>
                <a:spcPct val="0"/>
              </a:spcAft>
            </a:pPr>
            <a:endParaRPr lang="en-US">
              <a:solidFill>
                <a:srgbClr val="000000"/>
              </a:solidFill>
              <a:latin typeface="Gill Sans MT" pitchFamily="34" charset="0"/>
            </a:endParaRPr>
          </a:p>
        </p:txBody>
      </p:sp>
      <p:sp>
        <p:nvSpPr>
          <p:cNvPr id="381165" name="Oval 237"/>
          <p:cNvSpPr>
            <a:spLocks noChangeArrowheads="1"/>
          </p:cNvSpPr>
          <p:nvPr/>
        </p:nvSpPr>
        <p:spPr bwMode="auto">
          <a:xfrm>
            <a:off x="8034048" y="1761449"/>
            <a:ext cx="227012" cy="228600"/>
          </a:xfrm>
          <a:prstGeom prst="ellipse">
            <a:avLst/>
          </a:prstGeom>
          <a:solidFill>
            <a:srgbClr val="6600CC"/>
          </a:solidFill>
          <a:ln w="9525">
            <a:solidFill>
              <a:schemeClr val="tx1"/>
            </a:solid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fontAlgn="base">
              <a:spcBef>
                <a:spcPct val="0"/>
              </a:spcBef>
              <a:spcAft>
                <a:spcPct val="0"/>
              </a:spcAft>
            </a:pPr>
            <a:endParaRPr lang="en-US">
              <a:solidFill>
                <a:srgbClr val="000000"/>
              </a:solidFill>
              <a:latin typeface="Gill Sans MT" pitchFamily="34" charset="0"/>
            </a:endParaRPr>
          </a:p>
        </p:txBody>
      </p:sp>
      <p:sp>
        <p:nvSpPr>
          <p:cNvPr id="381166" name="Oval 238"/>
          <p:cNvSpPr>
            <a:spLocks noChangeArrowheads="1"/>
          </p:cNvSpPr>
          <p:nvPr/>
        </p:nvSpPr>
        <p:spPr bwMode="auto">
          <a:xfrm>
            <a:off x="8034048" y="2140862"/>
            <a:ext cx="227012" cy="228600"/>
          </a:xfrm>
          <a:prstGeom prst="ellipse">
            <a:avLst/>
          </a:prstGeom>
          <a:solidFill>
            <a:schemeClr val="bg1"/>
          </a:solidFill>
          <a:ln w="9525">
            <a:solidFill>
              <a:schemeClr val="tx1"/>
            </a:solid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fontAlgn="base">
              <a:spcBef>
                <a:spcPct val="0"/>
              </a:spcBef>
              <a:spcAft>
                <a:spcPct val="0"/>
              </a:spcAft>
            </a:pPr>
            <a:endParaRPr lang="en-US">
              <a:solidFill>
                <a:srgbClr val="000000"/>
              </a:solidFill>
              <a:latin typeface="Gill Sans MT" pitchFamily="34" charset="0"/>
            </a:endParaRPr>
          </a:p>
        </p:txBody>
      </p:sp>
      <p:cxnSp>
        <p:nvCxnSpPr>
          <p:cNvPr id="381167" name="AutoShape 239"/>
          <p:cNvCxnSpPr>
            <a:cxnSpLocks noChangeShapeType="1"/>
            <a:stCxn id="381163" idx="3"/>
            <a:endCxn id="381164" idx="0"/>
          </p:cNvCxnSpPr>
          <p:nvPr/>
        </p:nvCxnSpPr>
        <p:spPr bwMode="auto">
          <a:xfrm flipH="1">
            <a:off x="7694323" y="1651912"/>
            <a:ext cx="146050" cy="107950"/>
          </a:xfrm>
          <a:prstGeom prst="straightConnector1">
            <a:avLst/>
          </a:prstGeom>
          <a:noFill/>
          <a:ln w="9525">
            <a:solidFill>
              <a:schemeClr val="tx1"/>
            </a:solidFill>
            <a:round/>
            <a:headEnd/>
            <a:tailEnd type="triangle" w="med" len="med"/>
          </a:ln>
          <a:effectLst/>
        </p:spPr>
      </p:cxnSp>
      <p:cxnSp>
        <p:nvCxnSpPr>
          <p:cNvPr id="381168" name="AutoShape 240"/>
          <p:cNvCxnSpPr>
            <a:cxnSpLocks noChangeShapeType="1"/>
            <a:stCxn id="381163" idx="5"/>
            <a:endCxn id="381165" idx="0"/>
          </p:cNvCxnSpPr>
          <p:nvPr/>
        </p:nvCxnSpPr>
        <p:spPr bwMode="auto">
          <a:xfrm>
            <a:off x="8000710" y="1651912"/>
            <a:ext cx="147638" cy="109537"/>
          </a:xfrm>
          <a:prstGeom prst="straightConnector1">
            <a:avLst/>
          </a:prstGeom>
          <a:noFill/>
          <a:ln w="9525">
            <a:solidFill>
              <a:schemeClr val="tx1"/>
            </a:solidFill>
            <a:round/>
            <a:headEnd/>
            <a:tailEnd type="triangle" w="med" len="med"/>
          </a:ln>
          <a:effectLst/>
        </p:spPr>
      </p:cxnSp>
      <p:cxnSp>
        <p:nvCxnSpPr>
          <p:cNvPr id="381169" name="AutoShape 241"/>
          <p:cNvCxnSpPr>
            <a:cxnSpLocks noChangeShapeType="1"/>
            <a:stCxn id="381165" idx="4"/>
            <a:endCxn id="381166" idx="0"/>
          </p:cNvCxnSpPr>
          <p:nvPr/>
        </p:nvCxnSpPr>
        <p:spPr bwMode="auto">
          <a:xfrm>
            <a:off x="8148348" y="1990049"/>
            <a:ext cx="0" cy="150813"/>
          </a:xfrm>
          <a:prstGeom prst="straightConnector1">
            <a:avLst/>
          </a:prstGeom>
          <a:noFill/>
          <a:ln w="9525">
            <a:solidFill>
              <a:schemeClr val="tx1"/>
            </a:solidFill>
            <a:round/>
            <a:headEnd/>
            <a:tailEnd type="triangle" w="med" len="med"/>
          </a:ln>
          <a:effectLst/>
        </p:spPr>
      </p:cxnSp>
      <p:cxnSp>
        <p:nvCxnSpPr>
          <p:cNvPr id="381170" name="AutoShape 242"/>
          <p:cNvCxnSpPr>
            <a:cxnSpLocks noChangeShapeType="1"/>
            <a:stCxn id="381163" idx="4"/>
            <a:endCxn id="381166" idx="2"/>
          </p:cNvCxnSpPr>
          <p:nvPr/>
        </p:nvCxnSpPr>
        <p:spPr bwMode="auto">
          <a:xfrm rot="16200000" flipH="1">
            <a:off x="7692735" y="1913849"/>
            <a:ext cx="569913" cy="112713"/>
          </a:xfrm>
          <a:prstGeom prst="curvedConnector2">
            <a:avLst/>
          </a:prstGeom>
          <a:noFill/>
          <a:ln w="9525">
            <a:solidFill>
              <a:schemeClr val="tx1"/>
            </a:solidFill>
            <a:round/>
            <a:headEnd/>
            <a:tailEnd type="triangle" w="med" len="med"/>
          </a:ln>
          <a:effectLst/>
        </p:spPr>
      </p:cxnSp>
      <p:sp>
        <p:nvSpPr>
          <p:cNvPr id="381171" name="Rectangle 243"/>
          <p:cNvSpPr>
            <a:spLocks noChangeArrowheads="1"/>
          </p:cNvSpPr>
          <p:nvPr/>
        </p:nvSpPr>
        <p:spPr bwMode="auto">
          <a:xfrm>
            <a:off x="811213" y="2290763"/>
            <a:ext cx="531812" cy="3338512"/>
          </a:xfrm>
          <a:prstGeom prst="rect">
            <a:avLst/>
          </a:prstGeom>
          <a:noFill/>
          <a:ln w="9525">
            <a:noFill/>
            <a:miter lim="800000"/>
            <a:headEnd/>
            <a:tailEnd/>
          </a:ln>
          <a:effectLst/>
        </p:spPr>
        <p:txBody>
          <a:bodyPr vert="eaVert" wrap="none" anchor="ctr"/>
          <a:lstStyle/>
          <a:p>
            <a:pPr algn="ctr" fontAlgn="base">
              <a:spcBef>
                <a:spcPct val="0"/>
              </a:spcBef>
              <a:spcAft>
                <a:spcPct val="0"/>
              </a:spcAft>
            </a:pPr>
            <a:r>
              <a:rPr lang="en-US" sz="1600">
                <a:solidFill>
                  <a:srgbClr val="000000"/>
                </a:solidFill>
                <a:latin typeface="Gill Sans MT" pitchFamily="34" charset="0"/>
              </a:rPr>
              <a:t>Tag Broadcast Bus</a:t>
            </a:r>
          </a:p>
        </p:txBody>
      </p:sp>
      <p:sp>
        <p:nvSpPr>
          <p:cNvPr id="381061" name="AutoShape 133"/>
          <p:cNvSpPr>
            <a:spLocks noChangeArrowheads="1"/>
          </p:cNvSpPr>
          <p:nvPr/>
        </p:nvSpPr>
        <p:spPr bwMode="auto">
          <a:xfrm rot="16200000">
            <a:off x="4418013" y="2138363"/>
            <a:ext cx="152400" cy="152400"/>
          </a:xfrm>
          <a:prstGeom prst="triangle">
            <a:avLst>
              <a:gd name="adj" fmla="val 50000"/>
            </a:avLst>
          </a:prstGeom>
          <a:solidFill>
            <a:srgbClr val="CC99FF"/>
          </a:solidFill>
          <a:ln w="9525">
            <a:solidFill>
              <a:schemeClr val="tx1"/>
            </a:solid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fontAlgn="base">
              <a:spcBef>
                <a:spcPct val="0"/>
              </a:spcBef>
              <a:spcAft>
                <a:spcPct val="0"/>
              </a:spcAft>
            </a:pPr>
            <a:endParaRPr lang="en-US">
              <a:solidFill>
                <a:srgbClr val="000000"/>
              </a:solidFill>
              <a:latin typeface="Gill Sans MT" pitchFamily="34" charset="0"/>
            </a:endParaRPr>
          </a:p>
        </p:txBody>
      </p:sp>
      <p:sp>
        <p:nvSpPr>
          <p:cNvPr id="381076" name="AutoShape 148"/>
          <p:cNvSpPr>
            <a:spLocks noChangeArrowheads="1"/>
          </p:cNvSpPr>
          <p:nvPr/>
        </p:nvSpPr>
        <p:spPr bwMode="auto">
          <a:xfrm rot="16200000">
            <a:off x="4418013" y="3049588"/>
            <a:ext cx="152400" cy="152400"/>
          </a:xfrm>
          <a:prstGeom prst="triangle">
            <a:avLst>
              <a:gd name="adj" fmla="val 50000"/>
            </a:avLst>
          </a:prstGeom>
          <a:solidFill>
            <a:srgbClr val="CC99FF"/>
          </a:solidFill>
          <a:ln w="9525">
            <a:solidFill>
              <a:schemeClr val="tx1"/>
            </a:solid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fontAlgn="base">
              <a:spcBef>
                <a:spcPct val="0"/>
              </a:spcBef>
              <a:spcAft>
                <a:spcPct val="0"/>
              </a:spcAft>
            </a:pPr>
            <a:endParaRPr lang="en-US">
              <a:solidFill>
                <a:srgbClr val="000000"/>
              </a:solidFill>
              <a:latin typeface="Gill Sans MT" pitchFamily="34" charset="0"/>
            </a:endParaRPr>
          </a:p>
        </p:txBody>
      </p:sp>
      <p:sp>
        <p:nvSpPr>
          <p:cNvPr id="381077" name="AutoShape 149"/>
          <p:cNvSpPr>
            <a:spLocks noChangeArrowheads="1"/>
          </p:cNvSpPr>
          <p:nvPr/>
        </p:nvSpPr>
        <p:spPr bwMode="auto">
          <a:xfrm rot="16200000">
            <a:off x="4418013" y="3959225"/>
            <a:ext cx="152400" cy="152400"/>
          </a:xfrm>
          <a:prstGeom prst="triangle">
            <a:avLst>
              <a:gd name="adj" fmla="val 50000"/>
            </a:avLst>
          </a:prstGeom>
          <a:solidFill>
            <a:srgbClr val="CC99FF"/>
          </a:solidFill>
          <a:ln w="9525">
            <a:solidFill>
              <a:schemeClr val="tx1"/>
            </a:solid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fontAlgn="base">
              <a:spcBef>
                <a:spcPct val="0"/>
              </a:spcBef>
              <a:spcAft>
                <a:spcPct val="0"/>
              </a:spcAft>
            </a:pPr>
            <a:endParaRPr lang="en-US">
              <a:solidFill>
                <a:srgbClr val="000000"/>
              </a:solidFill>
              <a:latin typeface="Gill Sans MT" pitchFamily="34" charset="0"/>
            </a:endParaRPr>
          </a:p>
        </p:txBody>
      </p:sp>
      <p:sp>
        <p:nvSpPr>
          <p:cNvPr id="381078" name="AutoShape 150"/>
          <p:cNvSpPr>
            <a:spLocks noChangeArrowheads="1"/>
          </p:cNvSpPr>
          <p:nvPr/>
        </p:nvSpPr>
        <p:spPr bwMode="auto">
          <a:xfrm rot="16200000">
            <a:off x="4418013" y="4870450"/>
            <a:ext cx="152400" cy="152400"/>
          </a:xfrm>
          <a:prstGeom prst="triangle">
            <a:avLst>
              <a:gd name="adj" fmla="val 50000"/>
            </a:avLst>
          </a:prstGeom>
          <a:solidFill>
            <a:srgbClr val="CC99FF"/>
          </a:solidFill>
          <a:ln w="9525">
            <a:solidFill>
              <a:schemeClr val="tx1"/>
            </a:solid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fontAlgn="base">
              <a:spcBef>
                <a:spcPct val="0"/>
              </a:spcBef>
              <a:spcAft>
                <a:spcPct val="0"/>
              </a:spcAft>
            </a:pPr>
            <a:endParaRPr lang="en-US">
              <a:solidFill>
                <a:srgbClr val="000000"/>
              </a:solidFill>
              <a:latin typeface="Gill Sans MT" pitchFamily="34" charset="0"/>
            </a:endParaRPr>
          </a:p>
        </p:txBody>
      </p:sp>
      <p:sp>
        <p:nvSpPr>
          <p:cNvPr id="380991" name="Rectangle 63"/>
          <p:cNvSpPr>
            <a:spLocks noChangeArrowheads="1"/>
          </p:cNvSpPr>
          <p:nvPr/>
        </p:nvSpPr>
        <p:spPr bwMode="auto">
          <a:xfrm>
            <a:off x="3355975" y="2593975"/>
            <a:ext cx="152400" cy="303213"/>
          </a:xfrm>
          <a:prstGeom prst="rect">
            <a:avLst/>
          </a:prstGeom>
          <a:solidFill>
            <a:srgbClr val="00FF00"/>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fontAlgn="base">
              <a:spcBef>
                <a:spcPct val="0"/>
              </a:spcBef>
              <a:spcAft>
                <a:spcPct val="0"/>
              </a:spcAft>
            </a:pPr>
            <a:endParaRPr lang="en-US">
              <a:solidFill>
                <a:srgbClr val="000000"/>
              </a:solidFill>
              <a:latin typeface="Gill Sans MT" pitchFamily="34" charset="0"/>
            </a:endParaRPr>
          </a:p>
        </p:txBody>
      </p:sp>
      <p:sp>
        <p:nvSpPr>
          <p:cNvPr id="381005" name="Rectangle 77"/>
          <p:cNvSpPr>
            <a:spLocks noChangeArrowheads="1"/>
          </p:cNvSpPr>
          <p:nvPr/>
        </p:nvSpPr>
        <p:spPr bwMode="auto">
          <a:xfrm>
            <a:off x="3357563" y="3201988"/>
            <a:ext cx="152400" cy="303212"/>
          </a:xfrm>
          <a:prstGeom prst="rect">
            <a:avLst/>
          </a:prstGeom>
          <a:solidFill>
            <a:schemeClr val="accent1"/>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fontAlgn="base">
              <a:spcBef>
                <a:spcPct val="0"/>
              </a:spcBef>
              <a:spcAft>
                <a:spcPct val="0"/>
              </a:spcAft>
            </a:pPr>
            <a:endParaRPr lang="en-US">
              <a:solidFill>
                <a:srgbClr val="000000"/>
              </a:solidFill>
              <a:latin typeface="Gill Sans MT" pitchFamily="34" charset="0"/>
            </a:endParaRPr>
          </a:p>
        </p:txBody>
      </p:sp>
      <p:sp>
        <p:nvSpPr>
          <p:cNvPr id="381006" name="Rectangle 78"/>
          <p:cNvSpPr>
            <a:spLocks noChangeArrowheads="1"/>
          </p:cNvSpPr>
          <p:nvPr/>
        </p:nvSpPr>
        <p:spPr bwMode="auto">
          <a:xfrm>
            <a:off x="3357563" y="3505200"/>
            <a:ext cx="152400" cy="303213"/>
          </a:xfrm>
          <a:prstGeom prst="rect">
            <a:avLst/>
          </a:prstGeom>
          <a:solidFill>
            <a:srgbClr val="00FF00"/>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fontAlgn="base">
              <a:spcBef>
                <a:spcPct val="0"/>
              </a:spcBef>
              <a:spcAft>
                <a:spcPct val="0"/>
              </a:spcAft>
            </a:pPr>
            <a:endParaRPr lang="en-US">
              <a:solidFill>
                <a:srgbClr val="000000"/>
              </a:solidFill>
              <a:latin typeface="Gill Sans MT" pitchFamily="34" charset="0"/>
            </a:endParaRPr>
          </a:p>
        </p:txBody>
      </p:sp>
      <p:sp>
        <p:nvSpPr>
          <p:cNvPr id="381020" name="Rectangle 92"/>
          <p:cNvSpPr>
            <a:spLocks noChangeArrowheads="1"/>
          </p:cNvSpPr>
          <p:nvPr/>
        </p:nvSpPr>
        <p:spPr bwMode="auto">
          <a:xfrm>
            <a:off x="3357563" y="4111625"/>
            <a:ext cx="152400" cy="303213"/>
          </a:xfrm>
          <a:prstGeom prst="rect">
            <a:avLst/>
          </a:prstGeom>
          <a:solidFill>
            <a:schemeClr val="accent1"/>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fontAlgn="base">
              <a:spcBef>
                <a:spcPct val="0"/>
              </a:spcBef>
              <a:spcAft>
                <a:spcPct val="0"/>
              </a:spcAft>
            </a:pPr>
            <a:endParaRPr lang="en-US">
              <a:solidFill>
                <a:srgbClr val="000000"/>
              </a:solidFill>
              <a:latin typeface="Gill Sans MT" pitchFamily="34" charset="0"/>
            </a:endParaRPr>
          </a:p>
        </p:txBody>
      </p:sp>
      <p:sp>
        <p:nvSpPr>
          <p:cNvPr id="381021" name="Rectangle 93"/>
          <p:cNvSpPr>
            <a:spLocks noChangeArrowheads="1"/>
          </p:cNvSpPr>
          <p:nvPr/>
        </p:nvSpPr>
        <p:spPr bwMode="auto">
          <a:xfrm>
            <a:off x="3357563" y="4414838"/>
            <a:ext cx="152400" cy="303212"/>
          </a:xfrm>
          <a:prstGeom prst="rect">
            <a:avLst/>
          </a:prstGeom>
          <a:solidFill>
            <a:schemeClr val="accent1"/>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fontAlgn="base">
              <a:spcBef>
                <a:spcPct val="0"/>
              </a:spcBef>
              <a:spcAft>
                <a:spcPct val="0"/>
              </a:spcAft>
            </a:pPr>
            <a:endParaRPr lang="en-US">
              <a:solidFill>
                <a:srgbClr val="000000"/>
              </a:solidFill>
              <a:latin typeface="Gill Sans MT" pitchFamily="34" charset="0"/>
            </a:endParaRPr>
          </a:p>
        </p:txBody>
      </p:sp>
      <p:sp>
        <p:nvSpPr>
          <p:cNvPr id="381035" name="Rectangle 107"/>
          <p:cNvSpPr>
            <a:spLocks noChangeArrowheads="1"/>
          </p:cNvSpPr>
          <p:nvPr/>
        </p:nvSpPr>
        <p:spPr bwMode="auto">
          <a:xfrm>
            <a:off x="3357563" y="5014913"/>
            <a:ext cx="152400" cy="303212"/>
          </a:xfrm>
          <a:prstGeom prst="rect">
            <a:avLst/>
          </a:prstGeom>
          <a:solidFill>
            <a:srgbClr val="00FF00"/>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fontAlgn="base">
              <a:spcBef>
                <a:spcPct val="0"/>
              </a:spcBef>
              <a:spcAft>
                <a:spcPct val="0"/>
              </a:spcAft>
            </a:pPr>
            <a:endParaRPr lang="en-US">
              <a:solidFill>
                <a:srgbClr val="000000"/>
              </a:solidFill>
              <a:latin typeface="Gill Sans MT" pitchFamily="34" charset="0"/>
            </a:endParaRPr>
          </a:p>
        </p:txBody>
      </p:sp>
      <p:sp>
        <p:nvSpPr>
          <p:cNvPr id="381036" name="Rectangle 108"/>
          <p:cNvSpPr>
            <a:spLocks noChangeArrowheads="1"/>
          </p:cNvSpPr>
          <p:nvPr/>
        </p:nvSpPr>
        <p:spPr bwMode="auto">
          <a:xfrm>
            <a:off x="3357563" y="5318125"/>
            <a:ext cx="152400" cy="303213"/>
          </a:xfrm>
          <a:prstGeom prst="rect">
            <a:avLst/>
          </a:prstGeom>
          <a:solidFill>
            <a:schemeClr val="accent1"/>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fontAlgn="base">
              <a:spcBef>
                <a:spcPct val="0"/>
              </a:spcBef>
              <a:spcAft>
                <a:spcPct val="0"/>
              </a:spcAft>
            </a:pPr>
            <a:endParaRPr lang="en-US">
              <a:solidFill>
                <a:srgbClr val="000000"/>
              </a:solidFill>
              <a:latin typeface="Gill Sans MT" pitchFamily="34" charset="0"/>
            </a:endParaRPr>
          </a:p>
        </p:txBody>
      </p:sp>
      <p:sp>
        <p:nvSpPr>
          <p:cNvPr id="380990" name="Rectangle 62"/>
          <p:cNvSpPr>
            <a:spLocks noChangeArrowheads="1"/>
          </p:cNvSpPr>
          <p:nvPr/>
        </p:nvSpPr>
        <p:spPr bwMode="auto">
          <a:xfrm>
            <a:off x="3355975" y="2290763"/>
            <a:ext cx="152400" cy="303212"/>
          </a:xfrm>
          <a:prstGeom prst="rect">
            <a:avLst/>
          </a:prstGeom>
          <a:solidFill>
            <a:srgbClr val="00FF00"/>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fontAlgn="base">
              <a:spcBef>
                <a:spcPct val="0"/>
              </a:spcBef>
              <a:spcAft>
                <a:spcPct val="0"/>
              </a:spcAft>
            </a:pPr>
            <a:endParaRPr lang="en-US">
              <a:solidFill>
                <a:srgbClr val="000000"/>
              </a:solidFill>
              <a:latin typeface="Gill Sans MT" pitchFamily="34" charset="0"/>
            </a:endParaRPr>
          </a:p>
        </p:txBody>
      </p:sp>
    </p:spTree>
    <p:extLst>
      <p:ext uri="{BB962C8B-B14F-4D97-AF65-F5344CB8AC3E}">
        <p14:creationId xmlns:p14="http://schemas.microsoft.com/office/powerpoint/2010/main" val="15303770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8110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81107"/>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81104"/>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8111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nodeType="clickEffect">
                                  <p:stCondLst>
                                    <p:cond delay="0"/>
                                  </p:stCondLst>
                                  <p:childTnLst>
                                    <p:set>
                                      <p:cBhvr>
                                        <p:cTn id="18" dur="1" fill="hold">
                                          <p:stCondLst>
                                            <p:cond delay="0"/>
                                          </p:stCondLst>
                                        </p:cTn>
                                        <p:tgtEl>
                                          <p:spTgt spid="381100"/>
                                        </p:tgtEl>
                                        <p:attrNameLst>
                                          <p:attrName>style.visibility</p:attrName>
                                        </p:attrNameLst>
                                      </p:cBhvr>
                                      <p:to>
                                        <p:strVal val="hidden"/>
                                      </p:to>
                                    </p:set>
                                  </p:childTnLst>
                                </p:cTn>
                              </p:par>
                              <p:par>
                                <p:cTn id="19" presetID="1" presetClass="exit" presetSubtype="0" fill="hold" nodeType="withEffect">
                                  <p:stCondLst>
                                    <p:cond delay="0"/>
                                  </p:stCondLst>
                                  <p:childTnLst>
                                    <p:set>
                                      <p:cBhvr>
                                        <p:cTn id="20" dur="1" fill="hold">
                                          <p:stCondLst>
                                            <p:cond delay="0"/>
                                          </p:stCondLst>
                                        </p:cTn>
                                        <p:tgtEl>
                                          <p:spTgt spid="381104"/>
                                        </p:tgtEl>
                                        <p:attrNameLst>
                                          <p:attrName>style.visibility</p:attrName>
                                        </p:attrNameLst>
                                      </p:cBhvr>
                                      <p:to>
                                        <p:strVal val="hidden"/>
                                      </p:to>
                                    </p:set>
                                  </p:childTnLst>
                                </p:cTn>
                              </p:par>
                              <p:par>
                                <p:cTn id="21" presetID="1" presetClass="exit" presetSubtype="0" fill="hold" nodeType="withEffect">
                                  <p:stCondLst>
                                    <p:cond delay="0"/>
                                  </p:stCondLst>
                                  <p:childTnLst>
                                    <p:set>
                                      <p:cBhvr>
                                        <p:cTn id="22" dur="1" fill="hold">
                                          <p:stCondLst>
                                            <p:cond delay="0"/>
                                          </p:stCondLst>
                                        </p:cTn>
                                        <p:tgtEl>
                                          <p:spTgt spid="381107"/>
                                        </p:tgtEl>
                                        <p:attrNameLst>
                                          <p:attrName>style.visibility</p:attrName>
                                        </p:attrNameLst>
                                      </p:cBhvr>
                                      <p:to>
                                        <p:strVal val="hidden"/>
                                      </p:to>
                                    </p:set>
                                  </p:childTnLst>
                                </p:cTn>
                              </p:par>
                              <p:par>
                                <p:cTn id="23" presetID="1" presetClass="exit" presetSubtype="0" fill="hold" nodeType="withEffect">
                                  <p:stCondLst>
                                    <p:cond delay="0"/>
                                  </p:stCondLst>
                                  <p:childTnLst>
                                    <p:set>
                                      <p:cBhvr>
                                        <p:cTn id="24" dur="1" fill="hold">
                                          <p:stCondLst>
                                            <p:cond delay="0"/>
                                          </p:stCondLst>
                                        </p:cTn>
                                        <p:tgtEl>
                                          <p:spTgt spid="381119"/>
                                        </p:tgtEl>
                                        <p:attrNameLst>
                                          <p:attrName>style.visibility</p:attrName>
                                        </p:attrNameLst>
                                      </p:cBhvr>
                                      <p:to>
                                        <p:strVal val="hidden"/>
                                      </p:to>
                                    </p:set>
                                  </p:childTnLst>
                                </p:cTn>
                              </p:par>
                              <p:par>
                                <p:cTn id="25" presetID="9" presetClass="emph" presetSubtype="0" grpId="0" nodeType="withEffect">
                                  <p:stCondLst>
                                    <p:cond delay="0"/>
                                  </p:stCondLst>
                                  <p:childTnLst>
                                    <p:set>
                                      <p:cBhvr rctx="PPT">
                                        <p:cTn id="26" dur="indefinite"/>
                                        <p:tgtEl>
                                          <p:spTgt spid="381163"/>
                                        </p:tgtEl>
                                        <p:attrNameLst>
                                          <p:attrName>style.opacity</p:attrName>
                                        </p:attrNameLst>
                                      </p:cBhvr>
                                      <p:to>
                                        <p:strVal val="0.5"/>
                                      </p:to>
                                    </p:set>
                                    <p:animEffect filter="image" prLst="opacity: 0.5">
                                      <p:cBhvr rctx="IE">
                                        <p:cTn id="27" dur="indefinite"/>
                                        <p:tgtEl>
                                          <p:spTgt spid="381163"/>
                                        </p:tgtEl>
                                      </p:cBhvr>
                                    </p:animEffect>
                                  </p:childTnLst>
                                </p:cTn>
                              </p:par>
                              <p:par>
                                <p:cTn id="28" presetID="1" presetClass="emph" presetSubtype="2" fill="hold" nodeType="withEffect">
                                  <p:stCondLst>
                                    <p:cond delay="0"/>
                                  </p:stCondLst>
                                  <p:childTnLst>
                                    <p:animClr clrSpc="rgb" dir="cw">
                                      <p:cBhvr>
                                        <p:cTn id="29" dur="500" fill="hold"/>
                                        <p:tgtEl>
                                          <p:spTgt spid="381005"/>
                                        </p:tgtEl>
                                        <p:attrNameLst>
                                          <p:attrName>fillcolor</p:attrName>
                                        </p:attrNameLst>
                                      </p:cBhvr>
                                      <p:to>
                                        <a:srgbClr val="00FF00"/>
                                      </p:to>
                                    </p:animClr>
                                    <p:set>
                                      <p:cBhvr>
                                        <p:cTn id="30" dur="500" fill="hold"/>
                                        <p:tgtEl>
                                          <p:spTgt spid="381005"/>
                                        </p:tgtEl>
                                        <p:attrNameLst>
                                          <p:attrName>fill.type</p:attrName>
                                        </p:attrNameLst>
                                      </p:cBhvr>
                                      <p:to>
                                        <p:strVal val="solid"/>
                                      </p:to>
                                    </p:set>
                                    <p:set>
                                      <p:cBhvr>
                                        <p:cTn id="31" dur="500" fill="hold"/>
                                        <p:tgtEl>
                                          <p:spTgt spid="381005"/>
                                        </p:tgtEl>
                                        <p:attrNameLst>
                                          <p:attrName>fill.on</p:attrName>
                                        </p:attrNameLst>
                                      </p:cBhvr>
                                      <p:to>
                                        <p:strVal val="true"/>
                                      </p:to>
                                    </p:set>
                                  </p:childTnLst>
                                </p:cTn>
                              </p:par>
                              <p:par>
                                <p:cTn id="32" presetID="1" presetClass="emph" presetSubtype="2" fill="hold" nodeType="withEffect">
                                  <p:stCondLst>
                                    <p:cond delay="0"/>
                                  </p:stCondLst>
                                  <p:childTnLst>
                                    <p:animClr clrSpc="rgb" dir="cw">
                                      <p:cBhvr>
                                        <p:cTn id="33" dur="500" fill="hold"/>
                                        <p:tgtEl>
                                          <p:spTgt spid="381021"/>
                                        </p:tgtEl>
                                        <p:attrNameLst>
                                          <p:attrName>fillcolor</p:attrName>
                                        </p:attrNameLst>
                                      </p:cBhvr>
                                      <p:to>
                                        <a:srgbClr val="00FF00"/>
                                      </p:to>
                                    </p:animClr>
                                    <p:set>
                                      <p:cBhvr>
                                        <p:cTn id="34" dur="500" fill="hold"/>
                                        <p:tgtEl>
                                          <p:spTgt spid="381021"/>
                                        </p:tgtEl>
                                        <p:attrNameLst>
                                          <p:attrName>fill.type</p:attrName>
                                        </p:attrNameLst>
                                      </p:cBhvr>
                                      <p:to>
                                        <p:strVal val="solid"/>
                                      </p:to>
                                    </p:set>
                                    <p:set>
                                      <p:cBhvr>
                                        <p:cTn id="35" dur="500" fill="hold"/>
                                        <p:tgtEl>
                                          <p:spTgt spid="381021"/>
                                        </p:tgtEl>
                                        <p:attrNameLst>
                                          <p:attrName>fill.on</p:attrName>
                                        </p:attrNameLst>
                                      </p:cBhvr>
                                      <p:to>
                                        <p:strVal val="true"/>
                                      </p:to>
                                    </p:set>
                                  </p:childTnLst>
                                </p:cTn>
                              </p:par>
                              <p:par>
                                <p:cTn id="36" presetID="1" presetClass="emph" presetSubtype="2" fill="hold" nodeType="withEffect">
                                  <p:stCondLst>
                                    <p:cond delay="0"/>
                                  </p:stCondLst>
                                  <p:childTnLst>
                                    <p:animClr clrSpc="rgb" dir="cw">
                                      <p:cBhvr>
                                        <p:cTn id="37" dur="500" fill="hold"/>
                                        <p:tgtEl>
                                          <p:spTgt spid="381036"/>
                                        </p:tgtEl>
                                        <p:attrNameLst>
                                          <p:attrName>fillcolor</p:attrName>
                                        </p:attrNameLst>
                                      </p:cBhvr>
                                      <p:to>
                                        <a:srgbClr val="00FF00"/>
                                      </p:to>
                                    </p:animClr>
                                    <p:set>
                                      <p:cBhvr>
                                        <p:cTn id="38" dur="500" fill="hold"/>
                                        <p:tgtEl>
                                          <p:spTgt spid="381036"/>
                                        </p:tgtEl>
                                        <p:attrNameLst>
                                          <p:attrName>fill.type</p:attrName>
                                        </p:attrNameLst>
                                      </p:cBhvr>
                                      <p:to>
                                        <p:strVal val="solid"/>
                                      </p:to>
                                    </p:set>
                                    <p:set>
                                      <p:cBhvr>
                                        <p:cTn id="39" dur="500" fill="hold"/>
                                        <p:tgtEl>
                                          <p:spTgt spid="381036"/>
                                        </p:tgtEl>
                                        <p:attrNameLst>
                                          <p:attrName>fill.on</p:attrName>
                                        </p:attrNameLst>
                                      </p:cBhvr>
                                      <p:to>
                                        <p:strVal val="true"/>
                                      </p:to>
                                    </p:set>
                                  </p:childTnLst>
                                </p:cTn>
                              </p:par>
                              <p:par>
                                <p:cTn id="40" presetID="1" presetClass="entr" presetSubtype="0" fill="hold" nodeType="withEffect">
                                  <p:stCondLst>
                                    <p:cond delay="0"/>
                                  </p:stCondLst>
                                  <p:childTnLst>
                                    <p:set>
                                      <p:cBhvr>
                                        <p:cTn id="41" dur="1" fill="hold">
                                          <p:stCondLst>
                                            <p:cond delay="0"/>
                                          </p:stCondLst>
                                        </p:cTn>
                                        <p:tgtEl>
                                          <p:spTgt spid="381125"/>
                                        </p:tgtEl>
                                        <p:attrNameLst>
                                          <p:attrName>style.visibility</p:attrName>
                                        </p:attrNameLst>
                                      </p:cBhvr>
                                      <p:to>
                                        <p:strVal val="visible"/>
                                      </p:to>
                                    </p:set>
                                  </p:childTnLst>
                                </p:cTn>
                              </p:par>
                              <p:par>
                                <p:cTn id="42" presetID="1" presetClass="entr" presetSubtype="0" fill="hold" nodeType="withEffect">
                                  <p:stCondLst>
                                    <p:cond delay="0"/>
                                  </p:stCondLst>
                                  <p:childTnLst>
                                    <p:set>
                                      <p:cBhvr>
                                        <p:cTn id="43" dur="1" fill="hold">
                                          <p:stCondLst>
                                            <p:cond delay="0"/>
                                          </p:stCondLst>
                                        </p:cTn>
                                        <p:tgtEl>
                                          <p:spTgt spid="381129"/>
                                        </p:tgtEl>
                                        <p:attrNameLst>
                                          <p:attrName>style.visibility</p:attrName>
                                        </p:attrNameLst>
                                      </p:cBhvr>
                                      <p:to>
                                        <p:strVal val="visible"/>
                                      </p:to>
                                    </p:set>
                                  </p:childTnLst>
                                </p:cTn>
                              </p:par>
                              <p:par>
                                <p:cTn id="44" presetID="1" presetClass="entr" presetSubtype="0" fill="hold" nodeType="withEffect">
                                  <p:stCondLst>
                                    <p:cond delay="0"/>
                                  </p:stCondLst>
                                  <p:childTnLst>
                                    <p:set>
                                      <p:cBhvr>
                                        <p:cTn id="45" dur="1" fill="hold">
                                          <p:stCondLst>
                                            <p:cond delay="0"/>
                                          </p:stCondLst>
                                        </p:cTn>
                                        <p:tgtEl>
                                          <p:spTgt spid="381130"/>
                                        </p:tgtEl>
                                        <p:attrNameLst>
                                          <p:attrName>style.visibility</p:attrName>
                                        </p:attrNameLst>
                                      </p:cBhvr>
                                      <p:to>
                                        <p:strVal val="visible"/>
                                      </p:to>
                                    </p:set>
                                  </p:childTnLst>
                                </p:cTn>
                              </p:par>
                            </p:childTnLst>
                          </p:cTn>
                        </p:par>
                      </p:childTnLst>
                    </p:cTn>
                  </p:par>
                  <p:par>
                    <p:cTn id="46" fill="hold">
                      <p:stCondLst>
                        <p:cond delay="indefinite"/>
                      </p:stCondLst>
                      <p:childTnLst>
                        <p:par>
                          <p:cTn id="47" fill="hold">
                            <p:stCondLst>
                              <p:cond delay="0"/>
                            </p:stCondLst>
                            <p:childTnLst>
                              <p:par>
                                <p:cTn id="48" presetID="1" presetClass="entr" presetSubtype="0" fill="hold" nodeType="clickEffect">
                                  <p:stCondLst>
                                    <p:cond delay="0"/>
                                  </p:stCondLst>
                                  <p:childTnLst>
                                    <p:set>
                                      <p:cBhvr>
                                        <p:cTn id="49" dur="1" fill="hold">
                                          <p:stCondLst>
                                            <p:cond delay="0"/>
                                          </p:stCondLst>
                                        </p:cTn>
                                        <p:tgtEl>
                                          <p:spTgt spid="381131"/>
                                        </p:tgtEl>
                                        <p:attrNameLst>
                                          <p:attrName>style.visibility</p:attrName>
                                        </p:attrNameLst>
                                      </p:cBhvr>
                                      <p:to>
                                        <p:strVal val="visible"/>
                                      </p:to>
                                    </p:set>
                                  </p:childTnLst>
                                </p:cTn>
                              </p:par>
                              <p:par>
                                <p:cTn id="50" presetID="1" presetClass="entr" presetSubtype="0" fill="hold" nodeType="withEffect">
                                  <p:stCondLst>
                                    <p:cond delay="0"/>
                                  </p:stCondLst>
                                  <p:childTnLst>
                                    <p:set>
                                      <p:cBhvr>
                                        <p:cTn id="51" dur="1" fill="hold">
                                          <p:stCondLst>
                                            <p:cond delay="0"/>
                                          </p:stCondLst>
                                        </p:cTn>
                                        <p:tgtEl>
                                          <p:spTgt spid="381135"/>
                                        </p:tgtEl>
                                        <p:attrNameLst>
                                          <p:attrName>style.visibility</p:attrName>
                                        </p:attrNameLst>
                                      </p:cBhvr>
                                      <p:to>
                                        <p:strVal val="visible"/>
                                      </p:to>
                                    </p:set>
                                  </p:childTnLst>
                                </p:cTn>
                              </p:par>
                            </p:childTnLst>
                          </p:cTn>
                        </p:par>
                      </p:childTnLst>
                    </p:cTn>
                  </p:par>
                  <p:par>
                    <p:cTn id="52" fill="hold">
                      <p:stCondLst>
                        <p:cond delay="indefinite"/>
                      </p:stCondLst>
                      <p:childTnLst>
                        <p:par>
                          <p:cTn id="53" fill="hold">
                            <p:stCondLst>
                              <p:cond delay="0"/>
                            </p:stCondLst>
                            <p:childTnLst>
                              <p:par>
                                <p:cTn id="54" presetID="1" presetClass="entr" presetSubtype="0" fill="hold" nodeType="clickEffect">
                                  <p:stCondLst>
                                    <p:cond delay="0"/>
                                  </p:stCondLst>
                                  <p:childTnLst>
                                    <p:set>
                                      <p:cBhvr>
                                        <p:cTn id="55" dur="1" fill="hold">
                                          <p:stCondLst>
                                            <p:cond delay="0"/>
                                          </p:stCondLst>
                                        </p:cTn>
                                        <p:tgtEl>
                                          <p:spTgt spid="381139"/>
                                        </p:tgtEl>
                                        <p:attrNameLst>
                                          <p:attrName>style.visibility</p:attrName>
                                        </p:attrNameLst>
                                      </p:cBhvr>
                                      <p:to>
                                        <p:strVal val="visible"/>
                                      </p:to>
                                    </p:set>
                                  </p:childTnLst>
                                </p:cTn>
                              </p:par>
                              <p:par>
                                <p:cTn id="56" presetID="1" presetClass="entr" presetSubtype="0" fill="hold" nodeType="withEffect">
                                  <p:stCondLst>
                                    <p:cond delay="0"/>
                                  </p:stCondLst>
                                  <p:childTnLst>
                                    <p:set>
                                      <p:cBhvr>
                                        <p:cTn id="57" dur="1" fill="hold">
                                          <p:stCondLst>
                                            <p:cond delay="0"/>
                                          </p:stCondLst>
                                        </p:cTn>
                                        <p:tgtEl>
                                          <p:spTgt spid="381147"/>
                                        </p:tgtEl>
                                        <p:attrNameLst>
                                          <p:attrName>style.visibility</p:attrName>
                                        </p:attrNameLst>
                                      </p:cBhvr>
                                      <p:to>
                                        <p:strVal val="visible"/>
                                      </p:to>
                                    </p:set>
                                  </p:childTnLst>
                                </p:cTn>
                              </p:par>
                            </p:childTnLst>
                          </p:cTn>
                        </p:par>
                      </p:childTnLst>
                    </p:cTn>
                  </p:par>
                  <p:par>
                    <p:cTn id="58" fill="hold">
                      <p:stCondLst>
                        <p:cond delay="indefinite"/>
                      </p:stCondLst>
                      <p:childTnLst>
                        <p:par>
                          <p:cTn id="59" fill="hold">
                            <p:stCondLst>
                              <p:cond delay="0"/>
                            </p:stCondLst>
                            <p:childTnLst>
                              <p:par>
                                <p:cTn id="60" presetID="1" presetClass="entr" presetSubtype="0" fill="hold" nodeType="clickEffect">
                                  <p:stCondLst>
                                    <p:cond delay="0"/>
                                  </p:stCondLst>
                                  <p:childTnLst>
                                    <p:set>
                                      <p:cBhvr>
                                        <p:cTn id="61" dur="1" fill="hold">
                                          <p:stCondLst>
                                            <p:cond delay="0"/>
                                          </p:stCondLst>
                                        </p:cTn>
                                        <p:tgtEl>
                                          <p:spTgt spid="381148"/>
                                        </p:tgtEl>
                                        <p:attrNameLst>
                                          <p:attrName>style.visibility</p:attrName>
                                        </p:attrNameLst>
                                      </p:cBhvr>
                                      <p:to>
                                        <p:strVal val="visible"/>
                                      </p:to>
                                    </p:set>
                                  </p:childTnLst>
                                </p:cTn>
                              </p:par>
                              <p:par>
                                <p:cTn id="62" presetID="1" presetClass="emph" presetSubtype="2" fill="hold" nodeType="withEffect">
                                  <p:stCondLst>
                                    <p:cond delay="0"/>
                                  </p:stCondLst>
                                  <p:childTnLst>
                                    <p:animClr clrSpc="rgb" dir="cw">
                                      <p:cBhvr>
                                        <p:cTn id="63" dur="500" fill="hold"/>
                                        <p:tgtEl>
                                          <p:spTgt spid="381020"/>
                                        </p:tgtEl>
                                        <p:attrNameLst>
                                          <p:attrName>fillcolor</p:attrName>
                                        </p:attrNameLst>
                                      </p:cBhvr>
                                      <p:to>
                                        <a:srgbClr val="00FF00"/>
                                      </p:to>
                                    </p:animClr>
                                    <p:set>
                                      <p:cBhvr>
                                        <p:cTn id="64" dur="500" fill="hold"/>
                                        <p:tgtEl>
                                          <p:spTgt spid="381020"/>
                                        </p:tgtEl>
                                        <p:attrNameLst>
                                          <p:attrName>fill.type</p:attrName>
                                        </p:attrNameLst>
                                      </p:cBhvr>
                                      <p:to>
                                        <p:strVal val="solid"/>
                                      </p:to>
                                    </p:set>
                                    <p:set>
                                      <p:cBhvr>
                                        <p:cTn id="65" dur="500" fill="hold"/>
                                        <p:tgtEl>
                                          <p:spTgt spid="381020"/>
                                        </p:tgtEl>
                                        <p:attrNameLst>
                                          <p:attrName>fill.on</p:attrName>
                                        </p:attrNameLst>
                                      </p:cBhvr>
                                      <p:to>
                                        <p:strVal val="true"/>
                                      </p:to>
                                    </p:set>
                                  </p:childTnLst>
                                </p:cTn>
                              </p:par>
                              <p:par>
                                <p:cTn id="66" presetID="1" presetClass="exit" presetSubtype="0" fill="hold" nodeType="withEffect">
                                  <p:stCondLst>
                                    <p:cond delay="0"/>
                                  </p:stCondLst>
                                  <p:childTnLst>
                                    <p:set>
                                      <p:cBhvr>
                                        <p:cTn id="67" dur="1" fill="hold">
                                          <p:stCondLst>
                                            <p:cond delay="0"/>
                                          </p:stCondLst>
                                        </p:cTn>
                                        <p:tgtEl>
                                          <p:spTgt spid="381135"/>
                                        </p:tgtEl>
                                        <p:attrNameLst>
                                          <p:attrName>style.visibility</p:attrName>
                                        </p:attrNameLst>
                                      </p:cBhvr>
                                      <p:to>
                                        <p:strVal val="hidden"/>
                                      </p:to>
                                    </p:set>
                                  </p:childTnLst>
                                </p:cTn>
                              </p:par>
                              <p:par>
                                <p:cTn id="68" presetID="1" presetClass="exit" presetSubtype="0" fill="hold" nodeType="withEffect">
                                  <p:stCondLst>
                                    <p:cond delay="0"/>
                                  </p:stCondLst>
                                  <p:childTnLst>
                                    <p:set>
                                      <p:cBhvr>
                                        <p:cTn id="69" dur="1" fill="hold">
                                          <p:stCondLst>
                                            <p:cond delay="0"/>
                                          </p:stCondLst>
                                        </p:cTn>
                                        <p:tgtEl>
                                          <p:spTgt spid="381139"/>
                                        </p:tgtEl>
                                        <p:attrNameLst>
                                          <p:attrName>style.visibility</p:attrName>
                                        </p:attrNameLst>
                                      </p:cBhvr>
                                      <p:to>
                                        <p:strVal val="hidden"/>
                                      </p:to>
                                    </p:set>
                                  </p:childTnLst>
                                </p:cTn>
                              </p:par>
                              <p:par>
                                <p:cTn id="70" presetID="1" presetClass="exit" presetSubtype="0" fill="hold" nodeType="withEffect">
                                  <p:stCondLst>
                                    <p:cond delay="0"/>
                                  </p:stCondLst>
                                  <p:childTnLst>
                                    <p:set>
                                      <p:cBhvr>
                                        <p:cTn id="71" dur="1" fill="hold">
                                          <p:stCondLst>
                                            <p:cond delay="0"/>
                                          </p:stCondLst>
                                        </p:cTn>
                                        <p:tgtEl>
                                          <p:spTgt spid="381147"/>
                                        </p:tgtEl>
                                        <p:attrNameLst>
                                          <p:attrName>style.visibility</p:attrName>
                                        </p:attrNameLst>
                                      </p:cBhvr>
                                      <p:to>
                                        <p:strVal val="hidden"/>
                                      </p:to>
                                    </p:set>
                                  </p:childTnLst>
                                </p:cTn>
                              </p:par>
                              <p:par>
                                <p:cTn id="72" presetID="9" presetClass="emph" presetSubtype="0" grpId="0" nodeType="withEffect">
                                  <p:stCondLst>
                                    <p:cond delay="0"/>
                                  </p:stCondLst>
                                  <p:childTnLst>
                                    <p:set>
                                      <p:cBhvr rctx="PPT">
                                        <p:cTn id="73" dur="indefinite"/>
                                        <p:tgtEl>
                                          <p:spTgt spid="381165"/>
                                        </p:tgtEl>
                                        <p:attrNameLst>
                                          <p:attrName>style.opacity</p:attrName>
                                        </p:attrNameLst>
                                      </p:cBhvr>
                                      <p:to>
                                        <p:strVal val="0.5"/>
                                      </p:to>
                                    </p:set>
                                    <p:animEffect filter="image" prLst="opacity: 0.5">
                                      <p:cBhvr rctx="IE">
                                        <p:cTn id="74" dur="indefinite"/>
                                        <p:tgtEl>
                                          <p:spTgt spid="381165"/>
                                        </p:tgtEl>
                                      </p:cBhvr>
                                    </p:animEffec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nodeType="clickEffect">
                                  <p:stCondLst>
                                    <p:cond delay="0"/>
                                  </p:stCondLst>
                                  <p:childTnLst>
                                    <p:set>
                                      <p:cBhvr>
                                        <p:cTn id="78" dur="1" fill="hold">
                                          <p:stCondLst>
                                            <p:cond delay="0"/>
                                          </p:stCondLst>
                                        </p:cTn>
                                        <p:tgtEl>
                                          <p:spTgt spid="381149"/>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nodeType="clickEffect">
                                  <p:stCondLst>
                                    <p:cond delay="0"/>
                                  </p:stCondLst>
                                  <p:childTnLst>
                                    <p:set>
                                      <p:cBhvr>
                                        <p:cTn id="82" dur="1" fill="hold">
                                          <p:stCondLst>
                                            <p:cond delay="0"/>
                                          </p:stCondLst>
                                        </p:cTn>
                                        <p:tgtEl>
                                          <p:spTgt spid="381153"/>
                                        </p:tgtEl>
                                        <p:attrNameLst>
                                          <p:attrName>style.visibility</p:attrName>
                                        </p:attrNameLst>
                                      </p:cBhvr>
                                      <p:to>
                                        <p:strVal val="visible"/>
                                      </p:to>
                                    </p:set>
                                  </p:childTnLst>
                                </p:cTn>
                              </p:par>
                              <p:par>
                                <p:cTn id="83" presetID="1" presetClass="entr" presetSubtype="0" fill="hold" grpId="0" nodeType="withEffect">
                                  <p:stCondLst>
                                    <p:cond delay="0"/>
                                  </p:stCondLst>
                                  <p:childTnLst>
                                    <p:set>
                                      <p:cBhvr>
                                        <p:cTn id="84" dur="1" fill="hold">
                                          <p:stCondLst>
                                            <p:cond delay="0"/>
                                          </p:stCondLst>
                                        </p:cTn>
                                        <p:tgtEl>
                                          <p:spTgt spid="381157"/>
                                        </p:tgtEl>
                                        <p:attrNameLst>
                                          <p:attrName>style.visibility</p:attrName>
                                        </p:attrNameLst>
                                      </p:cBhvr>
                                      <p:to>
                                        <p:strVal val="visible"/>
                                      </p:to>
                                    </p:set>
                                  </p:childTnLst>
                                </p:cTn>
                              </p:par>
                              <p:par>
                                <p:cTn id="85" presetID="1" presetClass="entr" presetSubtype="0" fill="hold" grpId="0" nodeType="withEffect">
                                  <p:stCondLst>
                                    <p:cond delay="0"/>
                                  </p:stCondLst>
                                  <p:childTnLst>
                                    <p:set>
                                      <p:cBhvr>
                                        <p:cTn id="86" dur="1" fill="hold">
                                          <p:stCondLst>
                                            <p:cond delay="0"/>
                                          </p:stCondLst>
                                        </p:cTn>
                                        <p:tgtEl>
                                          <p:spTgt spid="381156"/>
                                        </p:tgtEl>
                                        <p:attrNameLst>
                                          <p:attrName>style.visibility</p:attrName>
                                        </p:attrNameLst>
                                      </p:cBhvr>
                                      <p:to>
                                        <p:strVal val="visible"/>
                                      </p:to>
                                    </p:set>
                                  </p:childTnLst>
                                </p:cTn>
                              </p:par>
                            </p:childTnLst>
                          </p:cTn>
                        </p:par>
                      </p:childTnLst>
                    </p:cTn>
                  </p:par>
                  <p:par>
                    <p:cTn id="87" fill="hold">
                      <p:stCondLst>
                        <p:cond delay="indefinite"/>
                      </p:stCondLst>
                      <p:childTnLst>
                        <p:par>
                          <p:cTn id="88" fill="hold">
                            <p:stCondLst>
                              <p:cond delay="0"/>
                            </p:stCondLst>
                            <p:childTnLst>
                              <p:par>
                                <p:cTn id="89" presetID="1" presetClass="exit" presetSubtype="0" fill="hold" nodeType="clickEffect">
                                  <p:stCondLst>
                                    <p:cond delay="0"/>
                                  </p:stCondLst>
                                  <p:childTnLst>
                                    <p:set>
                                      <p:cBhvr>
                                        <p:cTn id="90" dur="1" fill="hold">
                                          <p:stCondLst>
                                            <p:cond delay="0"/>
                                          </p:stCondLst>
                                        </p:cTn>
                                        <p:tgtEl>
                                          <p:spTgt spid="381131"/>
                                        </p:tgtEl>
                                        <p:attrNameLst>
                                          <p:attrName>style.visibility</p:attrName>
                                        </p:attrNameLst>
                                      </p:cBhvr>
                                      <p:to>
                                        <p:strVal val="hidden"/>
                                      </p:to>
                                    </p:set>
                                  </p:childTnLst>
                                </p:cTn>
                              </p:par>
                              <p:par>
                                <p:cTn id="91" presetID="1" presetClass="exit" presetSubtype="0" fill="hold" nodeType="withEffect">
                                  <p:stCondLst>
                                    <p:cond delay="0"/>
                                  </p:stCondLst>
                                  <p:childTnLst>
                                    <p:set>
                                      <p:cBhvr>
                                        <p:cTn id="92" dur="1" fill="hold">
                                          <p:stCondLst>
                                            <p:cond delay="0"/>
                                          </p:stCondLst>
                                        </p:cTn>
                                        <p:tgtEl>
                                          <p:spTgt spid="381153"/>
                                        </p:tgtEl>
                                        <p:attrNameLst>
                                          <p:attrName>style.visibility</p:attrName>
                                        </p:attrNameLst>
                                      </p:cBhvr>
                                      <p:to>
                                        <p:strVal val="hidden"/>
                                      </p:to>
                                    </p:set>
                                  </p:childTnLst>
                                </p:cTn>
                              </p:par>
                              <p:par>
                                <p:cTn id="93" presetID="1" presetClass="exit" presetSubtype="0" fill="hold" grpId="1" nodeType="withEffect">
                                  <p:stCondLst>
                                    <p:cond delay="0"/>
                                  </p:stCondLst>
                                  <p:childTnLst>
                                    <p:set>
                                      <p:cBhvr>
                                        <p:cTn id="94" dur="1" fill="hold">
                                          <p:stCondLst>
                                            <p:cond delay="0"/>
                                          </p:stCondLst>
                                        </p:cTn>
                                        <p:tgtEl>
                                          <p:spTgt spid="381157"/>
                                        </p:tgtEl>
                                        <p:attrNameLst>
                                          <p:attrName>style.visibility</p:attrName>
                                        </p:attrNameLst>
                                      </p:cBhvr>
                                      <p:to>
                                        <p:strVal val="hidden"/>
                                      </p:to>
                                    </p:set>
                                  </p:childTnLst>
                                </p:cTn>
                              </p:par>
                              <p:par>
                                <p:cTn id="95" presetID="1" presetClass="exit" presetSubtype="0" fill="hold" grpId="1" nodeType="withEffect">
                                  <p:stCondLst>
                                    <p:cond delay="0"/>
                                  </p:stCondLst>
                                  <p:childTnLst>
                                    <p:set>
                                      <p:cBhvr>
                                        <p:cTn id="96" dur="1" fill="hold">
                                          <p:stCondLst>
                                            <p:cond delay="0"/>
                                          </p:stCondLst>
                                        </p:cTn>
                                        <p:tgtEl>
                                          <p:spTgt spid="381156"/>
                                        </p:tgtEl>
                                        <p:attrNameLst>
                                          <p:attrName>style.visibility</p:attrName>
                                        </p:attrNameLst>
                                      </p:cBhvr>
                                      <p:to>
                                        <p:strVal val="hidden"/>
                                      </p:to>
                                    </p:set>
                                  </p:childTnLst>
                                </p:cTn>
                              </p:par>
                              <p:par>
                                <p:cTn id="97" presetID="9" presetClass="emph" presetSubtype="0" grpId="0" nodeType="withEffect">
                                  <p:stCondLst>
                                    <p:cond delay="0"/>
                                  </p:stCondLst>
                                  <p:childTnLst>
                                    <p:set>
                                      <p:cBhvr rctx="PPT">
                                        <p:cTn id="98" dur="indefinite"/>
                                        <p:tgtEl>
                                          <p:spTgt spid="381164"/>
                                        </p:tgtEl>
                                        <p:attrNameLst>
                                          <p:attrName>style.opacity</p:attrName>
                                        </p:attrNameLst>
                                      </p:cBhvr>
                                      <p:to>
                                        <p:strVal val="0.5"/>
                                      </p:to>
                                    </p:set>
                                    <p:animEffect filter="image" prLst="opacity: 0.5">
                                      <p:cBhvr rctx="IE">
                                        <p:cTn id="99" dur="indefinite"/>
                                        <p:tgtEl>
                                          <p:spTgt spid="381164"/>
                                        </p:tgtEl>
                                      </p:cBhvr>
                                    </p:animEffect>
                                  </p:childTnLst>
                                </p:cTn>
                              </p:par>
                            </p:childTnLst>
                          </p:cTn>
                        </p:par>
                      </p:childTnLst>
                    </p:cTn>
                  </p:par>
                  <p:par>
                    <p:cTn id="100" fill="hold">
                      <p:stCondLst>
                        <p:cond delay="indefinite"/>
                      </p:stCondLst>
                      <p:childTnLst>
                        <p:par>
                          <p:cTn id="101" fill="hold">
                            <p:stCondLst>
                              <p:cond delay="0"/>
                            </p:stCondLst>
                            <p:childTnLst>
                              <p:par>
                                <p:cTn id="102" presetID="1" presetClass="entr" presetSubtype="0" fill="hold" nodeType="clickEffect">
                                  <p:stCondLst>
                                    <p:cond delay="0"/>
                                  </p:stCondLst>
                                  <p:childTnLst>
                                    <p:set>
                                      <p:cBhvr>
                                        <p:cTn id="103" dur="1" fill="hold">
                                          <p:stCondLst>
                                            <p:cond delay="0"/>
                                          </p:stCondLst>
                                        </p:cTn>
                                        <p:tgtEl>
                                          <p:spTgt spid="381158"/>
                                        </p:tgtEl>
                                        <p:attrNameLst>
                                          <p:attrName>style.visibility</p:attrName>
                                        </p:attrNameLst>
                                      </p:cBhvr>
                                      <p:to>
                                        <p:strVal val="visible"/>
                                      </p:to>
                                    </p:set>
                                  </p:childTnLst>
                                </p:cTn>
                              </p:par>
                              <p:par>
                                <p:cTn id="104" presetID="1" presetClass="entr" presetSubtype="0" fill="hold" grpId="0" nodeType="withEffect">
                                  <p:stCondLst>
                                    <p:cond delay="0"/>
                                  </p:stCondLst>
                                  <p:childTnLst>
                                    <p:set>
                                      <p:cBhvr>
                                        <p:cTn id="105" dur="1" fill="hold">
                                          <p:stCondLst>
                                            <p:cond delay="0"/>
                                          </p:stCondLst>
                                        </p:cTn>
                                        <p:tgtEl>
                                          <p:spTgt spid="381161"/>
                                        </p:tgtEl>
                                        <p:attrNameLst>
                                          <p:attrName>style.visibility</p:attrName>
                                        </p:attrNameLst>
                                      </p:cBhvr>
                                      <p:to>
                                        <p:strVal val="visible"/>
                                      </p:to>
                                    </p:set>
                                  </p:childTnLst>
                                </p:cTn>
                              </p:par>
                              <p:par>
                                <p:cTn id="106" presetID="1" presetClass="entr" presetSubtype="0" fill="hold" grpId="0" nodeType="withEffect">
                                  <p:stCondLst>
                                    <p:cond delay="0"/>
                                  </p:stCondLst>
                                  <p:childTnLst>
                                    <p:set>
                                      <p:cBhvr>
                                        <p:cTn id="107" dur="1" fill="hold">
                                          <p:stCondLst>
                                            <p:cond delay="0"/>
                                          </p:stCondLst>
                                        </p:cTn>
                                        <p:tgtEl>
                                          <p:spTgt spid="381162"/>
                                        </p:tgtEl>
                                        <p:attrNameLst>
                                          <p:attrName>style.visibility</p:attrName>
                                        </p:attrNameLst>
                                      </p:cBhvr>
                                      <p:to>
                                        <p:strVal val="visible"/>
                                      </p:to>
                                    </p:set>
                                  </p:childTnLst>
                                </p:cTn>
                              </p:par>
                            </p:childTnLst>
                          </p:cTn>
                        </p:par>
                      </p:childTnLst>
                    </p:cTn>
                  </p:par>
                  <p:par>
                    <p:cTn id="108" fill="hold">
                      <p:stCondLst>
                        <p:cond delay="indefinite"/>
                      </p:stCondLst>
                      <p:childTnLst>
                        <p:par>
                          <p:cTn id="109" fill="hold">
                            <p:stCondLst>
                              <p:cond delay="0"/>
                            </p:stCondLst>
                            <p:childTnLst>
                              <p:par>
                                <p:cTn id="110" presetID="1" presetClass="exit" presetSubtype="0" fill="hold" nodeType="clickEffect">
                                  <p:stCondLst>
                                    <p:cond delay="0"/>
                                  </p:stCondLst>
                                  <p:childTnLst>
                                    <p:set>
                                      <p:cBhvr>
                                        <p:cTn id="111" dur="1" fill="hold">
                                          <p:stCondLst>
                                            <p:cond delay="0"/>
                                          </p:stCondLst>
                                        </p:cTn>
                                        <p:tgtEl>
                                          <p:spTgt spid="381149"/>
                                        </p:tgtEl>
                                        <p:attrNameLst>
                                          <p:attrName>style.visibility</p:attrName>
                                        </p:attrNameLst>
                                      </p:cBhvr>
                                      <p:to>
                                        <p:strVal val="hidden"/>
                                      </p:to>
                                    </p:set>
                                  </p:childTnLst>
                                </p:cTn>
                              </p:par>
                              <p:par>
                                <p:cTn id="112" presetID="1" presetClass="exit" presetSubtype="0" fill="hold" nodeType="withEffect">
                                  <p:stCondLst>
                                    <p:cond delay="0"/>
                                  </p:stCondLst>
                                  <p:childTnLst>
                                    <p:set>
                                      <p:cBhvr>
                                        <p:cTn id="113" dur="1" fill="hold">
                                          <p:stCondLst>
                                            <p:cond delay="0"/>
                                          </p:stCondLst>
                                        </p:cTn>
                                        <p:tgtEl>
                                          <p:spTgt spid="381158"/>
                                        </p:tgtEl>
                                        <p:attrNameLst>
                                          <p:attrName>style.visibility</p:attrName>
                                        </p:attrNameLst>
                                      </p:cBhvr>
                                      <p:to>
                                        <p:strVal val="hidden"/>
                                      </p:to>
                                    </p:set>
                                  </p:childTnLst>
                                </p:cTn>
                              </p:par>
                              <p:par>
                                <p:cTn id="114" presetID="1" presetClass="exit" presetSubtype="0" fill="hold" grpId="1" nodeType="withEffect">
                                  <p:stCondLst>
                                    <p:cond delay="0"/>
                                  </p:stCondLst>
                                  <p:childTnLst>
                                    <p:set>
                                      <p:cBhvr>
                                        <p:cTn id="115" dur="1" fill="hold">
                                          <p:stCondLst>
                                            <p:cond delay="0"/>
                                          </p:stCondLst>
                                        </p:cTn>
                                        <p:tgtEl>
                                          <p:spTgt spid="381161"/>
                                        </p:tgtEl>
                                        <p:attrNameLst>
                                          <p:attrName>style.visibility</p:attrName>
                                        </p:attrNameLst>
                                      </p:cBhvr>
                                      <p:to>
                                        <p:strVal val="hidden"/>
                                      </p:to>
                                    </p:set>
                                  </p:childTnLst>
                                </p:cTn>
                              </p:par>
                              <p:par>
                                <p:cTn id="116" presetID="1" presetClass="exit" presetSubtype="0" fill="hold" grpId="1" nodeType="withEffect">
                                  <p:stCondLst>
                                    <p:cond delay="0"/>
                                  </p:stCondLst>
                                  <p:childTnLst>
                                    <p:set>
                                      <p:cBhvr>
                                        <p:cTn id="117" dur="1" fill="hold">
                                          <p:stCondLst>
                                            <p:cond delay="0"/>
                                          </p:stCondLst>
                                        </p:cTn>
                                        <p:tgtEl>
                                          <p:spTgt spid="381162"/>
                                        </p:tgtEl>
                                        <p:attrNameLst>
                                          <p:attrName>style.visibility</p:attrName>
                                        </p:attrNameLst>
                                      </p:cBhvr>
                                      <p:to>
                                        <p:strVal val="hidden"/>
                                      </p:to>
                                    </p:set>
                                  </p:childTnLst>
                                </p:cTn>
                              </p:par>
                              <p:par>
                                <p:cTn id="118" presetID="9" presetClass="emph" presetSubtype="0" grpId="0" nodeType="withEffect">
                                  <p:stCondLst>
                                    <p:cond delay="0"/>
                                  </p:stCondLst>
                                  <p:childTnLst>
                                    <p:set>
                                      <p:cBhvr rctx="PPT">
                                        <p:cTn id="119" dur="indefinite"/>
                                        <p:tgtEl>
                                          <p:spTgt spid="381166"/>
                                        </p:tgtEl>
                                        <p:attrNameLst>
                                          <p:attrName>style.opacity</p:attrName>
                                        </p:attrNameLst>
                                      </p:cBhvr>
                                      <p:to>
                                        <p:strVal val="0.5"/>
                                      </p:to>
                                    </p:set>
                                    <p:animEffect filter="image" prLst="opacity: 0.5">
                                      <p:cBhvr rctx="IE">
                                        <p:cTn id="120" dur="indefinite"/>
                                        <p:tgtEl>
                                          <p:spTgt spid="38116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1156" grpId="0" animBg="1"/>
      <p:bldP spid="381156" grpId="1" animBg="1"/>
      <p:bldP spid="381157" grpId="0" animBg="1"/>
      <p:bldP spid="381157" grpId="1" animBg="1"/>
      <p:bldP spid="381161" grpId="0" animBg="1"/>
      <p:bldP spid="381161" grpId="1" animBg="1"/>
      <p:bldP spid="381162" grpId="0" animBg="1"/>
      <p:bldP spid="381162" grpId="1" animBg="1"/>
      <p:bldP spid="381163" grpId="0" animBg="1"/>
      <p:bldP spid="381164" grpId="0" animBg="1"/>
      <p:bldP spid="381165" grpId="0" animBg="1"/>
      <p:bldP spid="381166" grpId="0" animBg="1"/>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2546" name="Rectangle 2"/>
          <p:cNvSpPr>
            <a:spLocks noGrp="1" noChangeArrowheads="1"/>
          </p:cNvSpPr>
          <p:nvPr>
            <p:ph type="title"/>
          </p:nvPr>
        </p:nvSpPr>
        <p:spPr/>
        <p:txBody>
          <a:bodyPr>
            <a:normAutofit fontScale="90000"/>
          </a:bodyPr>
          <a:lstStyle/>
          <a:p>
            <a:r>
              <a:rPr lang="en-US" dirty="0"/>
              <a:t>Execution Ports (2/2)</a:t>
            </a:r>
          </a:p>
        </p:txBody>
      </p:sp>
      <p:sp>
        <p:nvSpPr>
          <p:cNvPr id="492583" name="Rectangle 39"/>
          <p:cNvSpPr>
            <a:spLocks noGrp="1" noChangeArrowheads="1"/>
          </p:cNvSpPr>
          <p:nvPr>
            <p:ph sz="half" idx="1"/>
          </p:nvPr>
        </p:nvSpPr>
        <p:spPr/>
        <p:txBody>
          <a:bodyPr/>
          <a:lstStyle/>
          <a:p>
            <a:r>
              <a:rPr lang="en-US" dirty="0"/>
              <a:t>More wasted resources</a:t>
            </a:r>
          </a:p>
          <a:p>
            <a:r>
              <a:rPr lang="en-US" dirty="0"/>
              <a:t>Example</a:t>
            </a:r>
          </a:p>
          <a:p>
            <a:pPr lvl="1"/>
            <a:r>
              <a:rPr lang="en-US" dirty="0"/>
              <a:t>SHL issued on Port 0</a:t>
            </a:r>
          </a:p>
          <a:p>
            <a:pPr lvl="1"/>
            <a:r>
              <a:rPr lang="en-US" dirty="0"/>
              <a:t>ADD cannot issue</a:t>
            </a:r>
          </a:p>
          <a:p>
            <a:pPr lvl="1"/>
            <a:r>
              <a:rPr lang="en-US" dirty="0"/>
              <a:t>3 ALUs are unused</a:t>
            </a:r>
          </a:p>
        </p:txBody>
      </p:sp>
      <p:sp>
        <p:nvSpPr>
          <p:cNvPr id="492549" name="Rectangle 5"/>
          <p:cNvSpPr>
            <a:spLocks noChangeArrowheads="1"/>
          </p:cNvSpPr>
          <p:nvPr/>
        </p:nvSpPr>
        <p:spPr bwMode="auto">
          <a:xfrm>
            <a:off x="4706937" y="3808413"/>
            <a:ext cx="758825" cy="227012"/>
          </a:xfrm>
          <a:prstGeom prst="rect">
            <a:avLst/>
          </a:prstGeom>
          <a:solidFill>
            <a:schemeClr val="accent1"/>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a:solidFill>
                  <a:srgbClr val="000000"/>
                </a:solidFill>
                <a:latin typeface="Gill Sans MT" pitchFamily="34" charset="0"/>
              </a:rPr>
              <a:t>XOR</a:t>
            </a:r>
          </a:p>
        </p:txBody>
      </p:sp>
      <p:sp>
        <p:nvSpPr>
          <p:cNvPr id="492550" name="Rectangle 6"/>
          <p:cNvSpPr>
            <a:spLocks noChangeArrowheads="1"/>
          </p:cNvSpPr>
          <p:nvPr/>
        </p:nvSpPr>
        <p:spPr bwMode="auto">
          <a:xfrm>
            <a:off x="4706937" y="4035425"/>
            <a:ext cx="758825" cy="227013"/>
          </a:xfrm>
          <a:prstGeom prst="rect">
            <a:avLst/>
          </a:prstGeom>
          <a:solidFill>
            <a:srgbClr val="00FF00"/>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a:solidFill>
                  <a:srgbClr val="000000"/>
                </a:solidFill>
                <a:latin typeface="Gill Sans MT" pitchFamily="34" charset="0"/>
              </a:rPr>
              <a:t>SHL</a:t>
            </a:r>
          </a:p>
        </p:txBody>
      </p:sp>
      <p:sp>
        <p:nvSpPr>
          <p:cNvPr id="492551" name="Rectangle 7"/>
          <p:cNvSpPr>
            <a:spLocks noChangeArrowheads="1"/>
          </p:cNvSpPr>
          <p:nvPr/>
        </p:nvSpPr>
        <p:spPr bwMode="auto">
          <a:xfrm>
            <a:off x="5465762" y="3806825"/>
            <a:ext cx="303213" cy="228600"/>
          </a:xfrm>
          <a:prstGeom prst="rect">
            <a:avLst/>
          </a:prstGeom>
          <a:solidFill>
            <a:srgbClr val="99CCFF"/>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a:solidFill>
                  <a:srgbClr val="000000"/>
                </a:solidFill>
                <a:latin typeface="Gill Sans MT" pitchFamily="34" charset="0"/>
              </a:rPr>
              <a:t>2</a:t>
            </a:r>
          </a:p>
        </p:txBody>
      </p:sp>
      <p:sp>
        <p:nvSpPr>
          <p:cNvPr id="492552" name="Rectangle 8"/>
          <p:cNvSpPr>
            <a:spLocks noChangeArrowheads="1"/>
          </p:cNvSpPr>
          <p:nvPr/>
        </p:nvSpPr>
        <p:spPr bwMode="auto">
          <a:xfrm>
            <a:off x="5465762" y="4035425"/>
            <a:ext cx="303213" cy="228600"/>
          </a:xfrm>
          <a:prstGeom prst="rect">
            <a:avLst/>
          </a:prstGeom>
          <a:solidFill>
            <a:srgbClr val="99CCFF"/>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a:solidFill>
                  <a:srgbClr val="000000"/>
                </a:solidFill>
                <a:latin typeface="Gill Sans MT" pitchFamily="34" charset="0"/>
              </a:rPr>
              <a:t>1</a:t>
            </a:r>
          </a:p>
        </p:txBody>
      </p:sp>
      <p:sp>
        <p:nvSpPr>
          <p:cNvPr id="492553" name="AutoShape 9"/>
          <p:cNvSpPr>
            <a:spLocks noChangeArrowheads="1"/>
          </p:cNvSpPr>
          <p:nvPr/>
        </p:nvSpPr>
        <p:spPr bwMode="auto">
          <a:xfrm>
            <a:off x="6527800" y="3124200"/>
            <a:ext cx="454025" cy="2352675"/>
          </a:xfrm>
          <a:prstGeom prst="roundRect">
            <a:avLst>
              <a:gd name="adj" fmla="val 16667"/>
            </a:avLst>
          </a:prstGeom>
          <a:solidFill>
            <a:srgbClr val="CC99FF"/>
          </a:solidFill>
          <a:ln w="9525">
            <a:solidFill>
              <a:schemeClr val="tx1"/>
            </a:solidFill>
            <a:round/>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vert="eaVert" wrap="none" anchor="ctr"/>
          <a:lstStyle/>
          <a:p>
            <a:pPr algn="ctr" fontAlgn="base">
              <a:spcBef>
                <a:spcPct val="0"/>
              </a:spcBef>
              <a:spcAft>
                <a:spcPct val="0"/>
              </a:spcAft>
            </a:pPr>
            <a:r>
              <a:rPr lang="en-US">
                <a:solidFill>
                  <a:srgbClr val="000000"/>
                </a:solidFill>
                <a:latin typeface="Gill Sans MT" pitchFamily="34" charset="0"/>
              </a:rPr>
              <a:t>Select Logic for Port 0</a:t>
            </a:r>
            <a:endParaRPr lang="en-US" baseline="-25000">
              <a:solidFill>
                <a:srgbClr val="000000"/>
              </a:solidFill>
              <a:latin typeface="Gill Sans MT" pitchFamily="34" charset="0"/>
            </a:endParaRPr>
          </a:p>
        </p:txBody>
      </p:sp>
      <p:sp>
        <p:nvSpPr>
          <p:cNvPr id="492554" name="AutoShape 10"/>
          <p:cNvSpPr>
            <a:spLocks noChangeArrowheads="1"/>
          </p:cNvSpPr>
          <p:nvPr/>
        </p:nvSpPr>
        <p:spPr bwMode="auto">
          <a:xfrm>
            <a:off x="7437437" y="3124200"/>
            <a:ext cx="454025" cy="2354263"/>
          </a:xfrm>
          <a:prstGeom prst="roundRect">
            <a:avLst>
              <a:gd name="adj" fmla="val 16667"/>
            </a:avLst>
          </a:prstGeom>
          <a:solidFill>
            <a:srgbClr val="FFCC99"/>
          </a:solidFill>
          <a:ln w="9525">
            <a:solidFill>
              <a:schemeClr val="tx1"/>
            </a:solidFill>
            <a:round/>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vert="eaVert" wrap="none" anchor="ctr"/>
          <a:lstStyle/>
          <a:p>
            <a:pPr algn="ctr" fontAlgn="base">
              <a:spcBef>
                <a:spcPct val="0"/>
              </a:spcBef>
              <a:spcAft>
                <a:spcPct val="0"/>
              </a:spcAft>
            </a:pPr>
            <a:r>
              <a:rPr lang="en-US">
                <a:solidFill>
                  <a:srgbClr val="000000"/>
                </a:solidFill>
                <a:latin typeface="Gill Sans MT" pitchFamily="34" charset="0"/>
              </a:rPr>
              <a:t>Select Logic for Port 1</a:t>
            </a:r>
            <a:endParaRPr lang="en-US" baseline="-25000">
              <a:solidFill>
                <a:srgbClr val="000000"/>
              </a:solidFill>
              <a:latin typeface="Gill Sans MT" pitchFamily="34" charset="0"/>
            </a:endParaRPr>
          </a:p>
        </p:txBody>
      </p:sp>
      <p:sp>
        <p:nvSpPr>
          <p:cNvPr id="492555" name="Rectangle 11"/>
          <p:cNvSpPr>
            <a:spLocks noChangeArrowheads="1"/>
          </p:cNvSpPr>
          <p:nvPr/>
        </p:nvSpPr>
        <p:spPr bwMode="auto">
          <a:xfrm>
            <a:off x="5768975" y="3806825"/>
            <a:ext cx="303212" cy="228600"/>
          </a:xfrm>
          <a:prstGeom prst="rect">
            <a:avLst/>
          </a:prstGeom>
          <a:solidFill>
            <a:srgbClr val="FFCC99"/>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a:solidFill>
                  <a:srgbClr val="000000"/>
                </a:solidFill>
                <a:latin typeface="Gill Sans MT" pitchFamily="34" charset="0"/>
              </a:rPr>
              <a:t>1</a:t>
            </a:r>
          </a:p>
        </p:txBody>
      </p:sp>
      <p:sp>
        <p:nvSpPr>
          <p:cNvPr id="492556" name="Rectangle 12"/>
          <p:cNvSpPr>
            <a:spLocks noChangeArrowheads="1"/>
          </p:cNvSpPr>
          <p:nvPr/>
        </p:nvSpPr>
        <p:spPr bwMode="auto">
          <a:xfrm>
            <a:off x="5768975" y="4035425"/>
            <a:ext cx="303212" cy="228600"/>
          </a:xfrm>
          <a:prstGeom prst="rect">
            <a:avLst/>
          </a:prstGeom>
          <a:solidFill>
            <a:srgbClr val="CC99FF"/>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a:solidFill>
                  <a:srgbClr val="000000"/>
                </a:solidFill>
                <a:latin typeface="Gill Sans MT" pitchFamily="34" charset="0"/>
              </a:rPr>
              <a:t>0</a:t>
            </a:r>
          </a:p>
        </p:txBody>
      </p:sp>
      <p:sp>
        <p:nvSpPr>
          <p:cNvPr id="492557" name="Rectangle 13"/>
          <p:cNvSpPr>
            <a:spLocks noChangeArrowheads="1"/>
          </p:cNvSpPr>
          <p:nvPr/>
        </p:nvSpPr>
        <p:spPr bwMode="auto">
          <a:xfrm>
            <a:off x="4705350" y="4491038"/>
            <a:ext cx="758825" cy="227012"/>
          </a:xfrm>
          <a:prstGeom prst="rect">
            <a:avLst/>
          </a:prstGeom>
          <a:solidFill>
            <a:schemeClr val="accent1"/>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a:solidFill>
                  <a:srgbClr val="000000"/>
                </a:solidFill>
                <a:latin typeface="Gill Sans MT" pitchFamily="34" charset="0"/>
              </a:rPr>
              <a:t>ADD</a:t>
            </a:r>
          </a:p>
        </p:txBody>
      </p:sp>
      <p:sp>
        <p:nvSpPr>
          <p:cNvPr id="492558" name="Rectangle 14"/>
          <p:cNvSpPr>
            <a:spLocks noChangeArrowheads="1"/>
          </p:cNvSpPr>
          <p:nvPr/>
        </p:nvSpPr>
        <p:spPr bwMode="auto">
          <a:xfrm>
            <a:off x="5464175" y="4492625"/>
            <a:ext cx="303212" cy="228600"/>
          </a:xfrm>
          <a:prstGeom prst="rect">
            <a:avLst/>
          </a:prstGeom>
          <a:solidFill>
            <a:srgbClr val="99CCFF"/>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a:solidFill>
                  <a:srgbClr val="000000"/>
                </a:solidFill>
                <a:latin typeface="Gill Sans MT" pitchFamily="34" charset="0"/>
              </a:rPr>
              <a:t>4</a:t>
            </a:r>
          </a:p>
        </p:txBody>
      </p:sp>
      <p:sp>
        <p:nvSpPr>
          <p:cNvPr id="492559" name="Rectangle 15"/>
          <p:cNvSpPr>
            <a:spLocks noChangeArrowheads="1"/>
          </p:cNvSpPr>
          <p:nvPr/>
        </p:nvSpPr>
        <p:spPr bwMode="auto">
          <a:xfrm>
            <a:off x="5768975" y="4492625"/>
            <a:ext cx="303212" cy="228600"/>
          </a:xfrm>
          <a:prstGeom prst="rect">
            <a:avLst/>
          </a:prstGeom>
          <a:solidFill>
            <a:srgbClr val="99CC00"/>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a:solidFill>
                  <a:srgbClr val="000000"/>
                </a:solidFill>
                <a:latin typeface="Gill Sans MT" pitchFamily="34" charset="0"/>
              </a:rPr>
              <a:t>2</a:t>
            </a:r>
          </a:p>
        </p:txBody>
      </p:sp>
      <p:sp>
        <p:nvSpPr>
          <p:cNvPr id="492560" name="Rectangle 16"/>
          <p:cNvSpPr>
            <a:spLocks noChangeArrowheads="1"/>
          </p:cNvSpPr>
          <p:nvPr/>
        </p:nvSpPr>
        <p:spPr bwMode="auto">
          <a:xfrm>
            <a:off x="4705350" y="3279775"/>
            <a:ext cx="758825" cy="227013"/>
          </a:xfrm>
          <a:prstGeom prst="rect">
            <a:avLst/>
          </a:prstGeom>
          <a:solidFill>
            <a:srgbClr val="00FF00"/>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a:solidFill>
                  <a:srgbClr val="000000"/>
                </a:solidFill>
                <a:latin typeface="Gill Sans MT" pitchFamily="34" charset="0"/>
              </a:rPr>
              <a:t>ADD</a:t>
            </a:r>
          </a:p>
        </p:txBody>
      </p:sp>
      <p:sp>
        <p:nvSpPr>
          <p:cNvPr id="492561" name="Rectangle 17"/>
          <p:cNvSpPr>
            <a:spLocks noChangeArrowheads="1"/>
          </p:cNvSpPr>
          <p:nvPr/>
        </p:nvSpPr>
        <p:spPr bwMode="auto">
          <a:xfrm>
            <a:off x="5464175" y="3278188"/>
            <a:ext cx="303212" cy="228600"/>
          </a:xfrm>
          <a:prstGeom prst="rect">
            <a:avLst/>
          </a:prstGeom>
          <a:solidFill>
            <a:srgbClr val="99CCFF"/>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a:solidFill>
                  <a:srgbClr val="000000"/>
                </a:solidFill>
                <a:latin typeface="Gill Sans MT" pitchFamily="34" charset="0"/>
              </a:rPr>
              <a:t>5</a:t>
            </a:r>
          </a:p>
        </p:txBody>
      </p:sp>
      <p:sp>
        <p:nvSpPr>
          <p:cNvPr id="492562" name="Rectangle 18"/>
          <p:cNvSpPr>
            <a:spLocks noChangeArrowheads="1"/>
          </p:cNvSpPr>
          <p:nvPr/>
        </p:nvSpPr>
        <p:spPr bwMode="auto">
          <a:xfrm>
            <a:off x="5768975" y="3278188"/>
            <a:ext cx="303212" cy="228600"/>
          </a:xfrm>
          <a:prstGeom prst="rect">
            <a:avLst/>
          </a:prstGeom>
          <a:solidFill>
            <a:srgbClr val="CC99FF"/>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a:solidFill>
                  <a:srgbClr val="000000"/>
                </a:solidFill>
                <a:latin typeface="Gill Sans MT" pitchFamily="34" charset="0"/>
              </a:rPr>
              <a:t>0</a:t>
            </a:r>
          </a:p>
        </p:txBody>
      </p:sp>
      <p:sp>
        <p:nvSpPr>
          <p:cNvPr id="492563" name="Rectangle 19"/>
          <p:cNvSpPr>
            <a:spLocks noChangeArrowheads="1"/>
          </p:cNvSpPr>
          <p:nvPr/>
        </p:nvSpPr>
        <p:spPr bwMode="auto">
          <a:xfrm>
            <a:off x="4705350" y="4946650"/>
            <a:ext cx="758825" cy="227013"/>
          </a:xfrm>
          <a:prstGeom prst="rect">
            <a:avLst/>
          </a:prstGeom>
          <a:solidFill>
            <a:schemeClr val="accent1"/>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a:solidFill>
                  <a:srgbClr val="000000"/>
                </a:solidFill>
                <a:latin typeface="Gill Sans MT" pitchFamily="34" charset="0"/>
              </a:rPr>
              <a:t>CMP</a:t>
            </a:r>
          </a:p>
        </p:txBody>
      </p:sp>
      <p:sp>
        <p:nvSpPr>
          <p:cNvPr id="492564" name="Rectangle 20"/>
          <p:cNvSpPr>
            <a:spLocks noChangeArrowheads="1"/>
          </p:cNvSpPr>
          <p:nvPr/>
        </p:nvSpPr>
        <p:spPr bwMode="auto">
          <a:xfrm>
            <a:off x="5464175" y="4946650"/>
            <a:ext cx="303212" cy="228600"/>
          </a:xfrm>
          <a:prstGeom prst="rect">
            <a:avLst/>
          </a:prstGeom>
          <a:solidFill>
            <a:srgbClr val="99CCFF"/>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a:solidFill>
                  <a:srgbClr val="000000"/>
                </a:solidFill>
                <a:latin typeface="Gill Sans MT" pitchFamily="34" charset="0"/>
              </a:rPr>
              <a:t>3</a:t>
            </a:r>
          </a:p>
        </p:txBody>
      </p:sp>
      <p:sp>
        <p:nvSpPr>
          <p:cNvPr id="492565" name="Rectangle 21"/>
          <p:cNvSpPr>
            <a:spLocks noChangeArrowheads="1"/>
          </p:cNvSpPr>
          <p:nvPr/>
        </p:nvSpPr>
        <p:spPr bwMode="auto">
          <a:xfrm>
            <a:off x="5767387" y="4946650"/>
            <a:ext cx="303213" cy="228600"/>
          </a:xfrm>
          <a:prstGeom prst="rect">
            <a:avLst/>
          </a:prstGeom>
          <a:solidFill>
            <a:srgbClr val="FFCC99"/>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a:solidFill>
                  <a:srgbClr val="000000"/>
                </a:solidFill>
                <a:latin typeface="Gill Sans MT" pitchFamily="34" charset="0"/>
              </a:rPr>
              <a:t>1</a:t>
            </a:r>
          </a:p>
        </p:txBody>
      </p:sp>
      <p:sp>
        <p:nvSpPr>
          <p:cNvPr id="492566" name="Freeform 22"/>
          <p:cNvSpPr>
            <a:spLocks/>
          </p:cNvSpPr>
          <p:nvPr/>
        </p:nvSpPr>
        <p:spPr bwMode="auto">
          <a:xfrm>
            <a:off x="6527800" y="2670175"/>
            <a:ext cx="455612" cy="303213"/>
          </a:xfrm>
          <a:custGeom>
            <a:avLst/>
            <a:gdLst/>
            <a:ahLst/>
            <a:cxnLst>
              <a:cxn ang="0">
                <a:pos x="0" y="191"/>
              </a:cxn>
              <a:cxn ang="0">
                <a:pos x="95" y="191"/>
              </a:cxn>
              <a:cxn ang="0">
                <a:pos x="143" y="143"/>
              </a:cxn>
              <a:cxn ang="0">
                <a:pos x="191" y="191"/>
              </a:cxn>
              <a:cxn ang="0">
                <a:pos x="287" y="191"/>
              </a:cxn>
              <a:cxn ang="0">
                <a:pos x="191" y="0"/>
              </a:cxn>
              <a:cxn ang="0">
                <a:pos x="95" y="0"/>
              </a:cxn>
              <a:cxn ang="0">
                <a:pos x="0" y="191"/>
              </a:cxn>
            </a:cxnLst>
            <a:rect l="0" t="0" r="r" b="b"/>
            <a:pathLst>
              <a:path w="287" h="191">
                <a:moveTo>
                  <a:pt x="0" y="191"/>
                </a:moveTo>
                <a:lnTo>
                  <a:pt x="95" y="191"/>
                </a:lnTo>
                <a:lnTo>
                  <a:pt x="143" y="143"/>
                </a:lnTo>
                <a:lnTo>
                  <a:pt x="191" y="191"/>
                </a:lnTo>
                <a:lnTo>
                  <a:pt x="287" y="191"/>
                </a:lnTo>
                <a:lnTo>
                  <a:pt x="191" y="0"/>
                </a:lnTo>
                <a:lnTo>
                  <a:pt x="95" y="0"/>
                </a:lnTo>
                <a:lnTo>
                  <a:pt x="0" y="191"/>
                </a:lnTo>
                <a:close/>
              </a:path>
            </a:pathLst>
          </a:custGeom>
          <a:solidFill>
            <a:srgbClr val="3366FF"/>
          </a:solidFill>
          <a:ln w="9525">
            <a:noFill/>
            <a:round/>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a:lstStyle/>
          <a:p>
            <a:pPr algn="ctr" fontAlgn="base">
              <a:spcBef>
                <a:spcPct val="0"/>
              </a:spcBef>
              <a:spcAft>
                <a:spcPct val="0"/>
              </a:spcAft>
            </a:pPr>
            <a:endParaRPr lang="en-US" sz="1600">
              <a:solidFill>
                <a:srgbClr val="000000"/>
              </a:solidFill>
              <a:latin typeface="Gill Sans MT" pitchFamily="34" charset="0"/>
            </a:endParaRPr>
          </a:p>
        </p:txBody>
      </p:sp>
      <p:sp>
        <p:nvSpPr>
          <p:cNvPr id="492567" name="Freeform 23"/>
          <p:cNvSpPr>
            <a:spLocks/>
          </p:cNvSpPr>
          <p:nvPr/>
        </p:nvSpPr>
        <p:spPr bwMode="auto">
          <a:xfrm>
            <a:off x="6527800" y="2062163"/>
            <a:ext cx="455612" cy="303212"/>
          </a:xfrm>
          <a:custGeom>
            <a:avLst/>
            <a:gdLst/>
            <a:ahLst/>
            <a:cxnLst>
              <a:cxn ang="0">
                <a:pos x="0" y="191"/>
              </a:cxn>
              <a:cxn ang="0">
                <a:pos x="95" y="191"/>
              </a:cxn>
              <a:cxn ang="0">
                <a:pos x="143" y="143"/>
              </a:cxn>
              <a:cxn ang="0">
                <a:pos x="191" y="191"/>
              </a:cxn>
              <a:cxn ang="0">
                <a:pos x="287" y="191"/>
              </a:cxn>
              <a:cxn ang="0">
                <a:pos x="191" y="0"/>
              </a:cxn>
              <a:cxn ang="0">
                <a:pos x="95" y="0"/>
              </a:cxn>
              <a:cxn ang="0">
                <a:pos x="0" y="191"/>
              </a:cxn>
            </a:cxnLst>
            <a:rect l="0" t="0" r="r" b="b"/>
            <a:pathLst>
              <a:path w="287" h="191">
                <a:moveTo>
                  <a:pt x="0" y="191"/>
                </a:moveTo>
                <a:lnTo>
                  <a:pt x="95" y="191"/>
                </a:lnTo>
                <a:lnTo>
                  <a:pt x="143" y="143"/>
                </a:lnTo>
                <a:lnTo>
                  <a:pt x="191" y="191"/>
                </a:lnTo>
                <a:lnTo>
                  <a:pt x="287" y="191"/>
                </a:lnTo>
                <a:lnTo>
                  <a:pt x="191" y="0"/>
                </a:lnTo>
                <a:lnTo>
                  <a:pt x="95" y="0"/>
                </a:lnTo>
                <a:lnTo>
                  <a:pt x="0" y="191"/>
                </a:lnTo>
                <a:close/>
              </a:path>
            </a:pathLst>
          </a:custGeom>
          <a:solidFill>
            <a:srgbClr val="3366FF"/>
          </a:solidFill>
          <a:ln w="9525">
            <a:noFill/>
            <a:round/>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a:lstStyle/>
          <a:p>
            <a:pPr algn="ctr" fontAlgn="base">
              <a:spcBef>
                <a:spcPct val="0"/>
              </a:spcBef>
              <a:spcAft>
                <a:spcPct val="0"/>
              </a:spcAft>
            </a:pPr>
            <a:endParaRPr lang="en-US" sz="1600">
              <a:solidFill>
                <a:srgbClr val="000000"/>
              </a:solidFill>
              <a:latin typeface="Gill Sans MT" pitchFamily="34" charset="0"/>
            </a:endParaRPr>
          </a:p>
        </p:txBody>
      </p:sp>
      <p:sp>
        <p:nvSpPr>
          <p:cNvPr id="492568" name="Text Box 24"/>
          <p:cNvSpPr txBox="1">
            <a:spLocks noChangeArrowheads="1"/>
          </p:cNvSpPr>
          <p:nvPr/>
        </p:nvSpPr>
        <p:spPr bwMode="auto">
          <a:xfrm>
            <a:off x="6511925" y="2366963"/>
            <a:ext cx="579005" cy="307777"/>
          </a:xfrm>
          <a:prstGeom prst="rect">
            <a:avLst/>
          </a:prstGeom>
          <a:noFill/>
          <a:ln w="9525">
            <a:noFill/>
            <a:miter lim="800000"/>
            <a:headEnd/>
            <a:tailEnd/>
          </a:ln>
          <a:effectLst/>
        </p:spPr>
        <p:txBody>
          <a:bodyPr wrap="none">
            <a:spAutoFit/>
          </a:bodyPr>
          <a:lstStyle/>
          <a:p>
            <a:pPr algn="ctr" fontAlgn="base">
              <a:spcBef>
                <a:spcPct val="0"/>
              </a:spcBef>
              <a:spcAft>
                <a:spcPct val="0"/>
              </a:spcAft>
            </a:pPr>
            <a:r>
              <a:rPr lang="en-US" sz="1400">
                <a:solidFill>
                  <a:srgbClr val="000000"/>
                </a:solidFill>
                <a:latin typeface="Gill Sans MT" pitchFamily="34" charset="0"/>
              </a:rPr>
              <a:t>ALU</a:t>
            </a:r>
            <a:r>
              <a:rPr lang="en-US" sz="1400" baseline="-25000">
                <a:solidFill>
                  <a:srgbClr val="000000"/>
                </a:solidFill>
                <a:latin typeface="Gill Sans MT" pitchFamily="34" charset="0"/>
              </a:rPr>
              <a:t>1</a:t>
            </a:r>
          </a:p>
        </p:txBody>
      </p:sp>
      <p:sp>
        <p:nvSpPr>
          <p:cNvPr id="492569" name="Text Box 25"/>
          <p:cNvSpPr txBox="1">
            <a:spLocks noChangeArrowheads="1"/>
          </p:cNvSpPr>
          <p:nvPr/>
        </p:nvSpPr>
        <p:spPr bwMode="auto">
          <a:xfrm>
            <a:off x="6465887" y="1758950"/>
            <a:ext cx="511175" cy="304800"/>
          </a:xfrm>
          <a:prstGeom prst="rect">
            <a:avLst/>
          </a:prstGeom>
          <a:noFill/>
          <a:ln w="9525">
            <a:noFill/>
            <a:miter lim="800000"/>
            <a:headEnd/>
            <a:tailEnd/>
          </a:ln>
          <a:effectLst/>
        </p:spPr>
        <p:txBody>
          <a:bodyPr wrap="none">
            <a:spAutoFit/>
          </a:bodyPr>
          <a:lstStyle/>
          <a:p>
            <a:pPr algn="ctr" fontAlgn="base">
              <a:spcBef>
                <a:spcPct val="0"/>
              </a:spcBef>
              <a:spcAft>
                <a:spcPct val="0"/>
              </a:spcAft>
            </a:pPr>
            <a:r>
              <a:rPr lang="en-US" sz="1400">
                <a:solidFill>
                  <a:srgbClr val="000000"/>
                </a:solidFill>
                <a:latin typeface="Gill Sans MT" pitchFamily="34" charset="0"/>
              </a:rPr>
              <a:t>Shift</a:t>
            </a:r>
            <a:endParaRPr lang="en-US" sz="1400" baseline="-25000">
              <a:solidFill>
                <a:srgbClr val="000000"/>
              </a:solidFill>
              <a:latin typeface="Gill Sans MT" pitchFamily="34" charset="0"/>
            </a:endParaRPr>
          </a:p>
        </p:txBody>
      </p:sp>
      <p:sp>
        <p:nvSpPr>
          <p:cNvPr id="492570" name="Freeform 26"/>
          <p:cNvSpPr>
            <a:spLocks/>
          </p:cNvSpPr>
          <p:nvPr/>
        </p:nvSpPr>
        <p:spPr bwMode="auto">
          <a:xfrm>
            <a:off x="7437437" y="2670175"/>
            <a:ext cx="455613" cy="303213"/>
          </a:xfrm>
          <a:custGeom>
            <a:avLst/>
            <a:gdLst/>
            <a:ahLst/>
            <a:cxnLst>
              <a:cxn ang="0">
                <a:pos x="0" y="191"/>
              </a:cxn>
              <a:cxn ang="0">
                <a:pos x="95" y="191"/>
              </a:cxn>
              <a:cxn ang="0">
                <a:pos x="143" y="143"/>
              </a:cxn>
              <a:cxn ang="0">
                <a:pos x="191" y="191"/>
              </a:cxn>
              <a:cxn ang="0">
                <a:pos x="287" y="191"/>
              </a:cxn>
              <a:cxn ang="0">
                <a:pos x="191" y="0"/>
              </a:cxn>
              <a:cxn ang="0">
                <a:pos x="95" y="0"/>
              </a:cxn>
              <a:cxn ang="0">
                <a:pos x="0" y="191"/>
              </a:cxn>
            </a:cxnLst>
            <a:rect l="0" t="0" r="r" b="b"/>
            <a:pathLst>
              <a:path w="287" h="191">
                <a:moveTo>
                  <a:pt x="0" y="191"/>
                </a:moveTo>
                <a:lnTo>
                  <a:pt x="95" y="191"/>
                </a:lnTo>
                <a:lnTo>
                  <a:pt x="143" y="143"/>
                </a:lnTo>
                <a:lnTo>
                  <a:pt x="191" y="191"/>
                </a:lnTo>
                <a:lnTo>
                  <a:pt x="287" y="191"/>
                </a:lnTo>
                <a:lnTo>
                  <a:pt x="191" y="0"/>
                </a:lnTo>
                <a:lnTo>
                  <a:pt x="95" y="0"/>
                </a:lnTo>
                <a:lnTo>
                  <a:pt x="0" y="191"/>
                </a:lnTo>
                <a:close/>
              </a:path>
            </a:pathLst>
          </a:custGeom>
          <a:solidFill>
            <a:srgbClr val="3366FF"/>
          </a:solidFill>
          <a:ln w="9525">
            <a:noFill/>
            <a:round/>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a:lstStyle/>
          <a:p>
            <a:pPr algn="ctr" fontAlgn="base">
              <a:spcBef>
                <a:spcPct val="0"/>
              </a:spcBef>
              <a:spcAft>
                <a:spcPct val="0"/>
              </a:spcAft>
            </a:pPr>
            <a:endParaRPr lang="en-US" sz="1600">
              <a:solidFill>
                <a:srgbClr val="000000"/>
              </a:solidFill>
              <a:latin typeface="Gill Sans MT" pitchFamily="34" charset="0"/>
            </a:endParaRPr>
          </a:p>
        </p:txBody>
      </p:sp>
      <p:sp>
        <p:nvSpPr>
          <p:cNvPr id="492571" name="Freeform 27"/>
          <p:cNvSpPr>
            <a:spLocks/>
          </p:cNvSpPr>
          <p:nvPr/>
        </p:nvSpPr>
        <p:spPr bwMode="auto">
          <a:xfrm>
            <a:off x="7437437" y="2062163"/>
            <a:ext cx="455613" cy="303212"/>
          </a:xfrm>
          <a:custGeom>
            <a:avLst/>
            <a:gdLst/>
            <a:ahLst/>
            <a:cxnLst>
              <a:cxn ang="0">
                <a:pos x="0" y="191"/>
              </a:cxn>
              <a:cxn ang="0">
                <a:pos x="95" y="191"/>
              </a:cxn>
              <a:cxn ang="0">
                <a:pos x="143" y="143"/>
              </a:cxn>
              <a:cxn ang="0">
                <a:pos x="191" y="191"/>
              </a:cxn>
              <a:cxn ang="0">
                <a:pos x="287" y="191"/>
              </a:cxn>
              <a:cxn ang="0">
                <a:pos x="191" y="0"/>
              </a:cxn>
              <a:cxn ang="0">
                <a:pos x="95" y="0"/>
              </a:cxn>
              <a:cxn ang="0">
                <a:pos x="0" y="191"/>
              </a:cxn>
            </a:cxnLst>
            <a:rect l="0" t="0" r="r" b="b"/>
            <a:pathLst>
              <a:path w="287" h="191">
                <a:moveTo>
                  <a:pt x="0" y="191"/>
                </a:moveTo>
                <a:lnTo>
                  <a:pt x="95" y="191"/>
                </a:lnTo>
                <a:lnTo>
                  <a:pt x="143" y="143"/>
                </a:lnTo>
                <a:lnTo>
                  <a:pt x="191" y="191"/>
                </a:lnTo>
                <a:lnTo>
                  <a:pt x="287" y="191"/>
                </a:lnTo>
                <a:lnTo>
                  <a:pt x="191" y="0"/>
                </a:lnTo>
                <a:lnTo>
                  <a:pt x="95" y="0"/>
                </a:lnTo>
                <a:lnTo>
                  <a:pt x="0" y="191"/>
                </a:lnTo>
                <a:close/>
              </a:path>
            </a:pathLst>
          </a:custGeom>
          <a:solidFill>
            <a:srgbClr val="3366FF"/>
          </a:solidFill>
          <a:ln w="9525">
            <a:noFill/>
            <a:round/>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a:lstStyle/>
          <a:p>
            <a:pPr algn="ctr" fontAlgn="base">
              <a:spcBef>
                <a:spcPct val="0"/>
              </a:spcBef>
              <a:spcAft>
                <a:spcPct val="0"/>
              </a:spcAft>
            </a:pPr>
            <a:endParaRPr lang="en-US" sz="1600">
              <a:solidFill>
                <a:srgbClr val="000000"/>
              </a:solidFill>
              <a:latin typeface="Gill Sans MT" pitchFamily="34" charset="0"/>
            </a:endParaRPr>
          </a:p>
        </p:txBody>
      </p:sp>
      <p:sp>
        <p:nvSpPr>
          <p:cNvPr id="492572" name="Text Box 28"/>
          <p:cNvSpPr txBox="1">
            <a:spLocks noChangeArrowheads="1"/>
          </p:cNvSpPr>
          <p:nvPr/>
        </p:nvSpPr>
        <p:spPr bwMode="auto">
          <a:xfrm>
            <a:off x="7432675" y="2368550"/>
            <a:ext cx="579006" cy="307777"/>
          </a:xfrm>
          <a:prstGeom prst="rect">
            <a:avLst/>
          </a:prstGeom>
          <a:noFill/>
          <a:ln w="9525">
            <a:noFill/>
            <a:miter lim="800000"/>
            <a:headEnd/>
            <a:tailEnd/>
          </a:ln>
          <a:effectLst/>
        </p:spPr>
        <p:txBody>
          <a:bodyPr wrap="none">
            <a:spAutoFit/>
          </a:bodyPr>
          <a:lstStyle/>
          <a:p>
            <a:pPr algn="ctr" fontAlgn="base">
              <a:spcBef>
                <a:spcPct val="0"/>
              </a:spcBef>
              <a:spcAft>
                <a:spcPct val="0"/>
              </a:spcAft>
            </a:pPr>
            <a:r>
              <a:rPr lang="en-US" sz="1400">
                <a:solidFill>
                  <a:srgbClr val="000000"/>
                </a:solidFill>
                <a:latin typeface="Gill Sans MT" pitchFamily="34" charset="0"/>
              </a:rPr>
              <a:t>ALU</a:t>
            </a:r>
            <a:r>
              <a:rPr lang="en-US" sz="1400" baseline="-25000">
                <a:solidFill>
                  <a:srgbClr val="000000"/>
                </a:solidFill>
                <a:latin typeface="Gill Sans MT" pitchFamily="34" charset="0"/>
              </a:rPr>
              <a:t>2</a:t>
            </a:r>
          </a:p>
        </p:txBody>
      </p:sp>
      <p:sp>
        <p:nvSpPr>
          <p:cNvPr id="492573" name="Text Box 29"/>
          <p:cNvSpPr txBox="1">
            <a:spLocks noChangeArrowheads="1"/>
          </p:cNvSpPr>
          <p:nvPr/>
        </p:nvSpPr>
        <p:spPr bwMode="auto">
          <a:xfrm>
            <a:off x="7394575" y="1760538"/>
            <a:ext cx="540534" cy="307777"/>
          </a:xfrm>
          <a:prstGeom prst="rect">
            <a:avLst/>
          </a:prstGeom>
          <a:noFill/>
          <a:ln w="9525">
            <a:noFill/>
            <a:miter lim="800000"/>
            <a:headEnd/>
            <a:tailEnd/>
          </a:ln>
          <a:effectLst/>
        </p:spPr>
        <p:txBody>
          <a:bodyPr wrap="none">
            <a:spAutoFit/>
          </a:bodyPr>
          <a:lstStyle/>
          <a:p>
            <a:pPr algn="ctr" fontAlgn="base">
              <a:spcBef>
                <a:spcPct val="0"/>
              </a:spcBef>
              <a:spcAft>
                <a:spcPct val="0"/>
              </a:spcAft>
            </a:pPr>
            <a:r>
              <a:rPr lang="en-US" sz="1400">
                <a:solidFill>
                  <a:srgbClr val="000000"/>
                </a:solidFill>
                <a:latin typeface="Gill Sans MT" pitchFamily="34" charset="0"/>
              </a:rPr>
              <a:t>Load</a:t>
            </a:r>
            <a:endParaRPr lang="en-US" sz="1400" baseline="-25000">
              <a:solidFill>
                <a:srgbClr val="000000"/>
              </a:solidFill>
              <a:latin typeface="Gill Sans MT" pitchFamily="34" charset="0"/>
            </a:endParaRPr>
          </a:p>
        </p:txBody>
      </p:sp>
      <p:sp>
        <p:nvSpPr>
          <p:cNvPr id="492574" name="Line 30"/>
          <p:cNvSpPr>
            <a:spLocks noChangeShapeType="1"/>
          </p:cNvSpPr>
          <p:nvPr/>
        </p:nvSpPr>
        <p:spPr bwMode="auto">
          <a:xfrm>
            <a:off x="6072187" y="4111625"/>
            <a:ext cx="455613" cy="0"/>
          </a:xfrm>
          <a:prstGeom prst="line">
            <a:avLst/>
          </a:prstGeom>
          <a:noFill/>
          <a:ln w="9525">
            <a:solidFill>
              <a:schemeClr val="tx1"/>
            </a:solidFill>
            <a:round/>
            <a:headEnd/>
            <a:tailEnd type="triangle" w="med" len="med"/>
          </a:ln>
          <a:effectLst/>
        </p:spPr>
        <p:txBody>
          <a:bodyPr/>
          <a:lstStyle/>
          <a:p>
            <a:pPr algn="ctr" fontAlgn="base">
              <a:spcBef>
                <a:spcPct val="0"/>
              </a:spcBef>
              <a:spcAft>
                <a:spcPct val="0"/>
              </a:spcAft>
            </a:pPr>
            <a:endParaRPr lang="en-US" sz="1600">
              <a:solidFill>
                <a:srgbClr val="000000"/>
              </a:solidFill>
              <a:latin typeface="Gill Sans MT" pitchFamily="34" charset="0"/>
            </a:endParaRPr>
          </a:p>
        </p:txBody>
      </p:sp>
      <p:sp>
        <p:nvSpPr>
          <p:cNvPr id="492575" name="Line 31"/>
          <p:cNvSpPr>
            <a:spLocks noChangeShapeType="1"/>
          </p:cNvSpPr>
          <p:nvPr/>
        </p:nvSpPr>
        <p:spPr bwMode="auto">
          <a:xfrm>
            <a:off x="6072187" y="3352800"/>
            <a:ext cx="455613" cy="0"/>
          </a:xfrm>
          <a:prstGeom prst="line">
            <a:avLst/>
          </a:prstGeom>
          <a:noFill/>
          <a:ln w="9525">
            <a:solidFill>
              <a:schemeClr val="tx1"/>
            </a:solidFill>
            <a:round/>
            <a:headEnd/>
            <a:tailEnd type="triangle" w="med" len="med"/>
          </a:ln>
          <a:effectLst/>
        </p:spPr>
        <p:txBody>
          <a:bodyPr/>
          <a:lstStyle/>
          <a:p>
            <a:pPr algn="ctr" fontAlgn="base">
              <a:spcBef>
                <a:spcPct val="0"/>
              </a:spcBef>
              <a:spcAft>
                <a:spcPct val="0"/>
              </a:spcAft>
            </a:pPr>
            <a:endParaRPr lang="en-US" sz="1600">
              <a:solidFill>
                <a:srgbClr val="000000"/>
              </a:solidFill>
              <a:latin typeface="Gill Sans MT" pitchFamily="34" charset="0"/>
            </a:endParaRPr>
          </a:p>
        </p:txBody>
      </p:sp>
      <p:sp>
        <p:nvSpPr>
          <p:cNvPr id="492576" name="Line 32"/>
          <p:cNvSpPr>
            <a:spLocks noChangeShapeType="1"/>
          </p:cNvSpPr>
          <p:nvPr/>
        </p:nvSpPr>
        <p:spPr bwMode="auto">
          <a:xfrm flipH="1">
            <a:off x="6072187" y="4187825"/>
            <a:ext cx="455613" cy="0"/>
          </a:xfrm>
          <a:prstGeom prst="line">
            <a:avLst/>
          </a:prstGeom>
          <a:noFill/>
          <a:ln w="38100">
            <a:solidFill>
              <a:srgbClr val="008000"/>
            </a:solidFill>
            <a:round/>
            <a:headEnd/>
            <a:tailEnd type="triangle" w="med" len="med"/>
          </a:ln>
          <a:effectLst/>
        </p:spPr>
        <p:txBody>
          <a:bodyPr/>
          <a:lstStyle/>
          <a:p>
            <a:pPr algn="ctr" fontAlgn="base">
              <a:spcBef>
                <a:spcPct val="0"/>
              </a:spcBef>
              <a:spcAft>
                <a:spcPct val="0"/>
              </a:spcAft>
            </a:pPr>
            <a:endParaRPr lang="en-US" sz="1600">
              <a:solidFill>
                <a:srgbClr val="000000"/>
              </a:solidFill>
              <a:latin typeface="Gill Sans MT" pitchFamily="34" charset="0"/>
            </a:endParaRPr>
          </a:p>
        </p:txBody>
      </p:sp>
      <p:sp>
        <p:nvSpPr>
          <p:cNvPr id="492577" name="Line 33"/>
          <p:cNvSpPr>
            <a:spLocks noChangeShapeType="1"/>
          </p:cNvSpPr>
          <p:nvPr/>
        </p:nvSpPr>
        <p:spPr bwMode="auto">
          <a:xfrm flipH="1">
            <a:off x="6072187" y="3429000"/>
            <a:ext cx="455613" cy="0"/>
          </a:xfrm>
          <a:prstGeom prst="line">
            <a:avLst/>
          </a:prstGeom>
          <a:noFill/>
          <a:ln w="38100">
            <a:solidFill>
              <a:srgbClr val="FF0000"/>
            </a:solidFill>
            <a:round/>
            <a:headEnd/>
            <a:tailEnd type="triangle" w="med" len="med"/>
          </a:ln>
          <a:effectLst/>
        </p:spPr>
        <p:txBody>
          <a:bodyPr/>
          <a:lstStyle/>
          <a:p>
            <a:pPr algn="ctr" fontAlgn="base">
              <a:spcBef>
                <a:spcPct val="0"/>
              </a:spcBef>
              <a:spcAft>
                <a:spcPct val="0"/>
              </a:spcAft>
            </a:pPr>
            <a:endParaRPr lang="en-US" sz="1600">
              <a:solidFill>
                <a:srgbClr val="000000"/>
              </a:solidFill>
              <a:latin typeface="Gill Sans MT" pitchFamily="34" charset="0"/>
            </a:endParaRPr>
          </a:p>
        </p:txBody>
      </p:sp>
      <p:sp>
        <p:nvSpPr>
          <p:cNvPr id="492578" name="AutoShape 34"/>
          <p:cNvSpPr>
            <a:spLocks noChangeArrowheads="1"/>
          </p:cNvSpPr>
          <p:nvPr/>
        </p:nvSpPr>
        <p:spPr bwMode="auto">
          <a:xfrm>
            <a:off x="8348662" y="3124200"/>
            <a:ext cx="454025" cy="2354263"/>
          </a:xfrm>
          <a:prstGeom prst="roundRect">
            <a:avLst>
              <a:gd name="adj" fmla="val 16667"/>
            </a:avLst>
          </a:prstGeom>
          <a:solidFill>
            <a:srgbClr val="99CC00"/>
          </a:solidFill>
          <a:ln w="9525">
            <a:solidFill>
              <a:schemeClr val="tx1"/>
            </a:solidFill>
            <a:round/>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vert="eaVert" wrap="none" anchor="ctr"/>
          <a:lstStyle/>
          <a:p>
            <a:pPr algn="ctr" fontAlgn="base">
              <a:spcBef>
                <a:spcPct val="0"/>
              </a:spcBef>
              <a:spcAft>
                <a:spcPct val="0"/>
              </a:spcAft>
            </a:pPr>
            <a:r>
              <a:rPr lang="en-US">
                <a:solidFill>
                  <a:srgbClr val="000000"/>
                </a:solidFill>
                <a:latin typeface="Gill Sans MT" pitchFamily="34" charset="0"/>
              </a:rPr>
              <a:t>Select Logic for Port 1</a:t>
            </a:r>
            <a:endParaRPr lang="en-US" baseline="-25000">
              <a:solidFill>
                <a:srgbClr val="000000"/>
              </a:solidFill>
              <a:latin typeface="Gill Sans MT" pitchFamily="34" charset="0"/>
            </a:endParaRPr>
          </a:p>
        </p:txBody>
      </p:sp>
      <p:sp>
        <p:nvSpPr>
          <p:cNvPr id="492579" name="Freeform 35"/>
          <p:cNvSpPr>
            <a:spLocks/>
          </p:cNvSpPr>
          <p:nvPr/>
        </p:nvSpPr>
        <p:spPr bwMode="auto">
          <a:xfrm>
            <a:off x="8348662" y="2670175"/>
            <a:ext cx="455613" cy="303213"/>
          </a:xfrm>
          <a:custGeom>
            <a:avLst/>
            <a:gdLst/>
            <a:ahLst/>
            <a:cxnLst>
              <a:cxn ang="0">
                <a:pos x="0" y="191"/>
              </a:cxn>
              <a:cxn ang="0">
                <a:pos x="95" y="191"/>
              </a:cxn>
              <a:cxn ang="0">
                <a:pos x="143" y="143"/>
              </a:cxn>
              <a:cxn ang="0">
                <a:pos x="191" y="191"/>
              </a:cxn>
              <a:cxn ang="0">
                <a:pos x="287" y="191"/>
              </a:cxn>
              <a:cxn ang="0">
                <a:pos x="191" y="0"/>
              </a:cxn>
              <a:cxn ang="0">
                <a:pos x="95" y="0"/>
              </a:cxn>
              <a:cxn ang="0">
                <a:pos x="0" y="191"/>
              </a:cxn>
            </a:cxnLst>
            <a:rect l="0" t="0" r="r" b="b"/>
            <a:pathLst>
              <a:path w="287" h="191">
                <a:moveTo>
                  <a:pt x="0" y="191"/>
                </a:moveTo>
                <a:lnTo>
                  <a:pt x="95" y="191"/>
                </a:lnTo>
                <a:lnTo>
                  <a:pt x="143" y="143"/>
                </a:lnTo>
                <a:lnTo>
                  <a:pt x="191" y="191"/>
                </a:lnTo>
                <a:lnTo>
                  <a:pt x="287" y="191"/>
                </a:lnTo>
                <a:lnTo>
                  <a:pt x="191" y="0"/>
                </a:lnTo>
                <a:lnTo>
                  <a:pt x="95" y="0"/>
                </a:lnTo>
                <a:lnTo>
                  <a:pt x="0" y="191"/>
                </a:lnTo>
                <a:close/>
              </a:path>
            </a:pathLst>
          </a:custGeom>
          <a:solidFill>
            <a:srgbClr val="3366FF"/>
          </a:solidFill>
          <a:ln w="9525">
            <a:noFill/>
            <a:round/>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a:lstStyle/>
          <a:p>
            <a:pPr algn="ctr" fontAlgn="base">
              <a:spcBef>
                <a:spcPct val="0"/>
              </a:spcBef>
              <a:spcAft>
                <a:spcPct val="0"/>
              </a:spcAft>
            </a:pPr>
            <a:endParaRPr lang="en-US" sz="1600">
              <a:solidFill>
                <a:srgbClr val="000000"/>
              </a:solidFill>
              <a:latin typeface="Gill Sans MT" pitchFamily="34" charset="0"/>
            </a:endParaRPr>
          </a:p>
        </p:txBody>
      </p:sp>
      <p:sp>
        <p:nvSpPr>
          <p:cNvPr id="492580" name="Freeform 36"/>
          <p:cNvSpPr>
            <a:spLocks/>
          </p:cNvSpPr>
          <p:nvPr/>
        </p:nvSpPr>
        <p:spPr bwMode="auto">
          <a:xfrm>
            <a:off x="8348662" y="2062163"/>
            <a:ext cx="455613" cy="303212"/>
          </a:xfrm>
          <a:custGeom>
            <a:avLst/>
            <a:gdLst/>
            <a:ahLst/>
            <a:cxnLst>
              <a:cxn ang="0">
                <a:pos x="0" y="191"/>
              </a:cxn>
              <a:cxn ang="0">
                <a:pos x="95" y="191"/>
              </a:cxn>
              <a:cxn ang="0">
                <a:pos x="143" y="143"/>
              </a:cxn>
              <a:cxn ang="0">
                <a:pos x="191" y="191"/>
              </a:cxn>
              <a:cxn ang="0">
                <a:pos x="287" y="191"/>
              </a:cxn>
              <a:cxn ang="0">
                <a:pos x="191" y="0"/>
              </a:cxn>
              <a:cxn ang="0">
                <a:pos x="95" y="0"/>
              </a:cxn>
              <a:cxn ang="0">
                <a:pos x="0" y="191"/>
              </a:cxn>
            </a:cxnLst>
            <a:rect l="0" t="0" r="r" b="b"/>
            <a:pathLst>
              <a:path w="287" h="191">
                <a:moveTo>
                  <a:pt x="0" y="191"/>
                </a:moveTo>
                <a:lnTo>
                  <a:pt x="95" y="191"/>
                </a:lnTo>
                <a:lnTo>
                  <a:pt x="143" y="143"/>
                </a:lnTo>
                <a:lnTo>
                  <a:pt x="191" y="191"/>
                </a:lnTo>
                <a:lnTo>
                  <a:pt x="287" y="191"/>
                </a:lnTo>
                <a:lnTo>
                  <a:pt x="191" y="0"/>
                </a:lnTo>
                <a:lnTo>
                  <a:pt x="95" y="0"/>
                </a:lnTo>
                <a:lnTo>
                  <a:pt x="0" y="191"/>
                </a:lnTo>
                <a:close/>
              </a:path>
            </a:pathLst>
          </a:custGeom>
          <a:solidFill>
            <a:srgbClr val="3366FF"/>
          </a:solidFill>
          <a:ln w="9525">
            <a:noFill/>
            <a:round/>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a:lstStyle/>
          <a:p>
            <a:pPr algn="ctr" fontAlgn="base">
              <a:spcBef>
                <a:spcPct val="0"/>
              </a:spcBef>
              <a:spcAft>
                <a:spcPct val="0"/>
              </a:spcAft>
            </a:pPr>
            <a:endParaRPr lang="en-US" sz="1600">
              <a:solidFill>
                <a:srgbClr val="000000"/>
              </a:solidFill>
              <a:latin typeface="Gill Sans MT" pitchFamily="34" charset="0"/>
            </a:endParaRPr>
          </a:p>
        </p:txBody>
      </p:sp>
      <p:sp>
        <p:nvSpPr>
          <p:cNvPr id="492581" name="Text Box 37"/>
          <p:cNvSpPr txBox="1">
            <a:spLocks noChangeArrowheads="1"/>
          </p:cNvSpPr>
          <p:nvPr/>
        </p:nvSpPr>
        <p:spPr bwMode="auto">
          <a:xfrm>
            <a:off x="8355012" y="2366963"/>
            <a:ext cx="579005" cy="307777"/>
          </a:xfrm>
          <a:prstGeom prst="rect">
            <a:avLst/>
          </a:prstGeom>
          <a:noFill/>
          <a:ln w="9525">
            <a:noFill/>
            <a:miter lim="800000"/>
            <a:headEnd/>
            <a:tailEnd/>
          </a:ln>
          <a:effectLst/>
        </p:spPr>
        <p:txBody>
          <a:bodyPr wrap="none">
            <a:spAutoFit/>
          </a:bodyPr>
          <a:lstStyle/>
          <a:p>
            <a:pPr algn="ctr" fontAlgn="base">
              <a:spcBef>
                <a:spcPct val="0"/>
              </a:spcBef>
              <a:spcAft>
                <a:spcPct val="0"/>
              </a:spcAft>
            </a:pPr>
            <a:r>
              <a:rPr lang="en-US" sz="1400">
                <a:solidFill>
                  <a:srgbClr val="000000"/>
                </a:solidFill>
                <a:latin typeface="Gill Sans MT" pitchFamily="34" charset="0"/>
              </a:rPr>
              <a:t>ALU</a:t>
            </a:r>
            <a:r>
              <a:rPr lang="en-US" sz="1400" baseline="-25000">
                <a:solidFill>
                  <a:srgbClr val="000000"/>
                </a:solidFill>
                <a:latin typeface="Gill Sans MT" pitchFamily="34" charset="0"/>
              </a:rPr>
              <a:t>3</a:t>
            </a:r>
          </a:p>
        </p:txBody>
      </p:sp>
      <p:sp>
        <p:nvSpPr>
          <p:cNvPr id="492582" name="Text Box 38"/>
          <p:cNvSpPr txBox="1">
            <a:spLocks noChangeArrowheads="1"/>
          </p:cNvSpPr>
          <p:nvPr/>
        </p:nvSpPr>
        <p:spPr bwMode="auto">
          <a:xfrm>
            <a:off x="8297862" y="1760538"/>
            <a:ext cx="578620" cy="307777"/>
          </a:xfrm>
          <a:prstGeom prst="rect">
            <a:avLst/>
          </a:prstGeom>
          <a:noFill/>
          <a:ln w="9525">
            <a:noFill/>
            <a:miter lim="800000"/>
            <a:headEnd/>
            <a:tailEnd/>
          </a:ln>
          <a:effectLst/>
        </p:spPr>
        <p:txBody>
          <a:bodyPr wrap="none">
            <a:spAutoFit/>
          </a:bodyPr>
          <a:lstStyle/>
          <a:p>
            <a:pPr algn="ctr" fontAlgn="base">
              <a:spcBef>
                <a:spcPct val="0"/>
              </a:spcBef>
              <a:spcAft>
                <a:spcPct val="0"/>
              </a:spcAft>
            </a:pPr>
            <a:r>
              <a:rPr lang="en-US" sz="1400">
                <a:solidFill>
                  <a:srgbClr val="000000"/>
                </a:solidFill>
                <a:latin typeface="Gill Sans MT" pitchFamily="34" charset="0"/>
              </a:rPr>
              <a:t>Store</a:t>
            </a:r>
            <a:endParaRPr lang="en-US" sz="1400" baseline="-25000">
              <a:solidFill>
                <a:srgbClr val="000000"/>
              </a:solidFill>
              <a:latin typeface="Gill Sans MT" pitchFamily="34" charset="0"/>
            </a:endParaRPr>
          </a:p>
        </p:txBody>
      </p:sp>
    </p:spTree>
    <p:extLst>
      <p:ext uri="{BB962C8B-B14F-4D97-AF65-F5344CB8AC3E}">
        <p14:creationId xmlns:p14="http://schemas.microsoft.com/office/powerpoint/2010/main" val="418938667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5618" name="Rectangle 2"/>
          <p:cNvSpPr>
            <a:spLocks noGrp="1" noChangeArrowheads="1"/>
          </p:cNvSpPr>
          <p:nvPr>
            <p:ph type="title"/>
          </p:nvPr>
        </p:nvSpPr>
        <p:spPr/>
        <p:txBody>
          <a:bodyPr>
            <a:normAutofit fontScale="90000"/>
          </a:bodyPr>
          <a:lstStyle/>
          <a:p>
            <a:r>
              <a:rPr lang="en-US"/>
              <a:t>Port Binding</a:t>
            </a:r>
          </a:p>
        </p:txBody>
      </p:sp>
      <p:sp>
        <p:nvSpPr>
          <p:cNvPr id="495619" name="Rectangle 3"/>
          <p:cNvSpPr>
            <a:spLocks noGrp="1" noChangeArrowheads="1"/>
          </p:cNvSpPr>
          <p:nvPr>
            <p:ph idx="1"/>
          </p:nvPr>
        </p:nvSpPr>
        <p:spPr/>
        <p:txBody>
          <a:bodyPr/>
          <a:lstStyle/>
          <a:p>
            <a:pPr>
              <a:lnSpc>
                <a:spcPct val="80000"/>
              </a:lnSpc>
            </a:pPr>
            <a:r>
              <a:rPr lang="en-US" dirty="0"/>
              <a:t>Assignment of functional units to execution ports</a:t>
            </a:r>
          </a:p>
          <a:p>
            <a:pPr lvl="1">
              <a:lnSpc>
                <a:spcPct val="80000"/>
              </a:lnSpc>
            </a:pPr>
            <a:r>
              <a:rPr lang="en-US" dirty="0"/>
              <a:t>Depends on number/type of FUs and issue width</a:t>
            </a:r>
          </a:p>
        </p:txBody>
      </p:sp>
      <p:sp>
        <p:nvSpPr>
          <p:cNvPr id="495657" name="Text Box 41"/>
          <p:cNvSpPr txBox="1">
            <a:spLocks noChangeArrowheads="1"/>
          </p:cNvSpPr>
          <p:nvPr/>
        </p:nvSpPr>
        <p:spPr bwMode="auto">
          <a:xfrm>
            <a:off x="2506142" y="3430587"/>
            <a:ext cx="561950" cy="307777"/>
          </a:xfrm>
          <a:prstGeom prst="rect">
            <a:avLst/>
          </a:prstGeom>
          <a:noFill/>
          <a:ln w="9525">
            <a:noFill/>
            <a:miter lim="800000"/>
            <a:headEnd/>
            <a:tailEnd/>
          </a:ln>
          <a:effectLst/>
        </p:spPr>
        <p:txBody>
          <a:bodyPr wrap="none">
            <a:spAutoFit/>
          </a:bodyPr>
          <a:lstStyle/>
          <a:p>
            <a:pPr algn="ctr" fontAlgn="base">
              <a:spcBef>
                <a:spcPct val="0"/>
              </a:spcBef>
              <a:spcAft>
                <a:spcPct val="0"/>
              </a:spcAft>
            </a:pPr>
            <a:r>
              <a:rPr lang="en-US" sz="1400">
                <a:solidFill>
                  <a:srgbClr val="000000"/>
                </a:solidFill>
                <a:latin typeface="Gill Sans MT" pitchFamily="34" charset="0"/>
              </a:rPr>
              <a:t>FAdd</a:t>
            </a:r>
            <a:endParaRPr lang="en-US" sz="1400" baseline="-25000">
              <a:solidFill>
                <a:srgbClr val="000000"/>
              </a:solidFill>
              <a:latin typeface="Gill Sans MT" pitchFamily="34" charset="0"/>
            </a:endParaRPr>
          </a:p>
        </p:txBody>
      </p:sp>
      <p:sp>
        <p:nvSpPr>
          <p:cNvPr id="495658" name="Text Box 42"/>
          <p:cNvSpPr txBox="1">
            <a:spLocks noChangeArrowheads="1"/>
          </p:cNvSpPr>
          <p:nvPr/>
        </p:nvSpPr>
        <p:spPr bwMode="auto">
          <a:xfrm>
            <a:off x="2506142" y="2822575"/>
            <a:ext cx="593432" cy="307777"/>
          </a:xfrm>
          <a:prstGeom prst="rect">
            <a:avLst/>
          </a:prstGeom>
          <a:noFill/>
          <a:ln w="9525">
            <a:noFill/>
            <a:miter lim="800000"/>
            <a:headEnd/>
            <a:tailEnd/>
          </a:ln>
          <a:effectLst/>
        </p:spPr>
        <p:txBody>
          <a:bodyPr wrap="none">
            <a:spAutoFit/>
          </a:bodyPr>
          <a:lstStyle/>
          <a:p>
            <a:pPr algn="ctr" fontAlgn="base">
              <a:spcBef>
                <a:spcPct val="0"/>
              </a:spcBef>
              <a:spcAft>
                <a:spcPct val="0"/>
              </a:spcAft>
            </a:pPr>
            <a:r>
              <a:rPr lang="en-US" sz="1400">
                <a:solidFill>
                  <a:srgbClr val="000000"/>
                </a:solidFill>
                <a:latin typeface="Gill Sans MT" pitchFamily="34" charset="0"/>
              </a:rPr>
              <a:t>FM/D</a:t>
            </a:r>
            <a:endParaRPr lang="en-US" sz="1400" baseline="-25000">
              <a:solidFill>
                <a:srgbClr val="000000"/>
              </a:solidFill>
              <a:latin typeface="Gill Sans MT" pitchFamily="34" charset="0"/>
            </a:endParaRPr>
          </a:p>
        </p:txBody>
      </p:sp>
      <p:grpSp>
        <p:nvGrpSpPr>
          <p:cNvPr id="2" name="Group 1"/>
          <p:cNvGrpSpPr/>
          <p:nvPr/>
        </p:nvGrpSpPr>
        <p:grpSpPr>
          <a:xfrm>
            <a:off x="899592" y="2822575"/>
            <a:ext cx="2119907" cy="3044826"/>
            <a:chOff x="899592" y="2822575"/>
            <a:chExt cx="2119907" cy="3044826"/>
          </a:xfrm>
        </p:grpSpPr>
        <p:sp>
          <p:nvSpPr>
            <p:cNvPr id="495642" name="Freeform 26"/>
            <p:cNvSpPr>
              <a:spLocks/>
            </p:cNvSpPr>
            <p:nvPr/>
          </p:nvSpPr>
          <p:spPr bwMode="auto">
            <a:xfrm>
              <a:off x="944042" y="3732212"/>
              <a:ext cx="455612" cy="303213"/>
            </a:xfrm>
            <a:custGeom>
              <a:avLst/>
              <a:gdLst/>
              <a:ahLst/>
              <a:cxnLst>
                <a:cxn ang="0">
                  <a:pos x="0" y="191"/>
                </a:cxn>
                <a:cxn ang="0">
                  <a:pos x="95" y="191"/>
                </a:cxn>
                <a:cxn ang="0">
                  <a:pos x="143" y="143"/>
                </a:cxn>
                <a:cxn ang="0">
                  <a:pos x="191" y="191"/>
                </a:cxn>
                <a:cxn ang="0">
                  <a:pos x="287" y="191"/>
                </a:cxn>
                <a:cxn ang="0">
                  <a:pos x="191" y="0"/>
                </a:cxn>
                <a:cxn ang="0">
                  <a:pos x="95" y="0"/>
                </a:cxn>
                <a:cxn ang="0">
                  <a:pos x="0" y="191"/>
                </a:cxn>
              </a:cxnLst>
              <a:rect l="0" t="0" r="r" b="b"/>
              <a:pathLst>
                <a:path w="287" h="191">
                  <a:moveTo>
                    <a:pt x="0" y="191"/>
                  </a:moveTo>
                  <a:lnTo>
                    <a:pt x="95" y="191"/>
                  </a:lnTo>
                  <a:lnTo>
                    <a:pt x="143" y="143"/>
                  </a:lnTo>
                  <a:lnTo>
                    <a:pt x="191" y="191"/>
                  </a:lnTo>
                  <a:lnTo>
                    <a:pt x="287" y="191"/>
                  </a:lnTo>
                  <a:lnTo>
                    <a:pt x="191" y="0"/>
                  </a:lnTo>
                  <a:lnTo>
                    <a:pt x="95" y="0"/>
                  </a:lnTo>
                  <a:lnTo>
                    <a:pt x="0" y="191"/>
                  </a:lnTo>
                  <a:close/>
                </a:path>
              </a:pathLst>
            </a:custGeom>
            <a:solidFill>
              <a:srgbClr val="3366FF"/>
            </a:solidFill>
            <a:ln w="9525">
              <a:noFill/>
              <a:round/>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a:lstStyle/>
            <a:p>
              <a:pPr algn="ctr" fontAlgn="base">
                <a:spcBef>
                  <a:spcPct val="0"/>
                </a:spcBef>
                <a:spcAft>
                  <a:spcPct val="0"/>
                </a:spcAft>
              </a:pPr>
              <a:endParaRPr lang="en-US" sz="1600">
                <a:solidFill>
                  <a:srgbClr val="000000"/>
                </a:solidFill>
                <a:latin typeface="Gill Sans MT" pitchFamily="34" charset="0"/>
              </a:endParaRPr>
            </a:p>
          </p:txBody>
        </p:sp>
        <p:sp>
          <p:nvSpPr>
            <p:cNvPr id="495643" name="Freeform 27"/>
            <p:cNvSpPr>
              <a:spLocks/>
            </p:cNvSpPr>
            <p:nvPr/>
          </p:nvSpPr>
          <p:spPr bwMode="auto">
            <a:xfrm>
              <a:off x="1474267" y="3730625"/>
              <a:ext cx="455612" cy="303212"/>
            </a:xfrm>
            <a:custGeom>
              <a:avLst/>
              <a:gdLst/>
              <a:ahLst/>
              <a:cxnLst>
                <a:cxn ang="0">
                  <a:pos x="0" y="191"/>
                </a:cxn>
                <a:cxn ang="0">
                  <a:pos x="95" y="191"/>
                </a:cxn>
                <a:cxn ang="0">
                  <a:pos x="143" y="143"/>
                </a:cxn>
                <a:cxn ang="0">
                  <a:pos x="191" y="191"/>
                </a:cxn>
                <a:cxn ang="0">
                  <a:pos x="287" y="191"/>
                </a:cxn>
                <a:cxn ang="0">
                  <a:pos x="191" y="0"/>
                </a:cxn>
                <a:cxn ang="0">
                  <a:pos x="95" y="0"/>
                </a:cxn>
                <a:cxn ang="0">
                  <a:pos x="0" y="191"/>
                </a:cxn>
              </a:cxnLst>
              <a:rect l="0" t="0" r="r" b="b"/>
              <a:pathLst>
                <a:path w="287" h="191">
                  <a:moveTo>
                    <a:pt x="0" y="191"/>
                  </a:moveTo>
                  <a:lnTo>
                    <a:pt x="95" y="191"/>
                  </a:lnTo>
                  <a:lnTo>
                    <a:pt x="143" y="143"/>
                  </a:lnTo>
                  <a:lnTo>
                    <a:pt x="191" y="191"/>
                  </a:lnTo>
                  <a:lnTo>
                    <a:pt x="287" y="191"/>
                  </a:lnTo>
                  <a:lnTo>
                    <a:pt x="191" y="0"/>
                  </a:lnTo>
                  <a:lnTo>
                    <a:pt x="95" y="0"/>
                  </a:lnTo>
                  <a:lnTo>
                    <a:pt x="0" y="191"/>
                  </a:lnTo>
                  <a:close/>
                </a:path>
              </a:pathLst>
            </a:custGeom>
            <a:solidFill>
              <a:srgbClr val="3366FF"/>
            </a:solidFill>
            <a:ln w="9525">
              <a:noFill/>
              <a:round/>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a:lstStyle/>
            <a:p>
              <a:pPr algn="ctr" fontAlgn="base">
                <a:spcBef>
                  <a:spcPct val="0"/>
                </a:spcBef>
                <a:spcAft>
                  <a:spcPct val="0"/>
                </a:spcAft>
              </a:pPr>
              <a:endParaRPr lang="en-US" sz="1600">
                <a:solidFill>
                  <a:srgbClr val="000000"/>
                </a:solidFill>
                <a:latin typeface="Gill Sans MT" pitchFamily="34" charset="0"/>
              </a:endParaRPr>
            </a:p>
          </p:txBody>
        </p:sp>
        <p:sp>
          <p:nvSpPr>
            <p:cNvPr id="495645" name="Freeform 29"/>
            <p:cNvSpPr>
              <a:spLocks/>
            </p:cNvSpPr>
            <p:nvPr/>
          </p:nvSpPr>
          <p:spPr bwMode="auto">
            <a:xfrm>
              <a:off x="2006079" y="3730625"/>
              <a:ext cx="455613" cy="303212"/>
            </a:xfrm>
            <a:custGeom>
              <a:avLst/>
              <a:gdLst/>
              <a:ahLst/>
              <a:cxnLst>
                <a:cxn ang="0">
                  <a:pos x="0" y="191"/>
                </a:cxn>
                <a:cxn ang="0">
                  <a:pos x="95" y="191"/>
                </a:cxn>
                <a:cxn ang="0">
                  <a:pos x="143" y="143"/>
                </a:cxn>
                <a:cxn ang="0">
                  <a:pos x="191" y="191"/>
                </a:cxn>
                <a:cxn ang="0">
                  <a:pos x="287" y="191"/>
                </a:cxn>
                <a:cxn ang="0">
                  <a:pos x="191" y="0"/>
                </a:cxn>
                <a:cxn ang="0">
                  <a:pos x="95" y="0"/>
                </a:cxn>
                <a:cxn ang="0">
                  <a:pos x="0" y="191"/>
                </a:cxn>
              </a:cxnLst>
              <a:rect l="0" t="0" r="r" b="b"/>
              <a:pathLst>
                <a:path w="287" h="191">
                  <a:moveTo>
                    <a:pt x="0" y="191"/>
                  </a:moveTo>
                  <a:lnTo>
                    <a:pt x="95" y="191"/>
                  </a:lnTo>
                  <a:lnTo>
                    <a:pt x="143" y="143"/>
                  </a:lnTo>
                  <a:lnTo>
                    <a:pt x="191" y="191"/>
                  </a:lnTo>
                  <a:lnTo>
                    <a:pt x="287" y="191"/>
                  </a:lnTo>
                  <a:lnTo>
                    <a:pt x="191" y="0"/>
                  </a:lnTo>
                  <a:lnTo>
                    <a:pt x="95" y="0"/>
                  </a:lnTo>
                  <a:lnTo>
                    <a:pt x="0" y="191"/>
                  </a:lnTo>
                  <a:close/>
                </a:path>
              </a:pathLst>
            </a:custGeom>
            <a:solidFill>
              <a:srgbClr val="3366FF"/>
            </a:solidFill>
            <a:ln w="9525">
              <a:noFill/>
              <a:round/>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a:lstStyle/>
            <a:p>
              <a:pPr algn="ctr" fontAlgn="base">
                <a:spcBef>
                  <a:spcPct val="0"/>
                </a:spcBef>
                <a:spcAft>
                  <a:spcPct val="0"/>
                </a:spcAft>
              </a:pPr>
              <a:endParaRPr lang="en-US" sz="1600">
                <a:solidFill>
                  <a:srgbClr val="000000"/>
                </a:solidFill>
                <a:latin typeface="Gill Sans MT" pitchFamily="34" charset="0"/>
              </a:endParaRPr>
            </a:p>
          </p:txBody>
        </p:sp>
        <p:sp>
          <p:nvSpPr>
            <p:cNvPr id="495646" name="Freeform 30"/>
            <p:cNvSpPr>
              <a:spLocks/>
            </p:cNvSpPr>
            <p:nvPr/>
          </p:nvSpPr>
          <p:spPr bwMode="auto">
            <a:xfrm>
              <a:off x="2006079" y="3124200"/>
              <a:ext cx="455613" cy="303212"/>
            </a:xfrm>
            <a:custGeom>
              <a:avLst/>
              <a:gdLst/>
              <a:ahLst/>
              <a:cxnLst>
                <a:cxn ang="0">
                  <a:pos x="0" y="191"/>
                </a:cxn>
                <a:cxn ang="0">
                  <a:pos x="95" y="191"/>
                </a:cxn>
                <a:cxn ang="0">
                  <a:pos x="143" y="143"/>
                </a:cxn>
                <a:cxn ang="0">
                  <a:pos x="191" y="191"/>
                </a:cxn>
                <a:cxn ang="0">
                  <a:pos x="287" y="191"/>
                </a:cxn>
                <a:cxn ang="0">
                  <a:pos x="191" y="0"/>
                </a:cxn>
                <a:cxn ang="0">
                  <a:pos x="95" y="0"/>
                </a:cxn>
                <a:cxn ang="0">
                  <a:pos x="0" y="191"/>
                </a:cxn>
              </a:cxnLst>
              <a:rect l="0" t="0" r="r" b="b"/>
              <a:pathLst>
                <a:path w="287" h="191">
                  <a:moveTo>
                    <a:pt x="0" y="191"/>
                  </a:moveTo>
                  <a:lnTo>
                    <a:pt x="95" y="191"/>
                  </a:lnTo>
                  <a:lnTo>
                    <a:pt x="143" y="143"/>
                  </a:lnTo>
                  <a:lnTo>
                    <a:pt x="191" y="191"/>
                  </a:lnTo>
                  <a:lnTo>
                    <a:pt x="287" y="191"/>
                  </a:lnTo>
                  <a:lnTo>
                    <a:pt x="191" y="0"/>
                  </a:lnTo>
                  <a:lnTo>
                    <a:pt x="95" y="0"/>
                  </a:lnTo>
                  <a:lnTo>
                    <a:pt x="0" y="191"/>
                  </a:lnTo>
                  <a:close/>
                </a:path>
              </a:pathLst>
            </a:custGeom>
            <a:solidFill>
              <a:srgbClr val="3366FF"/>
            </a:solidFill>
            <a:ln w="9525">
              <a:noFill/>
              <a:round/>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a:lstStyle/>
            <a:p>
              <a:pPr algn="ctr" fontAlgn="base">
                <a:spcBef>
                  <a:spcPct val="0"/>
                </a:spcBef>
                <a:spcAft>
                  <a:spcPct val="0"/>
                </a:spcAft>
              </a:pPr>
              <a:endParaRPr lang="en-US" sz="1600">
                <a:solidFill>
                  <a:srgbClr val="000000"/>
                </a:solidFill>
                <a:latin typeface="Gill Sans MT" pitchFamily="34" charset="0"/>
              </a:endParaRPr>
            </a:p>
          </p:txBody>
        </p:sp>
        <p:sp>
          <p:nvSpPr>
            <p:cNvPr id="495647" name="Freeform 31"/>
            <p:cNvSpPr>
              <a:spLocks/>
            </p:cNvSpPr>
            <p:nvPr/>
          </p:nvSpPr>
          <p:spPr bwMode="auto">
            <a:xfrm>
              <a:off x="2537892" y="3732212"/>
              <a:ext cx="455612" cy="303213"/>
            </a:xfrm>
            <a:custGeom>
              <a:avLst/>
              <a:gdLst/>
              <a:ahLst/>
              <a:cxnLst>
                <a:cxn ang="0">
                  <a:pos x="0" y="191"/>
                </a:cxn>
                <a:cxn ang="0">
                  <a:pos x="95" y="191"/>
                </a:cxn>
                <a:cxn ang="0">
                  <a:pos x="143" y="143"/>
                </a:cxn>
                <a:cxn ang="0">
                  <a:pos x="191" y="191"/>
                </a:cxn>
                <a:cxn ang="0">
                  <a:pos x="287" y="191"/>
                </a:cxn>
                <a:cxn ang="0">
                  <a:pos x="191" y="0"/>
                </a:cxn>
                <a:cxn ang="0">
                  <a:pos x="95" y="0"/>
                </a:cxn>
                <a:cxn ang="0">
                  <a:pos x="0" y="191"/>
                </a:cxn>
              </a:cxnLst>
              <a:rect l="0" t="0" r="r" b="b"/>
              <a:pathLst>
                <a:path w="287" h="191">
                  <a:moveTo>
                    <a:pt x="0" y="191"/>
                  </a:moveTo>
                  <a:lnTo>
                    <a:pt x="95" y="191"/>
                  </a:lnTo>
                  <a:lnTo>
                    <a:pt x="143" y="143"/>
                  </a:lnTo>
                  <a:lnTo>
                    <a:pt x="191" y="191"/>
                  </a:lnTo>
                  <a:lnTo>
                    <a:pt x="287" y="191"/>
                  </a:lnTo>
                  <a:lnTo>
                    <a:pt x="191" y="0"/>
                  </a:lnTo>
                  <a:lnTo>
                    <a:pt x="95" y="0"/>
                  </a:lnTo>
                  <a:lnTo>
                    <a:pt x="0" y="191"/>
                  </a:lnTo>
                  <a:close/>
                </a:path>
              </a:pathLst>
            </a:custGeom>
            <a:solidFill>
              <a:srgbClr val="3366FF"/>
            </a:solidFill>
            <a:ln w="9525">
              <a:noFill/>
              <a:round/>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a:lstStyle/>
            <a:p>
              <a:pPr algn="ctr" fontAlgn="base">
                <a:spcBef>
                  <a:spcPct val="0"/>
                </a:spcBef>
                <a:spcAft>
                  <a:spcPct val="0"/>
                </a:spcAft>
              </a:pPr>
              <a:endParaRPr lang="en-US" sz="1600">
                <a:solidFill>
                  <a:srgbClr val="000000"/>
                </a:solidFill>
                <a:latin typeface="Gill Sans MT" pitchFamily="34" charset="0"/>
              </a:endParaRPr>
            </a:p>
          </p:txBody>
        </p:sp>
        <p:sp>
          <p:nvSpPr>
            <p:cNvPr id="495648" name="Freeform 32"/>
            <p:cNvSpPr>
              <a:spLocks/>
            </p:cNvSpPr>
            <p:nvPr/>
          </p:nvSpPr>
          <p:spPr bwMode="auto">
            <a:xfrm>
              <a:off x="2537892" y="3124200"/>
              <a:ext cx="455612" cy="303212"/>
            </a:xfrm>
            <a:custGeom>
              <a:avLst/>
              <a:gdLst/>
              <a:ahLst/>
              <a:cxnLst>
                <a:cxn ang="0">
                  <a:pos x="0" y="191"/>
                </a:cxn>
                <a:cxn ang="0">
                  <a:pos x="95" y="191"/>
                </a:cxn>
                <a:cxn ang="0">
                  <a:pos x="143" y="143"/>
                </a:cxn>
                <a:cxn ang="0">
                  <a:pos x="191" y="191"/>
                </a:cxn>
                <a:cxn ang="0">
                  <a:pos x="287" y="191"/>
                </a:cxn>
                <a:cxn ang="0">
                  <a:pos x="191" y="0"/>
                </a:cxn>
                <a:cxn ang="0">
                  <a:pos x="95" y="0"/>
                </a:cxn>
                <a:cxn ang="0">
                  <a:pos x="0" y="191"/>
                </a:cxn>
              </a:cxnLst>
              <a:rect l="0" t="0" r="r" b="b"/>
              <a:pathLst>
                <a:path w="287" h="191">
                  <a:moveTo>
                    <a:pt x="0" y="191"/>
                  </a:moveTo>
                  <a:lnTo>
                    <a:pt x="95" y="191"/>
                  </a:lnTo>
                  <a:lnTo>
                    <a:pt x="143" y="143"/>
                  </a:lnTo>
                  <a:lnTo>
                    <a:pt x="191" y="191"/>
                  </a:lnTo>
                  <a:lnTo>
                    <a:pt x="287" y="191"/>
                  </a:lnTo>
                  <a:lnTo>
                    <a:pt x="191" y="0"/>
                  </a:lnTo>
                  <a:lnTo>
                    <a:pt x="95" y="0"/>
                  </a:lnTo>
                  <a:lnTo>
                    <a:pt x="0" y="191"/>
                  </a:lnTo>
                  <a:close/>
                </a:path>
              </a:pathLst>
            </a:custGeom>
            <a:solidFill>
              <a:srgbClr val="3366FF"/>
            </a:solidFill>
            <a:ln w="9525">
              <a:noFill/>
              <a:round/>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a:lstStyle/>
            <a:p>
              <a:pPr algn="ctr" fontAlgn="base">
                <a:spcBef>
                  <a:spcPct val="0"/>
                </a:spcBef>
                <a:spcAft>
                  <a:spcPct val="0"/>
                </a:spcAft>
              </a:pPr>
              <a:endParaRPr lang="en-US" sz="1600">
                <a:solidFill>
                  <a:srgbClr val="000000"/>
                </a:solidFill>
                <a:latin typeface="Gill Sans MT" pitchFamily="34" charset="0"/>
              </a:endParaRPr>
            </a:p>
          </p:txBody>
        </p:sp>
        <p:sp>
          <p:nvSpPr>
            <p:cNvPr id="495650" name="Freeform 34"/>
            <p:cNvSpPr>
              <a:spLocks/>
            </p:cNvSpPr>
            <p:nvPr/>
          </p:nvSpPr>
          <p:spPr bwMode="auto">
            <a:xfrm>
              <a:off x="944042" y="3124200"/>
              <a:ext cx="455612" cy="303212"/>
            </a:xfrm>
            <a:custGeom>
              <a:avLst/>
              <a:gdLst/>
              <a:ahLst/>
              <a:cxnLst>
                <a:cxn ang="0">
                  <a:pos x="0" y="191"/>
                </a:cxn>
                <a:cxn ang="0">
                  <a:pos x="95" y="191"/>
                </a:cxn>
                <a:cxn ang="0">
                  <a:pos x="143" y="143"/>
                </a:cxn>
                <a:cxn ang="0">
                  <a:pos x="191" y="191"/>
                </a:cxn>
                <a:cxn ang="0">
                  <a:pos x="287" y="191"/>
                </a:cxn>
                <a:cxn ang="0">
                  <a:pos x="191" y="0"/>
                </a:cxn>
                <a:cxn ang="0">
                  <a:pos x="95" y="0"/>
                </a:cxn>
                <a:cxn ang="0">
                  <a:pos x="0" y="191"/>
                </a:cxn>
              </a:cxnLst>
              <a:rect l="0" t="0" r="r" b="b"/>
              <a:pathLst>
                <a:path w="287" h="191">
                  <a:moveTo>
                    <a:pt x="0" y="191"/>
                  </a:moveTo>
                  <a:lnTo>
                    <a:pt x="95" y="191"/>
                  </a:lnTo>
                  <a:lnTo>
                    <a:pt x="143" y="143"/>
                  </a:lnTo>
                  <a:lnTo>
                    <a:pt x="191" y="191"/>
                  </a:lnTo>
                  <a:lnTo>
                    <a:pt x="287" y="191"/>
                  </a:lnTo>
                  <a:lnTo>
                    <a:pt x="191" y="0"/>
                  </a:lnTo>
                  <a:lnTo>
                    <a:pt x="95" y="0"/>
                  </a:lnTo>
                  <a:lnTo>
                    <a:pt x="0" y="191"/>
                  </a:lnTo>
                  <a:close/>
                </a:path>
              </a:pathLst>
            </a:custGeom>
            <a:solidFill>
              <a:srgbClr val="3366FF"/>
            </a:solidFill>
            <a:ln w="9525">
              <a:noFill/>
              <a:round/>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a:lstStyle/>
            <a:p>
              <a:pPr algn="ctr" fontAlgn="base">
                <a:spcBef>
                  <a:spcPct val="0"/>
                </a:spcBef>
                <a:spcAft>
                  <a:spcPct val="0"/>
                </a:spcAft>
              </a:pPr>
              <a:endParaRPr lang="en-US" sz="1600">
                <a:solidFill>
                  <a:srgbClr val="000000"/>
                </a:solidFill>
                <a:latin typeface="Gill Sans MT" pitchFamily="34" charset="0"/>
              </a:endParaRPr>
            </a:p>
          </p:txBody>
        </p:sp>
        <p:sp>
          <p:nvSpPr>
            <p:cNvPr id="495651" name="Freeform 35"/>
            <p:cNvSpPr>
              <a:spLocks/>
            </p:cNvSpPr>
            <p:nvPr/>
          </p:nvSpPr>
          <p:spPr bwMode="auto">
            <a:xfrm>
              <a:off x="1474267" y="3124200"/>
              <a:ext cx="455612" cy="303212"/>
            </a:xfrm>
            <a:custGeom>
              <a:avLst/>
              <a:gdLst/>
              <a:ahLst/>
              <a:cxnLst>
                <a:cxn ang="0">
                  <a:pos x="0" y="191"/>
                </a:cxn>
                <a:cxn ang="0">
                  <a:pos x="95" y="191"/>
                </a:cxn>
                <a:cxn ang="0">
                  <a:pos x="143" y="143"/>
                </a:cxn>
                <a:cxn ang="0">
                  <a:pos x="191" y="191"/>
                </a:cxn>
                <a:cxn ang="0">
                  <a:pos x="287" y="191"/>
                </a:cxn>
                <a:cxn ang="0">
                  <a:pos x="191" y="0"/>
                </a:cxn>
                <a:cxn ang="0">
                  <a:pos x="95" y="0"/>
                </a:cxn>
                <a:cxn ang="0">
                  <a:pos x="0" y="191"/>
                </a:cxn>
              </a:cxnLst>
              <a:rect l="0" t="0" r="r" b="b"/>
              <a:pathLst>
                <a:path w="287" h="191">
                  <a:moveTo>
                    <a:pt x="0" y="191"/>
                  </a:moveTo>
                  <a:lnTo>
                    <a:pt x="95" y="191"/>
                  </a:lnTo>
                  <a:lnTo>
                    <a:pt x="143" y="143"/>
                  </a:lnTo>
                  <a:lnTo>
                    <a:pt x="191" y="191"/>
                  </a:lnTo>
                  <a:lnTo>
                    <a:pt x="287" y="191"/>
                  </a:lnTo>
                  <a:lnTo>
                    <a:pt x="191" y="0"/>
                  </a:lnTo>
                  <a:lnTo>
                    <a:pt x="95" y="0"/>
                  </a:lnTo>
                  <a:lnTo>
                    <a:pt x="0" y="191"/>
                  </a:lnTo>
                  <a:close/>
                </a:path>
              </a:pathLst>
            </a:custGeom>
            <a:solidFill>
              <a:srgbClr val="3366FF"/>
            </a:solidFill>
            <a:ln w="9525">
              <a:noFill/>
              <a:round/>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a:lstStyle/>
            <a:p>
              <a:pPr algn="ctr" fontAlgn="base">
                <a:spcBef>
                  <a:spcPct val="0"/>
                </a:spcBef>
                <a:spcAft>
                  <a:spcPct val="0"/>
                </a:spcAft>
              </a:pPr>
              <a:endParaRPr lang="en-US" sz="1600">
                <a:solidFill>
                  <a:srgbClr val="000000"/>
                </a:solidFill>
                <a:latin typeface="Gill Sans MT" pitchFamily="34" charset="0"/>
              </a:endParaRPr>
            </a:p>
          </p:txBody>
        </p:sp>
        <p:sp>
          <p:nvSpPr>
            <p:cNvPr id="495652" name="Text Box 36"/>
            <p:cNvSpPr txBox="1">
              <a:spLocks noChangeArrowheads="1"/>
            </p:cNvSpPr>
            <p:nvPr/>
          </p:nvSpPr>
          <p:spPr bwMode="auto">
            <a:xfrm>
              <a:off x="928167" y="3429000"/>
              <a:ext cx="579005" cy="307777"/>
            </a:xfrm>
            <a:prstGeom prst="rect">
              <a:avLst/>
            </a:prstGeom>
            <a:noFill/>
            <a:ln w="9525">
              <a:noFill/>
              <a:miter lim="800000"/>
              <a:headEnd/>
              <a:tailEnd/>
            </a:ln>
            <a:effectLst/>
          </p:spPr>
          <p:txBody>
            <a:bodyPr wrap="none">
              <a:spAutoFit/>
            </a:bodyPr>
            <a:lstStyle/>
            <a:p>
              <a:pPr algn="ctr" fontAlgn="base">
                <a:spcBef>
                  <a:spcPct val="0"/>
                </a:spcBef>
                <a:spcAft>
                  <a:spcPct val="0"/>
                </a:spcAft>
              </a:pPr>
              <a:r>
                <a:rPr lang="en-US" sz="1400">
                  <a:solidFill>
                    <a:srgbClr val="000000"/>
                  </a:solidFill>
                  <a:latin typeface="Gill Sans MT" pitchFamily="34" charset="0"/>
                </a:rPr>
                <a:t>ALU</a:t>
              </a:r>
              <a:r>
                <a:rPr lang="en-US" sz="1400" baseline="-25000">
                  <a:solidFill>
                    <a:srgbClr val="000000"/>
                  </a:solidFill>
                  <a:latin typeface="Gill Sans MT" pitchFamily="34" charset="0"/>
                </a:rPr>
                <a:t>1</a:t>
              </a:r>
            </a:p>
          </p:txBody>
        </p:sp>
        <p:sp>
          <p:nvSpPr>
            <p:cNvPr id="495653" name="Text Box 37"/>
            <p:cNvSpPr txBox="1">
              <a:spLocks noChangeArrowheads="1"/>
            </p:cNvSpPr>
            <p:nvPr/>
          </p:nvSpPr>
          <p:spPr bwMode="auto">
            <a:xfrm>
              <a:off x="1467917" y="3429000"/>
              <a:ext cx="579006" cy="307777"/>
            </a:xfrm>
            <a:prstGeom prst="rect">
              <a:avLst/>
            </a:prstGeom>
            <a:noFill/>
            <a:ln w="9525">
              <a:noFill/>
              <a:miter lim="800000"/>
              <a:headEnd/>
              <a:tailEnd/>
            </a:ln>
            <a:effectLst/>
          </p:spPr>
          <p:txBody>
            <a:bodyPr wrap="none">
              <a:spAutoFit/>
            </a:bodyPr>
            <a:lstStyle/>
            <a:p>
              <a:pPr algn="ctr" fontAlgn="base">
                <a:spcBef>
                  <a:spcPct val="0"/>
                </a:spcBef>
                <a:spcAft>
                  <a:spcPct val="0"/>
                </a:spcAft>
              </a:pPr>
              <a:r>
                <a:rPr lang="en-US" sz="1400">
                  <a:solidFill>
                    <a:srgbClr val="000000"/>
                  </a:solidFill>
                  <a:latin typeface="Gill Sans MT" pitchFamily="34" charset="0"/>
                </a:rPr>
                <a:t>ALU</a:t>
              </a:r>
              <a:r>
                <a:rPr lang="en-US" sz="1400" baseline="-25000">
                  <a:solidFill>
                    <a:srgbClr val="000000"/>
                  </a:solidFill>
                  <a:latin typeface="Gill Sans MT" pitchFamily="34" charset="0"/>
                </a:rPr>
                <a:t>2</a:t>
              </a:r>
            </a:p>
          </p:txBody>
        </p:sp>
        <p:sp>
          <p:nvSpPr>
            <p:cNvPr id="495655" name="Text Box 39"/>
            <p:cNvSpPr txBox="1">
              <a:spLocks noChangeArrowheads="1"/>
            </p:cNvSpPr>
            <p:nvPr/>
          </p:nvSpPr>
          <p:spPr bwMode="auto">
            <a:xfrm>
              <a:off x="1979092" y="3429000"/>
              <a:ext cx="508473" cy="307777"/>
            </a:xfrm>
            <a:prstGeom prst="rect">
              <a:avLst/>
            </a:prstGeom>
            <a:noFill/>
            <a:ln w="9525">
              <a:noFill/>
              <a:miter lim="800000"/>
              <a:headEnd/>
              <a:tailEnd/>
            </a:ln>
            <a:effectLst/>
          </p:spPr>
          <p:txBody>
            <a:bodyPr wrap="none">
              <a:spAutoFit/>
            </a:bodyPr>
            <a:lstStyle/>
            <a:p>
              <a:pPr algn="ctr" fontAlgn="base">
                <a:spcBef>
                  <a:spcPct val="0"/>
                </a:spcBef>
                <a:spcAft>
                  <a:spcPct val="0"/>
                </a:spcAft>
              </a:pPr>
              <a:r>
                <a:rPr lang="en-US" sz="1400">
                  <a:solidFill>
                    <a:srgbClr val="000000"/>
                  </a:solidFill>
                  <a:latin typeface="Gill Sans MT" pitchFamily="34" charset="0"/>
                </a:rPr>
                <a:t>M/D</a:t>
              </a:r>
              <a:endParaRPr lang="en-US" sz="1400" baseline="-25000">
                <a:solidFill>
                  <a:srgbClr val="000000"/>
                </a:solidFill>
                <a:latin typeface="Gill Sans MT" pitchFamily="34" charset="0"/>
              </a:endParaRPr>
            </a:p>
          </p:txBody>
        </p:sp>
        <p:sp>
          <p:nvSpPr>
            <p:cNvPr id="495656" name="Text Box 40"/>
            <p:cNvSpPr txBox="1">
              <a:spLocks noChangeArrowheads="1"/>
            </p:cNvSpPr>
            <p:nvPr/>
          </p:nvSpPr>
          <p:spPr bwMode="auto">
            <a:xfrm>
              <a:off x="1944167" y="2822575"/>
              <a:ext cx="511175" cy="304800"/>
            </a:xfrm>
            <a:prstGeom prst="rect">
              <a:avLst/>
            </a:prstGeom>
            <a:noFill/>
            <a:ln w="9525">
              <a:noFill/>
              <a:miter lim="800000"/>
              <a:headEnd/>
              <a:tailEnd/>
            </a:ln>
            <a:effectLst/>
          </p:spPr>
          <p:txBody>
            <a:bodyPr wrap="none">
              <a:spAutoFit/>
            </a:bodyPr>
            <a:lstStyle/>
            <a:p>
              <a:pPr algn="ctr" fontAlgn="base">
                <a:spcBef>
                  <a:spcPct val="0"/>
                </a:spcBef>
                <a:spcAft>
                  <a:spcPct val="0"/>
                </a:spcAft>
              </a:pPr>
              <a:r>
                <a:rPr lang="en-US" sz="1400">
                  <a:solidFill>
                    <a:srgbClr val="000000"/>
                  </a:solidFill>
                  <a:latin typeface="Gill Sans MT" pitchFamily="34" charset="0"/>
                </a:rPr>
                <a:t>Shift</a:t>
              </a:r>
              <a:endParaRPr lang="en-US" sz="1400" baseline="-25000">
                <a:solidFill>
                  <a:srgbClr val="000000"/>
                </a:solidFill>
                <a:latin typeface="Gill Sans MT" pitchFamily="34" charset="0"/>
              </a:endParaRPr>
            </a:p>
          </p:txBody>
        </p:sp>
        <p:sp>
          <p:nvSpPr>
            <p:cNvPr id="495660" name="Text Box 44"/>
            <p:cNvSpPr txBox="1">
              <a:spLocks noChangeArrowheads="1"/>
            </p:cNvSpPr>
            <p:nvPr/>
          </p:nvSpPr>
          <p:spPr bwMode="auto">
            <a:xfrm>
              <a:off x="899592" y="2822575"/>
              <a:ext cx="540534" cy="307777"/>
            </a:xfrm>
            <a:prstGeom prst="rect">
              <a:avLst/>
            </a:prstGeom>
            <a:noFill/>
            <a:ln w="9525">
              <a:noFill/>
              <a:miter lim="800000"/>
              <a:headEnd/>
              <a:tailEnd/>
            </a:ln>
            <a:effectLst/>
          </p:spPr>
          <p:txBody>
            <a:bodyPr wrap="none">
              <a:spAutoFit/>
            </a:bodyPr>
            <a:lstStyle/>
            <a:p>
              <a:pPr algn="ctr" fontAlgn="base">
                <a:spcBef>
                  <a:spcPct val="0"/>
                </a:spcBef>
                <a:spcAft>
                  <a:spcPct val="0"/>
                </a:spcAft>
              </a:pPr>
              <a:r>
                <a:rPr lang="en-US" sz="1400">
                  <a:solidFill>
                    <a:srgbClr val="000000"/>
                  </a:solidFill>
                  <a:latin typeface="Gill Sans MT" pitchFamily="34" charset="0"/>
                </a:rPr>
                <a:t>Load</a:t>
              </a:r>
              <a:endParaRPr lang="en-US" sz="1400" baseline="-25000">
                <a:solidFill>
                  <a:srgbClr val="000000"/>
                </a:solidFill>
                <a:latin typeface="Gill Sans MT" pitchFamily="34" charset="0"/>
              </a:endParaRPr>
            </a:p>
          </p:txBody>
        </p:sp>
        <p:sp>
          <p:nvSpPr>
            <p:cNvPr id="495661" name="Text Box 45"/>
            <p:cNvSpPr txBox="1">
              <a:spLocks noChangeArrowheads="1"/>
            </p:cNvSpPr>
            <p:nvPr/>
          </p:nvSpPr>
          <p:spPr bwMode="auto">
            <a:xfrm>
              <a:off x="1436167" y="2822575"/>
              <a:ext cx="578620" cy="307777"/>
            </a:xfrm>
            <a:prstGeom prst="rect">
              <a:avLst/>
            </a:prstGeom>
            <a:noFill/>
            <a:ln w="9525">
              <a:noFill/>
              <a:miter lim="800000"/>
              <a:headEnd/>
              <a:tailEnd/>
            </a:ln>
            <a:effectLst/>
          </p:spPr>
          <p:txBody>
            <a:bodyPr wrap="none">
              <a:spAutoFit/>
            </a:bodyPr>
            <a:lstStyle/>
            <a:p>
              <a:pPr algn="ctr" fontAlgn="base">
                <a:spcBef>
                  <a:spcPct val="0"/>
                </a:spcBef>
                <a:spcAft>
                  <a:spcPct val="0"/>
                </a:spcAft>
              </a:pPr>
              <a:r>
                <a:rPr lang="en-US" sz="1400">
                  <a:solidFill>
                    <a:srgbClr val="000000"/>
                  </a:solidFill>
                  <a:latin typeface="Gill Sans MT" pitchFamily="34" charset="0"/>
                </a:rPr>
                <a:t>Store</a:t>
              </a:r>
              <a:endParaRPr lang="en-US" sz="1400" baseline="-25000">
                <a:solidFill>
                  <a:srgbClr val="000000"/>
                </a:solidFill>
                <a:latin typeface="Gill Sans MT" pitchFamily="34" charset="0"/>
              </a:endParaRPr>
            </a:p>
          </p:txBody>
        </p:sp>
        <p:sp>
          <p:nvSpPr>
            <p:cNvPr id="495662" name="AutoShape 46"/>
            <p:cNvSpPr>
              <a:spLocks noChangeArrowheads="1"/>
            </p:cNvSpPr>
            <p:nvPr/>
          </p:nvSpPr>
          <p:spPr bwMode="auto">
            <a:xfrm>
              <a:off x="953567" y="4186237"/>
              <a:ext cx="2049462" cy="379413"/>
            </a:xfrm>
            <a:prstGeom prst="roundRect">
              <a:avLst>
                <a:gd name="adj" fmla="val 16667"/>
              </a:avLst>
            </a:prstGeom>
            <a:solidFill>
              <a:srgbClr val="000080"/>
            </a:solidFill>
            <a:ln w="9525">
              <a:noFill/>
              <a:round/>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r>
                <a:rPr lang="en-US">
                  <a:solidFill>
                    <a:srgbClr val="FFFFFF"/>
                  </a:solidFill>
                  <a:latin typeface="Gill Sans MT" pitchFamily="34" charset="0"/>
                </a:rPr>
                <a:t>8 Units, N=4</a:t>
              </a:r>
            </a:p>
          </p:txBody>
        </p:sp>
        <p:sp>
          <p:nvSpPr>
            <p:cNvPr id="495680" name="Text Box 64"/>
            <p:cNvSpPr txBox="1">
              <a:spLocks noChangeArrowheads="1"/>
            </p:cNvSpPr>
            <p:nvPr/>
          </p:nvSpPr>
          <p:spPr bwMode="auto">
            <a:xfrm>
              <a:off x="948804" y="4790183"/>
              <a:ext cx="2070695" cy="1077218"/>
            </a:xfrm>
            <a:prstGeom prst="rect">
              <a:avLst/>
            </a:prstGeom>
            <a:noFill/>
            <a:ln w="9525">
              <a:noFill/>
              <a:miter lim="800000"/>
              <a:headEnd/>
              <a:tailEnd/>
            </a:ln>
            <a:effectLst/>
          </p:spPr>
          <p:txBody>
            <a:bodyPr wrap="none">
              <a:spAutoFit/>
            </a:bodyPr>
            <a:lstStyle/>
            <a:p>
              <a:pPr algn="ctr" fontAlgn="base">
                <a:spcBef>
                  <a:spcPct val="0"/>
                </a:spcBef>
                <a:spcAft>
                  <a:spcPct val="0"/>
                </a:spcAft>
              </a:pPr>
              <a:r>
                <a:rPr lang="en-US" sz="1600" dirty="0" err="1">
                  <a:solidFill>
                    <a:srgbClr val="000000"/>
                  </a:solidFill>
                  <a:latin typeface="Gill Sans MT" pitchFamily="34" charset="0"/>
                </a:rPr>
                <a:t>Int</a:t>
              </a:r>
              <a:r>
                <a:rPr lang="en-US" sz="1600" dirty="0">
                  <a:solidFill>
                    <a:srgbClr val="000000"/>
                  </a:solidFill>
                  <a:latin typeface="Gill Sans MT" pitchFamily="34" charset="0"/>
                </a:rPr>
                <a:t>/FP Separation</a:t>
              </a:r>
            </a:p>
            <a:p>
              <a:pPr algn="ctr" fontAlgn="base">
                <a:spcBef>
                  <a:spcPct val="0"/>
                </a:spcBef>
                <a:spcAft>
                  <a:spcPct val="0"/>
                </a:spcAft>
              </a:pPr>
              <a:r>
                <a:rPr lang="en-US" sz="1600" dirty="0">
                  <a:solidFill>
                    <a:srgbClr val="000000"/>
                  </a:solidFill>
                  <a:latin typeface="Gill Sans MT" pitchFamily="34" charset="0"/>
                </a:rPr>
                <a:t>Only Port 3 needs</a:t>
              </a:r>
            </a:p>
            <a:p>
              <a:pPr algn="ctr" fontAlgn="base">
                <a:spcBef>
                  <a:spcPct val="0"/>
                </a:spcBef>
                <a:spcAft>
                  <a:spcPct val="0"/>
                </a:spcAft>
              </a:pPr>
              <a:r>
                <a:rPr lang="en-US" sz="1600" dirty="0">
                  <a:solidFill>
                    <a:srgbClr val="000000"/>
                  </a:solidFill>
                  <a:latin typeface="Gill Sans MT" pitchFamily="34" charset="0"/>
                </a:rPr>
                <a:t>to access FP RF</a:t>
              </a:r>
            </a:p>
            <a:p>
              <a:pPr algn="ctr" fontAlgn="base">
                <a:spcBef>
                  <a:spcPct val="0"/>
                </a:spcBef>
                <a:spcAft>
                  <a:spcPct val="0"/>
                </a:spcAft>
              </a:pPr>
              <a:r>
                <a:rPr lang="en-US" sz="1600" dirty="0">
                  <a:solidFill>
                    <a:srgbClr val="000000"/>
                  </a:solidFill>
                  <a:latin typeface="Gill Sans MT" pitchFamily="34" charset="0"/>
                </a:rPr>
                <a:t>and support 64/80 bits</a:t>
              </a:r>
            </a:p>
          </p:txBody>
        </p:sp>
      </p:grpSp>
      <p:grpSp>
        <p:nvGrpSpPr>
          <p:cNvPr id="495700" name="Group 84"/>
          <p:cNvGrpSpPr>
            <a:grpSpLocks/>
          </p:cNvGrpSpPr>
          <p:nvPr/>
        </p:nvGrpSpPr>
        <p:grpSpPr bwMode="auto">
          <a:xfrm>
            <a:off x="3624435" y="2822575"/>
            <a:ext cx="2171701" cy="3044826"/>
            <a:chOff x="2084" y="1587"/>
            <a:chExt cx="1368" cy="1918"/>
          </a:xfrm>
        </p:grpSpPr>
        <p:sp>
          <p:nvSpPr>
            <p:cNvPr id="495663" name="Freeform 47"/>
            <p:cNvSpPr>
              <a:spLocks/>
            </p:cNvSpPr>
            <p:nvPr/>
          </p:nvSpPr>
          <p:spPr bwMode="auto">
            <a:xfrm>
              <a:off x="2115" y="2160"/>
              <a:ext cx="287" cy="191"/>
            </a:xfrm>
            <a:custGeom>
              <a:avLst/>
              <a:gdLst/>
              <a:ahLst/>
              <a:cxnLst>
                <a:cxn ang="0">
                  <a:pos x="0" y="191"/>
                </a:cxn>
                <a:cxn ang="0">
                  <a:pos x="95" y="191"/>
                </a:cxn>
                <a:cxn ang="0">
                  <a:pos x="143" y="143"/>
                </a:cxn>
                <a:cxn ang="0">
                  <a:pos x="191" y="191"/>
                </a:cxn>
                <a:cxn ang="0">
                  <a:pos x="287" y="191"/>
                </a:cxn>
                <a:cxn ang="0">
                  <a:pos x="191" y="0"/>
                </a:cxn>
                <a:cxn ang="0">
                  <a:pos x="95" y="0"/>
                </a:cxn>
                <a:cxn ang="0">
                  <a:pos x="0" y="191"/>
                </a:cxn>
              </a:cxnLst>
              <a:rect l="0" t="0" r="r" b="b"/>
              <a:pathLst>
                <a:path w="287" h="191">
                  <a:moveTo>
                    <a:pt x="0" y="191"/>
                  </a:moveTo>
                  <a:lnTo>
                    <a:pt x="95" y="191"/>
                  </a:lnTo>
                  <a:lnTo>
                    <a:pt x="143" y="143"/>
                  </a:lnTo>
                  <a:lnTo>
                    <a:pt x="191" y="191"/>
                  </a:lnTo>
                  <a:lnTo>
                    <a:pt x="287" y="191"/>
                  </a:lnTo>
                  <a:lnTo>
                    <a:pt x="191" y="0"/>
                  </a:lnTo>
                  <a:lnTo>
                    <a:pt x="95" y="0"/>
                  </a:lnTo>
                  <a:lnTo>
                    <a:pt x="0" y="191"/>
                  </a:lnTo>
                  <a:close/>
                </a:path>
              </a:pathLst>
            </a:custGeom>
            <a:solidFill>
              <a:srgbClr val="3366FF"/>
            </a:solidFill>
            <a:ln w="9525">
              <a:noFill/>
              <a:round/>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a:lstStyle/>
            <a:p>
              <a:pPr algn="ctr" fontAlgn="base">
                <a:spcBef>
                  <a:spcPct val="0"/>
                </a:spcBef>
                <a:spcAft>
                  <a:spcPct val="0"/>
                </a:spcAft>
              </a:pPr>
              <a:endParaRPr lang="en-US" sz="1600">
                <a:solidFill>
                  <a:srgbClr val="000000"/>
                </a:solidFill>
                <a:latin typeface="Gill Sans MT" pitchFamily="34" charset="0"/>
              </a:endParaRPr>
            </a:p>
          </p:txBody>
        </p:sp>
        <p:sp>
          <p:nvSpPr>
            <p:cNvPr id="495664" name="Freeform 48"/>
            <p:cNvSpPr>
              <a:spLocks/>
            </p:cNvSpPr>
            <p:nvPr/>
          </p:nvSpPr>
          <p:spPr bwMode="auto">
            <a:xfrm>
              <a:off x="2449" y="2159"/>
              <a:ext cx="287" cy="191"/>
            </a:xfrm>
            <a:custGeom>
              <a:avLst/>
              <a:gdLst/>
              <a:ahLst/>
              <a:cxnLst>
                <a:cxn ang="0">
                  <a:pos x="0" y="191"/>
                </a:cxn>
                <a:cxn ang="0">
                  <a:pos x="95" y="191"/>
                </a:cxn>
                <a:cxn ang="0">
                  <a:pos x="143" y="143"/>
                </a:cxn>
                <a:cxn ang="0">
                  <a:pos x="191" y="191"/>
                </a:cxn>
                <a:cxn ang="0">
                  <a:pos x="287" y="191"/>
                </a:cxn>
                <a:cxn ang="0">
                  <a:pos x="191" y="0"/>
                </a:cxn>
                <a:cxn ang="0">
                  <a:pos x="95" y="0"/>
                </a:cxn>
                <a:cxn ang="0">
                  <a:pos x="0" y="191"/>
                </a:cxn>
              </a:cxnLst>
              <a:rect l="0" t="0" r="r" b="b"/>
              <a:pathLst>
                <a:path w="287" h="191">
                  <a:moveTo>
                    <a:pt x="0" y="191"/>
                  </a:moveTo>
                  <a:lnTo>
                    <a:pt x="95" y="191"/>
                  </a:lnTo>
                  <a:lnTo>
                    <a:pt x="143" y="143"/>
                  </a:lnTo>
                  <a:lnTo>
                    <a:pt x="191" y="191"/>
                  </a:lnTo>
                  <a:lnTo>
                    <a:pt x="287" y="191"/>
                  </a:lnTo>
                  <a:lnTo>
                    <a:pt x="191" y="0"/>
                  </a:lnTo>
                  <a:lnTo>
                    <a:pt x="95" y="0"/>
                  </a:lnTo>
                  <a:lnTo>
                    <a:pt x="0" y="191"/>
                  </a:lnTo>
                  <a:close/>
                </a:path>
              </a:pathLst>
            </a:custGeom>
            <a:solidFill>
              <a:srgbClr val="3366FF"/>
            </a:solidFill>
            <a:ln w="9525">
              <a:noFill/>
              <a:round/>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a:lstStyle/>
            <a:p>
              <a:pPr algn="ctr" fontAlgn="base">
                <a:spcBef>
                  <a:spcPct val="0"/>
                </a:spcBef>
                <a:spcAft>
                  <a:spcPct val="0"/>
                </a:spcAft>
              </a:pPr>
              <a:endParaRPr lang="en-US" sz="1600">
                <a:solidFill>
                  <a:srgbClr val="000000"/>
                </a:solidFill>
                <a:latin typeface="Gill Sans MT" pitchFamily="34" charset="0"/>
              </a:endParaRPr>
            </a:p>
          </p:txBody>
        </p:sp>
        <p:sp>
          <p:nvSpPr>
            <p:cNvPr id="495665" name="Freeform 49"/>
            <p:cNvSpPr>
              <a:spLocks/>
            </p:cNvSpPr>
            <p:nvPr/>
          </p:nvSpPr>
          <p:spPr bwMode="auto">
            <a:xfrm>
              <a:off x="2784" y="2159"/>
              <a:ext cx="287" cy="191"/>
            </a:xfrm>
            <a:custGeom>
              <a:avLst/>
              <a:gdLst/>
              <a:ahLst/>
              <a:cxnLst>
                <a:cxn ang="0">
                  <a:pos x="0" y="191"/>
                </a:cxn>
                <a:cxn ang="0">
                  <a:pos x="95" y="191"/>
                </a:cxn>
                <a:cxn ang="0">
                  <a:pos x="143" y="143"/>
                </a:cxn>
                <a:cxn ang="0">
                  <a:pos x="191" y="191"/>
                </a:cxn>
                <a:cxn ang="0">
                  <a:pos x="287" y="191"/>
                </a:cxn>
                <a:cxn ang="0">
                  <a:pos x="191" y="0"/>
                </a:cxn>
                <a:cxn ang="0">
                  <a:pos x="95" y="0"/>
                </a:cxn>
                <a:cxn ang="0">
                  <a:pos x="0" y="191"/>
                </a:cxn>
              </a:cxnLst>
              <a:rect l="0" t="0" r="r" b="b"/>
              <a:pathLst>
                <a:path w="287" h="191">
                  <a:moveTo>
                    <a:pt x="0" y="191"/>
                  </a:moveTo>
                  <a:lnTo>
                    <a:pt x="95" y="191"/>
                  </a:lnTo>
                  <a:lnTo>
                    <a:pt x="143" y="143"/>
                  </a:lnTo>
                  <a:lnTo>
                    <a:pt x="191" y="191"/>
                  </a:lnTo>
                  <a:lnTo>
                    <a:pt x="287" y="191"/>
                  </a:lnTo>
                  <a:lnTo>
                    <a:pt x="191" y="0"/>
                  </a:lnTo>
                  <a:lnTo>
                    <a:pt x="95" y="0"/>
                  </a:lnTo>
                  <a:lnTo>
                    <a:pt x="0" y="191"/>
                  </a:lnTo>
                  <a:close/>
                </a:path>
              </a:pathLst>
            </a:custGeom>
            <a:solidFill>
              <a:srgbClr val="3366FF"/>
            </a:solidFill>
            <a:ln w="9525">
              <a:noFill/>
              <a:round/>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a:lstStyle/>
            <a:p>
              <a:pPr algn="ctr" fontAlgn="base">
                <a:spcBef>
                  <a:spcPct val="0"/>
                </a:spcBef>
                <a:spcAft>
                  <a:spcPct val="0"/>
                </a:spcAft>
              </a:pPr>
              <a:endParaRPr lang="en-US" sz="1600">
                <a:solidFill>
                  <a:srgbClr val="000000"/>
                </a:solidFill>
                <a:latin typeface="Gill Sans MT" pitchFamily="34" charset="0"/>
              </a:endParaRPr>
            </a:p>
          </p:txBody>
        </p:sp>
        <p:sp>
          <p:nvSpPr>
            <p:cNvPr id="495666" name="Freeform 50"/>
            <p:cNvSpPr>
              <a:spLocks/>
            </p:cNvSpPr>
            <p:nvPr/>
          </p:nvSpPr>
          <p:spPr bwMode="auto">
            <a:xfrm>
              <a:off x="2784" y="1777"/>
              <a:ext cx="287" cy="191"/>
            </a:xfrm>
            <a:custGeom>
              <a:avLst/>
              <a:gdLst/>
              <a:ahLst/>
              <a:cxnLst>
                <a:cxn ang="0">
                  <a:pos x="0" y="191"/>
                </a:cxn>
                <a:cxn ang="0">
                  <a:pos x="95" y="191"/>
                </a:cxn>
                <a:cxn ang="0">
                  <a:pos x="143" y="143"/>
                </a:cxn>
                <a:cxn ang="0">
                  <a:pos x="191" y="191"/>
                </a:cxn>
                <a:cxn ang="0">
                  <a:pos x="287" y="191"/>
                </a:cxn>
                <a:cxn ang="0">
                  <a:pos x="191" y="0"/>
                </a:cxn>
                <a:cxn ang="0">
                  <a:pos x="95" y="0"/>
                </a:cxn>
                <a:cxn ang="0">
                  <a:pos x="0" y="191"/>
                </a:cxn>
              </a:cxnLst>
              <a:rect l="0" t="0" r="r" b="b"/>
              <a:pathLst>
                <a:path w="287" h="191">
                  <a:moveTo>
                    <a:pt x="0" y="191"/>
                  </a:moveTo>
                  <a:lnTo>
                    <a:pt x="95" y="191"/>
                  </a:lnTo>
                  <a:lnTo>
                    <a:pt x="143" y="143"/>
                  </a:lnTo>
                  <a:lnTo>
                    <a:pt x="191" y="191"/>
                  </a:lnTo>
                  <a:lnTo>
                    <a:pt x="287" y="191"/>
                  </a:lnTo>
                  <a:lnTo>
                    <a:pt x="191" y="0"/>
                  </a:lnTo>
                  <a:lnTo>
                    <a:pt x="95" y="0"/>
                  </a:lnTo>
                  <a:lnTo>
                    <a:pt x="0" y="191"/>
                  </a:lnTo>
                  <a:close/>
                </a:path>
              </a:pathLst>
            </a:custGeom>
            <a:solidFill>
              <a:srgbClr val="3366FF"/>
            </a:solidFill>
            <a:ln w="9525">
              <a:noFill/>
              <a:round/>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a:lstStyle/>
            <a:p>
              <a:pPr algn="ctr" fontAlgn="base">
                <a:spcBef>
                  <a:spcPct val="0"/>
                </a:spcBef>
                <a:spcAft>
                  <a:spcPct val="0"/>
                </a:spcAft>
              </a:pPr>
              <a:endParaRPr lang="en-US" sz="1600">
                <a:solidFill>
                  <a:srgbClr val="000000"/>
                </a:solidFill>
                <a:latin typeface="Gill Sans MT" pitchFamily="34" charset="0"/>
              </a:endParaRPr>
            </a:p>
          </p:txBody>
        </p:sp>
        <p:sp>
          <p:nvSpPr>
            <p:cNvPr id="495667" name="Freeform 51"/>
            <p:cNvSpPr>
              <a:spLocks/>
            </p:cNvSpPr>
            <p:nvPr/>
          </p:nvSpPr>
          <p:spPr bwMode="auto">
            <a:xfrm>
              <a:off x="3119" y="2160"/>
              <a:ext cx="287" cy="191"/>
            </a:xfrm>
            <a:custGeom>
              <a:avLst/>
              <a:gdLst/>
              <a:ahLst/>
              <a:cxnLst>
                <a:cxn ang="0">
                  <a:pos x="0" y="191"/>
                </a:cxn>
                <a:cxn ang="0">
                  <a:pos x="95" y="191"/>
                </a:cxn>
                <a:cxn ang="0">
                  <a:pos x="143" y="143"/>
                </a:cxn>
                <a:cxn ang="0">
                  <a:pos x="191" y="191"/>
                </a:cxn>
                <a:cxn ang="0">
                  <a:pos x="287" y="191"/>
                </a:cxn>
                <a:cxn ang="0">
                  <a:pos x="191" y="0"/>
                </a:cxn>
                <a:cxn ang="0">
                  <a:pos x="95" y="0"/>
                </a:cxn>
                <a:cxn ang="0">
                  <a:pos x="0" y="191"/>
                </a:cxn>
              </a:cxnLst>
              <a:rect l="0" t="0" r="r" b="b"/>
              <a:pathLst>
                <a:path w="287" h="191">
                  <a:moveTo>
                    <a:pt x="0" y="191"/>
                  </a:moveTo>
                  <a:lnTo>
                    <a:pt x="95" y="191"/>
                  </a:lnTo>
                  <a:lnTo>
                    <a:pt x="143" y="143"/>
                  </a:lnTo>
                  <a:lnTo>
                    <a:pt x="191" y="191"/>
                  </a:lnTo>
                  <a:lnTo>
                    <a:pt x="287" y="191"/>
                  </a:lnTo>
                  <a:lnTo>
                    <a:pt x="191" y="0"/>
                  </a:lnTo>
                  <a:lnTo>
                    <a:pt x="95" y="0"/>
                  </a:lnTo>
                  <a:lnTo>
                    <a:pt x="0" y="191"/>
                  </a:lnTo>
                  <a:close/>
                </a:path>
              </a:pathLst>
            </a:custGeom>
            <a:solidFill>
              <a:srgbClr val="3366FF"/>
            </a:solidFill>
            <a:ln w="9525">
              <a:noFill/>
              <a:round/>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a:lstStyle/>
            <a:p>
              <a:pPr algn="ctr" fontAlgn="base">
                <a:spcBef>
                  <a:spcPct val="0"/>
                </a:spcBef>
                <a:spcAft>
                  <a:spcPct val="0"/>
                </a:spcAft>
              </a:pPr>
              <a:endParaRPr lang="en-US" sz="1600">
                <a:solidFill>
                  <a:srgbClr val="000000"/>
                </a:solidFill>
                <a:latin typeface="Gill Sans MT" pitchFamily="34" charset="0"/>
              </a:endParaRPr>
            </a:p>
          </p:txBody>
        </p:sp>
        <p:sp>
          <p:nvSpPr>
            <p:cNvPr id="495668" name="Freeform 52"/>
            <p:cNvSpPr>
              <a:spLocks/>
            </p:cNvSpPr>
            <p:nvPr/>
          </p:nvSpPr>
          <p:spPr bwMode="auto">
            <a:xfrm>
              <a:off x="3119" y="1777"/>
              <a:ext cx="287" cy="191"/>
            </a:xfrm>
            <a:custGeom>
              <a:avLst/>
              <a:gdLst/>
              <a:ahLst/>
              <a:cxnLst>
                <a:cxn ang="0">
                  <a:pos x="0" y="191"/>
                </a:cxn>
                <a:cxn ang="0">
                  <a:pos x="95" y="191"/>
                </a:cxn>
                <a:cxn ang="0">
                  <a:pos x="143" y="143"/>
                </a:cxn>
                <a:cxn ang="0">
                  <a:pos x="191" y="191"/>
                </a:cxn>
                <a:cxn ang="0">
                  <a:pos x="287" y="191"/>
                </a:cxn>
                <a:cxn ang="0">
                  <a:pos x="191" y="0"/>
                </a:cxn>
                <a:cxn ang="0">
                  <a:pos x="95" y="0"/>
                </a:cxn>
                <a:cxn ang="0">
                  <a:pos x="0" y="191"/>
                </a:cxn>
              </a:cxnLst>
              <a:rect l="0" t="0" r="r" b="b"/>
              <a:pathLst>
                <a:path w="287" h="191">
                  <a:moveTo>
                    <a:pt x="0" y="191"/>
                  </a:moveTo>
                  <a:lnTo>
                    <a:pt x="95" y="191"/>
                  </a:lnTo>
                  <a:lnTo>
                    <a:pt x="143" y="143"/>
                  </a:lnTo>
                  <a:lnTo>
                    <a:pt x="191" y="191"/>
                  </a:lnTo>
                  <a:lnTo>
                    <a:pt x="287" y="191"/>
                  </a:lnTo>
                  <a:lnTo>
                    <a:pt x="191" y="0"/>
                  </a:lnTo>
                  <a:lnTo>
                    <a:pt x="95" y="0"/>
                  </a:lnTo>
                  <a:lnTo>
                    <a:pt x="0" y="191"/>
                  </a:lnTo>
                  <a:close/>
                </a:path>
              </a:pathLst>
            </a:custGeom>
            <a:solidFill>
              <a:srgbClr val="3366FF"/>
            </a:solidFill>
            <a:ln w="9525">
              <a:noFill/>
              <a:round/>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a:lstStyle/>
            <a:p>
              <a:pPr algn="ctr" fontAlgn="base">
                <a:spcBef>
                  <a:spcPct val="0"/>
                </a:spcBef>
                <a:spcAft>
                  <a:spcPct val="0"/>
                </a:spcAft>
              </a:pPr>
              <a:endParaRPr lang="en-US" sz="1600">
                <a:solidFill>
                  <a:srgbClr val="000000"/>
                </a:solidFill>
                <a:latin typeface="Gill Sans MT" pitchFamily="34" charset="0"/>
              </a:endParaRPr>
            </a:p>
          </p:txBody>
        </p:sp>
        <p:sp>
          <p:nvSpPr>
            <p:cNvPr id="495669" name="Freeform 53"/>
            <p:cNvSpPr>
              <a:spLocks/>
            </p:cNvSpPr>
            <p:nvPr/>
          </p:nvSpPr>
          <p:spPr bwMode="auto">
            <a:xfrm>
              <a:off x="2115" y="1777"/>
              <a:ext cx="287" cy="191"/>
            </a:xfrm>
            <a:custGeom>
              <a:avLst/>
              <a:gdLst/>
              <a:ahLst/>
              <a:cxnLst>
                <a:cxn ang="0">
                  <a:pos x="0" y="191"/>
                </a:cxn>
                <a:cxn ang="0">
                  <a:pos x="95" y="191"/>
                </a:cxn>
                <a:cxn ang="0">
                  <a:pos x="143" y="143"/>
                </a:cxn>
                <a:cxn ang="0">
                  <a:pos x="191" y="191"/>
                </a:cxn>
                <a:cxn ang="0">
                  <a:pos x="287" y="191"/>
                </a:cxn>
                <a:cxn ang="0">
                  <a:pos x="191" y="0"/>
                </a:cxn>
                <a:cxn ang="0">
                  <a:pos x="95" y="0"/>
                </a:cxn>
                <a:cxn ang="0">
                  <a:pos x="0" y="191"/>
                </a:cxn>
              </a:cxnLst>
              <a:rect l="0" t="0" r="r" b="b"/>
              <a:pathLst>
                <a:path w="287" h="191">
                  <a:moveTo>
                    <a:pt x="0" y="191"/>
                  </a:moveTo>
                  <a:lnTo>
                    <a:pt x="95" y="191"/>
                  </a:lnTo>
                  <a:lnTo>
                    <a:pt x="143" y="143"/>
                  </a:lnTo>
                  <a:lnTo>
                    <a:pt x="191" y="191"/>
                  </a:lnTo>
                  <a:lnTo>
                    <a:pt x="287" y="191"/>
                  </a:lnTo>
                  <a:lnTo>
                    <a:pt x="191" y="0"/>
                  </a:lnTo>
                  <a:lnTo>
                    <a:pt x="95" y="0"/>
                  </a:lnTo>
                  <a:lnTo>
                    <a:pt x="0" y="191"/>
                  </a:lnTo>
                  <a:close/>
                </a:path>
              </a:pathLst>
            </a:custGeom>
            <a:solidFill>
              <a:srgbClr val="3366FF"/>
            </a:solidFill>
            <a:ln w="9525">
              <a:noFill/>
              <a:round/>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a:lstStyle/>
            <a:p>
              <a:pPr algn="ctr" fontAlgn="base">
                <a:spcBef>
                  <a:spcPct val="0"/>
                </a:spcBef>
                <a:spcAft>
                  <a:spcPct val="0"/>
                </a:spcAft>
              </a:pPr>
              <a:endParaRPr lang="en-US" sz="1600">
                <a:solidFill>
                  <a:srgbClr val="000000"/>
                </a:solidFill>
                <a:latin typeface="Gill Sans MT" pitchFamily="34" charset="0"/>
              </a:endParaRPr>
            </a:p>
          </p:txBody>
        </p:sp>
        <p:sp>
          <p:nvSpPr>
            <p:cNvPr id="495670" name="Freeform 54"/>
            <p:cNvSpPr>
              <a:spLocks/>
            </p:cNvSpPr>
            <p:nvPr/>
          </p:nvSpPr>
          <p:spPr bwMode="auto">
            <a:xfrm>
              <a:off x="2449" y="1777"/>
              <a:ext cx="287" cy="191"/>
            </a:xfrm>
            <a:custGeom>
              <a:avLst/>
              <a:gdLst/>
              <a:ahLst/>
              <a:cxnLst>
                <a:cxn ang="0">
                  <a:pos x="0" y="191"/>
                </a:cxn>
                <a:cxn ang="0">
                  <a:pos x="95" y="191"/>
                </a:cxn>
                <a:cxn ang="0">
                  <a:pos x="143" y="143"/>
                </a:cxn>
                <a:cxn ang="0">
                  <a:pos x="191" y="191"/>
                </a:cxn>
                <a:cxn ang="0">
                  <a:pos x="287" y="191"/>
                </a:cxn>
                <a:cxn ang="0">
                  <a:pos x="191" y="0"/>
                </a:cxn>
                <a:cxn ang="0">
                  <a:pos x="95" y="0"/>
                </a:cxn>
                <a:cxn ang="0">
                  <a:pos x="0" y="191"/>
                </a:cxn>
              </a:cxnLst>
              <a:rect l="0" t="0" r="r" b="b"/>
              <a:pathLst>
                <a:path w="287" h="191">
                  <a:moveTo>
                    <a:pt x="0" y="191"/>
                  </a:moveTo>
                  <a:lnTo>
                    <a:pt x="95" y="191"/>
                  </a:lnTo>
                  <a:lnTo>
                    <a:pt x="143" y="143"/>
                  </a:lnTo>
                  <a:lnTo>
                    <a:pt x="191" y="191"/>
                  </a:lnTo>
                  <a:lnTo>
                    <a:pt x="287" y="191"/>
                  </a:lnTo>
                  <a:lnTo>
                    <a:pt x="191" y="0"/>
                  </a:lnTo>
                  <a:lnTo>
                    <a:pt x="95" y="0"/>
                  </a:lnTo>
                  <a:lnTo>
                    <a:pt x="0" y="191"/>
                  </a:lnTo>
                  <a:close/>
                </a:path>
              </a:pathLst>
            </a:custGeom>
            <a:solidFill>
              <a:srgbClr val="3366FF"/>
            </a:solidFill>
            <a:ln w="9525">
              <a:noFill/>
              <a:round/>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a:lstStyle/>
            <a:p>
              <a:pPr algn="ctr" fontAlgn="base">
                <a:spcBef>
                  <a:spcPct val="0"/>
                </a:spcBef>
                <a:spcAft>
                  <a:spcPct val="0"/>
                </a:spcAft>
              </a:pPr>
              <a:endParaRPr lang="en-US" sz="1600">
                <a:solidFill>
                  <a:srgbClr val="000000"/>
                </a:solidFill>
                <a:latin typeface="Gill Sans MT" pitchFamily="34" charset="0"/>
              </a:endParaRPr>
            </a:p>
          </p:txBody>
        </p:sp>
        <p:sp>
          <p:nvSpPr>
            <p:cNvPr id="495671" name="Text Box 55"/>
            <p:cNvSpPr txBox="1">
              <a:spLocks noChangeArrowheads="1"/>
            </p:cNvSpPr>
            <p:nvPr/>
          </p:nvSpPr>
          <p:spPr bwMode="auto">
            <a:xfrm>
              <a:off x="2105" y="1969"/>
              <a:ext cx="365" cy="194"/>
            </a:xfrm>
            <a:prstGeom prst="rect">
              <a:avLst/>
            </a:prstGeom>
            <a:noFill/>
            <a:ln w="9525">
              <a:noFill/>
              <a:miter lim="800000"/>
              <a:headEnd/>
              <a:tailEnd/>
            </a:ln>
            <a:effectLst/>
          </p:spPr>
          <p:txBody>
            <a:bodyPr wrap="none">
              <a:spAutoFit/>
            </a:bodyPr>
            <a:lstStyle/>
            <a:p>
              <a:pPr algn="ctr" fontAlgn="base">
                <a:spcBef>
                  <a:spcPct val="0"/>
                </a:spcBef>
                <a:spcAft>
                  <a:spcPct val="0"/>
                </a:spcAft>
              </a:pPr>
              <a:r>
                <a:rPr lang="en-US" sz="1400">
                  <a:solidFill>
                    <a:srgbClr val="000000"/>
                  </a:solidFill>
                  <a:latin typeface="Gill Sans MT" pitchFamily="34" charset="0"/>
                </a:rPr>
                <a:t>ALU</a:t>
              </a:r>
              <a:r>
                <a:rPr lang="en-US" sz="1400" baseline="-25000">
                  <a:solidFill>
                    <a:srgbClr val="000000"/>
                  </a:solidFill>
                  <a:latin typeface="Gill Sans MT" pitchFamily="34" charset="0"/>
                </a:rPr>
                <a:t>1</a:t>
              </a:r>
            </a:p>
          </p:txBody>
        </p:sp>
        <p:sp>
          <p:nvSpPr>
            <p:cNvPr id="495672" name="Text Box 56"/>
            <p:cNvSpPr txBox="1">
              <a:spLocks noChangeArrowheads="1"/>
            </p:cNvSpPr>
            <p:nvPr/>
          </p:nvSpPr>
          <p:spPr bwMode="auto">
            <a:xfrm>
              <a:off x="2445" y="1969"/>
              <a:ext cx="365" cy="194"/>
            </a:xfrm>
            <a:prstGeom prst="rect">
              <a:avLst/>
            </a:prstGeom>
            <a:noFill/>
            <a:ln w="9525">
              <a:noFill/>
              <a:miter lim="800000"/>
              <a:headEnd/>
              <a:tailEnd/>
            </a:ln>
            <a:effectLst/>
          </p:spPr>
          <p:txBody>
            <a:bodyPr wrap="none">
              <a:spAutoFit/>
            </a:bodyPr>
            <a:lstStyle/>
            <a:p>
              <a:pPr algn="ctr" fontAlgn="base">
                <a:spcBef>
                  <a:spcPct val="0"/>
                </a:spcBef>
                <a:spcAft>
                  <a:spcPct val="0"/>
                </a:spcAft>
              </a:pPr>
              <a:r>
                <a:rPr lang="en-US" sz="1400">
                  <a:solidFill>
                    <a:srgbClr val="000000"/>
                  </a:solidFill>
                  <a:latin typeface="Gill Sans MT" pitchFamily="34" charset="0"/>
                </a:rPr>
                <a:t>ALU</a:t>
              </a:r>
              <a:r>
                <a:rPr lang="en-US" sz="1400" baseline="-25000">
                  <a:solidFill>
                    <a:srgbClr val="000000"/>
                  </a:solidFill>
                  <a:latin typeface="Gill Sans MT" pitchFamily="34" charset="0"/>
                </a:rPr>
                <a:t>2</a:t>
              </a:r>
            </a:p>
          </p:txBody>
        </p:sp>
        <p:sp>
          <p:nvSpPr>
            <p:cNvPr id="495673" name="Text Box 57"/>
            <p:cNvSpPr txBox="1">
              <a:spLocks noChangeArrowheads="1"/>
            </p:cNvSpPr>
            <p:nvPr/>
          </p:nvSpPr>
          <p:spPr bwMode="auto">
            <a:xfrm>
              <a:off x="2748" y="1969"/>
              <a:ext cx="340" cy="194"/>
            </a:xfrm>
            <a:prstGeom prst="rect">
              <a:avLst/>
            </a:prstGeom>
            <a:noFill/>
            <a:ln w="9525">
              <a:noFill/>
              <a:miter lim="800000"/>
              <a:headEnd/>
              <a:tailEnd/>
            </a:ln>
            <a:effectLst/>
          </p:spPr>
          <p:txBody>
            <a:bodyPr wrap="none">
              <a:spAutoFit/>
            </a:bodyPr>
            <a:lstStyle/>
            <a:p>
              <a:pPr algn="ctr" fontAlgn="base">
                <a:spcBef>
                  <a:spcPct val="0"/>
                </a:spcBef>
                <a:spcAft>
                  <a:spcPct val="0"/>
                </a:spcAft>
              </a:pPr>
              <a:r>
                <a:rPr lang="en-US" sz="1400" dirty="0">
                  <a:solidFill>
                    <a:srgbClr val="000000"/>
                  </a:solidFill>
                  <a:latin typeface="Gill Sans MT" pitchFamily="34" charset="0"/>
                </a:rPr>
                <a:t>Load</a:t>
              </a:r>
              <a:endParaRPr lang="en-US" sz="1400" baseline="-25000" dirty="0">
                <a:solidFill>
                  <a:srgbClr val="000000"/>
                </a:solidFill>
                <a:latin typeface="Gill Sans MT" pitchFamily="34" charset="0"/>
              </a:endParaRPr>
            </a:p>
          </p:txBody>
        </p:sp>
        <p:sp>
          <p:nvSpPr>
            <p:cNvPr id="495674" name="Text Box 58"/>
            <p:cNvSpPr txBox="1">
              <a:spLocks noChangeArrowheads="1"/>
            </p:cNvSpPr>
            <p:nvPr/>
          </p:nvSpPr>
          <p:spPr bwMode="auto">
            <a:xfrm>
              <a:off x="2764" y="1587"/>
              <a:ext cx="320" cy="194"/>
            </a:xfrm>
            <a:prstGeom prst="rect">
              <a:avLst/>
            </a:prstGeom>
            <a:noFill/>
            <a:ln w="9525">
              <a:noFill/>
              <a:miter lim="800000"/>
              <a:headEnd/>
              <a:tailEnd/>
            </a:ln>
            <a:effectLst/>
          </p:spPr>
          <p:txBody>
            <a:bodyPr wrap="none">
              <a:spAutoFit/>
            </a:bodyPr>
            <a:lstStyle/>
            <a:p>
              <a:pPr algn="ctr" fontAlgn="base">
                <a:spcBef>
                  <a:spcPct val="0"/>
                </a:spcBef>
                <a:spcAft>
                  <a:spcPct val="0"/>
                </a:spcAft>
              </a:pPr>
              <a:r>
                <a:rPr lang="en-US" sz="1400">
                  <a:solidFill>
                    <a:srgbClr val="000000"/>
                  </a:solidFill>
                  <a:latin typeface="Gill Sans MT" pitchFamily="34" charset="0"/>
                </a:rPr>
                <a:t>M/D</a:t>
              </a:r>
              <a:endParaRPr lang="en-US" sz="1400" baseline="-25000">
                <a:solidFill>
                  <a:srgbClr val="000000"/>
                </a:solidFill>
                <a:latin typeface="Gill Sans MT" pitchFamily="34" charset="0"/>
              </a:endParaRPr>
            </a:p>
          </p:txBody>
        </p:sp>
        <p:sp>
          <p:nvSpPr>
            <p:cNvPr id="495675" name="Text Box 59"/>
            <p:cNvSpPr txBox="1">
              <a:spLocks noChangeArrowheads="1"/>
            </p:cNvSpPr>
            <p:nvPr/>
          </p:nvSpPr>
          <p:spPr bwMode="auto">
            <a:xfrm>
              <a:off x="3088" y="1970"/>
              <a:ext cx="364" cy="194"/>
            </a:xfrm>
            <a:prstGeom prst="rect">
              <a:avLst/>
            </a:prstGeom>
            <a:noFill/>
            <a:ln w="9525">
              <a:noFill/>
              <a:miter lim="800000"/>
              <a:headEnd/>
              <a:tailEnd/>
            </a:ln>
            <a:effectLst/>
          </p:spPr>
          <p:txBody>
            <a:bodyPr wrap="none">
              <a:spAutoFit/>
            </a:bodyPr>
            <a:lstStyle/>
            <a:p>
              <a:pPr algn="ctr" fontAlgn="base">
                <a:spcBef>
                  <a:spcPct val="0"/>
                </a:spcBef>
                <a:spcAft>
                  <a:spcPct val="0"/>
                </a:spcAft>
              </a:pPr>
              <a:r>
                <a:rPr lang="en-US" sz="1400">
                  <a:solidFill>
                    <a:srgbClr val="000000"/>
                  </a:solidFill>
                  <a:latin typeface="Gill Sans MT" pitchFamily="34" charset="0"/>
                </a:rPr>
                <a:t>Store</a:t>
              </a:r>
              <a:endParaRPr lang="en-US" sz="1400" baseline="-25000">
                <a:solidFill>
                  <a:srgbClr val="000000"/>
                </a:solidFill>
                <a:latin typeface="Gill Sans MT" pitchFamily="34" charset="0"/>
              </a:endParaRPr>
            </a:p>
          </p:txBody>
        </p:sp>
        <p:sp>
          <p:nvSpPr>
            <p:cNvPr id="495676" name="Text Box 60"/>
            <p:cNvSpPr txBox="1">
              <a:spLocks noChangeArrowheads="1"/>
            </p:cNvSpPr>
            <p:nvPr/>
          </p:nvSpPr>
          <p:spPr bwMode="auto">
            <a:xfrm>
              <a:off x="3106" y="1587"/>
              <a:ext cx="322" cy="192"/>
            </a:xfrm>
            <a:prstGeom prst="rect">
              <a:avLst/>
            </a:prstGeom>
            <a:noFill/>
            <a:ln w="9525">
              <a:noFill/>
              <a:miter lim="800000"/>
              <a:headEnd/>
              <a:tailEnd/>
            </a:ln>
            <a:effectLst/>
          </p:spPr>
          <p:txBody>
            <a:bodyPr wrap="none">
              <a:spAutoFit/>
            </a:bodyPr>
            <a:lstStyle/>
            <a:p>
              <a:pPr algn="ctr" fontAlgn="base">
                <a:spcBef>
                  <a:spcPct val="0"/>
                </a:spcBef>
                <a:spcAft>
                  <a:spcPct val="0"/>
                </a:spcAft>
              </a:pPr>
              <a:r>
                <a:rPr lang="en-US" sz="1400">
                  <a:solidFill>
                    <a:srgbClr val="000000"/>
                  </a:solidFill>
                  <a:latin typeface="Gill Sans MT" pitchFamily="34" charset="0"/>
                </a:rPr>
                <a:t>Shift</a:t>
              </a:r>
              <a:endParaRPr lang="en-US" sz="1400" baseline="-25000">
                <a:solidFill>
                  <a:srgbClr val="000000"/>
                </a:solidFill>
                <a:latin typeface="Gill Sans MT" pitchFamily="34" charset="0"/>
              </a:endParaRPr>
            </a:p>
          </p:txBody>
        </p:sp>
        <p:sp>
          <p:nvSpPr>
            <p:cNvPr id="495677" name="Text Box 61"/>
            <p:cNvSpPr txBox="1">
              <a:spLocks noChangeArrowheads="1"/>
            </p:cNvSpPr>
            <p:nvPr/>
          </p:nvSpPr>
          <p:spPr bwMode="auto">
            <a:xfrm>
              <a:off x="2084" y="1587"/>
              <a:ext cx="374" cy="194"/>
            </a:xfrm>
            <a:prstGeom prst="rect">
              <a:avLst/>
            </a:prstGeom>
            <a:noFill/>
            <a:ln w="9525">
              <a:noFill/>
              <a:miter lim="800000"/>
              <a:headEnd/>
              <a:tailEnd/>
            </a:ln>
            <a:effectLst/>
          </p:spPr>
          <p:txBody>
            <a:bodyPr wrap="none">
              <a:spAutoFit/>
            </a:bodyPr>
            <a:lstStyle/>
            <a:p>
              <a:pPr algn="ctr" fontAlgn="base">
                <a:spcBef>
                  <a:spcPct val="0"/>
                </a:spcBef>
                <a:spcAft>
                  <a:spcPct val="0"/>
                </a:spcAft>
              </a:pPr>
              <a:r>
                <a:rPr lang="en-US" sz="1400">
                  <a:solidFill>
                    <a:srgbClr val="000000"/>
                  </a:solidFill>
                  <a:latin typeface="Gill Sans MT" pitchFamily="34" charset="0"/>
                </a:rPr>
                <a:t>FM/D</a:t>
              </a:r>
              <a:endParaRPr lang="en-US" sz="1400" baseline="-25000">
                <a:solidFill>
                  <a:srgbClr val="000000"/>
                </a:solidFill>
                <a:latin typeface="Gill Sans MT" pitchFamily="34" charset="0"/>
              </a:endParaRPr>
            </a:p>
          </p:txBody>
        </p:sp>
        <p:sp>
          <p:nvSpPr>
            <p:cNvPr id="495678" name="Text Box 62"/>
            <p:cNvSpPr txBox="1">
              <a:spLocks noChangeArrowheads="1"/>
            </p:cNvSpPr>
            <p:nvPr/>
          </p:nvSpPr>
          <p:spPr bwMode="auto">
            <a:xfrm>
              <a:off x="2437" y="1587"/>
              <a:ext cx="354" cy="194"/>
            </a:xfrm>
            <a:prstGeom prst="rect">
              <a:avLst/>
            </a:prstGeom>
            <a:noFill/>
            <a:ln w="9525">
              <a:noFill/>
              <a:miter lim="800000"/>
              <a:headEnd/>
              <a:tailEnd/>
            </a:ln>
            <a:effectLst/>
          </p:spPr>
          <p:txBody>
            <a:bodyPr wrap="none">
              <a:spAutoFit/>
            </a:bodyPr>
            <a:lstStyle/>
            <a:p>
              <a:pPr algn="ctr" fontAlgn="base">
                <a:spcBef>
                  <a:spcPct val="0"/>
                </a:spcBef>
                <a:spcAft>
                  <a:spcPct val="0"/>
                </a:spcAft>
              </a:pPr>
              <a:r>
                <a:rPr lang="en-US" sz="1400">
                  <a:solidFill>
                    <a:srgbClr val="000000"/>
                  </a:solidFill>
                  <a:latin typeface="Gill Sans MT" pitchFamily="34" charset="0"/>
                </a:rPr>
                <a:t>FAdd</a:t>
              </a:r>
              <a:endParaRPr lang="en-US" sz="1400" baseline="-25000">
                <a:solidFill>
                  <a:srgbClr val="000000"/>
                </a:solidFill>
                <a:latin typeface="Gill Sans MT" pitchFamily="34" charset="0"/>
              </a:endParaRPr>
            </a:p>
          </p:txBody>
        </p:sp>
        <p:sp>
          <p:nvSpPr>
            <p:cNvPr id="495681" name="Text Box 65"/>
            <p:cNvSpPr txBox="1">
              <a:spLocks noChangeArrowheads="1"/>
            </p:cNvSpPr>
            <p:nvPr/>
          </p:nvSpPr>
          <p:spPr bwMode="auto">
            <a:xfrm>
              <a:off x="2203" y="2826"/>
              <a:ext cx="1142" cy="679"/>
            </a:xfrm>
            <a:prstGeom prst="rect">
              <a:avLst/>
            </a:prstGeom>
            <a:noFill/>
            <a:ln w="9525">
              <a:noFill/>
              <a:miter lim="800000"/>
              <a:headEnd/>
              <a:tailEnd/>
            </a:ln>
            <a:effectLst/>
          </p:spPr>
          <p:txBody>
            <a:bodyPr wrap="none">
              <a:spAutoFit/>
            </a:bodyPr>
            <a:lstStyle/>
            <a:p>
              <a:pPr algn="ctr" fontAlgn="base">
                <a:spcBef>
                  <a:spcPct val="0"/>
                </a:spcBef>
                <a:spcAft>
                  <a:spcPct val="0"/>
                </a:spcAft>
              </a:pPr>
              <a:r>
                <a:rPr lang="en-US" sz="1600" dirty="0">
                  <a:solidFill>
                    <a:srgbClr val="000000"/>
                  </a:solidFill>
                  <a:latin typeface="Gill Sans MT" pitchFamily="34" charset="0"/>
                </a:rPr>
                <a:t>Even distribution of</a:t>
              </a:r>
            </a:p>
            <a:p>
              <a:pPr algn="ctr" fontAlgn="base">
                <a:spcBef>
                  <a:spcPct val="0"/>
                </a:spcBef>
                <a:spcAft>
                  <a:spcPct val="0"/>
                </a:spcAft>
              </a:pPr>
              <a:r>
                <a:rPr lang="en-US" sz="1600" dirty="0" err="1">
                  <a:solidFill>
                    <a:srgbClr val="000000"/>
                  </a:solidFill>
                  <a:latin typeface="Gill Sans MT" pitchFamily="34" charset="0"/>
                </a:rPr>
                <a:t>Int</a:t>
              </a:r>
              <a:r>
                <a:rPr lang="en-US" sz="1600" dirty="0">
                  <a:solidFill>
                    <a:srgbClr val="000000"/>
                  </a:solidFill>
                  <a:latin typeface="Gill Sans MT" pitchFamily="34" charset="0"/>
                </a:rPr>
                <a:t>/FP units, more</a:t>
              </a:r>
            </a:p>
            <a:p>
              <a:pPr algn="ctr" fontAlgn="base">
                <a:spcBef>
                  <a:spcPct val="0"/>
                </a:spcBef>
                <a:spcAft>
                  <a:spcPct val="0"/>
                </a:spcAft>
              </a:pPr>
              <a:r>
                <a:rPr lang="en-US" sz="1600" dirty="0">
                  <a:solidFill>
                    <a:srgbClr val="000000"/>
                  </a:solidFill>
                  <a:latin typeface="Gill Sans MT" pitchFamily="34" charset="0"/>
                </a:rPr>
                <a:t>likely to keep all</a:t>
              </a:r>
            </a:p>
            <a:p>
              <a:pPr algn="ctr" fontAlgn="base">
                <a:spcBef>
                  <a:spcPct val="0"/>
                </a:spcBef>
                <a:spcAft>
                  <a:spcPct val="0"/>
                </a:spcAft>
              </a:pPr>
              <a:r>
                <a:rPr lang="en-US" sz="1600" dirty="0">
                  <a:solidFill>
                    <a:srgbClr val="000000"/>
                  </a:solidFill>
                  <a:latin typeface="Gill Sans MT" pitchFamily="34" charset="0"/>
                </a:rPr>
                <a:t>N ports busy</a:t>
              </a:r>
            </a:p>
          </p:txBody>
        </p:sp>
      </p:grpSp>
      <p:grpSp>
        <p:nvGrpSpPr>
          <p:cNvPr id="495701" name="Group 85"/>
          <p:cNvGrpSpPr>
            <a:grpSpLocks/>
          </p:cNvGrpSpPr>
          <p:nvPr/>
        </p:nvGrpSpPr>
        <p:grpSpPr bwMode="auto">
          <a:xfrm>
            <a:off x="6156176" y="2822575"/>
            <a:ext cx="2284413" cy="3044824"/>
            <a:chOff x="3662" y="1587"/>
            <a:chExt cx="1439" cy="1918"/>
          </a:xfrm>
        </p:grpSpPr>
        <p:sp>
          <p:nvSpPr>
            <p:cNvPr id="495682" name="Freeform 66"/>
            <p:cNvSpPr>
              <a:spLocks/>
            </p:cNvSpPr>
            <p:nvPr/>
          </p:nvSpPr>
          <p:spPr bwMode="auto">
            <a:xfrm>
              <a:off x="3693" y="2543"/>
              <a:ext cx="287" cy="191"/>
            </a:xfrm>
            <a:custGeom>
              <a:avLst/>
              <a:gdLst/>
              <a:ahLst/>
              <a:cxnLst>
                <a:cxn ang="0">
                  <a:pos x="0" y="191"/>
                </a:cxn>
                <a:cxn ang="0">
                  <a:pos x="95" y="191"/>
                </a:cxn>
                <a:cxn ang="0">
                  <a:pos x="143" y="143"/>
                </a:cxn>
                <a:cxn ang="0">
                  <a:pos x="191" y="191"/>
                </a:cxn>
                <a:cxn ang="0">
                  <a:pos x="287" y="191"/>
                </a:cxn>
                <a:cxn ang="0">
                  <a:pos x="191" y="0"/>
                </a:cxn>
                <a:cxn ang="0">
                  <a:pos x="95" y="0"/>
                </a:cxn>
                <a:cxn ang="0">
                  <a:pos x="0" y="191"/>
                </a:cxn>
              </a:cxnLst>
              <a:rect l="0" t="0" r="r" b="b"/>
              <a:pathLst>
                <a:path w="287" h="191">
                  <a:moveTo>
                    <a:pt x="0" y="191"/>
                  </a:moveTo>
                  <a:lnTo>
                    <a:pt x="95" y="191"/>
                  </a:lnTo>
                  <a:lnTo>
                    <a:pt x="143" y="143"/>
                  </a:lnTo>
                  <a:lnTo>
                    <a:pt x="191" y="191"/>
                  </a:lnTo>
                  <a:lnTo>
                    <a:pt x="287" y="191"/>
                  </a:lnTo>
                  <a:lnTo>
                    <a:pt x="191" y="0"/>
                  </a:lnTo>
                  <a:lnTo>
                    <a:pt x="95" y="0"/>
                  </a:lnTo>
                  <a:lnTo>
                    <a:pt x="0" y="191"/>
                  </a:lnTo>
                  <a:close/>
                </a:path>
              </a:pathLst>
            </a:custGeom>
            <a:solidFill>
              <a:srgbClr val="3366FF"/>
            </a:solidFill>
            <a:ln w="9525">
              <a:noFill/>
              <a:round/>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a:lstStyle/>
            <a:p>
              <a:pPr algn="ctr" fontAlgn="base">
                <a:spcBef>
                  <a:spcPct val="0"/>
                </a:spcBef>
                <a:spcAft>
                  <a:spcPct val="0"/>
                </a:spcAft>
              </a:pPr>
              <a:endParaRPr lang="en-US" sz="1600">
                <a:solidFill>
                  <a:srgbClr val="000000"/>
                </a:solidFill>
                <a:latin typeface="Gill Sans MT" pitchFamily="34" charset="0"/>
              </a:endParaRPr>
            </a:p>
          </p:txBody>
        </p:sp>
        <p:sp>
          <p:nvSpPr>
            <p:cNvPr id="495683" name="Freeform 67"/>
            <p:cNvSpPr>
              <a:spLocks/>
            </p:cNvSpPr>
            <p:nvPr/>
          </p:nvSpPr>
          <p:spPr bwMode="auto">
            <a:xfrm>
              <a:off x="4027" y="2542"/>
              <a:ext cx="287" cy="191"/>
            </a:xfrm>
            <a:custGeom>
              <a:avLst/>
              <a:gdLst/>
              <a:ahLst/>
              <a:cxnLst>
                <a:cxn ang="0">
                  <a:pos x="0" y="191"/>
                </a:cxn>
                <a:cxn ang="0">
                  <a:pos x="95" y="191"/>
                </a:cxn>
                <a:cxn ang="0">
                  <a:pos x="143" y="143"/>
                </a:cxn>
                <a:cxn ang="0">
                  <a:pos x="191" y="191"/>
                </a:cxn>
                <a:cxn ang="0">
                  <a:pos x="287" y="191"/>
                </a:cxn>
                <a:cxn ang="0">
                  <a:pos x="191" y="0"/>
                </a:cxn>
                <a:cxn ang="0">
                  <a:pos x="95" y="0"/>
                </a:cxn>
                <a:cxn ang="0">
                  <a:pos x="0" y="191"/>
                </a:cxn>
              </a:cxnLst>
              <a:rect l="0" t="0" r="r" b="b"/>
              <a:pathLst>
                <a:path w="287" h="191">
                  <a:moveTo>
                    <a:pt x="0" y="191"/>
                  </a:moveTo>
                  <a:lnTo>
                    <a:pt x="95" y="191"/>
                  </a:lnTo>
                  <a:lnTo>
                    <a:pt x="143" y="143"/>
                  </a:lnTo>
                  <a:lnTo>
                    <a:pt x="191" y="191"/>
                  </a:lnTo>
                  <a:lnTo>
                    <a:pt x="287" y="191"/>
                  </a:lnTo>
                  <a:lnTo>
                    <a:pt x="191" y="0"/>
                  </a:lnTo>
                  <a:lnTo>
                    <a:pt x="95" y="0"/>
                  </a:lnTo>
                  <a:lnTo>
                    <a:pt x="0" y="191"/>
                  </a:lnTo>
                  <a:close/>
                </a:path>
              </a:pathLst>
            </a:custGeom>
            <a:solidFill>
              <a:srgbClr val="3366FF"/>
            </a:solidFill>
            <a:ln w="9525">
              <a:noFill/>
              <a:round/>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a:lstStyle/>
            <a:p>
              <a:pPr algn="ctr" fontAlgn="base">
                <a:spcBef>
                  <a:spcPct val="0"/>
                </a:spcBef>
                <a:spcAft>
                  <a:spcPct val="0"/>
                </a:spcAft>
              </a:pPr>
              <a:endParaRPr lang="en-US" sz="1600">
                <a:solidFill>
                  <a:srgbClr val="000000"/>
                </a:solidFill>
                <a:latin typeface="Gill Sans MT" pitchFamily="34" charset="0"/>
              </a:endParaRPr>
            </a:p>
          </p:txBody>
        </p:sp>
        <p:sp>
          <p:nvSpPr>
            <p:cNvPr id="495684" name="Text Box 68"/>
            <p:cNvSpPr txBox="1">
              <a:spLocks noChangeArrowheads="1"/>
            </p:cNvSpPr>
            <p:nvPr/>
          </p:nvSpPr>
          <p:spPr bwMode="auto">
            <a:xfrm>
              <a:off x="3691" y="2351"/>
              <a:ext cx="365" cy="194"/>
            </a:xfrm>
            <a:prstGeom prst="rect">
              <a:avLst/>
            </a:prstGeom>
            <a:noFill/>
            <a:ln w="9525">
              <a:noFill/>
              <a:miter lim="800000"/>
              <a:headEnd/>
              <a:tailEnd/>
            </a:ln>
            <a:effectLst/>
          </p:spPr>
          <p:txBody>
            <a:bodyPr wrap="none">
              <a:spAutoFit/>
            </a:bodyPr>
            <a:lstStyle/>
            <a:p>
              <a:pPr algn="ctr" fontAlgn="base">
                <a:spcBef>
                  <a:spcPct val="0"/>
                </a:spcBef>
                <a:spcAft>
                  <a:spcPct val="0"/>
                </a:spcAft>
              </a:pPr>
              <a:r>
                <a:rPr lang="en-US" sz="1400">
                  <a:solidFill>
                    <a:srgbClr val="000000"/>
                  </a:solidFill>
                  <a:latin typeface="Gill Sans MT" pitchFamily="34" charset="0"/>
                </a:rPr>
                <a:t>ALU</a:t>
              </a:r>
              <a:r>
                <a:rPr lang="en-US" sz="1400" baseline="-25000">
                  <a:solidFill>
                    <a:srgbClr val="000000"/>
                  </a:solidFill>
                  <a:latin typeface="Gill Sans MT" pitchFamily="34" charset="0"/>
                </a:rPr>
                <a:t>1</a:t>
              </a:r>
            </a:p>
          </p:txBody>
        </p:sp>
        <p:sp>
          <p:nvSpPr>
            <p:cNvPr id="495685" name="Text Box 69"/>
            <p:cNvSpPr txBox="1">
              <a:spLocks noChangeArrowheads="1"/>
            </p:cNvSpPr>
            <p:nvPr/>
          </p:nvSpPr>
          <p:spPr bwMode="auto">
            <a:xfrm>
              <a:off x="4023" y="2351"/>
              <a:ext cx="365" cy="194"/>
            </a:xfrm>
            <a:prstGeom prst="rect">
              <a:avLst/>
            </a:prstGeom>
            <a:noFill/>
            <a:ln w="9525">
              <a:noFill/>
              <a:miter lim="800000"/>
              <a:headEnd/>
              <a:tailEnd/>
            </a:ln>
            <a:effectLst/>
          </p:spPr>
          <p:txBody>
            <a:bodyPr wrap="none">
              <a:spAutoFit/>
            </a:bodyPr>
            <a:lstStyle/>
            <a:p>
              <a:pPr algn="ctr" fontAlgn="base">
                <a:spcBef>
                  <a:spcPct val="0"/>
                </a:spcBef>
                <a:spcAft>
                  <a:spcPct val="0"/>
                </a:spcAft>
              </a:pPr>
              <a:r>
                <a:rPr lang="en-US" sz="1400">
                  <a:solidFill>
                    <a:srgbClr val="000000"/>
                  </a:solidFill>
                  <a:latin typeface="Gill Sans MT" pitchFamily="34" charset="0"/>
                </a:rPr>
                <a:t>ALU</a:t>
              </a:r>
              <a:r>
                <a:rPr lang="en-US" sz="1400" baseline="-25000">
                  <a:solidFill>
                    <a:srgbClr val="000000"/>
                  </a:solidFill>
                  <a:latin typeface="Gill Sans MT" pitchFamily="34" charset="0"/>
                </a:rPr>
                <a:t>2</a:t>
              </a:r>
            </a:p>
          </p:txBody>
        </p:sp>
        <p:sp>
          <p:nvSpPr>
            <p:cNvPr id="495686" name="Freeform 70"/>
            <p:cNvSpPr>
              <a:spLocks/>
            </p:cNvSpPr>
            <p:nvPr/>
          </p:nvSpPr>
          <p:spPr bwMode="auto">
            <a:xfrm>
              <a:off x="4027" y="2160"/>
              <a:ext cx="287" cy="191"/>
            </a:xfrm>
            <a:custGeom>
              <a:avLst/>
              <a:gdLst/>
              <a:ahLst/>
              <a:cxnLst>
                <a:cxn ang="0">
                  <a:pos x="0" y="191"/>
                </a:cxn>
                <a:cxn ang="0">
                  <a:pos x="95" y="191"/>
                </a:cxn>
                <a:cxn ang="0">
                  <a:pos x="143" y="143"/>
                </a:cxn>
                <a:cxn ang="0">
                  <a:pos x="191" y="191"/>
                </a:cxn>
                <a:cxn ang="0">
                  <a:pos x="287" y="191"/>
                </a:cxn>
                <a:cxn ang="0">
                  <a:pos x="191" y="0"/>
                </a:cxn>
                <a:cxn ang="0">
                  <a:pos x="95" y="0"/>
                </a:cxn>
                <a:cxn ang="0">
                  <a:pos x="0" y="191"/>
                </a:cxn>
              </a:cxnLst>
              <a:rect l="0" t="0" r="r" b="b"/>
              <a:pathLst>
                <a:path w="287" h="191">
                  <a:moveTo>
                    <a:pt x="0" y="191"/>
                  </a:moveTo>
                  <a:lnTo>
                    <a:pt x="95" y="191"/>
                  </a:lnTo>
                  <a:lnTo>
                    <a:pt x="143" y="143"/>
                  </a:lnTo>
                  <a:lnTo>
                    <a:pt x="191" y="191"/>
                  </a:lnTo>
                  <a:lnTo>
                    <a:pt x="287" y="191"/>
                  </a:lnTo>
                  <a:lnTo>
                    <a:pt x="191" y="0"/>
                  </a:lnTo>
                  <a:lnTo>
                    <a:pt x="95" y="0"/>
                  </a:lnTo>
                  <a:lnTo>
                    <a:pt x="0" y="191"/>
                  </a:lnTo>
                  <a:close/>
                </a:path>
              </a:pathLst>
            </a:custGeom>
            <a:solidFill>
              <a:srgbClr val="3366FF"/>
            </a:solidFill>
            <a:ln w="9525">
              <a:noFill/>
              <a:round/>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a:lstStyle/>
            <a:p>
              <a:pPr algn="ctr" fontAlgn="base">
                <a:spcBef>
                  <a:spcPct val="0"/>
                </a:spcBef>
                <a:spcAft>
                  <a:spcPct val="0"/>
                </a:spcAft>
              </a:pPr>
              <a:endParaRPr lang="en-US" sz="1600">
                <a:solidFill>
                  <a:srgbClr val="000000"/>
                </a:solidFill>
                <a:latin typeface="Gill Sans MT" pitchFamily="34" charset="0"/>
              </a:endParaRPr>
            </a:p>
          </p:txBody>
        </p:sp>
        <p:sp>
          <p:nvSpPr>
            <p:cNvPr id="495687" name="Text Box 71"/>
            <p:cNvSpPr txBox="1">
              <a:spLocks noChangeArrowheads="1"/>
            </p:cNvSpPr>
            <p:nvPr/>
          </p:nvSpPr>
          <p:spPr bwMode="auto">
            <a:xfrm>
              <a:off x="4000" y="1969"/>
              <a:ext cx="340" cy="194"/>
            </a:xfrm>
            <a:prstGeom prst="rect">
              <a:avLst/>
            </a:prstGeom>
            <a:noFill/>
            <a:ln w="9525">
              <a:noFill/>
              <a:miter lim="800000"/>
              <a:headEnd/>
              <a:tailEnd/>
            </a:ln>
            <a:effectLst/>
          </p:spPr>
          <p:txBody>
            <a:bodyPr wrap="none">
              <a:spAutoFit/>
            </a:bodyPr>
            <a:lstStyle/>
            <a:p>
              <a:pPr algn="ctr" fontAlgn="base">
                <a:spcBef>
                  <a:spcPct val="0"/>
                </a:spcBef>
                <a:spcAft>
                  <a:spcPct val="0"/>
                </a:spcAft>
              </a:pPr>
              <a:r>
                <a:rPr lang="en-US" sz="1400">
                  <a:solidFill>
                    <a:srgbClr val="000000"/>
                  </a:solidFill>
                  <a:latin typeface="Gill Sans MT" pitchFamily="34" charset="0"/>
                </a:rPr>
                <a:t>Load</a:t>
              </a:r>
              <a:endParaRPr lang="en-US" sz="1400" baseline="-25000">
                <a:solidFill>
                  <a:srgbClr val="000000"/>
                </a:solidFill>
                <a:latin typeface="Gill Sans MT" pitchFamily="34" charset="0"/>
              </a:endParaRPr>
            </a:p>
          </p:txBody>
        </p:sp>
        <p:sp>
          <p:nvSpPr>
            <p:cNvPr id="495688" name="Freeform 72"/>
            <p:cNvSpPr>
              <a:spLocks/>
            </p:cNvSpPr>
            <p:nvPr/>
          </p:nvSpPr>
          <p:spPr bwMode="auto">
            <a:xfrm>
              <a:off x="4362" y="2543"/>
              <a:ext cx="287" cy="191"/>
            </a:xfrm>
            <a:custGeom>
              <a:avLst/>
              <a:gdLst/>
              <a:ahLst/>
              <a:cxnLst>
                <a:cxn ang="0">
                  <a:pos x="0" y="191"/>
                </a:cxn>
                <a:cxn ang="0">
                  <a:pos x="95" y="191"/>
                </a:cxn>
                <a:cxn ang="0">
                  <a:pos x="143" y="143"/>
                </a:cxn>
                <a:cxn ang="0">
                  <a:pos x="191" y="191"/>
                </a:cxn>
                <a:cxn ang="0">
                  <a:pos x="287" y="191"/>
                </a:cxn>
                <a:cxn ang="0">
                  <a:pos x="191" y="0"/>
                </a:cxn>
                <a:cxn ang="0">
                  <a:pos x="95" y="0"/>
                </a:cxn>
                <a:cxn ang="0">
                  <a:pos x="0" y="191"/>
                </a:cxn>
              </a:cxnLst>
              <a:rect l="0" t="0" r="r" b="b"/>
              <a:pathLst>
                <a:path w="287" h="191">
                  <a:moveTo>
                    <a:pt x="0" y="191"/>
                  </a:moveTo>
                  <a:lnTo>
                    <a:pt x="95" y="191"/>
                  </a:lnTo>
                  <a:lnTo>
                    <a:pt x="143" y="143"/>
                  </a:lnTo>
                  <a:lnTo>
                    <a:pt x="191" y="191"/>
                  </a:lnTo>
                  <a:lnTo>
                    <a:pt x="287" y="191"/>
                  </a:lnTo>
                  <a:lnTo>
                    <a:pt x="191" y="0"/>
                  </a:lnTo>
                  <a:lnTo>
                    <a:pt x="95" y="0"/>
                  </a:lnTo>
                  <a:lnTo>
                    <a:pt x="0" y="191"/>
                  </a:lnTo>
                  <a:close/>
                </a:path>
              </a:pathLst>
            </a:custGeom>
            <a:solidFill>
              <a:srgbClr val="3366FF"/>
            </a:solidFill>
            <a:ln w="9525">
              <a:noFill/>
              <a:round/>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a:lstStyle/>
            <a:p>
              <a:pPr algn="ctr" fontAlgn="base">
                <a:spcBef>
                  <a:spcPct val="0"/>
                </a:spcBef>
                <a:spcAft>
                  <a:spcPct val="0"/>
                </a:spcAft>
              </a:pPr>
              <a:endParaRPr lang="en-US" sz="1600">
                <a:solidFill>
                  <a:srgbClr val="000000"/>
                </a:solidFill>
                <a:latin typeface="Gill Sans MT" pitchFamily="34" charset="0"/>
              </a:endParaRPr>
            </a:p>
          </p:txBody>
        </p:sp>
        <p:sp>
          <p:nvSpPr>
            <p:cNvPr id="495689" name="Text Box 73"/>
            <p:cNvSpPr txBox="1">
              <a:spLocks noChangeArrowheads="1"/>
            </p:cNvSpPr>
            <p:nvPr/>
          </p:nvSpPr>
          <p:spPr bwMode="auto">
            <a:xfrm>
              <a:off x="4366" y="2351"/>
              <a:ext cx="322" cy="192"/>
            </a:xfrm>
            <a:prstGeom prst="rect">
              <a:avLst/>
            </a:prstGeom>
            <a:noFill/>
            <a:ln w="9525">
              <a:noFill/>
              <a:miter lim="800000"/>
              <a:headEnd/>
              <a:tailEnd/>
            </a:ln>
            <a:effectLst/>
          </p:spPr>
          <p:txBody>
            <a:bodyPr wrap="none">
              <a:spAutoFit/>
            </a:bodyPr>
            <a:lstStyle/>
            <a:p>
              <a:pPr algn="ctr" fontAlgn="base">
                <a:spcBef>
                  <a:spcPct val="0"/>
                </a:spcBef>
                <a:spcAft>
                  <a:spcPct val="0"/>
                </a:spcAft>
              </a:pPr>
              <a:r>
                <a:rPr lang="en-US" sz="1400">
                  <a:solidFill>
                    <a:srgbClr val="000000"/>
                  </a:solidFill>
                  <a:latin typeface="Gill Sans MT" pitchFamily="34" charset="0"/>
                </a:rPr>
                <a:t>Shift</a:t>
              </a:r>
              <a:endParaRPr lang="en-US" sz="1400" baseline="-25000">
                <a:solidFill>
                  <a:srgbClr val="000000"/>
                </a:solidFill>
                <a:latin typeface="Gill Sans MT" pitchFamily="34" charset="0"/>
              </a:endParaRPr>
            </a:p>
          </p:txBody>
        </p:sp>
        <p:sp>
          <p:nvSpPr>
            <p:cNvPr id="495690" name="Freeform 74"/>
            <p:cNvSpPr>
              <a:spLocks/>
            </p:cNvSpPr>
            <p:nvPr/>
          </p:nvSpPr>
          <p:spPr bwMode="auto">
            <a:xfrm>
              <a:off x="4362" y="2160"/>
              <a:ext cx="287" cy="191"/>
            </a:xfrm>
            <a:custGeom>
              <a:avLst/>
              <a:gdLst/>
              <a:ahLst/>
              <a:cxnLst>
                <a:cxn ang="0">
                  <a:pos x="0" y="191"/>
                </a:cxn>
                <a:cxn ang="0">
                  <a:pos x="95" y="191"/>
                </a:cxn>
                <a:cxn ang="0">
                  <a:pos x="143" y="143"/>
                </a:cxn>
                <a:cxn ang="0">
                  <a:pos x="191" y="191"/>
                </a:cxn>
                <a:cxn ang="0">
                  <a:pos x="287" y="191"/>
                </a:cxn>
                <a:cxn ang="0">
                  <a:pos x="191" y="0"/>
                </a:cxn>
                <a:cxn ang="0">
                  <a:pos x="95" y="0"/>
                </a:cxn>
                <a:cxn ang="0">
                  <a:pos x="0" y="191"/>
                </a:cxn>
              </a:cxnLst>
              <a:rect l="0" t="0" r="r" b="b"/>
              <a:pathLst>
                <a:path w="287" h="191">
                  <a:moveTo>
                    <a:pt x="0" y="191"/>
                  </a:moveTo>
                  <a:lnTo>
                    <a:pt x="95" y="191"/>
                  </a:lnTo>
                  <a:lnTo>
                    <a:pt x="143" y="143"/>
                  </a:lnTo>
                  <a:lnTo>
                    <a:pt x="191" y="191"/>
                  </a:lnTo>
                  <a:lnTo>
                    <a:pt x="287" y="191"/>
                  </a:lnTo>
                  <a:lnTo>
                    <a:pt x="191" y="0"/>
                  </a:lnTo>
                  <a:lnTo>
                    <a:pt x="95" y="0"/>
                  </a:lnTo>
                  <a:lnTo>
                    <a:pt x="0" y="191"/>
                  </a:lnTo>
                  <a:close/>
                </a:path>
              </a:pathLst>
            </a:custGeom>
            <a:solidFill>
              <a:srgbClr val="3366FF"/>
            </a:solidFill>
            <a:ln w="9525">
              <a:noFill/>
              <a:round/>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a:lstStyle/>
            <a:p>
              <a:pPr algn="ctr" fontAlgn="base">
                <a:spcBef>
                  <a:spcPct val="0"/>
                </a:spcBef>
                <a:spcAft>
                  <a:spcPct val="0"/>
                </a:spcAft>
              </a:pPr>
              <a:endParaRPr lang="en-US" sz="1600">
                <a:solidFill>
                  <a:srgbClr val="000000"/>
                </a:solidFill>
                <a:latin typeface="Gill Sans MT" pitchFamily="34" charset="0"/>
              </a:endParaRPr>
            </a:p>
          </p:txBody>
        </p:sp>
        <p:sp>
          <p:nvSpPr>
            <p:cNvPr id="495691" name="Text Box 75"/>
            <p:cNvSpPr txBox="1">
              <a:spLocks noChangeArrowheads="1"/>
            </p:cNvSpPr>
            <p:nvPr/>
          </p:nvSpPr>
          <p:spPr bwMode="auto">
            <a:xfrm>
              <a:off x="4353" y="1970"/>
              <a:ext cx="320" cy="194"/>
            </a:xfrm>
            <a:prstGeom prst="rect">
              <a:avLst/>
            </a:prstGeom>
            <a:noFill/>
            <a:ln w="9525">
              <a:noFill/>
              <a:miter lim="800000"/>
              <a:headEnd/>
              <a:tailEnd/>
            </a:ln>
            <a:effectLst/>
          </p:spPr>
          <p:txBody>
            <a:bodyPr wrap="none">
              <a:spAutoFit/>
            </a:bodyPr>
            <a:lstStyle/>
            <a:p>
              <a:pPr algn="ctr" fontAlgn="base">
                <a:spcBef>
                  <a:spcPct val="0"/>
                </a:spcBef>
                <a:spcAft>
                  <a:spcPct val="0"/>
                </a:spcAft>
              </a:pPr>
              <a:r>
                <a:rPr lang="en-US" sz="1400">
                  <a:solidFill>
                    <a:srgbClr val="000000"/>
                  </a:solidFill>
                  <a:latin typeface="Gill Sans MT" pitchFamily="34" charset="0"/>
                </a:rPr>
                <a:t>M/D</a:t>
              </a:r>
              <a:endParaRPr lang="en-US" sz="1400" baseline="-25000">
                <a:solidFill>
                  <a:srgbClr val="000000"/>
                </a:solidFill>
                <a:latin typeface="Gill Sans MT" pitchFamily="34" charset="0"/>
              </a:endParaRPr>
            </a:p>
          </p:txBody>
        </p:sp>
        <p:sp>
          <p:nvSpPr>
            <p:cNvPr id="495692" name="Freeform 76"/>
            <p:cNvSpPr>
              <a:spLocks/>
            </p:cNvSpPr>
            <p:nvPr/>
          </p:nvSpPr>
          <p:spPr bwMode="auto">
            <a:xfrm>
              <a:off x="4697" y="2543"/>
              <a:ext cx="287" cy="191"/>
            </a:xfrm>
            <a:custGeom>
              <a:avLst/>
              <a:gdLst/>
              <a:ahLst/>
              <a:cxnLst>
                <a:cxn ang="0">
                  <a:pos x="0" y="191"/>
                </a:cxn>
                <a:cxn ang="0">
                  <a:pos x="95" y="191"/>
                </a:cxn>
                <a:cxn ang="0">
                  <a:pos x="143" y="143"/>
                </a:cxn>
                <a:cxn ang="0">
                  <a:pos x="191" y="191"/>
                </a:cxn>
                <a:cxn ang="0">
                  <a:pos x="287" y="191"/>
                </a:cxn>
                <a:cxn ang="0">
                  <a:pos x="191" y="0"/>
                </a:cxn>
                <a:cxn ang="0">
                  <a:pos x="95" y="0"/>
                </a:cxn>
                <a:cxn ang="0">
                  <a:pos x="0" y="191"/>
                </a:cxn>
              </a:cxnLst>
              <a:rect l="0" t="0" r="r" b="b"/>
              <a:pathLst>
                <a:path w="287" h="191">
                  <a:moveTo>
                    <a:pt x="0" y="191"/>
                  </a:moveTo>
                  <a:lnTo>
                    <a:pt x="95" y="191"/>
                  </a:lnTo>
                  <a:lnTo>
                    <a:pt x="143" y="143"/>
                  </a:lnTo>
                  <a:lnTo>
                    <a:pt x="191" y="191"/>
                  </a:lnTo>
                  <a:lnTo>
                    <a:pt x="287" y="191"/>
                  </a:lnTo>
                  <a:lnTo>
                    <a:pt x="191" y="0"/>
                  </a:lnTo>
                  <a:lnTo>
                    <a:pt x="95" y="0"/>
                  </a:lnTo>
                  <a:lnTo>
                    <a:pt x="0" y="191"/>
                  </a:lnTo>
                  <a:close/>
                </a:path>
              </a:pathLst>
            </a:custGeom>
            <a:solidFill>
              <a:srgbClr val="3366FF"/>
            </a:solidFill>
            <a:ln w="9525">
              <a:noFill/>
              <a:round/>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a:lstStyle/>
            <a:p>
              <a:pPr algn="ctr" fontAlgn="base">
                <a:spcBef>
                  <a:spcPct val="0"/>
                </a:spcBef>
                <a:spcAft>
                  <a:spcPct val="0"/>
                </a:spcAft>
              </a:pPr>
              <a:endParaRPr lang="en-US" sz="1600">
                <a:solidFill>
                  <a:srgbClr val="000000"/>
                </a:solidFill>
                <a:latin typeface="Gill Sans MT" pitchFamily="34" charset="0"/>
              </a:endParaRPr>
            </a:p>
          </p:txBody>
        </p:sp>
        <p:sp>
          <p:nvSpPr>
            <p:cNvPr id="495693" name="Text Box 77"/>
            <p:cNvSpPr txBox="1">
              <a:spLocks noChangeArrowheads="1"/>
            </p:cNvSpPr>
            <p:nvPr/>
          </p:nvSpPr>
          <p:spPr bwMode="auto">
            <a:xfrm>
              <a:off x="4683" y="2351"/>
              <a:ext cx="364" cy="194"/>
            </a:xfrm>
            <a:prstGeom prst="rect">
              <a:avLst/>
            </a:prstGeom>
            <a:noFill/>
            <a:ln w="9525">
              <a:noFill/>
              <a:miter lim="800000"/>
              <a:headEnd/>
              <a:tailEnd/>
            </a:ln>
            <a:effectLst/>
          </p:spPr>
          <p:txBody>
            <a:bodyPr wrap="none">
              <a:spAutoFit/>
            </a:bodyPr>
            <a:lstStyle/>
            <a:p>
              <a:pPr algn="ctr" fontAlgn="base">
                <a:spcBef>
                  <a:spcPct val="0"/>
                </a:spcBef>
                <a:spcAft>
                  <a:spcPct val="0"/>
                </a:spcAft>
              </a:pPr>
              <a:r>
                <a:rPr lang="en-US" sz="1400">
                  <a:solidFill>
                    <a:srgbClr val="000000"/>
                  </a:solidFill>
                  <a:latin typeface="Gill Sans MT" pitchFamily="34" charset="0"/>
                </a:rPr>
                <a:t>Store</a:t>
              </a:r>
              <a:endParaRPr lang="en-US" sz="1400" baseline="-25000">
                <a:solidFill>
                  <a:srgbClr val="000000"/>
                </a:solidFill>
                <a:latin typeface="Gill Sans MT" pitchFamily="34" charset="0"/>
              </a:endParaRPr>
            </a:p>
          </p:txBody>
        </p:sp>
        <p:sp>
          <p:nvSpPr>
            <p:cNvPr id="495694" name="Freeform 78"/>
            <p:cNvSpPr>
              <a:spLocks/>
            </p:cNvSpPr>
            <p:nvPr/>
          </p:nvSpPr>
          <p:spPr bwMode="auto">
            <a:xfrm>
              <a:off x="4362" y="1778"/>
              <a:ext cx="287" cy="191"/>
            </a:xfrm>
            <a:custGeom>
              <a:avLst/>
              <a:gdLst/>
              <a:ahLst/>
              <a:cxnLst>
                <a:cxn ang="0">
                  <a:pos x="0" y="191"/>
                </a:cxn>
                <a:cxn ang="0">
                  <a:pos x="95" y="191"/>
                </a:cxn>
                <a:cxn ang="0">
                  <a:pos x="143" y="143"/>
                </a:cxn>
                <a:cxn ang="0">
                  <a:pos x="191" y="191"/>
                </a:cxn>
                <a:cxn ang="0">
                  <a:pos x="287" y="191"/>
                </a:cxn>
                <a:cxn ang="0">
                  <a:pos x="191" y="0"/>
                </a:cxn>
                <a:cxn ang="0">
                  <a:pos x="95" y="0"/>
                </a:cxn>
                <a:cxn ang="0">
                  <a:pos x="0" y="191"/>
                </a:cxn>
              </a:cxnLst>
              <a:rect l="0" t="0" r="r" b="b"/>
              <a:pathLst>
                <a:path w="287" h="191">
                  <a:moveTo>
                    <a:pt x="0" y="191"/>
                  </a:moveTo>
                  <a:lnTo>
                    <a:pt x="95" y="191"/>
                  </a:lnTo>
                  <a:lnTo>
                    <a:pt x="143" y="143"/>
                  </a:lnTo>
                  <a:lnTo>
                    <a:pt x="191" y="191"/>
                  </a:lnTo>
                  <a:lnTo>
                    <a:pt x="287" y="191"/>
                  </a:lnTo>
                  <a:lnTo>
                    <a:pt x="191" y="0"/>
                  </a:lnTo>
                  <a:lnTo>
                    <a:pt x="95" y="0"/>
                  </a:lnTo>
                  <a:lnTo>
                    <a:pt x="0" y="191"/>
                  </a:lnTo>
                  <a:close/>
                </a:path>
              </a:pathLst>
            </a:custGeom>
            <a:solidFill>
              <a:srgbClr val="3366FF"/>
            </a:solidFill>
            <a:ln w="9525">
              <a:noFill/>
              <a:round/>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a:lstStyle/>
            <a:p>
              <a:pPr algn="ctr" fontAlgn="base">
                <a:spcBef>
                  <a:spcPct val="0"/>
                </a:spcBef>
                <a:spcAft>
                  <a:spcPct val="0"/>
                </a:spcAft>
              </a:pPr>
              <a:endParaRPr lang="en-US" sz="1600">
                <a:solidFill>
                  <a:srgbClr val="000000"/>
                </a:solidFill>
                <a:latin typeface="Gill Sans MT" pitchFamily="34" charset="0"/>
              </a:endParaRPr>
            </a:p>
          </p:txBody>
        </p:sp>
        <p:sp>
          <p:nvSpPr>
            <p:cNvPr id="495695" name="Text Box 79"/>
            <p:cNvSpPr txBox="1">
              <a:spLocks noChangeArrowheads="1"/>
            </p:cNvSpPr>
            <p:nvPr/>
          </p:nvSpPr>
          <p:spPr bwMode="auto">
            <a:xfrm>
              <a:off x="4325" y="1587"/>
              <a:ext cx="354" cy="194"/>
            </a:xfrm>
            <a:prstGeom prst="rect">
              <a:avLst/>
            </a:prstGeom>
            <a:noFill/>
            <a:ln w="9525">
              <a:noFill/>
              <a:miter lim="800000"/>
              <a:headEnd/>
              <a:tailEnd/>
            </a:ln>
            <a:effectLst/>
          </p:spPr>
          <p:txBody>
            <a:bodyPr wrap="none">
              <a:spAutoFit/>
            </a:bodyPr>
            <a:lstStyle/>
            <a:p>
              <a:pPr algn="ctr" fontAlgn="base">
                <a:spcBef>
                  <a:spcPct val="0"/>
                </a:spcBef>
                <a:spcAft>
                  <a:spcPct val="0"/>
                </a:spcAft>
              </a:pPr>
              <a:r>
                <a:rPr lang="en-US" sz="1400">
                  <a:solidFill>
                    <a:srgbClr val="000000"/>
                  </a:solidFill>
                  <a:latin typeface="Gill Sans MT" pitchFamily="34" charset="0"/>
                </a:rPr>
                <a:t>FAdd</a:t>
              </a:r>
              <a:endParaRPr lang="en-US" sz="1400" baseline="-25000">
                <a:solidFill>
                  <a:srgbClr val="000000"/>
                </a:solidFill>
                <a:latin typeface="Gill Sans MT" pitchFamily="34" charset="0"/>
              </a:endParaRPr>
            </a:p>
          </p:txBody>
        </p:sp>
        <p:sp>
          <p:nvSpPr>
            <p:cNvPr id="495696" name="Freeform 80"/>
            <p:cNvSpPr>
              <a:spLocks/>
            </p:cNvSpPr>
            <p:nvPr/>
          </p:nvSpPr>
          <p:spPr bwMode="auto">
            <a:xfrm>
              <a:off x="4697" y="2160"/>
              <a:ext cx="287" cy="191"/>
            </a:xfrm>
            <a:custGeom>
              <a:avLst/>
              <a:gdLst/>
              <a:ahLst/>
              <a:cxnLst>
                <a:cxn ang="0">
                  <a:pos x="0" y="191"/>
                </a:cxn>
                <a:cxn ang="0">
                  <a:pos x="95" y="191"/>
                </a:cxn>
                <a:cxn ang="0">
                  <a:pos x="143" y="143"/>
                </a:cxn>
                <a:cxn ang="0">
                  <a:pos x="191" y="191"/>
                </a:cxn>
                <a:cxn ang="0">
                  <a:pos x="287" y="191"/>
                </a:cxn>
                <a:cxn ang="0">
                  <a:pos x="191" y="0"/>
                </a:cxn>
                <a:cxn ang="0">
                  <a:pos x="95" y="0"/>
                </a:cxn>
                <a:cxn ang="0">
                  <a:pos x="0" y="191"/>
                </a:cxn>
              </a:cxnLst>
              <a:rect l="0" t="0" r="r" b="b"/>
              <a:pathLst>
                <a:path w="287" h="191">
                  <a:moveTo>
                    <a:pt x="0" y="191"/>
                  </a:moveTo>
                  <a:lnTo>
                    <a:pt x="95" y="191"/>
                  </a:lnTo>
                  <a:lnTo>
                    <a:pt x="143" y="143"/>
                  </a:lnTo>
                  <a:lnTo>
                    <a:pt x="191" y="191"/>
                  </a:lnTo>
                  <a:lnTo>
                    <a:pt x="287" y="191"/>
                  </a:lnTo>
                  <a:lnTo>
                    <a:pt x="191" y="0"/>
                  </a:lnTo>
                  <a:lnTo>
                    <a:pt x="95" y="0"/>
                  </a:lnTo>
                  <a:lnTo>
                    <a:pt x="0" y="191"/>
                  </a:lnTo>
                  <a:close/>
                </a:path>
              </a:pathLst>
            </a:custGeom>
            <a:solidFill>
              <a:srgbClr val="3366FF"/>
            </a:solidFill>
            <a:ln w="9525">
              <a:noFill/>
              <a:round/>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a:lstStyle/>
            <a:p>
              <a:pPr algn="ctr" fontAlgn="base">
                <a:spcBef>
                  <a:spcPct val="0"/>
                </a:spcBef>
                <a:spcAft>
                  <a:spcPct val="0"/>
                </a:spcAft>
              </a:pPr>
              <a:endParaRPr lang="en-US" sz="1600">
                <a:solidFill>
                  <a:srgbClr val="000000"/>
                </a:solidFill>
                <a:latin typeface="Gill Sans MT" pitchFamily="34" charset="0"/>
              </a:endParaRPr>
            </a:p>
          </p:txBody>
        </p:sp>
        <p:sp>
          <p:nvSpPr>
            <p:cNvPr id="495697" name="Text Box 81"/>
            <p:cNvSpPr txBox="1">
              <a:spLocks noChangeArrowheads="1"/>
            </p:cNvSpPr>
            <p:nvPr/>
          </p:nvSpPr>
          <p:spPr bwMode="auto">
            <a:xfrm>
              <a:off x="4691" y="1970"/>
              <a:ext cx="374" cy="194"/>
            </a:xfrm>
            <a:prstGeom prst="rect">
              <a:avLst/>
            </a:prstGeom>
            <a:noFill/>
            <a:ln w="9525">
              <a:noFill/>
              <a:miter lim="800000"/>
              <a:headEnd/>
              <a:tailEnd/>
            </a:ln>
            <a:effectLst/>
          </p:spPr>
          <p:txBody>
            <a:bodyPr wrap="none">
              <a:spAutoFit/>
            </a:bodyPr>
            <a:lstStyle/>
            <a:p>
              <a:pPr algn="ctr" fontAlgn="base">
                <a:spcBef>
                  <a:spcPct val="0"/>
                </a:spcBef>
                <a:spcAft>
                  <a:spcPct val="0"/>
                </a:spcAft>
              </a:pPr>
              <a:r>
                <a:rPr lang="en-US" sz="1400">
                  <a:solidFill>
                    <a:srgbClr val="000000"/>
                  </a:solidFill>
                  <a:latin typeface="Gill Sans MT" pitchFamily="34" charset="0"/>
                </a:rPr>
                <a:t>FM/D</a:t>
              </a:r>
              <a:endParaRPr lang="en-US" sz="1400" baseline="-25000">
                <a:solidFill>
                  <a:srgbClr val="000000"/>
                </a:solidFill>
                <a:latin typeface="Gill Sans MT" pitchFamily="34" charset="0"/>
              </a:endParaRPr>
            </a:p>
          </p:txBody>
        </p:sp>
        <p:sp>
          <p:nvSpPr>
            <p:cNvPr id="495699" name="Text Box 83"/>
            <p:cNvSpPr txBox="1">
              <a:spLocks noChangeArrowheads="1"/>
            </p:cNvSpPr>
            <p:nvPr/>
          </p:nvSpPr>
          <p:spPr bwMode="auto">
            <a:xfrm>
              <a:off x="3662" y="2826"/>
              <a:ext cx="1439" cy="679"/>
            </a:xfrm>
            <a:prstGeom prst="rect">
              <a:avLst/>
            </a:prstGeom>
            <a:noFill/>
            <a:ln w="9525">
              <a:noFill/>
              <a:miter lim="800000"/>
              <a:headEnd/>
              <a:tailEnd/>
            </a:ln>
            <a:effectLst/>
          </p:spPr>
          <p:txBody>
            <a:bodyPr wrap="none">
              <a:spAutoFit/>
            </a:bodyPr>
            <a:lstStyle/>
            <a:p>
              <a:pPr algn="ctr" fontAlgn="base">
                <a:spcBef>
                  <a:spcPct val="0"/>
                </a:spcBef>
                <a:spcAft>
                  <a:spcPct val="0"/>
                </a:spcAft>
              </a:pPr>
              <a:r>
                <a:rPr lang="en-US" sz="1600">
                  <a:solidFill>
                    <a:srgbClr val="000000"/>
                  </a:solidFill>
                  <a:latin typeface="Gill Sans MT" pitchFamily="34" charset="0"/>
                </a:rPr>
                <a:t>Each port need not have</a:t>
              </a:r>
            </a:p>
            <a:p>
              <a:pPr algn="ctr" fontAlgn="base">
                <a:spcBef>
                  <a:spcPct val="0"/>
                </a:spcBef>
                <a:spcAft>
                  <a:spcPct val="0"/>
                </a:spcAft>
              </a:pPr>
              <a:r>
                <a:rPr lang="en-US" sz="1600">
                  <a:solidFill>
                    <a:srgbClr val="000000"/>
                  </a:solidFill>
                  <a:latin typeface="Gill Sans MT" pitchFamily="34" charset="0"/>
                </a:rPr>
                <a:t>the same number of FUs;</a:t>
              </a:r>
            </a:p>
            <a:p>
              <a:pPr algn="ctr" fontAlgn="base">
                <a:spcBef>
                  <a:spcPct val="0"/>
                </a:spcBef>
                <a:spcAft>
                  <a:spcPct val="0"/>
                </a:spcAft>
              </a:pPr>
              <a:r>
                <a:rPr lang="en-US" sz="1600">
                  <a:solidFill>
                    <a:srgbClr val="000000"/>
                  </a:solidFill>
                  <a:latin typeface="Gill Sans MT" pitchFamily="34" charset="0"/>
                </a:rPr>
                <a:t>should be bound based</a:t>
              </a:r>
            </a:p>
            <a:p>
              <a:pPr algn="ctr" fontAlgn="base">
                <a:spcBef>
                  <a:spcPct val="0"/>
                </a:spcBef>
                <a:spcAft>
                  <a:spcPct val="0"/>
                </a:spcAft>
              </a:pPr>
              <a:r>
                <a:rPr lang="en-US" sz="1600">
                  <a:solidFill>
                    <a:srgbClr val="000000"/>
                  </a:solidFill>
                  <a:latin typeface="Gill Sans MT" pitchFamily="34" charset="0"/>
                </a:rPr>
                <a:t>on frequency of usage</a:t>
              </a:r>
            </a:p>
          </p:txBody>
        </p:sp>
      </p:grpSp>
    </p:spTree>
    <p:extLst>
      <p:ext uri="{BB962C8B-B14F-4D97-AF65-F5344CB8AC3E}">
        <p14:creationId xmlns:p14="http://schemas.microsoft.com/office/powerpoint/2010/main" val="29408178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9570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9570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6642" name="Rectangle 2"/>
          <p:cNvSpPr>
            <a:spLocks noGrp="1" noChangeArrowheads="1"/>
          </p:cNvSpPr>
          <p:nvPr>
            <p:ph type="title"/>
          </p:nvPr>
        </p:nvSpPr>
        <p:spPr/>
        <p:txBody>
          <a:bodyPr>
            <a:normAutofit fontScale="90000"/>
          </a:bodyPr>
          <a:lstStyle/>
          <a:p>
            <a:r>
              <a:rPr lang="en-US"/>
              <a:t>Port Assignment</a:t>
            </a:r>
          </a:p>
        </p:txBody>
      </p:sp>
      <p:sp>
        <p:nvSpPr>
          <p:cNvPr id="496676" name="Rectangle 36"/>
          <p:cNvSpPr>
            <a:spLocks noGrp="1" noChangeArrowheads="1"/>
          </p:cNvSpPr>
          <p:nvPr>
            <p:ph idx="1"/>
          </p:nvPr>
        </p:nvSpPr>
        <p:spPr/>
        <p:txBody>
          <a:bodyPr>
            <a:normAutofit/>
          </a:bodyPr>
          <a:lstStyle/>
          <a:p>
            <a:r>
              <a:rPr lang="en-US" dirty="0" err="1"/>
              <a:t>Insns</a:t>
            </a:r>
            <a:r>
              <a:rPr lang="en-US" dirty="0"/>
              <a:t>. get port assignment at dispatch</a:t>
            </a:r>
          </a:p>
          <a:p>
            <a:r>
              <a:rPr lang="en-US" dirty="0"/>
              <a:t>For unique resources</a:t>
            </a:r>
          </a:p>
          <a:p>
            <a:pPr lvl="1"/>
            <a:r>
              <a:rPr lang="en-US" dirty="0"/>
              <a:t>Assign to the only viable port</a:t>
            </a:r>
          </a:p>
          <a:p>
            <a:pPr lvl="1"/>
            <a:r>
              <a:rPr lang="en-US" dirty="0"/>
              <a:t>Ex. Store must be assigned to Port 2</a:t>
            </a:r>
          </a:p>
          <a:p>
            <a:r>
              <a:rPr lang="en-US" dirty="0"/>
              <a:t>For non-unique resources</a:t>
            </a:r>
          </a:p>
          <a:p>
            <a:pPr lvl="1"/>
            <a:r>
              <a:rPr lang="en-US" dirty="0"/>
              <a:t>Must make intelligent decision</a:t>
            </a:r>
          </a:p>
          <a:p>
            <a:pPr lvl="1"/>
            <a:r>
              <a:rPr lang="en-US" dirty="0"/>
              <a:t>Ex.  ADD can go to any of Ports 0, 1 or 2</a:t>
            </a:r>
          </a:p>
          <a:p>
            <a:r>
              <a:rPr lang="en-US" dirty="0"/>
              <a:t>Optimal assignment requires knowing the future</a:t>
            </a:r>
          </a:p>
          <a:p>
            <a:r>
              <a:rPr lang="en-US" dirty="0"/>
              <a:t>Possible heuristics</a:t>
            </a:r>
          </a:p>
          <a:p>
            <a:pPr lvl="1"/>
            <a:r>
              <a:rPr lang="en-US" dirty="0"/>
              <a:t>random, round-robin, load-balance, dependency-based, …</a:t>
            </a:r>
          </a:p>
          <a:p>
            <a:pPr lvl="1"/>
            <a:endParaRPr lang="en-US" dirty="0"/>
          </a:p>
          <a:p>
            <a:endParaRPr lang="en-US" dirty="0"/>
          </a:p>
        </p:txBody>
      </p:sp>
      <p:sp>
        <p:nvSpPr>
          <p:cNvPr id="496666" name="Rectangle 26"/>
          <p:cNvSpPr>
            <a:spLocks noChangeArrowheads="1"/>
          </p:cNvSpPr>
          <p:nvPr/>
        </p:nvSpPr>
        <p:spPr bwMode="auto">
          <a:xfrm>
            <a:off x="6226960" y="2462652"/>
            <a:ext cx="531812" cy="1519237"/>
          </a:xfrm>
          <a:prstGeom prst="rect">
            <a:avLst/>
          </a:prstGeom>
          <a:solidFill>
            <a:srgbClr val="FF99CC">
              <a:alpha val="50000"/>
            </a:srgbClr>
          </a:solidFill>
          <a:ln w="9525">
            <a:noFill/>
            <a:miter lim="800000"/>
            <a:headEnd/>
            <a:tailEnd/>
          </a:ln>
          <a:effectLst/>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496668" name="Rectangle 28"/>
          <p:cNvSpPr>
            <a:spLocks noChangeArrowheads="1"/>
          </p:cNvSpPr>
          <p:nvPr/>
        </p:nvSpPr>
        <p:spPr bwMode="auto">
          <a:xfrm>
            <a:off x="6757185" y="2462652"/>
            <a:ext cx="531812" cy="1519237"/>
          </a:xfrm>
          <a:prstGeom prst="rect">
            <a:avLst/>
          </a:prstGeom>
          <a:solidFill>
            <a:srgbClr val="CCFFCC">
              <a:alpha val="50000"/>
            </a:srgbClr>
          </a:solidFill>
          <a:ln w="9525">
            <a:noFill/>
            <a:miter lim="800000"/>
            <a:headEnd/>
            <a:tailEnd/>
          </a:ln>
          <a:effectLst/>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496669" name="Rectangle 29"/>
          <p:cNvSpPr>
            <a:spLocks noChangeArrowheads="1"/>
          </p:cNvSpPr>
          <p:nvPr/>
        </p:nvSpPr>
        <p:spPr bwMode="auto">
          <a:xfrm>
            <a:off x="7288997" y="2462652"/>
            <a:ext cx="531813" cy="1519237"/>
          </a:xfrm>
          <a:prstGeom prst="rect">
            <a:avLst/>
          </a:prstGeom>
          <a:solidFill>
            <a:srgbClr val="99CCFF">
              <a:alpha val="50000"/>
            </a:srgbClr>
          </a:solidFill>
          <a:ln w="9525">
            <a:noFill/>
            <a:miter lim="800000"/>
            <a:headEnd/>
            <a:tailEnd/>
          </a:ln>
          <a:effectLst/>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496670" name="Rectangle 30"/>
          <p:cNvSpPr>
            <a:spLocks noChangeArrowheads="1"/>
          </p:cNvSpPr>
          <p:nvPr/>
        </p:nvSpPr>
        <p:spPr bwMode="auto">
          <a:xfrm>
            <a:off x="7819222" y="2462652"/>
            <a:ext cx="531813" cy="1519237"/>
          </a:xfrm>
          <a:prstGeom prst="rect">
            <a:avLst/>
          </a:prstGeom>
          <a:solidFill>
            <a:srgbClr val="FFFF99">
              <a:alpha val="50000"/>
            </a:srgbClr>
          </a:solidFill>
          <a:ln w="9525">
            <a:noFill/>
            <a:miter lim="800000"/>
            <a:headEnd/>
            <a:tailEnd/>
          </a:ln>
          <a:effectLst/>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496671" name="Rectangle 31"/>
          <p:cNvSpPr>
            <a:spLocks noChangeArrowheads="1"/>
          </p:cNvSpPr>
          <p:nvPr/>
        </p:nvSpPr>
        <p:spPr bwMode="auto">
          <a:xfrm>
            <a:off x="8351035" y="2462652"/>
            <a:ext cx="531812" cy="1519237"/>
          </a:xfrm>
          <a:prstGeom prst="rect">
            <a:avLst/>
          </a:prstGeom>
          <a:solidFill>
            <a:srgbClr val="CCFFFF">
              <a:alpha val="50000"/>
            </a:srgbClr>
          </a:solidFill>
          <a:ln w="9525">
            <a:noFill/>
            <a:miter lim="800000"/>
            <a:headEnd/>
            <a:tailEnd/>
          </a:ln>
          <a:effectLst/>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496644" name="Freeform 4"/>
          <p:cNvSpPr>
            <a:spLocks/>
          </p:cNvSpPr>
          <p:nvPr/>
        </p:nvSpPr>
        <p:spPr bwMode="auto">
          <a:xfrm>
            <a:off x="6269822" y="3526277"/>
            <a:ext cx="455613" cy="303212"/>
          </a:xfrm>
          <a:custGeom>
            <a:avLst/>
            <a:gdLst/>
            <a:ahLst/>
            <a:cxnLst>
              <a:cxn ang="0">
                <a:pos x="0" y="191"/>
              </a:cxn>
              <a:cxn ang="0">
                <a:pos x="95" y="191"/>
              </a:cxn>
              <a:cxn ang="0">
                <a:pos x="143" y="143"/>
              </a:cxn>
              <a:cxn ang="0">
                <a:pos x="191" y="191"/>
              </a:cxn>
              <a:cxn ang="0">
                <a:pos x="287" y="191"/>
              </a:cxn>
              <a:cxn ang="0">
                <a:pos x="191" y="0"/>
              </a:cxn>
              <a:cxn ang="0">
                <a:pos x="95" y="0"/>
              </a:cxn>
              <a:cxn ang="0">
                <a:pos x="0" y="191"/>
              </a:cxn>
            </a:cxnLst>
            <a:rect l="0" t="0" r="r" b="b"/>
            <a:pathLst>
              <a:path w="287" h="191">
                <a:moveTo>
                  <a:pt x="0" y="191"/>
                </a:moveTo>
                <a:lnTo>
                  <a:pt x="95" y="191"/>
                </a:lnTo>
                <a:lnTo>
                  <a:pt x="143" y="143"/>
                </a:lnTo>
                <a:lnTo>
                  <a:pt x="191" y="191"/>
                </a:lnTo>
                <a:lnTo>
                  <a:pt x="287" y="191"/>
                </a:lnTo>
                <a:lnTo>
                  <a:pt x="191" y="0"/>
                </a:lnTo>
                <a:lnTo>
                  <a:pt x="95" y="0"/>
                </a:lnTo>
                <a:lnTo>
                  <a:pt x="0" y="191"/>
                </a:lnTo>
                <a:close/>
              </a:path>
            </a:pathLst>
          </a:custGeom>
          <a:solidFill>
            <a:srgbClr val="3366FF"/>
          </a:solidFill>
          <a:ln w="9525">
            <a:noFill/>
            <a:round/>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a:lstStyle/>
          <a:p>
            <a:pPr algn="ctr" fontAlgn="base">
              <a:spcBef>
                <a:spcPct val="0"/>
              </a:spcBef>
              <a:spcAft>
                <a:spcPct val="0"/>
              </a:spcAft>
            </a:pPr>
            <a:endParaRPr lang="en-US" sz="1600">
              <a:solidFill>
                <a:srgbClr val="000000"/>
              </a:solidFill>
              <a:latin typeface="Gill Sans MT" pitchFamily="34" charset="0"/>
            </a:endParaRPr>
          </a:p>
        </p:txBody>
      </p:sp>
      <p:sp>
        <p:nvSpPr>
          <p:cNvPr id="496645" name="Freeform 5"/>
          <p:cNvSpPr>
            <a:spLocks/>
          </p:cNvSpPr>
          <p:nvPr/>
        </p:nvSpPr>
        <p:spPr bwMode="auto">
          <a:xfrm>
            <a:off x="6800047" y="3524689"/>
            <a:ext cx="455613" cy="303213"/>
          </a:xfrm>
          <a:custGeom>
            <a:avLst/>
            <a:gdLst/>
            <a:ahLst/>
            <a:cxnLst>
              <a:cxn ang="0">
                <a:pos x="0" y="191"/>
              </a:cxn>
              <a:cxn ang="0">
                <a:pos x="95" y="191"/>
              </a:cxn>
              <a:cxn ang="0">
                <a:pos x="143" y="143"/>
              </a:cxn>
              <a:cxn ang="0">
                <a:pos x="191" y="191"/>
              </a:cxn>
              <a:cxn ang="0">
                <a:pos x="287" y="191"/>
              </a:cxn>
              <a:cxn ang="0">
                <a:pos x="191" y="0"/>
              </a:cxn>
              <a:cxn ang="0">
                <a:pos x="95" y="0"/>
              </a:cxn>
              <a:cxn ang="0">
                <a:pos x="0" y="191"/>
              </a:cxn>
            </a:cxnLst>
            <a:rect l="0" t="0" r="r" b="b"/>
            <a:pathLst>
              <a:path w="287" h="191">
                <a:moveTo>
                  <a:pt x="0" y="191"/>
                </a:moveTo>
                <a:lnTo>
                  <a:pt x="95" y="191"/>
                </a:lnTo>
                <a:lnTo>
                  <a:pt x="143" y="143"/>
                </a:lnTo>
                <a:lnTo>
                  <a:pt x="191" y="191"/>
                </a:lnTo>
                <a:lnTo>
                  <a:pt x="287" y="191"/>
                </a:lnTo>
                <a:lnTo>
                  <a:pt x="191" y="0"/>
                </a:lnTo>
                <a:lnTo>
                  <a:pt x="95" y="0"/>
                </a:lnTo>
                <a:lnTo>
                  <a:pt x="0" y="191"/>
                </a:lnTo>
                <a:close/>
              </a:path>
            </a:pathLst>
          </a:custGeom>
          <a:solidFill>
            <a:srgbClr val="3366FF"/>
          </a:solidFill>
          <a:ln w="9525">
            <a:noFill/>
            <a:round/>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a:lstStyle/>
          <a:p>
            <a:pPr algn="ctr" fontAlgn="base">
              <a:spcBef>
                <a:spcPct val="0"/>
              </a:spcBef>
              <a:spcAft>
                <a:spcPct val="0"/>
              </a:spcAft>
            </a:pPr>
            <a:endParaRPr lang="en-US" sz="1600">
              <a:solidFill>
                <a:srgbClr val="000000"/>
              </a:solidFill>
              <a:latin typeface="Gill Sans MT" pitchFamily="34" charset="0"/>
            </a:endParaRPr>
          </a:p>
        </p:txBody>
      </p:sp>
      <p:sp>
        <p:nvSpPr>
          <p:cNvPr id="496646" name="Freeform 6"/>
          <p:cNvSpPr>
            <a:spLocks/>
          </p:cNvSpPr>
          <p:nvPr/>
        </p:nvSpPr>
        <p:spPr bwMode="auto">
          <a:xfrm>
            <a:off x="7331860" y="3524689"/>
            <a:ext cx="455612" cy="303213"/>
          </a:xfrm>
          <a:custGeom>
            <a:avLst/>
            <a:gdLst/>
            <a:ahLst/>
            <a:cxnLst>
              <a:cxn ang="0">
                <a:pos x="0" y="191"/>
              </a:cxn>
              <a:cxn ang="0">
                <a:pos x="95" y="191"/>
              </a:cxn>
              <a:cxn ang="0">
                <a:pos x="143" y="143"/>
              </a:cxn>
              <a:cxn ang="0">
                <a:pos x="191" y="191"/>
              </a:cxn>
              <a:cxn ang="0">
                <a:pos x="287" y="191"/>
              </a:cxn>
              <a:cxn ang="0">
                <a:pos x="191" y="0"/>
              </a:cxn>
              <a:cxn ang="0">
                <a:pos x="95" y="0"/>
              </a:cxn>
              <a:cxn ang="0">
                <a:pos x="0" y="191"/>
              </a:cxn>
            </a:cxnLst>
            <a:rect l="0" t="0" r="r" b="b"/>
            <a:pathLst>
              <a:path w="287" h="191">
                <a:moveTo>
                  <a:pt x="0" y="191"/>
                </a:moveTo>
                <a:lnTo>
                  <a:pt x="95" y="191"/>
                </a:lnTo>
                <a:lnTo>
                  <a:pt x="143" y="143"/>
                </a:lnTo>
                <a:lnTo>
                  <a:pt x="191" y="191"/>
                </a:lnTo>
                <a:lnTo>
                  <a:pt x="287" y="191"/>
                </a:lnTo>
                <a:lnTo>
                  <a:pt x="191" y="0"/>
                </a:lnTo>
                <a:lnTo>
                  <a:pt x="95" y="0"/>
                </a:lnTo>
                <a:lnTo>
                  <a:pt x="0" y="191"/>
                </a:lnTo>
                <a:close/>
              </a:path>
            </a:pathLst>
          </a:custGeom>
          <a:solidFill>
            <a:srgbClr val="3366FF"/>
          </a:solidFill>
          <a:ln w="9525">
            <a:noFill/>
            <a:round/>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a:lstStyle/>
          <a:p>
            <a:pPr algn="ctr" fontAlgn="base">
              <a:spcBef>
                <a:spcPct val="0"/>
              </a:spcBef>
              <a:spcAft>
                <a:spcPct val="0"/>
              </a:spcAft>
            </a:pPr>
            <a:endParaRPr lang="en-US" sz="1600">
              <a:solidFill>
                <a:srgbClr val="000000"/>
              </a:solidFill>
              <a:latin typeface="Gill Sans MT" pitchFamily="34" charset="0"/>
            </a:endParaRPr>
          </a:p>
        </p:txBody>
      </p:sp>
      <p:sp>
        <p:nvSpPr>
          <p:cNvPr id="496647" name="Freeform 7"/>
          <p:cNvSpPr>
            <a:spLocks/>
          </p:cNvSpPr>
          <p:nvPr/>
        </p:nvSpPr>
        <p:spPr bwMode="auto">
          <a:xfrm>
            <a:off x="7862085" y="3524689"/>
            <a:ext cx="455612" cy="303213"/>
          </a:xfrm>
          <a:custGeom>
            <a:avLst/>
            <a:gdLst/>
            <a:ahLst/>
            <a:cxnLst>
              <a:cxn ang="0">
                <a:pos x="0" y="191"/>
              </a:cxn>
              <a:cxn ang="0">
                <a:pos x="95" y="191"/>
              </a:cxn>
              <a:cxn ang="0">
                <a:pos x="143" y="143"/>
              </a:cxn>
              <a:cxn ang="0">
                <a:pos x="191" y="191"/>
              </a:cxn>
              <a:cxn ang="0">
                <a:pos x="287" y="191"/>
              </a:cxn>
              <a:cxn ang="0">
                <a:pos x="191" y="0"/>
              </a:cxn>
              <a:cxn ang="0">
                <a:pos x="95" y="0"/>
              </a:cxn>
              <a:cxn ang="0">
                <a:pos x="0" y="191"/>
              </a:cxn>
            </a:cxnLst>
            <a:rect l="0" t="0" r="r" b="b"/>
            <a:pathLst>
              <a:path w="287" h="191">
                <a:moveTo>
                  <a:pt x="0" y="191"/>
                </a:moveTo>
                <a:lnTo>
                  <a:pt x="95" y="191"/>
                </a:lnTo>
                <a:lnTo>
                  <a:pt x="143" y="143"/>
                </a:lnTo>
                <a:lnTo>
                  <a:pt x="191" y="191"/>
                </a:lnTo>
                <a:lnTo>
                  <a:pt x="287" y="191"/>
                </a:lnTo>
                <a:lnTo>
                  <a:pt x="191" y="0"/>
                </a:lnTo>
                <a:lnTo>
                  <a:pt x="95" y="0"/>
                </a:lnTo>
                <a:lnTo>
                  <a:pt x="0" y="191"/>
                </a:lnTo>
                <a:close/>
              </a:path>
            </a:pathLst>
          </a:custGeom>
          <a:solidFill>
            <a:srgbClr val="3366FF"/>
          </a:solidFill>
          <a:ln w="9525">
            <a:noFill/>
            <a:round/>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a:lstStyle/>
          <a:p>
            <a:pPr algn="ctr" fontAlgn="base">
              <a:spcBef>
                <a:spcPct val="0"/>
              </a:spcBef>
              <a:spcAft>
                <a:spcPct val="0"/>
              </a:spcAft>
            </a:pPr>
            <a:endParaRPr lang="en-US" sz="1600">
              <a:solidFill>
                <a:srgbClr val="000000"/>
              </a:solidFill>
              <a:latin typeface="Gill Sans MT" pitchFamily="34" charset="0"/>
            </a:endParaRPr>
          </a:p>
        </p:txBody>
      </p:sp>
      <p:sp>
        <p:nvSpPr>
          <p:cNvPr id="496648" name="Freeform 8"/>
          <p:cNvSpPr>
            <a:spLocks/>
          </p:cNvSpPr>
          <p:nvPr/>
        </p:nvSpPr>
        <p:spPr bwMode="auto">
          <a:xfrm>
            <a:off x="6288872" y="2918264"/>
            <a:ext cx="455613" cy="303213"/>
          </a:xfrm>
          <a:custGeom>
            <a:avLst/>
            <a:gdLst/>
            <a:ahLst/>
            <a:cxnLst>
              <a:cxn ang="0">
                <a:pos x="0" y="191"/>
              </a:cxn>
              <a:cxn ang="0">
                <a:pos x="95" y="191"/>
              </a:cxn>
              <a:cxn ang="0">
                <a:pos x="143" y="143"/>
              </a:cxn>
              <a:cxn ang="0">
                <a:pos x="191" y="191"/>
              </a:cxn>
              <a:cxn ang="0">
                <a:pos x="287" y="191"/>
              </a:cxn>
              <a:cxn ang="0">
                <a:pos x="191" y="0"/>
              </a:cxn>
              <a:cxn ang="0">
                <a:pos x="95" y="0"/>
              </a:cxn>
              <a:cxn ang="0">
                <a:pos x="0" y="191"/>
              </a:cxn>
            </a:cxnLst>
            <a:rect l="0" t="0" r="r" b="b"/>
            <a:pathLst>
              <a:path w="287" h="191">
                <a:moveTo>
                  <a:pt x="0" y="191"/>
                </a:moveTo>
                <a:lnTo>
                  <a:pt x="95" y="191"/>
                </a:lnTo>
                <a:lnTo>
                  <a:pt x="143" y="143"/>
                </a:lnTo>
                <a:lnTo>
                  <a:pt x="191" y="191"/>
                </a:lnTo>
                <a:lnTo>
                  <a:pt x="287" y="191"/>
                </a:lnTo>
                <a:lnTo>
                  <a:pt x="191" y="0"/>
                </a:lnTo>
                <a:lnTo>
                  <a:pt x="95" y="0"/>
                </a:lnTo>
                <a:lnTo>
                  <a:pt x="0" y="191"/>
                </a:lnTo>
                <a:close/>
              </a:path>
            </a:pathLst>
          </a:custGeom>
          <a:solidFill>
            <a:srgbClr val="3366FF"/>
          </a:solidFill>
          <a:ln w="9525">
            <a:noFill/>
            <a:round/>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a:lstStyle/>
          <a:p>
            <a:pPr algn="ctr" fontAlgn="base">
              <a:spcBef>
                <a:spcPct val="0"/>
              </a:spcBef>
              <a:spcAft>
                <a:spcPct val="0"/>
              </a:spcAft>
            </a:pPr>
            <a:endParaRPr lang="en-US" sz="1600">
              <a:solidFill>
                <a:srgbClr val="000000"/>
              </a:solidFill>
              <a:latin typeface="Gill Sans MT" pitchFamily="34" charset="0"/>
            </a:endParaRPr>
          </a:p>
        </p:txBody>
      </p:sp>
      <p:sp>
        <p:nvSpPr>
          <p:cNvPr id="496649" name="Freeform 9"/>
          <p:cNvSpPr>
            <a:spLocks/>
          </p:cNvSpPr>
          <p:nvPr/>
        </p:nvSpPr>
        <p:spPr bwMode="auto">
          <a:xfrm>
            <a:off x="8427235" y="3526277"/>
            <a:ext cx="455612" cy="303212"/>
          </a:xfrm>
          <a:custGeom>
            <a:avLst/>
            <a:gdLst/>
            <a:ahLst/>
            <a:cxnLst>
              <a:cxn ang="0">
                <a:pos x="0" y="191"/>
              </a:cxn>
              <a:cxn ang="0">
                <a:pos x="95" y="191"/>
              </a:cxn>
              <a:cxn ang="0">
                <a:pos x="143" y="143"/>
              </a:cxn>
              <a:cxn ang="0">
                <a:pos x="191" y="191"/>
              </a:cxn>
              <a:cxn ang="0">
                <a:pos x="287" y="191"/>
              </a:cxn>
              <a:cxn ang="0">
                <a:pos x="191" y="0"/>
              </a:cxn>
              <a:cxn ang="0">
                <a:pos x="95" y="0"/>
              </a:cxn>
              <a:cxn ang="0">
                <a:pos x="0" y="191"/>
              </a:cxn>
            </a:cxnLst>
            <a:rect l="0" t="0" r="r" b="b"/>
            <a:pathLst>
              <a:path w="287" h="191">
                <a:moveTo>
                  <a:pt x="0" y="191"/>
                </a:moveTo>
                <a:lnTo>
                  <a:pt x="95" y="191"/>
                </a:lnTo>
                <a:lnTo>
                  <a:pt x="143" y="143"/>
                </a:lnTo>
                <a:lnTo>
                  <a:pt x="191" y="191"/>
                </a:lnTo>
                <a:lnTo>
                  <a:pt x="287" y="191"/>
                </a:lnTo>
                <a:lnTo>
                  <a:pt x="191" y="0"/>
                </a:lnTo>
                <a:lnTo>
                  <a:pt x="95" y="0"/>
                </a:lnTo>
                <a:lnTo>
                  <a:pt x="0" y="191"/>
                </a:lnTo>
                <a:close/>
              </a:path>
            </a:pathLst>
          </a:custGeom>
          <a:solidFill>
            <a:srgbClr val="3366FF"/>
          </a:solidFill>
          <a:ln w="9525">
            <a:noFill/>
            <a:round/>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a:lstStyle/>
          <a:p>
            <a:pPr algn="ctr" fontAlgn="base">
              <a:spcBef>
                <a:spcPct val="0"/>
              </a:spcBef>
              <a:spcAft>
                <a:spcPct val="0"/>
              </a:spcAft>
            </a:pPr>
            <a:endParaRPr lang="en-US" sz="1600">
              <a:solidFill>
                <a:srgbClr val="000000"/>
              </a:solidFill>
              <a:latin typeface="Gill Sans MT" pitchFamily="34" charset="0"/>
            </a:endParaRPr>
          </a:p>
        </p:txBody>
      </p:sp>
      <p:sp>
        <p:nvSpPr>
          <p:cNvPr id="496650" name="Freeform 10"/>
          <p:cNvSpPr>
            <a:spLocks/>
          </p:cNvSpPr>
          <p:nvPr/>
        </p:nvSpPr>
        <p:spPr bwMode="auto">
          <a:xfrm>
            <a:off x="7895422" y="2918264"/>
            <a:ext cx="455613" cy="303213"/>
          </a:xfrm>
          <a:custGeom>
            <a:avLst/>
            <a:gdLst/>
            <a:ahLst/>
            <a:cxnLst>
              <a:cxn ang="0">
                <a:pos x="0" y="191"/>
              </a:cxn>
              <a:cxn ang="0">
                <a:pos x="95" y="191"/>
              </a:cxn>
              <a:cxn ang="0">
                <a:pos x="143" y="143"/>
              </a:cxn>
              <a:cxn ang="0">
                <a:pos x="191" y="191"/>
              </a:cxn>
              <a:cxn ang="0">
                <a:pos x="287" y="191"/>
              </a:cxn>
              <a:cxn ang="0">
                <a:pos x="191" y="0"/>
              </a:cxn>
              <a:cxn ang="0">
                <a:pos x="95" y="0"/>
              </a:cxn>
              <a:cxn ang="0">
                <a:pos x="0" y="191"/>
              </a:cxn>
            </a:cxnLst>
            <a:rect l="0" t="0" r="r" b="b"/>
            <a:pathLst>
              <a:path w="287" h="191">
                <a:moveTo>
                  <a:pt x="0" y="191"/>
                </a:moveTo>
                <a:lnTo>
                  <a:pt x="95" y="191"/>
                </a:lnTo>
                <a:lnTo>
                  <a:pt x="143" y="143"/>
                </a:lnTo>
                <a:lnTo>
                  <a:pt x="191" y="191"/>
                </a:lnTo>
                <a:lnTo>
                  <a:pt x="287" y="191"/>
                </a:lnTo>
                <a:lnTo>
                  <a:pt x="191" y="0"/>
                </a:lnTo>
                <a:lnTo>
                  <a:pt x="95" y="0"/>
                </a:lnTo>
                <a:lnTo>
                  <a:pt x="0" y="191"/>
                </a:lnTo>
                <a:close/>
              </a:path>
            </a:pathLst>
          </a:custGeom>
          <a:solidFill>
            <a:srgbClr val="3366FF"/>
          </a:solidFill>
          <a:ln w="9525">
            <a:noFill/>
            <a:round/>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a:lstStyle/>
          <a:p>
            <a:pPr algn="ctr" fontAlgn="base">
              <a:spcBef>
                <a:spcPct val="0"/>
              </a:spcBef>
              <a:spcAft>
                <a:spcPct val="0"/>
              </a:spcAft>
            </a:pPr>
            <a:endParaRPr lang="en-US" sz="1600">
              <a:solidFill>
                <a:srgbClr val="000000"/>
              </a:solidFill>
              <a:latin typeface="Gill Sans MT" pitchFamily="34" charset="0"/>
            </a:endParaRPr>
          </a:p>
        </p:txBody>
      </p:sp>
      <p:sp>
        <p:nvSpPr>
          <p:cNvPr id="496651" name="Freeform 11"/>
          <p:cNvSpPr>
            <a:spLocks/>
          </p:cNvSpPr>
          <p:nvPr/>
        </p:nvSpPr>
        <p:spPr bwMode="auto">
          <a:xfrm>
            <a:off x="8427235" y="2918264"/>
            <a:ext cx="455612" cy="303213"/>
          </a:xfrm>
          <a:custGeom>
            <a:avLst/>
            <a:gdLst/>
            <a:ahLst/>
            <a:cxnLst>
              <a:cxn ang="0">
                <a:pos x="0" y="191"/>
              </a:cxn>
              <a:cxn ang="0">
                <a:pos x="95" y="191"/>
              </a:cxn>
              <a:cxn ang="0">
                <a:pos x="143" y="143"/>
              </a:cxn>
              <a:cxn ang="0">
                <a:pos x="191" y="191"/>
              </a:cxn>
              <a:cxn ang="0">
                <a:pos x="287" y="191"/>
              </a:cxn>
              <a:cxn ang="0">
                <a:pos x="191" y="0"/>
              </a:cxn>
              <a:cxn ang="0">
                <a:pos x="95" y="0"/>
              </a:cxn>
              <a:cxn ang="0">
                <a:pos x="0" y="191"/>
              </a:cxn>
            </a:cxnLst>
            <a:rect l="0" t="0" r="r" b="b"/>
            <a:pathLst>
              <a:path w="287" h="191">
                <a:moveTo>
                  <a:pt x="0" y="191"/>
                </a:moveTo>
                <a:lnTo>
                  <a:pt x="95" y="191"/>
                </a:lnTo>
                <a:lnTo>
                  <a:pt x="143" y="143"/>
                </a:lnTo>
                <a:lnTo>
                  <a:pt x="191" y="191"/>
                </a:lnTo>
                <a:lnTo>
                  <a:pt x="287" y="191"/>
                </a:lnTo>
                <a:lnTo>
                  <a:pt x="191" y="0"/>
                </a:lnTo>
                <a:lnTo>
                  <a:pt x="95" y="0"/>
                </a:lnTo>
                <a:lnTo>
                  <a:pt x="0" y="191"/>
                </a:lnTo>
                <a:close/>
              </a:path>
            </a:pathLst>
          </a:custGeom>
          <a:solidFill>
            <a:srgbClr val="3366FF"/>
          </a:solidFill>
          <a:ln w="9525">
            <a:noFill/>
            <a:round/>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a:lstStyle/>
          <a:p>
            <a:pPr algn="ctr" fontAlgn="base">
              <a:spcBef>
                <a:spcPct val="0"/>
              </a:spcBef>
              <a:spcAft>
                <a:spcPct val="0"/>
              </a:spcAft>
            </a:pPr>
            <a:endParaRPr lang="en-US" sz="1600">
              <a:solidFill>
                <a:srgbClr val="000000"/>
              </a:solidFill>
              <a:latin typeface="Gill Sans MT" pitchFamily="34" charset="0"/>
            </a:endParaRPr>
          </a:p>
        </p:txBody>
      </p:sp>
      <p:sp>
        <p:nvSpPr>
          <p:cNvPr id="496652" name="Freeform 12"/>
          <p:cNvSpPr>
            <a:spLocks/>
          </p:cNvSpPr>
          <p:nvPr/>
        </p:nvSpPr>
        <p:spPr bwMode="auto">
          <a:xfrm>
            <a:off x="6825447" y="2918264"/>
            <a:ext cx="455613" cy="303213"/>
          </a:xfrm>
          <a:custGeom>
            <a:avLst/>
            <a:gdLst/>
            <a:ahLst/>
            <a:cxnLst>
              <a:cxn ang="0">
                <a:pos x="0" y="191"/>
              </a:cxn>
              <a:cxn ang="0">
                <a:pos x="95" y="191"/>
              </a:cxn>
              <a:cxn ang="0">
                <a:pos x="143" y="143"/>
              </a:cxn>
              <a:cxn ang="0">
                <a:pos x="191" y="191"/>
              </a:cxn>
              <a:cxn ang="0">
                <a:pos x="287" y="191"/>
              </a:cxn>
              <a:cxn ang="0">
                <a:pos x="191" y="0"/>
              </a:cxn>
              <a:cxn ang="0">
                <a:pos x="95" y="0"/>
              </a:cxn>
              <a:cxn ang="0">
                <a:pos x="0" y="191"/>
              </a:cxn>
            </a:cxnLst>
            <a:rect l="0" t="0" r="r" b="b"/>
            <a:pathLst>
              <a:path w="287" h="191">
                <a:moveTo>
                  <a:pt x="0" y="191"/>
                </a:moveTo>
                <a:lnTo>
                  <a:pt x="95" y="191"/>
                </a:lnTo>
                <a:lnTo>
                  <a:pt x="143" y="143"/>
                </a:lnTo>
                <a:lnTo>
                  <a:pt x="191" y="191"/>
                </a:lnTo>
                <a:lnTo>
                  <a:pt x="287" y="191"/>
                </a:lnTo>
                <a:lnTo>
                  <a:pt x="191" y="0"/>
                </a:lnTo>
                <a:lnTo>
                  <a:pt x="95" y="0"/>
                </a:lnTo>
                <a:lnTo>
                  <a:pt x="0" y="191"/>
                </a:lnTo>
                <a:close/>
              </a:path>
            </a:pathLst>
          </a:custGeom>
          <a:solidFill>
            <a:srgbClr val="3366FF"/>
          </a:solidFill>
          <a:ln w="9525">
            <a:noFill/>
            <a:round/>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a:lstStyle/>
          <a:p>
            <a:pPr algn="ctr" fontAlgn="base">
              <a:spcBef>
                <a:spcPct val="0"/>
              </a:spcBef>
              <a:spcAft>
                <a:spcPct val="0"/>
              </a:spcAft>
            </a:pPr>
            <a:endParaRPr lang="en-US" sz="1600">
              <a:solidFill>
                <a:srgbClr val="000000"/>
              </a:solidFill>
              <a:latin typeface="Gill Sans MT" pitchFamily="34" charset="0"/>
            </a:endParaRPr>
          </a:p>
        </p:txBody>
      </p:sp>
      <p:sp>
        <p:nvSpPr>
          <p:cNvPr id="496653" name="Freeform 13"/>
          <p:cNvSpPr>
            <a:spLocks/>
          </p:cNvSpPr>
          <p:nvPr/>
        </p:nvSpPr>
        <p:spPr bwMode="auto">
          <a:xfrm>
            <a:off x="7355672" y="2918264"/>
            <a:ext cx="455613" cy="303213"/>
          </a:xfrm>
          <a:custGeom>
            <a:avLst/>
            <a:gdLst/>
            <a:ahLst/>
            <a:cxnLst>
              <a:cxn ang="0">
                <a:pos x="0" y="191"/>
              </a:cxn>
              <a:cxn ang="0">
                <a:pos x="95" y="191"/>
              </a:cxn>
              <a:cxn ang="0">
                <a:pos x="143" y="143"/>
              </a:cxn>
              <a:cxn ang="0">
                <a:pos x="191" y="191"/>
              </a:cxn>
              <a:cxn ang="0">
                <a:pos x="287" y="191"/>
              </a:cxn>
              <a:cxn ang="0">
                <a:pos x="191" y="0"/>
              </a:cxn>
              <a:cxn ang="0">
                <a:pos x="95" y="0"/>
              </a:cxn>
              <a:cxn ang="0">
                <a:pos x="0" y="191"/>
              </a:cxn>
            </a:cxnLst>
            <a:rect l="0" t="0" r="r" b="b"/>
            <a:pathLst>
              <a:path w="287" h="191">
                <a:moveTo>
                  <a:pt x="0" y="191"/>
                </a:moveTo>
                <a:lnTo>
                  <a:pt x="95" y="191"/>
                </a:lnTo>
                <a:lnTo>
                  <a:pt x="143" y="143"/>
                </a:lnTo>
                <a:lnTo>
                  <a:pt x="191" y="191"/>
                </a:lnTo>
                <a:lnTo>
                  <a:pt x="287" y="191"/>
                </a:lnTo>
                <a:lnTo>
                  <a:pt x="191" y="0"/>
                </a:lnTo>
                <a:lnTo>
                  <a:pt x="95" y="0"/>
                </a:lnTo>
                <a:lnTo>
                  <a:pt x="0" y="191"/>
                </a:lnTo>
                <a:close/>
              </a:path>
            </a:pathLst>
          </a:custGeom>
          <a:solidFill>
            <a:srgbClr val="3366FF"/>
          </a:solidFill>
          <a:ln w="9525">
            <a:noFill/>
            <a:round/>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a:lstStyle/>
          <a:p>
            <a:pPr algn="ctr" fontAlgn="base">
              <a:spcBef>
                <a:spcPct val="0"/>
              </a:spcBef>
              <a:spcAft>
                <a:spcPct val="0"/>
              </a:spcAft>
            </a:pPr>
            <a:endParaRPr lang="en-US" sz="1600">
              <a:solidFill>
                <a:srgbClr val="000000"/>
              </a:solidFill>
              <a:latin typeface="Gill Sans MT" pitchFamily="34" charset="0"/>
            </a:endParaRPr>
          </a:p>
        </p:txBody>
      </p:sp>
      <p:sp>
        <p:nvSpPr>
          <p:cNvPr id="496654" name="Text Box 14"/>
          <p:cNvSpPr txBox="1">
            <a:spLocks noChangeArrowheads="1"/>
          </p:cNvSpPr>
          <p:nvPr/>
        </p:nvSpPr>
        <p:spPr bwMode="auto">
          <a:xfrm>
            <a:off x="6227594" y="3223064"/>
            <a:ext cx="579005" cy="307777"/>
          </a:xfrm>
          <a:prstGeom prst="rect">
            <a:avLst/>
          </a:prstGeom>
          <a:noFill/>
          <a:ln w="9525">
            <a:noFill/>
            <a:miter lim="800000"/>
            <a:headEnd/>
            <a:tailEnd/>
          </a:ln>
          <a:effectLst/>
        </p:spPr>
        <p:txBody>
          <a:bodyPr wrap="none">
            <a:spAutoFit/>
          </a:bodyPr>
          <a:lstStyle/>
          <a:p>
            <a:pPr algn="ctr" fontAlgn="base">
              <a:spcBef>
                <a:spcPct val="0"/>
              </a:spcBef>
              <a:spcAft>
                <a:spcPct val="0"/>
              </a:spcAft>
            </a:pPr>
            <a:r>
              <a:rPr lang="en-US" sz="1400">
                <a:solidFill>
                  <a:srgbClr val="000000"/>
                </a:solidFill>
                <a:latin typeface="Gill Sans MT" pitchFamily="34" charset="0"/>
              </a:rPr>
              <a:t>ALU</a:t>
            </a:r>
            <a:r>
              <a:rPr lang="en-US" sz="1400" baseline="-25000">
                <a:solidFill>
                  <a:srgbClr val="000000"/>
                </a:solidFill>
                <a:latin typeface="Gill Sans MT" pitchFamily="34" charset="0"/>
              </a:rPr>
              <a:t>1</a:t>
            </a:r>
          </a:p>
        </p:txBody>
      </p:sp>
      <p:sp>
        <p:nvSpPr>
          <p:cNvPr id="496655" name="Text Box 15"/>
          <p:cNvSpPr txBox="1">
            <a:spLocks noChangeArrowheads="1"/>
          </p:cNvSpPr>
          <p:nvPr/>
        </p:nvSpPr>
        <p:spPr bwMode="auto">
          <a:xfrm>
            <a:off x="6767344" y="3223064"/>
            <a:ext cx="579006" cy="307777"/>
          </a:xfrm>
          <a:prstGeom prst="rect">
            <a:avLst/>
          </a:prstGeom>
          <a:noFill/>
          <a:ln w="9525">
            <a:noFill/>
            <a:miter lim="800000"/>
            <a:headEnd/>
            <a:tailEnd/>
          </a:ln>
          <a:effectLst/>
        </p:spPr>
        <p:txBody>
          <a:bodyPr wrap="none">
            <a:spAutoFit/>
          </a:bodyPr>
          <a:lstStyle/>
          <a:p>
            <a:pPr algn="ctr" fontAlgn="base">
              <a:spcBef>
                <a:spcPct val="0"/>
              </a:spcBef>
              <a:spcAft>
                <a:spcPct val="0"/>
              </a:spcAft>
            </a:pPr>
            <a:r>
              <a:rPr lang="en-US" sz="1400">
                <a:solidFill>
                  <a:srgbClr val="000000"/>
                </a:solidFill>
                <a:latin typeface="Gill Sans MT" pitchFamily="34" charset="0"/>
              </a:rPr>
              <a:t>ALU</a:t>
            </a:r>
            <a:r>
              <a:rPr lang="en-US" sz="1400" baseline="-25000">
                <a:solidFill>
                  <a:srgbClr val="000000"/>
                </a:solidFill>
                <a:latin typeface="Gill Sans MT" pitchFamily="34" charset="0"/>
              </a:rPr>
              <a:t>2</a:t>
            </a:r>
          </a:p>
        </p:txBody>
      </p:sp>
      <p:sp>
        <p:nvSpPr>
          <p:cNvPr id="496656" name="Text Box 16"/>
          <p:cNvSpPr txBox="1">
            <a:spLocks noChangeArrowheads="1"/>
          </p:cNvSpPr>
          <p:nvPr/>
        </p:nvSpPr>
        <p:spPr bwMode="auto">
          <a:xfrm>
            <a:off x="7297569" y="3223064"/>
            <a:ext cx="579005" cy="307777"/>
          </a:xfrm>
          <a:prstGeom prst="rect">
            <a:avLst/>
          </a:prstGeom>
          <a:noFill/>
          <a:ln w="9525">
            <a:noFill/>
            <a:miter lim="800000"/>
            <a:headEnd/>
            <a:tailEnd/>
          </a:ln>
          <a:effectLst/>
        </p:spPr>
        <p:txBody>
          <a:bodyPr wrap="none">
            <a:spAutoFit/>
          </a:bodyPr>
          <a:lstStyle/>
          <a:p>
            <a:pPr algn="ctr" fontAlgn="base">
              <a:spcBef>
                <a:spcPct val="0"/>
              </a:spcBef>
              <a:spcAft>
                <a:spcPct val="0"/>
              </a:spcAft>
            </a:pPr>
            <a:r>
              <a:rPr lang="en-US" sz="1400">
                <a:solidFill>
                  <a:srgbClr val="000000"/>
                </a:solidFill>
                <a:latin typeface="Gill Sans MT" pitchFamily="34" charset="0"/>
              </a:rPr>
              <a:t>ALU</a:t>
            </a:r>
            <a:r>
              <a:rPr lang="en-US" sz="1400" baseline="-25000">
                <a:solidFill>
                  <a:srgbClr val="000000"/>
                </a:solidFill>
                <a:latin typeface="Gill Sans MT" pitchFamily="34" charset="0"/>
              </a:rPr>
              <a:t>3</a:t>
            </a:r>
          </a:p>
        </p:txBody>
      </p:sp>
      <p:sp>
        <p:nvSpPr>
          <p:cNvPr id="496657" name="Text Box 17"/>
          <p:cNvSpPr txBox="1">
            <a:spLocks noChangeArrowheads="1"/>
          </p:cNvSpPr>
          <p:nvPr/>
        </p:nvSpPr>
        <p:spPr bwMode="auto">
          <a:xfrm>
            <a:off x="7843669" y="3223064"/>
            <a:ext cx="508473" cy="307777"/>
          </a:xfrm>
          <a:prstGeom prst="rect">
            <a:avLst/>
          </a:prstGeom>
          <a:noFill/>
          <a:ln w="9525">
            <a:noFill/>
            <a:miter lim="800000"/>
            <a:headEnd/>
            <a:tailEnd/>
          </a:ln>
          <a:effectLst/>
        </p:spPr>
        <p:txBody>
          <a:bodyPr wrap="none">
            <a:spAutoFit/>
          </a:bodyPr>
          <a:lstStyle/>
          <a:p>
            <a:pPr algn="ctr" fontAlgn="base">
              <a:spcBef>
                <a:spcPct val="0"/>
              </a:spcBef>
              <a:spcAft>
                <a:spcPct val="0"/>
              </a:spcAft>
            </a:pPr>
            <a:r>
              <a:rPr lang="en-US" sz="1400">
                <a:solidFill>
                  <a:srgbClr val="000000"/>
                </a:solidFill>
                <a:latin typeface="Gill Sans MT" pitchFamily="34" charset="0"/>
              </a:rPr>
              <a:t>M/D</a:t>
            </a:r>
            <a:endParaRPr lang="en-US" sz="1400" baseline="-25000">
              <a:solidFill>
                <a:srgbClr val="000000"/>
              </a:solidFill>
              <a:latin typeface="Gill Sans MT" pitchFamily="34" charset="0"/>
            </a:endParaRPr>
          </a:p>
        </p:txBody>
      </p:sp>
      <p:sp>
        <p:nvSpPr>
          <p:cNvPr id="496658" name="Text Box 18"/>
          <p:cNvSpPr txBox="1">
            <a:spLocks noChangeArrowheads="1"/>
          </p:cNvSpPr>
          <p:nvPr/>
        </p:nvSpPr>
        <p:spPr bwMode="auto">
          <a:xfrm>
            <a:off x="6181557" y="2616639"/>
            <a:ext cx="511175" cy="304800"/>
          </a:xfrm>
          <a:prstGeom prst="rect">
            <a:avLst/>
          </a:prstGeom>
          <a:noFill/>
          <a:ln w="9525">
            <a:noFill/>
            <a:miter lim="800000"/>
            <a:headEnd/>
            <a:tailEnd/>
          </a:ln>
          <a:effectLst/>
        </p:spPr>
        <p:txBody>
          <a:bodyPr wrap="none">
            <a:spAutoFit/>
          </a:bodyPr>
          <a:lstStyle/>
          <a:p>
            <a:pPr algn="ctr" fontAlgn="base">
              <a:spcBef>
                <a:spcPct val="0"/>
              </a:spcBef>
              <a:spcAft>
                <a:spcPct val="0"/>
              </a:spcAft>
            </a:pPr>
            <a:r>
              <a:rPr lang="en-US" sz="1400">
                <a:solidFill>
                  <a:srgbClr val="000000"/>
                </a:solidFill>
                <a:latin typeface="Gill Sans MT" pitchFamily="34" charset="0"/>
              </a:rPr>
              <a:t>Shift</a:t>
            </a:r>
            <a:endParaRPr lang="en-US" sz="1400" baseline="-25000">
              <a:solidFill>
                <a:srgbClr val="000000"/>
              </a:solidFill>
              <a:latin typeface="Gill Sans MT" pitchFamily="34" charset="0"/>
            </a:endParaRPr>
          </a:p>
        </p:txBody>
      </p:sp>
      <p:sp>
        <p:nvSpPr>
          <p:cNvPr id="496659" name="Text Box 19"/>
          <p:cNvSpPr txBox="1">
            <a:spLocks noChangeArrowheads="1"/>
          </p:cNvSpPr>
          <p:nvPr/>
        </p:nvSpPr>
        <p:spPr bwMode="auto">
          <a:xfrm>
            <a:off x="8335794" y="3224652"/>
            <a:ext cx="561950" cy="307777"/>
          </a:xfrm>
          <a:prstGeom prst="rect">
            <a:avLst/>
          </a:prstGeom>
          <a:noFill/>
          <a:ln w="9525">
            <a:noFill/>
            <a:miter lim="800000"/>
            <a:headEnd/>
            <a:tailEnd/>
          </a:ln>
          <a:effectLst/>
        </p:spPr>
        <p:txBody>
          <a:bodyPr wrap="none">
            <a:spAutoFit/>
          </a:bodyPr>
          <a:lstStyle/>
          <a:p>
            <a:pPr algn="ctr" fontAlgn="base">
              <a:spcBef>
                <a:spcPct val="0"/>
              </a:spcBef>
              <a:spcAft>
                <a:spcPct val="0"/>
              </a:spcAft>
            </a:pPr>
            <a:r>
              <a:rPr lang="en-US" sz="1400">
                <a:solidFill>
                  <a:srgbClr val="000000"/>
                </a:solidFill>
                <a:latin typeface="Gill Sans MT" pitchFamily="34" charset="0"/>
              </a:rPr>
              <a:t>FAdd</a:t>
            </a:r>
            <a:endParaRPr lang="en-US" sz="1400" baseline="-25000">
              <a:solidFill>
                <a:srgbClr val="000000"/>
              </a:solidFill>
              <a:latin typeface="Gill Sans MT" pitchFamily="34" charset="0"/>
            </a:endParaRPr>
          </a:p>
        </p:txBody>
      </p:sp>
      <p:sp>
        <p:nvSpPr>
          <p:cNvPr id="496660" name="Text Box 20"/>
          <p:cNvSpPr txBox="1">
            <a:spLocks noChangeArrowheads="1"/>
          </p:cNvSpPr>
          <p:nvPr/>
        </p:nvSpPr>
        <p:spPr bwMode="auto">
          <a:xfrm>
            <a:off x="7805569" y="2616639"/>
            <a:ext cx="593432" cy="307777"/>
          </a:xfrm>
          <a:prstGeom prst="rect">
            <a:avLst/>
          </a:prstGeom>
          <a:noFill/>
          <a:ln w="9525">
            <a:noFill/>
            <a:miter lim="800000"/>
            <a:headEnd/>
            <a:tailEnd/>
          </a:ln>
          <a:effectLst/>
        </p:spPr>
        <p:txBody>
          <a:bodyPr wrap="none">
            <a:spAutoFit/>
          </a:bodyPr>
          <a:lstStyle/>
          <a:p>
            <a:pPr algn="ctr" fontAlgn="base">
              <a:spcBef>
                <a:spcPct val="0"/>
              </a:spcBef>
              <a:spcAft>
                <a:spcPct val="0"/>
              </a:spcAft>
            </a:pPr>
            <a:r>
              <a:rPr lang="en-US" sz="1400">
                <a:solidFill>
                  <a:srgbClr val="000000"/>
                </a:solidFill>
                <a:latin typeface="Gill Sans MT" pitchFamily="34" charset="0"/>
              </a:rPr>
              <a:t>FM/D</a:t>
            </a:r>
            <a:endParaRPr lang="en-US" sz="1400" baseline="-25000">
              <a:solidFill>
                <a:srgbClr val="000000"/>
              </a:solidFill>
              <a:latin typeface="Gill Sans MT" pitchFamily="34" charset="0"/>
            </a:endParaRPr>
          </a:p>
        </p:txBody>
      </p:sp>
      <p:sp>
        <p:nvSpPr>
          <p:cNvPr id="496661" name="Text Box 21"/>
          <p:cNvSpPr txBox="1">
            <a:spLocks noChangeArrowheads="1"/>
          </p:cNvSpPr>
          <p:nvPr/>
        </p:nvSpPr>
        <p:spPr bwMode="auto">
          <a:xfrm>
            <a:off x="8334207" y="2616639"/>
            <a:ext cx="585418" cy="307777"/>
          </a:xfrm>
          <a:prstGeom prst="rect">
            <a:avLst/>
          </a:prstGeom>
          <a:noFill/>
          <a:ln w="9525">
            <a:noFill/>
            <a:miter lim="800000"/>
            <a:headEnd/>
            <a:tailEnd/>
          </a:ln>
          <a:effectLst/>
        </p:spPr>
        <p:txBody>
          <a:bodyPr wrap="none">
            <a:spAutoFit/>
          </a:bodyPr>
          <a:lstStyle/>
          <a:p>
            <a:pPr algn="ctr" fontAlgn="base">
              <a:spcBef>
                <a:spcPct val="0"/>
              </a:spcBef>
              <a:spcAft>
                <a:spcPct val="0"/>
              </a:spcAft>
            </a:pPr>
            <a:r>
              <a:rPr lang="en-US" sz="1400" dirty="0">
                <a:solidFill>
                  <a:srgbClr val="000000"/>
                </a:solidFill>
                <a:latin typeface="Gill Sans MT" pitchFamily="34" charset="0"/>
              </a:rPr>
              <a:t>SIMD</a:t>
            </a:r>
            <a:endParaRPr lang="en-US" sz="1400" baseline="-25000" dirty="0">
              <a:solidFill>
                <a:srgbClr val="000000"/>
              </a:solidFill>
              <a:latin typeface="Gill Sans MT" pitchFamily="34" charset="0"/>
            </a:endParaRPr>
          </a:p>
        </p:txBody>
      </p:sp>
      <p:sp>
        <p:nvSpPr>
          <p:cNvPr id="496662" name="Text Box 22"/>
          <p:cNvSpPr txBox="1">
            <a:spLocks noChangeArrowheads="1"/>
          </p:cNvSpPr>
          <p:nvPr/>
        </p:nvSpPr>
        <p:spPr bwMode="auto">
          <a:xfrm>
            <a:off x="6729244" y="2616639"/>
            <a:ext cx="540534" cy="307777"/>
          </a:xfrm>
          <a:prstGeom prst="rect">
            <a:avLst/>
          </a:prstGeom>
          <a:noFill/>
          <a:ln w="9525">
            <a:noFill/>
            <a:miter lim="800000"/>
            <a:headEnd/>
            <a:tailEnd/>
          </a:ln>
          <a:effectLst/>
        </p:spPr>
        <p:txBody>
          <a:bodyPr wrap="none">
            <a:spAutoFit/>
          </a:bodyPr>
          <a:lstStyle/>
          <a:p>
            <a:pPr algn="ctr" fontAlgn="base">
              <a:spcBef>
                <a:spcPct val="0"/>
              </a:spcBef>
              <a:spcAft>
                <a:spcPct val="0"/>
              </a:spcAft>
            </a:pPr>
            <a:r>
              <a:rPr lang="en-US" sz="1400">
                <a:solidFill>
                  <a:srgbClr val="000000"/>
                </a:solidFill>
                <a:latin typeface="Gill Sans MT" pitchFamily="34" charset="0"/>
              </a:rPr>
              <a:t>Load</a:t>
            </a:r>
            <a:endParaRPr lang="en-US" sz="1400" baseline="-25000">
              <a:solidFill>
                <a:srgbClr val="000000"/>
              </a:solidFill>
              <a:latin typeface="Gill Sans MT" pitchFamily="34" charset="0"/>
            </a:endParaRPr>
          </a:p>
        </p:txBody>
      </p:sp>
      <p:sp>
        <p:nvSpPr>
          <p:cNvPr id="496663" name="Text Box 23"/>
          <p:cNvSpPr txBox="1">
            <a:spLocks noChangeArrowheads="1"/>
          </p:cNvSpPr>
          <p:nvPr/>
        </p:nvSpPr>
        <p:spPr bwMode="auto">
          <a:xfrm>
            <a:off x="7265819" y="2616639"/>
            <a:ext cx="578620" cy="307777"/>
          </a:xfrm>
          <a:prstGeom prst="rect">
            <a:avLst/>
          </a:prstGeom>
          <a:noFill/>
          <a:ln w="9525">
            <a:noFill/>
            <a:miter lim="800000"/>
            <a:headEnd/>
            <a:tailEnd/>
          </a:ln>
          <a:effectLst/>
        </p:spPr>
        <p:txBody>
          <a:bodyPr wrap="none">
            <a:spAutoFit/>
          </a:bodyPr>
          <a:lstStyle/>
          <a:p>
            <a:pPr algn="ctr" fontAlgn="base">
              <a:spcBef>
                <a:spcPct val="0"/>
              </a:spcBef>
              <a:spcAft>
                <a:spcPct val="0"/>
              </a:spcAft>
            </a:pPr>
            <a:r>
              <a:rPr lang="en-US" sz="1400">
                <a:solidFill>
                  <a:srgbClr val="000000"/>
                </a:solidFill>
                <a:latin typeface="Gill Sans MT" pitchFamily="34" charset="0"/>
              </a:rPr>
              <a:t>Store</a:t>
            </a:r>
            <a:endParaRPr lang="en-US" sz="1400" baseline="-25000">
              <a:solidFill>
                <a:srgbClr val="000000"/>
              </a:solidFill>
              <a:latin typeface="Gill Sans MT" pitchFamily="34" charset="0"/>
            </a:endParaRPr>
          </a:p>
        </p:txBody>
      </p:sp>
      <p:sp>
        <p:nvSpPr>
          <p:cNvPr id="496667" name="Text Box 27"/>
          <p:cNvSpPr txBox="1">
            <a:spLocks noChangeArrowheads="1"/>
          </p:cNvSpPr>
          <p:nvPr/>
        </p:nvSpPr>
        <p:spPr bwMode="auto">
          <a:xfrm>
            <a:off x="6143457" y="2157852"/>
            <a:ext cx="700513" cy="307777"/>
          </a:xfrm>
          <a:prstGeom prst="rect">
            <a:avLst/>
          </a:prstGeom>
          <a:noFill/>
          <a:ln w="9525">
            <a:noFill/>
            <a:miter lim="800000"/>
            <a:headEnd/>
            <a:tailEnd/>
          </a:ln>
          <a:effectLst/>
        </p:spPr>
        <p:txBody>
          <a:bodyPr wrap="none">
            <a:spAutoFit/>
          </a:bodyPr>
          <a:lstStyle/>
          <a:p>
            <a:pPr algn="ctr" fontAlgn="base">
              <a:spcBef>
                <a:spcPct val="0"/>
              </a:spcBef>
              <a:spcAft>
                <a:spcPct val="0"/>
              </a:spcAft>
            </a:pPr>
            <a:r>
              <a:rPr lang="en-US" sz="1400" b="1" dirty="0">
                <a:solidFill>
                  <a:srgbClr val="000000"/>
                </a:solidFill>
                <a:latin typeface="Gill Sans MT" pitchFamily="34" charset="0"/>
              </a:rPr>
              <a:t>Port 0</a:t>
            </a:r>
          </a:p>
        </p:txBody>
      </p:sp>
      <p:sp>
        <p:nvSpPr>
          <p:cNvPr id="496672" name="Text Box 32"/>
          <p:cNvSpPr txBox="1">
            <a:spLocks noChangeArrowheads="1"/>
          </p:cNvSpPr>
          <p:nvPr/>
        </p:nvSpPr>
        <p:spPr bwMode="auto">
          <a:xfrm>
            <a:off x="6672095" y="2157852"/>
            <a:ext cx="700513" cy="307777"/>
          </a:xfrm>
          <a:prstGeom prst="rect">
            <a:avLst/>
          </a:prstGeom>
          <a:noFill/>
          <a:ln w="9525">
            <a:noFill/>
            <a:miter lim="800000"/>
            <a:headEnd/>
            <a:tailEnd/>
          </a:ln>
          <a:effectLst/>
        </p:spPr>
        <p:txBody>
          <a:bodyPr wrap="none">
            <a:spAutoFit/>
          </a:bodyPr>
          <a:lstStyle/>
          <a:p>
            <a:pPr algn="ctr" fontAlgn="base">
              <a:spcBef>
                <a:spcPct val="0"/>
              </a:spcBef>
              <a:spcAft>
                <a:spcPct val="0"/>
              </a:spcAft>
            </a:pPr>
            <a:r>
              <a:rPr lang="en-US" sz="1400" b="1">
                <a:solidFill>
                  <a:srgbClr val="000000"/>
                </a:solidFill>
                <a:latin typeface="Gill Sans MT" pitchFamily="34" charset="0"/>
              </a:rPr>
              <a:t>Port 1</a:t>
            </a:r>
          </a:p>
        </p:txBody>
      </p:sp>
      <p:sp>
        <p:nvSpPr>
          <p:cNvPr id="496673" name="Text Box 33"/>
          <p:cNvSpPr txBox="1">
            <a:spLocks noChangeArrowheads="1"/>
          </p:cNvSpPr>
          <p:nvPr/>
        </p:nvSpPr>
        <p:spPr bwMode="auto">
          <a:xfrm>
            <a:off x="7200732" y="2157852"/>
            <a:ext cx="700513" cy="307777"/>
          </a:xfrm>
          <a:prstGeom prst="rect">
            <a:avLst/>
          </a:prstGeom>
          <a:noFill/>
          <a:ln w="9525">
            <a:noFill/>
            <a:miter lim="800000"/>
            <a:headEnd/>
            <a:tailEnd/>
          </a:ln>
          <a:effectLst/>
        </p:spPr>
        <p:txBody>
          <a:bodyPr wrap="none">
            <a:spAutoFit/>
          </a:bodyPr>
          <a:lstStyle/>
          <a:p>
            <a:pPr algn="ctr" fontAlgn="base">
              <a:spcBef>
                <a:spcPct val="0"/>
              </a:spcBef>
              <a:spcAft>
                <a:spcPct val="0"/>
              </a:spcAft>
            </a:pPr>
            <a:r>
              <a:rPr lang="en-US" sz="1400" b="1">
                <a:solidFill>
                  <a:srgbClr val="000000"/>
                </a:solidFill>
                <a:latin typeface="Gill Sans MT" pitchFamily="34" charset="0"/>
              </a:rPr>
              <a:t>Port 2</a:t>
            </a:r>
          </a:p>
        </p:txBody>
      </p:sp>
      <p:sp>
        <p:nvSpPr>
          <p:cNvPr id="496674" name="Text Box 34"/>
          <p:cNvSpPr txBox="1">
            <a:spLocks noChangeArrowheads="1"/>
          </p:cNvSpPr>
          <p:nvPr/>
        </p:nvSpPr>
        <p:spPr bwMode="auto">
          <a:xfrm>
            <a:off x="7724607" y="2157852"/>
            <a:ext cx="700513" cy="307777"/>
          </a:xfrm>
          <a:prstGeom prst="rect">
            <a:avLst/>
          </a:prstGeom>
          <a:noFill/>
          <a:ln w="9525">
            <a:noFill/>
            <a:miter lim="800000"/>
            <a:headEnd/>
            <a:tailEnd/>
          </a:ln>
          <a:effectLst/>
        </p:spPr>
        <p:txBody>
          <a:bodyPr wrap="none">
            <a:spAutoFit/>
          </a:bodyPr>
          <a:lstStyle/>
          <a:p>
            <a:pPr algn="ctr" fontAlgn="base">
              <a:spcBef>
                <a:spcPct val="0"/>
              </a:spcBef>
              <a:spcAft>
                <a:spcPct val="0"/>
              </a:spcAft>
            </a:pPr>
            <a:r>
              <a:rPr lang="en-US" sz="1400" b="1">
                <a:solidFill>
                  <a:srgbClr val="000000"/>
                </a:solidFill>
                <a:latin typeface="Gill Sans MT" pitchFamily="34" charset="0"/>
              </a:rPr>
              <a:t>Port 3</a:t>
            </a:r>
          </a:p>
        </p:txBody>
      </p:sp>
      <p:sp>
        <p:nvSpPr>
          <p:cNvPr id="496675" name="Text Box 35"/>
          <p:cNvSpPr txBox="1">
            <a:spLocks noChangeArrowheads="1"/>
          </p:cNvSpPr>
          <p:nvPr/>
        </p:nvSpPr>
        <p:spPr bwMode="auto">
          <a:xfrm>
            <a:off x="8264357" y="2157852"/>
            <a:ext cx="700513" cy="307777"/>
          </a:xfrm>
          <a:prstGeom prst="rect">
            <a:avLst/>
          </a:prstGeom>
          <a:noFill/>
          <a:ln w="9525">
            <a:noFill/>
            <a:miter lim="800000"/>
            <a:headEnd/>
            <a:tailEnd/>
          </a:ln>
          <a:effectLst/>
        </p:spPr>
        <p:txBody>
          <a:bodyPr wrap="none">
            <a:spAutoFit/>
          </a:bodyPr>
          <a:lstStyle/>
          <a:p>
            <a:pPr algn="ctr" fontAlgn="base">
              <a:spcBef>
                <a:spcPct val="0"/>
              </a:spcBef>
              <a:spcAft>
                <a:spcPct val="0"/>
              </a:spcAft>
            </a:pPr>
            <a:r>
              <a:rPr lang="en-US" sz="1400" b="1">
                <a:solidFill>
                  <a:srgbClr val="000000"/>
                </a:solidFill>
                <a:latin typeface="Gill Sans MT" pitchFamily="34" charset="0"/>
              </a:rPr>
              <a:t>Port 4</a:t>
            </a:r>
          </a:p>
        </p:txBody>
      </p:sp>
    </p:spTree>
    <p:extLst>
      <p:ext uri="{BB962C8B-B14F-4D97-AF65-F5344CB8AC3E}">
        <p14:creationId xmlns:p14="http://schemas.microsoft.com/office/powerpoint/2010/main" val="24371240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5714" name="AutoShape 34"/>
          <p:cNvSpPr>
            <a:spLocks noChangeArrowheads="1"/>
          </p:cNvSpPr>
          <p:nvPr/>
        </p:nvSpPr>
        <p:spPr bwMode="auto">
          <a:xfrm>
            <a:off x="6392863" y="3354388"/>
            <a:ext cx="379412" cy="301625"/>
          </a:xfrm>
          <a:prstGeom prst="roundRect">
            <a:avLst>
              <a:gd name="adj" fmla="val 16667"/>
            </a:avLst>
          </a:prstGeom>
          <a:solidFill>
            <a:srgbClr val="FFFF00"/>
          </a:solidFill>
          <a:ln w="9525">
            <a:noFill/>
            <a:round/>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vert="eaVert" wrap="none" anchor="ctr"/>
          <a:lstStyle/>
          <a:p>
            <a:pPr algn="ctr" fontAlgn="base">
              <a:spcBef>
                <a:spcPct val="0"/>
              </a:spcBef>
              <a:spcAft>
                <a:spcPct val="0"/>
              </a:spcAft>
            </a:pPr>
            <a:r>
              <a:rPr lang="en-US" dirty="0">
                <a:solidFill>
                  <a:srgbClr val="000000"/>
                </a:solidFill>
                <a:latin typeface="Gill Sans MT" pitchFamily="34" charset="0"/>
              </a:rPr>
              <a:t>P2</a:t>
            </a:r>
          </a:p>
        </p:txBody>
      </p:sp>
      <p:sp>
        <p:nvSpPr>
          <p:cNvPr id="455715" name="AutoShape 35"/>
          <p:cNvSpPr>
            <a:spLocks noChangeArrowheads="1"/>
          </p:cNvSpPr>
          <p:nvPr/>
        </p:nvSpPr>
        <p:spPr bwMode="auto">
          <a:xfrm>
            <a:off x="7531100" y="3354388"/>
            <a:ext cx="379413" cy="606425"/>
          </a:xfrm>
          <a:prstGeom prst="roundRect">
            <a:avLst>
              <a:gd name="adj" fmla="val 16667"/>
            </a:avLst>
          </a:prstGeom>
          <a:solidFill>
            <a:srgbClr val="00CCFF"/>
          </a:solidFill>
          <a:ln w="9525">
            <a:noFill/>
            <a:round/>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vert="eaVert" wrap="none" anchor="ctr"/>
          <a:lstStyle/>
          <a:p>
            <a:pPr algn="ctr" fontAlgn="base">
              <a:spcBef>
                <a:spcPct val="0"/>
              </a:spcBef>
              <a:spcAft>
                <a:spcPct val="0"/>
              </a:spcAft>
            </a:pPr>
            <a:r>
              <a:rPr lang="en-US">
                <a:solidFill>
                  <a:srgbClr val="000000"/>
                </a:solidFill>
                <a:latin typeface="Gill Sans MT" pitchFamily="34" charset="0"/>
              </a:rPr>
              <a:t>Port3</a:t>
            </a:r>
          </a:p>
        </p:txBody>
      </p:sp>
      <p:sp>
        <p:nvSpPr>
          <p:cNvPr id="455713" name="AutoShape 33"/>
          <p:cNvSpPr>
            <a:spLocks noChangeArrowheads="1"/>
          </p:cNvSpPr>
          <p:nvPr/>
        </p:nvSpPr>
        <p:spPr bwMode="auto">
          <a:xfrm>
            <a:off x="5254625" y="3352800"/>
            <a:ext cx="379413" cy="911225"/>
          </a:xfrm>
          <a:prstGeom prst="roundRect">
            <a:avLst>
              <a:gd name="adj" fmla="val 16667"/>
            </a:avLst>
          </a:prstGeom>
          <a:solidFill>
            <a:srgbClr val="00FF00"/>
          </a:solidFill>
          <a:ln w="9525">
            <a:noFill/>
            <a:round/>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vert="eaVert" wrap="none" anchor="ctr"/>
          <a:lstStyle/>
          <a:p>
            <a:pPr algn="ctr" fontAlgn="base">
              <a:spcBef>
                <a:spcPct val="0"/>
              </a:spcBef>
              <a:spcAft>
                <a:spcPct val="0"/>
              </a:spcAft>
            </a:pPr>
            <a:r>
              <a:rPr lang="en-US">
                <a:solidFill>
                  <a:srgbClr val="000000"/>
                </a:solidFill>
                <a:latin typeface="Gill Sans MT" pitchFamily="34" charset="0"/>
              </a:rPr>
              <a:t>Port 1</a:t>
            </a:r>
          </a:p>
        </p:txBody>
      </p:sp>
      <p:sp>
        <p:nvSpPr>
          <p:cNvPr id="455712" name="AutoShape 32"/>
          <p:cNvSpPr>
            <a:spLocks noChangeArrowheads="1"/>
          </p:cNvSpPr>
          <p:nvPr/>
        </p:nvSpPr>
        <p:spPr bwMode="auto">
          <a:xfrm>
            <a:off x="4799013" y="3352800"/>
            <a:ext cx="379412" cy="911225"/>
          </a:xfrm>
          <a:prstGeom prst="roundRect">
            <a:avLst>
              <a:gd name="adj" fmla="val 16667"/>
            </a:avLst>
          </a:prstGeom>
          <a:solidFill>
            <a:srgbClr val="FFCC00"/>
          </a:solidFill>
          <a:ln w="9525">
            <a:noFill/>
            <a:round/>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vert="eaVert" wrap="none" anchor="ctr"/>
          <a:lstStyle/>
          <a:p>
            <a:pPr algn="ctr" fontAlgn="base">
              <a:spcBef>
                <a:spcPct val="0"/>
              </a:spcBef>
              <a:spcAft>
                <a:spcPct val="0"/>
              </a:spcAft>
            </a:pPr>
            <a:r>
              <a:rPr lang="en-US" dirty="0">
                <a:solidFill>
                  <a:srgbClr val="000000"/>
                </a:solidFill>
                <a:latin typeface="Gill Sans MT" pitchFamily="34" charset="0"/>
              </a:rPr>
              <a:t>Port 0</a:t>
            </a:r>
          </a:p>
        </p:txBody>
      </p:sp>
      <p:sp>
        <p:nvSpPr>
          <p:cNvPr id="455699" name="AutoShape 19"/>
          <p:cNvSpPr>
            <a:spLocks noChangeArrowheads="1"/>
          </p:cNvSpPr>
          <p:nvPr/>
        </p:nvSpPr>
        <p:spPr bwMode="auto">
          <a:xfrm>
            <a:off x="3205163" y="3352800"/>
            <a:ext cx="379412" cy="1822450"/>
          </a:xfrm>
          <a:prstGeom prst="roundRect">
            <a:avLst>
              <a:gd name="adj" fmla="val 16667"/>
            </a:avLst>
          </a:prstGeom>
          <a:solidFill>
            <a:srgbClr val="00CCFF"/>
          </a:solidFill>
          <a:ln w="9525">
            <a:noFill/>
            <a:round/>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vert="eaVert" wrap="none" anchor="ctr"/>
          <a:lstStyle/>
          <a:p>
            <a:pPr algn="ctr" fontAlgn="base">
              <a:spcBef>
                <a:spcPct val="0"/>
              </a:spcBef>
              <a:spcAft>
                <a:spcPct val="0"/>
              </a:spcAft>
            </a:pPr>
            <a:r>
              <a:rPr lang="en-US">
                <a:solidFill>
                  <a:srgbClr val="000000"/>
                </a:solidFill>
                <a:latin typeface="Gill Sans MT" pitchFamily="34" charset="0"/>
              </a:rPr>
              <a:t>Select for Port 3</a:t>
            </a:r>
          </a:p>
        </p:txBody>
      </p:sp>
      <p:sp>
        <p:nvSpPr>
          <p:cNvPr id="455698" name="AutoShape 18"/>
          <p:cNvSpPr>
            <a:spLocks noChangeArrowheads="1"/>
          </p:cNvSpPr>
          <p:nvPr/>
        </p:nvSpPr>
        <p:spPr bwMode="auto">
          <a:xfrm>
            <a:off x="2749550" y="3352800"/>
            <a:ext cx="379413" cy="1822450"/>
          </a:xfrm>
          <a:prstGeom prst="roundRect">
            <a:avLst>
              <a:gd name="adj" fmla="val 16667"/>
            </a:avLst>
          </a:prstGeom>
          <a:solidFill>
            <a:srgbClr val="FFFF00"/>
          </a:solidFill>
          <a:ln w="9525">
            <a:noFill/>
            <a:round/>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vert="eaVert" wrap="none" anchor="ctr"/>
          <a:lstStyle/>
          <a:p>
            <a:pPr algn="ctr" fontAlgn="base">
              <a:spcBef>
                <a:spcPct val="0"/>
              </a:spcBef>
              <a:spcAft>
                <a:spcPct val="0"/>
              </a:spcAft>
            </a:pPr>
            <a:r>
              <a:rPr lang="en-US">
                <a:solidFill>
                  <a:srgbClr val="000000"/>
                </a:solidFill>
                <a:latin typeface="Gill Sans MT" pitchFamily="34" charset="0"/>
              </a:rPr>
              <a:t>Select for Port 2</a:t>
            </a:r>
          </a:p>
        </p:txBody>
      </p:sp>
      <p:sp>
        <p:nvSpPr>
          <p:cNvPr id="455697" name="AutoShape 17"/>
          <p:cNvSpPr>
            <a:spLocks noChangeArrowheads="1"/>
          </p:cNvSpPr>
          <p:nvPr/>
        </p:nvSpPr>
        <p:spPr bwMode="auto">
          <a:xfrm>
            <a:off x="2295525" y="3352800"/>
            <a:ext cx="379413" cy="1822450"/>
          </a:xfrm>
          <a:prstGeom prst="roundRect">
            <a:avLst>
              <a:gd name="adj" fmla="val 16667"/>
            </a:avLst>
          </a:prstGeom>
          <a:solidFill>
            <a:srgbClr val="00FF00"/>
          </a:solidFill>
          <a:ln w="9525">
            <a:noFill/>
            <a:round/>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vert="eaVert" wrap="none" anchor="ctr"/>
          <a:lstStyle/>
          <a:p>
            <a:pPr algn="ctr" fontAlgn="base">
              <a:spcBef>
                <a:spcPct val="0"/>
              </a:spcBef>
              <a:spcAft>
                <a:spcPct val="0"/>
              </a:spcAft>
            </a:pPr>
            <a:r>
              <a:rPr lang="en-US">
                <a:solidFill>
                  <a:srgbClr val="000000"/>
                </a:solidFill>
                <a:latin typeface="Gill Sans MT" pitchFamily="34" charset="0"/>
              </a:rPr>
              <a:t>Select for Port 1</a:t>
            </a:r>
          </a:p>
        </p:txBody>
      </p:sp>
      <p:sp>
        <p:nvSpPr>
          <p:cNvPr id="455696" name="AutoShape 16"/>
          <p:cNvSpPr>
            <a:spLocks noChangeArrowheads="1"/>
          </p:cNvSpPr>
          <p:nvPr/>
        </p:nvSpPr>
        <p:spPr bwMode="auto">
          <a:xfrm>
            <a:off x="1839913" y="3352800"/>
            <a:ext cx="379412" cy="1822450"/>
          </a:xfrm>
          <a:prstGeom prst="roundRect">
            <a:avLst>
              <a:gd name="adj" fmla="val 16667"/>
            </a:avLst>
          </a:prstGeom>
          <a:solidFill>
            <a:srgbClr val="FFCC00"/>
          </a:solidFill>
          <a:ln w="9525">
            <a:noFill/>
            <a:round/>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vert="eaVert" wrap="none" anchor="ctr"/>
          <a:lstStyle/>
          <a:p>
            <a:pPr algn="ctr" fontAlgn="base">
              <a:spcBef>
                <a:spcPct val="0"/>
              </a:spcBef>
              <a:spcAft>
                <a:spcPct val="0"/>
              </a:spcAft>
            </a:pPr>
            <a:r>
              <a:rPr lang="en-US" dirty="0">
                <a:solidFill>
                  <a:srgbClr val="000000"/>
                </a:solidFill>
                <a:latin typeface="Gill Sans MT" pitchFamily="34" charset="0"/>
              </a:rPr>
              <a:t>Select for Port 0</a:t>
            </a:r>
          </a:p>
        </p:txBody>
      </p:sp>
      <p:sp>
        <p:nvSpPr>
          <p:cNvPr id="455682" name="Rectangle 2"/>
          <p:cNvSpPr>
            <a:spLocks noGrp="1" noChangeArrowheads="1"/>
          </p:cNvSpPr>
          <p:nvPr>
            <p:ph type="title"/>
          </p:nvPr>
        </p:nvSpPr>
        <p:spPr/>
        <p:txBody>
          <a:bodyPr>
            <a:normAutofit fontScale="90000"/>
          </a:bodyPr>
          <a:lstStyle/>
          <a:p>
            <a:r>
              <a:rPr lang="en-US" dirty="0"/>
              <a:t>Decentralized RS (1/4)</a:t>
            </a:r>
          </a:p>
        </p:txBody>
      </p:sp>
      <p:sp>
        <p:nvSpPr>
          <p:cNvPr id="455683" name="Rectangle 3"/>
          <p:cNvSpPr>
            <a:spLocks noGrp="1" noChangeArrowheads="1"/>
          </p:cNvSpPr>
          <p:nvPr>
            <p:ph idx="1"/>
          </p:nvPr>
        </p:nvSpPr>
        <p:spPr/>
        <p:txBody>
          <a:bodyPr/>
          <a:lstStyle/>
          <a:p>
            <a:r>
              <a:rPr lang="en-US" dirty="0"/>
              <a:t>Area and latency depend on number of RS entries</a:t>
            </a:r>
          </a:p>
          <a:p>
            <a:r>
              <a:rPr lang="en-US" dirty="0"/>
              <a:t>Decentralize the RS to reduce effects:</a:t>
            </a:r>
          </a:p>
        </p:txBody>
      </p:sp>
      <p:sp>
        <p:nvSpPr>
          <p:cNvPr id="455684" name="Rectangle 4"/>
          <p:cNvSpPr>
            <a:spLocks noChangeArrowheads="1"/>
          </p:cNvSpPr>
          <p:nvPr/>
        </p:nvSpPr>
        <p:spPr bwMode="auto">
          <a:xfrm>
            <a:off x="1231900" y="3352800"/>
            <a:ext cx="531813" cy="152400"/>
          </a:xfrm>
          <a:prstGeom prst="rect">
            <a:avLst/>
          </a:prstGeom>
          <a:solidFill>
            <a:schemeClr val="accent1"/>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455685" name="Rectangle 5"/>
          <p:cNvSpPr>
            <a:spLocks noChangeArrowheads="1"/>
          </p:cNvSpPr>
          <p:nvPr/>
        </p:nvSpPr>
        <p:spPr bwMode="auto">
          <a:xfrm>
            <a:off x="1231900" y="3505200"/>
            <a:ext cx="531813" cy="152400"/>
          </a:xfrm>
          <a:prstGeom prst="rect">
            <a:avLst/>
          </a:prstGeom>
          <a:solidFill>
            <a:schemeClr val="accent1"/>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455686" name="Rectangle 6"/>
          <p:cNvSpPr>
            <a:spLocks noChangeArrowheads="1"/>
          </p:cNvSpPr>
          <p:nvPr/>
        </p:nvSpPr>
        <p:spPr bwMode="auto">
          <a:xfrm>
            <a:off x="1231900" y="3657600"/>
            <a:ext cx="531813" cy="152400"/>
          </a:xfrm>
          <a:prstGeom prst="rect">
            <a:avLst/>
          </a:prstGeom>
          <a:solidFill>
            <a:schemeClr val="accent1"/>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455687" name="Rectangle 7"/>
          <p:cNvSpPr>
            <a:spLocks noChangeArrowheads="1"/>
          </p:cNvSpPr>
          <p:nvPr/>
        </p:nvSpPr>
        <p:spPr bwMode="auto">
          <a:xfrm>
            <a:off x="1231900" y="3810000"/>
            <a:ext cx="531813" cy="152400"/>
          </a:xfrm>
          <a:prstGeom prst="rect">
            <a:avLst/>
          </a:prstGeom>
          <a:solidFill>
            <a:schemeClr val="accent1"/>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455688" name="Rectangle 8"/>
          <p:cNvSpPr>
            <a:spLocks noChangeArrowheads="1"/>
          </p:cNvSpPr>
          <p:nvPr/>
        </p:nvSpPr>
        <p:spPr bwMode="auto">
          <a:xfrm>
            <a:off x="1231900" y="3962400"/>
            <a:ext cx="531813" cy="152400"/>
          </a:xfrm>
          <a:prstGeom prst="rect">
            <a:avLst/>
          </a:prstGeom>
          <a:solidFill>
            <a:schemeClr val="accent1"/>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455689" name="Rectangle 9"/>
          <p:cNvSpPr>
            <a:spLocks noChangeArrowheads="1"/>
          </p:cNvSpPr>
          <p:nvPr/>
        </p:nvSpPr>
        <p:spPr bwMode="auto">
          <a:xfrm>
            <a:off x="1231900" y="4114800"/>
            <a:ext cx="531813" cy="152400"/>
          </a:xfrm>
          <a:prstGeom prst="rect">
            <a:avLst/>
          </a:prstGeom>
          <a:solidFill>
            <a:schemeClr val="accent1"/>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455690" name="Rectangle 10"/>
          <p:cNvSpPr>
            <a:spLocks noChangeArrowheads="1"/>
          </p:cNvSpPr>
          <p:nvPr/>
        </p:nvSpPr>
        <p:spPr bwMode="auto">
          <a:xfrm>
            <a:off x="1231900" y="4267200"/>
            <a:ext cx="531813" cy="152400"/>
          </a:xfrm>
          <a:prstGeom prst="rect">
            <a:avLst/>
          </a:prstGeom>
          <a:solidFill>
            <a:schemeClr val="accent1"/>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455691" name="Rectangle 11"/>
          <p:cNvSpPr>
            <a:spLocks noChangeArrowheads="1"/>
          </p:cNvSpPr>
          <p:nvPr/>
        </p:nvSpPr>
        <p:spPr bwMode="auto">
          <a:xfrm>
            <a:off x="1231900" y="4419600"/>
            <a:ext cx="531813" cy="152400"/>
          </a:xfrm>
          <a:prstGeom prst="rect">
            <a:avLst/>
          </a:prstGeom>
          <a:solidFill>
            <a:schemeClr val="accent1"/>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455692" name="Rectangle 12"/>
          <p:cNvSpPr>
            <a:spLocks noChangeArrowheads="1"/>
          </p:cNvSpPr>
          <p:nvPr/>
        </p:nvSpPr>
        <p:spPr bwMode="auto">
          <a:xfrm>
            <a:off x="1231900" y="4572000"/>
            <a:ext cx="531813" cy="152400"/>
          </a:xfrm>
          <a:prstGeom prst="rect">
            <a:avLst/>
          </a:prstGeom>
          <a:solidFill>
            <a:schemeClr val="accent1"/>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455693" name="Rectangle 13"/>
          <p:cNvSpPr>
            <a:spLocks noChangeArrowheads="1"/>
          </p:cNvSpPr>
          <p:nvPr/>
        </p:nvSpPr>
        <p:spPr bwMode="auto">
          <a:xfrm>
            <a:off x="1231900" y="4724400"/>
            <a:ext cx="531813" cy="152400"/>
          </a:xfrm>
          <a:prstGeom prst="rect">
            <a:avLst/>
          </a:prstGeom>
          <a:solidFill>
            <a:schemeClr val="accent1"/>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455694" name="Rectangle 14"/>
          <p:cNvSpPr>
            <a:spLocks noChangeArrowheads="1"/>
          </p:cNvSpPr>
          <p:nvPr/>
        </p:nvSpPr>
        <p:spPr bwMode="auto">
          <a:xfrm>
            <a:off x="1231900" y="4876800"/>
            <a:ext cx="531813" cy="152400"/>
          </a:xfrm>
          <a:prstGeom prst="rect">
            <a:avLst/>
          </a:prstGeom>
          <a:solidFill>
            <a:schemeClr val="accent1"/>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455695" name="Rectangle 15"/>
          <p:cNvSpPr>
            <a:spLocks noChangeArrowheads="1"/>
          </p:cNvSpPr>
          <p:nvPr/>
        </p:nvSpPr>
        <p:spPr bwMode="auto">
          <a:xfrm>
            <a:off x="1231900" y="5029200"/>
            <a:ext cx="531813" cy="152400"/>
          </a:xfrm>
          <a:prstGeom prst="rect">
            <a:avLst/>
          </a:prstGeom>
          <a:solidFill>
            <a:schemeClr val="accent1"/>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455700" name="Rectangle 20"/>
          <p:cNvSpPr>
            <a:spLocks noChangeArrowheads="1"/>
          </p:cNvSpPr>
          <p:nvPr/>
        </p:nvSpPr>
        <p:spPr bwMode="auto">
          <a:xfrm>
            <a:off x="6923088" y="3352800"/>
            <a:ext cx="531812" cy="152400"/>
          </a:xfrm>
          <a:prstGeom prst="rect">
            <a:avLst/>
          </a:prstGeom>
          <a:solidFill>
            <a:schemeClr val="accent1"/>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455701" name="Rectangle 21"/>
          <p:cNvSpPr>
            <a:spLocks noChangeArrowheads="1"/>
          </p:cNvSpPr>
          <p:nvPr/>
        </p:nvSpPr>
        <p:spPr bwMode="auto">
          <a:xfrm>
            <a:off x="6923088" y="3505200"/>
            <a:ext cx="531812" cy="152400"/>
          </a:xfrm>
          <a:prstGeom prst="rect">
            <a:avLst/>
          </a:prstGeom>
          <a:solidFill>
            <a:schemeClr val="accent1"/>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455702" name="Rectangle 22"/>
          <p:cNvSpPr>
            <a:spLocks noChangeArrowheads="1"/>
          </p:cNvSpPr>
          <p:nvPr/>
        </p:nvSpPr>
        <p:spPr bwMode="auto">
          <a:xfrm>
            <a:off x="6923088" y="3657600"/>
            <a:ext cx="531812" cy="152400"/>
          </a:xfrm>
          <a:prstGeom prst="rect">
            <a:avLst/>
          </a:prstGeom>
          <a:solidFill>
            <a:schemeClr val="accent1"/>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455703" name="Rectangle 23"/>
          <p:cNvSpPr>
            <a:spLocks noChangeArrowheads="1"/>
          </p:cNvSpPr>
          <p:nvPr/>
        </p:nvSpPr>
        <p:spPr bwMode="auto">
          <a:xfrm>
            <a:off x="5784850" y="3352800"/>
            <a:ext cx="531813" cy="152400"/>
          </a:xfrm>
          <a:prstGeom prst="rect">
            <a:avLst/>
          </a:prstGeom>
          <a:solidFill>
            <a:schemeClr val="accent1"/>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455704" name="Rectangle 24"/>
          <p:cNvSpPr>
            <a:spLocks noChangeArrowheads="1"/>
          </p:cNvSpPr>
          <p:nvPr/>
        </p:nvSpPr>
        <p:spPr bwMode="auto">
          <a:xfrm>
            <a:off x="5784850" y="3505200"/>
            <a:ext cx="531813" cy="152400"/>
          </a:xfrm>
          <a:prstGeom prst="rect">
            <a:avLst/>
          </a:prstGeom>
          <a:solidFill>
            <a:schemeClr val="accent1"/>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455705" name="Rectangle 25"/>
          <p:cNvSpPr>
            <a:spLocks noChangeArrowheads="1"/>
          </p:cNvSpPr>
          <p:nvPr/>
        </p:nvSpPr>
        <p:spPr bwMode="auto">
          <a:xfrm>
            <a:off x="6923088" y="3808413"/>
            <a:ext cx="531812" cy="152400"/>
          </a:xfrm>
          <a:prstGeom prst="rect">
            <a:avLst/>
          </a:prstGeom>
          <a:solidFill>
            <a:schemeClr val="accent1"/>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455706" name="Rectangle 26"/>
          <p:cNvSpPr>
            <a:spLocks noChangeArrowheads="1"/>
          </p:cNvSpPr>
          <p:nvPr/>
        </p:nvSpPr>
        <p:spPr bwMode="auto">
          <a:xfrm>
            <a:off x="4191000" y="3355975"/>
            <a:ext cx="531813" cy="152400"/>
          </a:xfrm>
          <a:prstGeom prst="rect">
            <a:avLst/>
          </a:prstGeom>
          <a:solidFill>
            <a:schemeClr val="accent1"/>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455707" name="Rectangle 27"/>
          <p:cNvSpPr>
            <a:spLocks noChangeArrowheads="1"/>
          </p:cNvSpPr>
          <p:nvPr/>
        </p:nvSpPr>
        <p:spPr bwMode="auto">
          <a:xfrm>
            <a:off x="4191000" y="3508375"/>
            <a:ext cx="531813" cy="152400"/>
          </a:xfrm>
          <a:prstGeom prst="rect">
            <a:avLst/>
          </a:prstGeom>
          <a:solidFill>
            <a:schemeClr val="accent1"/>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455708" name="Rectangle 28"/>
          <p:cNvSpPr>
            <a:spLocks noChangeArrowheads="1"/>
          </p:cNvSpPr>
          <p:nvPr/>
        </p:nvSpPr>
        <p:spPr bwMode="auto">
          <a:xfrm>
            <a:off x="4191000" y="3660775"/>
            <a:ext cx="531813" cy="152400"/>
          </a:xfrm>
          <a:prstGeom prst="rect">
            <a:avLst/>
          </a:prstGeom>
          <a:solidFill>
            <a:schemeClr val="accent1"/>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455709" name="Rectangle 29"/>
          <p:cNvSpPr>
            <a:spLocks noChangeArrowheads="1"/>
          </p:cNvSpPr>
          <p:nvPr/>
        </p:nvSpPr>
        <p:spPr bwMode="auto">
          <a:xfrm>
            <a:off x="4191000" y="3813175"/>
            <a:ext cx="531813" cy="152400"/>
          </a:xfrm>
          <a:prstGeom prst="rect">
            <a:avLst/>
          </a:prstGeom>
          <a:solidFill>
            <a:schemeClr val="accent1"/>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455710" name="Rectangle 30"/>
          <p:cNvSpPr>
            <a:spLocks noChangeArrowheads="1"/>
          </p:cNvSpPr>
          <p:nvPr/>
        </p:nvSpPr>
        <p:spPr bwMode="auto">
          <a:xfrm>
            <a:off x="4191000" y="3965575"/>
            <a:ext cx="531813" cy="152400"/>
          </a:xfrm>
          <a:prstGeom prst="rect">
            <a:avLst/>
          </a:prstGeom>
          <a:solidFill>
            <a:schemeClr val="accent1"/>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455711" name="Rectangle 31"/>
          <p:cNvSpPr>
            <a:spLocks noChangeArrowheads="1"/>
          </p:cNvSpPr>
          <p:nvPr/>
        </p:nvSpPr>
        <p:spPr bwMode="auto">
          <a:xfrm>
            <a:off x="4191000" y="4117975"/>
            <a:ext cx="531813" cy="152400"/>
          </a:xfrm>
          <a:prstGeom prst="rect">
            <a:avLst/>
          </a:prstGeom>
          <a:solidFill>
            <a:schemeClr val="accent1"/>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455716" name="Text Box 36"/>
          <p:cNvSpPr txBox="1">
            <a:spLocks noChangeArrowheads="1"/>
          </p:cNvSpPr>
          <p:nvPr/>
        </p:nvSpPr>
        <p:spPr bwMode="auto">
          <a:xfrm>
            <a:off x="3887788" y="4443413"/>
            <a:ext cx="1043876" cy="338554"/>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sz="1600">
                <a:solidFill>
                  <a:srgbClr val="000000"/>
                </a:solidFill>
                <a:latin typeface="Gill Sans MT" pitchFamily="34" charset="0"/>
              </a:rPr>
              <a:t>M</a:t>
            </a:r>
            <a:r>
              <a:rPr lang="en-US" sz="1600" baseline="-25000">
                <a:solidFill>
                  <a:srgbClr val="000000"/>
                </a:solidFill>
                <a:latin typeface="Gill Sans MT" pitchFamily="34" charset="0"/>
              </a:rPr>
              <a:t>1</a:t>
            </a:r>
            <a:r>
              <a:rPr lang="en-US" sz="1600">
                <a:solidFill>
                  <a:srgbClr val="000000"/>
                </a:solidFill>
                <a:latin typeface="Gill Sans MT" pitchFamily="34" charset="0"/>
              </a:rPr>
              <a:t> entries</a:t>
            </a:r>
          </a:p>
        </p:txBody>
      </p:sp>
      <p:sp>
        <p:nvSpPr>
          <p:cNvPr id="455717" name="Text Box 37"/>
          <p:cNvSpPr txBox="1">
            <a:spLocks noChangeArrowheads="1"/>
          </p:cNvSpPr>
          <p:nvPr/>
        </p:nvSpPr>
        <p:spPr bwMode="auto">
          <a:xfrm>
            <a:off x="5556250" y="4460875"/>
            <a:ext cx="1043876" cy="338554"/>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sz="1600">
                <a:solidFill>
                  <a:srgbClr val="000000"/>
                </a:solidFill>
                <a:latin typeface="Gill Sans MT" pitchFamily="34" charset="0"/>
              </a:rPr>
              <a:t>M</a:t>
            </a:r>
            <a:r>
              <a:rPr lang="en-US" sz="1600" baseline="-25000">
                <a:solidFill>
                  <a:srgbClr val="000000"/>
                </a:solidFill>
                <a:latin typeface="Gill Sans MT" pitchFamily="34" charset="0"/>
              </a:rPr>
              <a:t>2</a:t>
            </a:r>
            <a:r>
              <a:rPr lang="en-US" sz="1600">
                <a:solidFill>
                  <a:srgbClr val="000000"/>
                </a:solidFill>
                <a:latin typeface="Gill Sans MT" pitchFamily="34" charset="0"/>
              </a:rPr>
              <a:t> entries</a:t>
            </a:r>
          </a:p>
        </p:txBody>
      </p:sp>
      <p:sp>
        <p:nvSpPr>
          <p:cNvPr id="455718" name="Text Box 38"/>
          <p:cNvSpPr txBox="1">
            <a:spLocks noChangeArrowheads="1"/>
          </p:cNvSpPr>
          <p:nvPr/>
        </p:nvSpPr>
        <p:spPr bwMode="auto">
          <a:xfrm>
            <a:off x="6696075" y="4460875"/>
            <a:ext cx="1043876" cy="338554"/>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sz="1600">
                <a:solidFill>
                  <a:srgbClr val="000000"/>
                </a:solidFill>
                <a:latin typeface="Gill Sans MT" pitchFamily="34" charset="0"/>
              </a:rPr>
              <a:t>M</a:t>
            </a:r>
            <a:r>
              <a:rPr lang="en-US" sz="1600" baseline="-25000">
                <a:solidFill>
                  <a:srgbClr val="000000"/>
                </a:solidFill>
                <a:latin typeface="Gill Sans MT" pitchFamily="34" charset="0"/>
              </a:rPr>
              <a:t>3</a:t>
            </a:r>
            <a:r>
              <a:rPr lang="en-US" sz="1600">
                <a:solidFill>
                  <a:srgbClr val="000000"/>
                </a:solidFill>
                <a:latin typeface="Gill Sans MT" pitchFamily="34" charset="0"/>
              </a:rPr>
              <a:t> entries</a:t>
            </a:r>
          </a:p>
        </p:txBody>
      </p:sp>
      <p:sp>
        <p:nvSpPr>
          <p:cNvPr id="455719" name="Line 39"/>
          <p:cNvSpPr>
            <a:spLocks noChangeShapeType="1"/>
          </p:cNvSpPr>
          <p:nvPr/>
        </p:nvSpPr>
        <p:spPr bwMode="auto">
          <a:xfrm flipV="1">
            <a:off x="6088063" y="3732213"/>
            <a:ext cx="0" cy="758825"/>
          </a:xfrm>
          <a:prstGeom prst="line">
            <a:avLst/>
          </a:prstGeom>
          <a:noFill/>
          <a:ln w="9525">
            <a:solidFill>
              <a:schemeClr val="tx1"/>
            </a:solidFill>
            <a:round/>
            <a:headEnd/>
            <a:tailEnd type="triangle" w="med" len="med"/>
          </a:ln>
          <a:effectLst/>
        </p:spPr>
        <p:txBody>
          <a:bodyPr/>
          <a:lstStyle/>
          <a:p>
            <a:pPr algn="ctr" fontAlgn="base">
              <a:spcBef>
                <a:spcPct val="0"/>
              </a:spcBef>
              <a:spcAft>
                <a:spcPct val="0"/>
              </a:spcAft>
            </a:pPr>
            <a:endParaRPr lang="en-US" sz="1600">
              <a:solidFill>
                <a:srgbClr val="000000"/>
              </a:solidFill>
              <a:latin typeface="Gill Sans MT" pitchFamily="34" charset="0"/>
            </a:endParaRPr>
          </a:p>
        </p:txBody>
      </p:sp>
      <p:sp>
        <p:nvSpPr>
          <p:cNvPr id="455720" name="Line 40"/>
          <p:cNvSpPr>
            <a:spLocks noChangeShapeType="1"/>
          </p:cNvSpPr>
          <p:nvPr/>
        </p:nvSpPr>
        <p:spPr bwMode="auto">
          <a:xfrm flipV="1">
            <a:off x="4494213" y="4340225"/>
            <a:ext cx="0" cy="150813"/>
          </a:xfrm>
          <a:prstGeom prst="line">
            <a:avLst/>
          </a:prstGeom>
          <a:noFill/>
          <a:ln w="9525">
            <a:solidFill>
              <a:schemeClr val="tx1"/>
            </a:solidFill>
            <a:round/>
            <a:headEnd/>
            <a:tailEnd type="triangle" w="med" len="med"/>
          </a:ln>
          <a:effectLst/>
        </p:spPr>
        <p:txBody>
          <a:bodyPr/>
          <a:lstStyle/>
          <a:p>
            <a:pPr algn="ctr" fontAlgn="base">
              <a:spcBef>
                <a:spcPct val="0"/>
              </a:spcBef>
              <a:spcAft>
                <a:spcPct val="0"/>
              </a:spcAft>
            </a:pPr>
            <a:endParaRPr lang="en-US" sz="1600">
              <a:solidFill>
                <a:srgbClr val="000000"/>
              </a:solidFill>
              <a:latin typeface="Gill Sans MT" pitchFamily="34" charset="0"/>
            </a:endParaRPr>
          </a:p>
        </p:txBody>
      </p:sp>
      <p:sp>
        <p:nvSpPr>
          <p:cNvPr id="455721" name="Line 41"/>
          <p:cNvSpPr>
            <a:spLocks noChangeShapeType="1"/>
          </p:cNvSpPr>
          <p:nvPr/>
        </p:nvSpPr>
        <p:spPr bwMode="auto">
          <a:xfrm flipV="1">
            <a:off x="7226300" y="4035425"/>
            <a:ext cx="0" cy="455613"/>
          </a:xfrm>
          <a:prstGeom prst="line">
            <a:avLst/>
          </a:prstGeom>
          <a:noFill/>
          <a:ln w="9525">
            <a:solidFill>
              <a:schemeClr val="tx1"/>
            </a:solidFill>
            <a:round/>
            <a:headEnd/>
            <a:tailEnd type="triangle" w="med" len="med"/>
          </a:ln>
          <a:effectLst/>
        </p:spPr>
        <p:txBody>
          <a:bodyPr/>
          <a:lstStyle/>
          <a:p>
            <a:pPr algn="ctr" fontAlgn="base">
              <a:spcBef>
                <a:spcPct val="0"/>
              </a:spcBef>
              <a:spcAft>
                <a:spcPct val="0"/>
              </a:spcAft>
            </a:pPr>
            <a:endParaRPr lang="en-US" sz="1600">
              <a:solidFill>
                <a:srgbClr val="000000"/>
              </a:solidFill>
              <a:latin typeface="Gill Sans MT" pitchFamily="34" charset="0"/>
            </a:endParaRPr>
          </a:p>
        </p:txBody>
      </p:sp>
      <p:sp>
        <p:nvSpPr>
          <p:cNvPr id="455722" name="Text Box 42"/>
          <p:cNvSpPr txBox="1">
            <a:spLocks noChangeArrowheads="1"/>
          </p:cNvSpPr>
          <p:nvPr/>
        </p:nvSpPr>
        <p:spPr bwMode="auto">
          <a:xfrm>
            <a:off x="4306888" y="4914900"/>
            <a:ext cx="3509962" cy="641350"/>
          </a:xfrm>
          <a:prstGeom prst="rect">
            <a:avLst/>
          </a:prstGeom>
          <a:noFill/>
          <a:ln w="9525">
            <a:noFill/>
            <a:miter lim="800000"/>
            <a:headEnd/>
            <a:tailEnd/>
          </a:ln>
          <a:effectLst/>
        </p:spPr>
        <p:txBody>
          <a:bodyPr wrap="none">
            <a:spAutoFit/>
          </a:bodyPr>
          <a:lstStyle/>
          <a:p>
            <a:pPr algn="ctr" fontAlgn="base">
              <a:spcBef>
                <a:spcPct val="0"/>
              </a:spcBef>
              <a:spcAft>
                <a:spcPct val="0"/>
              </a:spcAft>
            </a:pPr>
            <a:r>
              <a:rPr lang="en-US">
                <a:solidFill>
                  <a:srgbClr val="000000"/>
                </a:solidFill>
                <a:latin typeface="Gill Sans MT" pitchFamily="34" charset="0"/>
              </a:rPr>
              <a:t>Select logic blocks for RS</a:t>
            </a:r>
            <a:r>
              <a:rPr lang="en-US" baseline="-25000">
                <a:solidFill>
                  <a:srgbClr val="000000"/>
                </a:solidFill>
                <a:latin typeface="Gill Sans MT" pitchFamily="34" charset="0"/>
              </a:rPr>
              <a:t>i</a:t>
            </a:r>
            <a:r>
              <a:rPr lang="en-US">
                <a:solidFill>
                  <a:srgbClr val="000000"/>
                </a:solidFill>
                <a:latin typeface="Gill Sans MT" pitchFamily="34" charset="0"/>
              </a:rPr>
              <a:t> only have</a:t>
            </a:r>
          </a:p>
          <a:p>
            <a:pPr algn="ctr" fontAlgn="base">
              <a:spcBef>
                <a:spcPct val="0"/>
              </a:spcBef>
              <a:spcAft>
                <a:spcPct val="0"/>
              </a:spcAft>
            </a:pPr>
            <a:r>
              <a:rPr lang="en-US">
                <a:solidFill>
                  <a:srgbClr val="000000"/>
                </a:solidFill>
                <a:latin typeface="Gill Sans MT" pitchFamily="34" charset="0"/>
              </a:rPr>
              <a:t>gate delay of O(log M</a:t>
            </a:r>
            <a:r>
              <a:rPr lang="en-US" baseline="-25000">
                <a:solidFill>
                  <a:srgbClr val="000000"/>
                </a:solidFill>
                <a:latin typeface="Gill Sans MT" pitchFamily="34" charset="0"/>
              </a:rPr>
              <a:t>i</a:t>
            </a:r>
            <a:r>
              <a:rPr lang="en-US">
                <a:solidFill>
                  <a:srgbClr val="000000"/>
                </a:solidFill>
                <a:latin typeface="Gill Sans MT" pitchFamily="34" charset="0"/>
              </a:rPr>
              <a:t>)</a:t>
            </a:r>
          </a:p>
        </p:txBody>
      </p:sp>
      <p:sp>
        <p:nvSpPr>
          <p:cNvPr id="455723" name="Text Box 43"/>
          <p:cNvSpPr txBox="1">
            <a:spLocks noChangeArrowheads="1"/>
          </p:cNvSpPr>
          <p:nvPr/>
        </p:nvSpPr>
        <p:spPr bwMode="auto">
          <a:xfrm>
            <a:off x="4181475" y="3078163"/>
            <a:ext cx="434734" cy="307777"/>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sz="1400">
                <a:solidFill>
                  <a:srgbClr val="000000"/>
                </a:solidFill>
                <a:latin typeface="Gill Sans MT" pitchFamily="34" charset="0"/>
              </a:rPr>
              <a:t>RS</a:t>
            </a:r>
            <a:r>
              <a:rPr lang="en-US" sz="1400" baseline="-25000">
                <a:solidFill>
                  <a:srgbClr val="000000"/>
                </a:solidFill>
                <a:latin typeface="Gill Sans MT" pitchFamily="34" charset="0"/>
              </a:rPr>
              <a:t>1</a:t>
            </a:r>
            <a:endParaRPr lang="en-US" sz="1400">
              <a:solidFill>
                <a:srgbClr val="000000"/>
              </a:solidFill>
              <a:latin typeface="Gill Sans MT" pitchFamily="34" charset="0"/>
            </a:endParaRPr>
          </a:p>
        </p:txBody>
      </p:sp>
      <p:sp>
        <p:nvSpPr>
          <p:cNvPr id="455724" name="Text Box 44"/>
          <p:cNvSpPr txBox="1">
            <a:spLocks noChangeArrowheads="1"/>
          </p:cNvSpPr>
          <p:nvPr/>
        </p:nvSpPr>
        <p:spPr bwMode="auto">
          <a:xfrm>
            <a:off x="5775325" y="3078163"/>
            <a:ext cx="434734" cy="307777"/>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sz="1400">
                <a:solidFill>
                  <a:srgbClr val="000000"/>
                </a:solidFill>
                <a:latin typeface="Gill Sans MT" pitchFamily="34" charset="0"/>
              </a:rPr>
              <a:t>RS</a:t>
            </a:r>
            <a:r>
              <a:rPr lang="en-US" sz="1400" baseline="-25000">
                <a:solidFill>
                  <a:srgbClr val="000000"/>
                </a:solidFill>
                <a:latin typeface="Gill Sans MT" pitchFamily="34" charset="0"/>
              </a:rPr>
              <a:t>2</a:t>
            </a:r>
            <a:endParaRPr lang="en-US" sz="1400">
              <a:solidFill>
                <a:srgbClr val="000000"/>
              </a:solidFill>
              <a:latin typeface="Gill Sans MT" pitchFamily="34" charset="0"/>
            </a:endParaRPr>
          </a:p>
        </p:txBody>
      </p:sp>
      <p:sp>
        <p:nvSpPr>
          <p:cNvPr id="455725" name="Text Box 45"/>
          <p:cNvSpPr txBox="1">
            <a:spLocks noChangeArrowheads="1"/>
          </p:cNvSpPr>
          <p:nvPr/>
        </p:nvSpPr>
        <p:spPr bwMode="auto">
          <a:xfrm>
            <a:off x="6913563" y="3078163"/>
            <a:ext cx="434734" cy="307777"/>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sz="1400">
                <a:solidFill>
                  <a:srgbClr val="000000"/>
                </a:solidFill>
                <a:latin typeface="Gill Sans MT" pitchFamily="34" charset="0"/>
              </a:rPr>
              <a:t>RS</a:t>
            </a:r>
            <a:r>
              <a:rPr lang="en-US" sz="1400" baseline="-25000">
                <a:solidFill>
                  <a:srgbClr val="000000"/>
                </a:solidFill>
                <a:latin typeface="Gill Sans MT" pitchFamily="34" charset="0"/>
              </a:rPr>
              <a:t>3</a:t>
            </a:r>
            <a:endParaRPr lang="en-US" sz="1400">
              <a:solidFill>
                <a:srgbClr val="000000"/>
              </a:solidFill>
              <a:latin typeface="Gill Sans MT" pitchFamily="34" charset="0"/>
            </a:endParaRPr>
          </a:p>
        </p:txBody>
      </p:sp>
    </p:spTree>
    <p:extLst>
      <p:ext uri="{BB962C8B-B14F-4D97-AF65-F5344CB8AC3E}">
        <p14:creationId xmlns:p14="http://schemas.microsoft.com/office/powerpoint/2010/main" val="3938887416"/>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9744" name="Freeform 32"/>
          <p:cNvSpPr>
            <a:spLocks/>
          </p:cNvSpPr>
          <p:nvPr/>
        </p:nvSpPr>
        <p:spPr bwMode="auto">
          <a:xfrm>
            <a:off x="2522538" y="4035425"/>
            <a:ext cx="455612" cy="303213"/>
          </a:xfrm>
          <a:custGeom>
            <a:avLst/>
            <a:gdLst/>
            <a:ahLst/>
            <a:cxnLst>
              <a:cxn ang="0">
                <a:pos x="0" y="191"/>
              </a:cxn>
              <a:cxn ang="0">
                <a:pos x="95" y="191"/>
              </a:cxn>
              <a:cxn ang="0">
                <a:pos x="143" y="143"/>
              </a:cxn>
              <a:cxn ang="0">
                <a:pos x="191" y="191"/>
              </a:cxn>
              <a:cxn ang="0">
                <a:pos x="287" y="191"/>
              </a:cxn>
              <a:cxn ang="0">
                <a:pos x="191" y="0"/>
              </a:cxn>
              <a:cxn ang="0">
                <a:pos x="95" y="0"/>
              </a:cxn>
              <a:cxn ang="0">
                <a:pos x="0" y="191"/>
              </a:cxn>
            </a:cxnLst>
            <a:rect l="0" t="0" r="r" b="b"/>
            <a:pathLst>
              <a:path w="287" h="191">
                <a:moveTo>
                  <a:pt x="0" y="191"/>
                </a:moveTo>
                <a:lnTo>
                  <a:pt x="95" y="191"/>
                </a:lnTo>
                <a:lnTo>
                  <a:pt x="143" y="143"/>
                </a:lnTo>
                <a:lnTo>
                  <a:pt x="191" y="191"/>
                </a:lnTo>
                <a:lnTo>
                  <a:pt x="287" y="191"/>
                </a:lnTo>
                <a:lnTo>
                  <a:pt x="191" y="0"/>
                </a:lnTo>
                <a:lnTo>
                  <a:pt x="95" y="0"/>
                </a:lnTo>
                <a:lnTo>
                  <a:pt x="0" y="191"/>
                </a:lnTo>
                <a:close/>
              </a:path>
            </a:pathLst>
          </a:custGeom>
          <a:solidFill>
            <a:srgbClr val="3366FF"/>
          </a:solidFill>
          <a:ln w="9525">
            <a:noFill/>
            <a:round/>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a:lstStyle/>
          <a:p>
            <a:pPr algn="ctr" fontAlgn="base">
              <a:spcBef>
                <a:spcPct val="0"/>
              </a:spcBef>
              <a:spcAft>
                <a:spcPct val="0"/>
              </a:spcAft>
            </a:pPr>
            <a:endParaRPr lang="en-US" sz="1600">
              <a:solidFill>
                <a:srgbClr val="000000"/>
              </a:solidFill>
              <a:latin typeface="Gill Sans MT" pitchFamily="34" charset="0"/>
            </a:endParaRPr>
          </a:p>
        </p:txBody>
      </p:sp>
      <p:sp>
        <p:nvSpPr>
          <p:cNvPr id="499745" name="Freeform 33"/>
          <p:cNvSpPr>
            <a:spLocks/>
          </p:cNvSpPr>
          <p:nvPr/>
        </p:nvSpPr>
        <p:spPr bwMode="auto">
          <a:xfrm>
            <a:off x="3054350" y="4035425"/>
            <a:ext cx="455613" cy="303213"/>
          </a:xfrm>
          <a:custGeom>
            <a:avLst/>
            <a:gdLst/>
            <a:ahLst/>
            <a:cxnLst>
              <a:cxn ang="0">
                <a:pos x="0" y="191"/>
              </a:cxn>
              <a:cxn ang="0">
                <a:pos x="95" y="191"/>
              </a:cxn>
              <a:cxn ang="0">
                <a:pos x="143" y="143"/>
              </a:cxn>
              <a:cxn ang="0">
                <a:pos x="191" y="191"/>
              </a:cxn>
              <a:cxn ang="0">
                <a:pos x="287" y="191"/>
              </a:cxn>
              <a:cxn ang="0">
                <a:pos x="191" y="0"/>
              </a:cxn>
              <a:cxn ang="0">
                <a:pos x="95" y="0"/>
              </a:cxn>
              <a:cxn ang="0">
                <a:pos x="0" y="191"/>
              </a:cxn>
            </a:cxnLst>
            <a:rect l="0" t="0" r="r" b="b"/>
            <a:pathLst>
              <a:path w="287" h="191">
                <a:moveTo>
                  <a:pt x="0" y="191"/>
                </a:moveTo>
                <a:lnTo>
                  <a:pt x="95" y="191"/>
                </a:lnTo>
                <a:lnTo>
                  <a:pt x="143" y="143"/>
                </a:lnTo>
                <a:lnTo>
                  <a:pt x="191" y="191"/>
                </a:lnTo>
                <a:lnTo>
                  <a:pt x="287" y="191"/>
                </a:lnTo>
                <a:lnTo>
                  <a:pt x="191" y="0"/>
                </a:lnTo>
                <a:lnTo>
                  <a:pt x="95" y="0"/>
                </a:lnTo>
                <a:lnTo>
                  <a:pt x="0" y="191"/>
                </a:lnTo>
                <a:close/>
              </a:path>
            </a:pathLst>
          </a:custGeom>
          <a:solidFill>
            <a:srgbClr val="3366FF"/>
          </a:solidFill>
          <a:ln w="9525">
            <a:noFill/>
            <a:round/>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a:lstStyle/>
          <a:p>
            <a:pPr algn="ctr" fontAlgn="base">
              <a:spcBef>
                <a:spcPct val="0"/>
              </a:spcBef>
              <a:spcAft>
                <a:spcPct val="0"/>
              </a:spcAft>
            </a:pPr>
            <a:endParaRPr lang="en-US" sz="1600">
              <a:solidFill>
                <a:srgbClr val="000000"/>
              </a:solidFill>
              <a:latin typeface="Gill Sans MT" pitchFamily="34" charset="0"/>
            </a:endParaRPr>
          </a:p>
        </p:txBody>
      </p:sp>
      <p:sp>
        <p:nvSpPr>
          <p:cNvPr id="499746" name="Freeform 34"/>
          <p:cNvSpPr>
            <a:spLocks/>
          </p:cNvSpPr>
          <p:nvPr/>
        </p:nvSpPr>
        <p:spPr bwMode="auto">
          <a:xfrm>
            <a:off x="3736975" y="4035425"/>
            <a:ext cx="455613" cy="303213"/>
          </a:xfrm>
          <a:custGeom>
            <a:avLst/>
            <a:gdLst/>
            <a:ahLst/>
            <a:cxnLst>
              <a:cxn ang="0">
                <a:pos x="0" y="191"/>
              </a:cxn>
              <a:cxn ang="0">
                <a:pos x="95" y="191"/>
              </a:cxn>
              <a:cxn ang="0">
                <a:pos x="143" y="143"/>
              </a:cxn>
              <a:cxn ang="0">
                <a:pos x="191" y="191"/>
              </a:cxn>
              <a:cxn ang="0">
                <a:pos x="287" y="191"/>
              </a:cxn>
              <a:cxn ang="0">
                <a:pos x="191" y="0"/>
              </a:cxn>
              <a:cxn ang="0">
                <a:pos x="95" y="0"/>
              </a:cxn>
              <a:cxn ang="0">
                <a:pos x="0" y="191"/>
              </a:cxn>
            </a:cxnLst>
            <a:rect l="0" t="0" r="r" b="b"/>
            <a:pathLst>
              <a:path w="287" h="191">
                <a:moveTo>
                  <a:pt x="0" y="191"/>
                </a:moveTo>
                <a:lnTo>
                  <a:pt x="95" y="191"/>
                </a:lnTo>
                <a:lnTo>
                  <a:pt x="143" y="143"/>
                </a:lnTo>
                <a:lnTo>
                  <a:pt x="191" y="191"/>
                </a:lnTo>
                <a:lnTo>
                  <a:pt x="287" y="191"/>
                </a:lnTo>
                <a:lnTo>
                  <a:pt x="191" y="0"/>
                </a:lnTo>
                <a:lnTo>
                  <a:pt x="95" y="0"/>
                </a:lnTo>
                <a:lnTo>
                  <a:pt x="0" y="191"/>
                </a:lnTo>
                <a:close/>
              </a:path>
            </a:pathLst>
          </a:custGeom>
          <a:solidFill>
            <a:srgbClr val="3366FF"/>
          </a:solidFill>
          <a:ln w="9525">
            <a:noFill/>
            <a:round/>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a:lstStyle/>
          <a:p>
            <a:pPr algn="ctr" fontAlgn="base">
              <a:spcBef>
                <a:spcPct val="0"/>
              </a:spcBef>
              <a:spcAft>
                <a:spcPct val="0"/>
              </a:spcAft>
            </a:pPr>
            <a:endParaRPr lang="en-US" sz="1600">
              <a:solidFill>
                <a:srgbClr val="000000"/>
              </a:solidFill>
              <a:latin typeface="Gill Sans MT" pitchFamily="34" charset="0"/>
            </a:endParaRPr>
          </a:p>
        </p:txBody>
      </p:sp>
      <p:sp>
        <p:nvSpPr>
          <p:cNvPr id="499747" name="Freeform 35"/>
          <p:cNvSpPr>
            <a:spLocks/>
          </p:cNvSpPr>
          <p:nvPr/>
        </p:nvSpPr>
        <p:spPr bwMode="auto">
          <a:xfrm>
            <a:off x="4268788" y="4035425"/>
            <a:ext cx="455612" cy="303213"/>
          </a:xfrm>
          <a:custGeom>
            <a:avLst/>
            <a:gdLst/>
            <a:ahLst/>
            <a:cxnLst>
              <a:cxn ang="0">
                <a:pos x="0" y="191"/>
              </a:cxn>
              <a:cxn ang="0">
                <a:pos x="95" y="191"/>
              </a:cxn>
              <a:cxn ang="0">
                <a:pos x="143" y="143"/>
              </a:cxn>
              <a:cxn ang="0">
                <a:pos x="191" y="191"/>
              </a:cxn>
              <a:cxn ang="0">
                <a:pos x="287" y="191"/>
              </a:cxn>
              <a:cxn ang="0">
                <a:pos x="191" y="0"/>
              </a:cxn>
              <a:cxn ang="0">
                <a:pos x="95" y="0"/>
              </a:cxn>
              <a:cxn ang="0">
                <a:pos x="0" y="191"/>
              </a:cxn>
            </a:cxnLst>
            <a:rect l="0" t="0" r="r" b="b"/>
            <a:pathLst>
              <a:path w="287" h="191">
                <a:moveTo>
                  <a:pt x="0" y="191"/>
                </a:moveTo>
                <a:lnTo>
                  <a:pt x="95" y="191"/>
                </a:lnTo>
                <a:lnTo>
                  <a:pt x="143" y="143"/>
                </a:lnTo>
                <a:lnTo>
                  <a:pt x="191" y="191"/>
                </a:lnTo>
                <a:lnTo>
                  <a:pt x="287" y="191"/>
                </a:lnTo>
                <a:lnTo>
                  <a:pt x="191" y="0"/>
                </a:lnTo>
                <a:lnTo>
                  <a:pt x="95" y="0"/>
                </a:lnTo>
                <a:lnTo>
                  <a:pt x="0" y="191"/>
                </a:lnTo>
                <a:close/>
              </a:path>
            </a:pathLst>
          </a:custGeom>
          <a:solidFill>
            <a:srgbClr val="3366FF"/>
          </a:solidFill>
          <a:ln w="9525">
            <a:noFill/>
            <a:round/>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a:lstStyle/>
          <a:p>
            <a:pPr algn="ctr" fontAlgn="base">
              <a:spcBef>
                <a:spcPct val="0"/>
              </a:spcBef>
              <a:spcAft>
                <a:spcPct val="0"/>
              </a:spcAft>
            </a:pPr>
            <a:endParaRPr lang="en-US" sz="1600">
              <a:solidFill>
                <a:srgbClr val="000000"/>
              </a:solidFill>
              <a:latin typeface="Gill Sans MT" pitchFamily="34" charset="0"/>
            </a:endParaRPr>
          </a:p>
        </p:txBody>
      </p:sp>
      <p:sp>
        <p:nvSpPr>
          <p:cNvPr id="499714" name="Rectangle 2"/>
          <p:cNvSpPr>
            <a:spLocks noGrp="1" noChangeArrowheads="1"/>
          </p:cNvSpPr>
          <p:nvPr>
            <p:ph type="title"/>
          </p:nvPr>
        </p:nvSpPr>
        <p:spPr/>
        <p:txBody>
          <a:bodyPr>
            <a:normAutofit fontScale="90000"/>
          </a:bodyPr>
          <a:lstStyle/>
          <a:p>
            <a:r>
              <a:rPr lang="en-US" dirty="0"/>
              <a:t>Decentralized RS (2/4)</a:t>
            </a:r>
          </a:p>
        </p:txBody>
      </p:sp>
      <p:sp>
        <p:nvSpPr>
          <p:cNvPr id="499715" name="Rectangle 3"/>
          <p:cNvSpPr>
            <a:spLocks noGrp="1" noChangeArrowheads="1"/>
          </p:cNvSpPr>
          <p:nvPr>
            <p:ph idx="1"/>
          </p:nvPr>
        </p:nvSpPr>
        <p:spPr/>
        <p:txBody>
          <a:bodyPr/>
          <a:lstStyle/>
          <a:p>
            <a:r>
              <a:rPr lang="en-US" dirty="0"/>
              <a:t>Natural split: INT vs. FP</a:t>
            </a:r>
          </a:p>
        </p:txBody>
      </p:sp>
      <p:sp>
        <p:nvSpPr>
          <p:cNvPr id="499729" name="AutoShape 17"/>
          <p:cNvSpPr>
            <a:spLocks noChangeArrowheads="1"/>
          </p:cNvSpPr>
          <p:nvPr/>
        </p:nvSpPr>
        <p:spPr bwMode="auto">
          <a:xfrm>
            <a:off x="3054350" y="4414838"/>
            <a:ext cx="455613" cy="911225"/>
          </a:xfrm>
          <a:prstGeom prst="roundRect">
            <a:avLst>
              <a:gd name="adj" fmla="val 16667"/>
            </a:avLst>
          </a:prstGeom>
          <a:solidFill>
            <a:srgbClr val="00FF00"/>
          </a:solidFill>
          <a:ln w="9525">
            <a:noFill/>
            <a:round/>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vert="eaVert" wrap="none" anchor="ctr"/>
          <a:lstStyle/>
          <a:p>
            <a:pPr algn="ctr" fontAlgn="base">
              <a:spcBef>
                <a:spcPct val="0"/>
              </a:spcBef>
              <a:spcAft>
                <a:spcPct val="0"/>
              </a:spcAft>
            </a:pPr>
            <a:r>
              <a:rPr lang="en-US">
                <a:solidFill>
                  <a:srgbClr val="000000"/>
                </a:solidFill>
                <a:latin typeface="Gill Sans MT" pitchFamily="34" charset="0"/>
              </a:rPr>
              <a:t>Port 1</a:t>
            </a:r>
          </a:p>
        </p:txBody>
      </p:sp>
      <p:sp>
        <p:nvSpPr>
          <p:cNvPr id="499743" name="AutoShape 31"/>
          <p:cNvSpPr>
            <a:spLocks noChangeArrowheads="1"/>
          </p:cNvSpPr>
          <p:nvPr/>
        </p:nvSpPr>
        <p:spPr bwMode="auto">
          <a:xfrm>
            <a:off x="4268788" y="4414838"/>
            <a:ext cx="455612" cy="911225"/>
          </a:xfrm>
          <a:prstGeom prst="roundRect">
            <a:avLst>
              <a:gd name="adj" fmla="val 16667"/>
            </a:avLst>
          </a:prstGeom>
          <a:solidFill>
            <a:srgbClr val="00CCFF"/>
          </a:solidFill>
          <a:ln w="9525">
            <a:noFill/>
            <a:round/>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vert="eaVert" wrap="none" anchor="ctr"/>
          <a:lstStyle/>
          <a:p>
            <a:pPr algn="ctr" fontAlgn="base">
              <a:spcBef>
                <a:spcPct val="0"/>
              </a:spcBef>
              <a:spcAft>
                <a:spcPct val="0"/>
              </a:spcAft>
            </a:pPr>
            <a:r>
              <a:rPr lang="en-US">
                <a:solidFill>
                  <a:srgbClr val="000000"/>
                </a:solidFill>
                <a:latin typeface="Gill Sans MT" pitchFamily="34" charset="0"/>
              </a:rPr>
              <a:t>Port 3</a:t>
            </a:r>
          </a:p>
        </p:txBody>
      </p:sp>
      <p:sp>
        <p:nvSpPr>
          <p:cNvPr id="499748" name="Freeform 36"/>
          <p:cNvSpPr>
            <a:spLocks/>
          </p:cNvSpPr>
          <p:nvPr/>
        </p:nvSpPr>
        <p:spPr bwMode="auto">
          <a:xfrm>
            <a:off x="2522538" y="3427413"/>
            <a:ext cx="455612" cy="303212"/>
          </a:xfrm>
          <a:custGeom>
            <a:avLst/>
            <a:gdLst/>
            <a:ahLst/>
            <a:cxnLst>
              <a:cxn ang="0">
                <a:pos x="0" y="191"/>
              </a:cxn>
              <a:cxn ang="0">
                <a:pos x="95" y="191"/>
              </a:cxn>
              <a:cxn ang="0">
                <a:pos x="143" y="143"/>
              </a:cxn>
              <a:cxn ang="0">
                <a:pos x="191" y="191"/>
              </a:cxn>
              <a:cxn ang="0">
                <a:pos x="287" y="191"/>
              </a:cxn>
              <a:cxn ang="0">
                <a:pos x="191" y="0"/>
              </a:cxn>
              <a:cxn ang="0">
                <a:pos x="95" y="0"/>
              </a:cxn>
              <a:cxn ang="0">
                <a:pos x="0" y="191"/>
              </a:cxn>
            </a:cxnLst>
            <a:rect l="0" t="0" r="r" b="b"/>
            <a:pathLst>
              <a:path w="287" h="191">
                <a:moveTo>
                  <a:pt x="0" y="191"/>
                </a:moveTo>
                <a:lnTo>
                  <a:pt x="95" y="191"/>
                </a:lnTo>
                <a:lnTo>
                  <a:pt x="143" y="143"/>
                </a:lnTo>
                <a:lnTo>
                  <a:pt x="191" y="191"/>
                </a:lnTo>
                <a:lnTo>
                  <a:pt x="287" y="191"/>
                </a:lnTo>
                <a:lnTo>
                  <a:pt x="191" y="0"/>
                </a:lnTo>
                <a:lnTo>
                  <a:pt x="95" y="0"/>
                </a:lnTo>
                <a:lnTo>
                  <a:pt x="0" y="191"/>
                </a:lnTo>
                <a:close/>
              </a:path>
            </a:pathLst>
          </a:custGeom>
          <a:solidFill>
            <a:srgbClr val="3366FF"/>
          </a:solidFill>
          <a:ln w="9525">
            <a:noFill/>
            <a:round/>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a:lstStyle/>
          <a:p>
            <a:pPr algn="ctr" fontAlgn="base">
              <a:spcBef>
                <a:spcPct val="0"/>
              </a:spcBef>
              <a:spcAft>
                <a:spcPct val="0"/>
              </a:spcAft>
            </a:pPr>
            <a:endParaRPr lang="en-US" sz="1600">
              <a:solidFill>
                <a:srgbClr val="000000"/>
              </a:solidFill>
              <a:latin typeface="Gill Sans MT" pitchFamily="34" charset="0"/>
            </a:endParaRPr>
          </a:p>
        </p:txBody>
      </p:sp>
      <p:sp>
        <p:nvSpPr>
          <p:cNvPr id="499749" name="Freeform 37"/>
          <p:cNvSpPr>
            <a:spLocks/>
          </p:cNvSpPr>
          <p:nvPr/>
        </p:nvSpPr>
        <p:spPr bwMode="auto">
          <a:xfrm>
            <a:off x="3054350" y="3427413"/>
            <a:ext cx="455613" cy="303212"/>
          </a:xfrm>
          <a:custGeom>
            <a:avLst/>
            <a:gdLst/>
            <a:ahLst/>
            <a:cxnLst>
              <a:cxn ang="0">
                <a:pos x="0" y="191"/>
              </a:cxn>
              <a:cxn ang="0">
                <a:pos x="95" y="191"/>
              </a:cxn>
              <a:cxn ang="0">
                <a:pos x="143" y="143"/>
              </a:cxn>
              <a:cxn ang="0">
                <a:pos x="191" y="191"/>
              </a:cxn>
              <a:cxn ang="0">
                <a:pos x="287" y="191"/>
              </a:cxn>
              <a:cxn ang="0">
                <a:pos x="191" y="0"/>
              </a:cxn>
              <a:cxn ang="0">
                <a:pos x="95" y="0"/>
              </a:cxn>
              <a:cxn ang="0">
                <a:pos x="0" y="191"/>
              </a:cxn>
            </a:cxnLst>
            <a:rect l="0" t="0" r="r" b="b"/>
            <a:pathLst>
              <a:path w="287" h="191">
                <a:moveTo>
                  <a:pt x="0" y="191"/>
                </a:moveTo>
                <a:lnTo>
                  <a:pt x="95" y="191"/>
                </a:lnTo>
                <a:lnTo>
                  <a:pt x="143" y="143"/>
                </a:lnTo>
                <a:lnTo>
                  <a:pt x="191" y="191"/>
                </a:lnTo>
                <a:lnTo>
                  <a:pt x="287" y="191"/>
                </a:lnTo>
                <a:lnTo>
                  <a:pt x="191" y="0"/>
                </a:lnTo>
                <a:lnTo>
                  <a:pt x="95" y="0"/>
                </a:lnTo>
                <a:lnTo>
                  <a:pt x="0" y="191"/>
                </a:lnTo>
                <a:close/>
              </a:path>
            </a:pathLst>
          </a:custGeom>
          <a:solidFill>
            <a:srgbClr val="3366FF"/>
          </a:solidFill>
          <a:ln w="9525">
            <a:noFill/>
            <a:round/>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a:lstStyle/>
          <a:p>
            <a:pPr algn="ctr" fontAlgn="base">
              <a:spcBef>
                <a:spcPct val="0"/>
              </a:spcBef>
              <a:spcAft>
                <a:spcPct val="0"/>
              </a:spcAft>
            </a:pPr>
            <a:endParaRPr lang="en-US" sz="1600">
              <a:solidFill>
                <a:srgbClr val="000000"/>
              </a:solidFill>
              <a:latin typeface="Gill Sans MT" pitchFamily="34" charset="0"/>
            </a:endParaRPr>
          </a:p>
        </p:txBody>
      </p:sp>
      <p:sp>
        <p:nvSpPr>
          <p:cNvPr id="499750" name="Freeform 38"/>
          <p:cNvSpPr>
            <a:spLocks/>
          </p:cNvSpPr>
          <p:nvPr/>
        </p:nvSpPr>
        <p:spPr bwMode="auto">
          <a:xfrm>
            <a:off x="3736975" y="3427413"/>
            <a:ext cx="455613" cy="303212"/>
          </a:xfrm>
          <a:custGeom>
            <a:avLst/>
            <a:gdLst/>
            <a:ahLst/>
            <a:cxnLst>
              <a:cxn ang="0">
                <a:pos x="0" y="191"/>
              </a:cxn>
              <a:cxn ang="0">
                <a:pos x="95" y="191"/>
              </a:cxn>
              <a:cxn ang="0">
                <a:pos x="143" y="143"/>
              </a:cxn>
              <a:cxn ang="0">
                <a:pos x="191" y="191"/>
              </a:cxn>
              <a:cxn ang="0">
                <a:pos x="287" y="191"/>
              </a:cxn>
              <a:cxn ang="0">
                <a:pos x="191" y="0"/>
              </a:cxn>
              <a:cxn ang="0">
                <a:pos x="95" y="0"/>
              </a:cxn>
              <a:cxn ang="0">
                <a:pos x="0" y="191"/>
              </a:cxn>
            </a:cxnLst>
            <a:rect l="0" t="0" r="r" b="b"/>
            <a:pathLst>
              <a:path w="287" h="191">
                <a:moveTo>
                  <a:pt x="0" y="191"/>
                </a:moveTo>
                <a:lnTo>
                  <a:pt x="95" y="191"/>
                </a:lnTo>
                <a:lnTo>
                  <a:pt x="143" y="143"/>
                </a:lnTo>
                <a:lnTo>
                  <a:pt x="191" y="191"/>
                </a:lnTo>
                <a:lnTo>
                  <a:pt x="287" y="191"/>
                </a:lnTo>
                <a:lnTo>
                  <a:pt x="191" y="0"/>
                </a:lnTo>
                <a:lnTo>
                  <a:pt x="95" y="0"/>
                </a:lnTo>
                <a:lnTo>
                  <a:pt x="0" y="191"/>
                </a:lnTo>
                <a:close/>
              </a:path>
            </a:pathLst>
          </a:custGeom>
          <a:solidFill>
            <a:srgbClr val="3366FF"/>
          </a:solidFill>
          <a:ln w="9525">
            <a:noFill/>
            <a:round/>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a:lstStyle/>
          <a:p>
            <a:pPr algn="ctr" fontAlgn="base">
              <a:spcBef>
                <a:spcPct val="0"/>
              </a:spcBef>
              <a:spcAft>
                <a:spcPct val="0"/>
              </a:spcAft>
            </a:pPr>
            <a:endParaRPr lang="en-US" sz="1600">
              <a:solidFill>
                <a:srgbClr val="000000"/>
              </a:solidFill>
              <a:latin typeface="Gill Sans MT" pitchFamily="34" charset="0"/>
            </a:endParaRPr>
          </a:p>
        </p:txBody>
      </p:sp>
      <p:sp>
        <p:nvSpPr>
          <p:cNvPr id="499751" name="Freeform 39"/>
          <p:cNvSpPr>
            <a:spLocks/>
          </p:cNvSpPr>
          <p:nvPr/>
        </p:nvSpPr>
        <p:spPr bwMode="auto">
          <a:xfrm>
            <a:off x="4268788" y="3427413"/>
            <a:ext cx="455612" cy="303212"/>
          </a:xfrm>
          <a:custGeom>
            <a:avLst/>
            <a:gdLst/>
            <a:ahLst/>
            <a:cxnLst>
              <a:cxn ang="0">
                <a:pos x="0" y="191"/>
              </a:cxn>
              <a:cxn ang="0">
                <a:pos x="95" y="191"/>
              </a:cxn>
              <a:cxn ang="0">
                <a:pos x="143" y="143"/>
              </a:cxn>
              <a:cxn ang="0">
                <a:pos x="191" y="191"/>
              </a:cxn>
              <a:cxn ang="0">
                <a:pos x="287" y="191"/>
              </a:cxn>
              <a:cxn ang="0">
                <a:pos x="191" y="0"/>
              </a:cxn>
              <a:cxn ang="0">
                <a:pos x="95" y="0"/>
              </a:cxn>
              <a:cxn ang="0">
                <a:pos x="0" y="191"/>
              </a:cxn>
            </a:cxnLst>
            <a:rect l="0" t="0" r="r" b="b"/>
            <a:pathLst>
              <a:path w="287" h="191">
                <a:moveTo>
                  <a:pt x="0" y="191"/>
                </a:moveTo>
                <a:lnTo>
                  <a:pt x="95" y="191"/>
                </a:lnTo>
                <a:lnTo>
                  <a:pt x="143" y="143"/>
                </a:lnTo>
                <a:lnTo>
                  <a:pt x="191" y="191"/>
                </a:lnTo>
                <a:lnTo>
                  <a:pt x="287" y="191"/>
                </a:lnTo>
                <a:lnTo>
                  <a:pt x="191" y="0"/>
                </a:lnTo>
                <a:lnTo>
                  <a:pt x="95" y="0"/>
                </a:lnTo>
                <a:lnTo>
                  <a:pt x="0" y="191"/>
                </a:lnTo>
                <a:close/>
              </a:path>
            </a:pathLst>
          </a:custGeom>
          <a:solidFill>
            <a:srgbClr val="3366FF"/>
          </a:solidFill>
          <a:ln w="9525">
            <a:noFill/>
            <a:round/>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a:lstStyle/>
          <a:p>
            <a:pPr algn="ctr" fontAlgn="base">
              <a:spcBef>
                <a:spcPct val="0"/>
              </a:spcBef>
              <a:spcAft>
                <a:spcPct val="0"/>
              </a:spcAft>
            </a:pPr>
            <a:endParaRPr lang="en-US" sz="1600">
              <a:solidFill>
                <a:srgbClr val="000000"/>
              </a:solidFill>
              <a:latin typeface="Gill Sans MT" pitchFamily="34" charset="0"/>
            </a:endParaRPr>
          </a:p>
        </p:txBody>
      </p:sp>
      <p:sp>
        <p:nvSpPr>
          <p:cNvPr id="499752" name="Text Box 40"/>
          <p:cNvSpPr txBox="1">
            <a:spLocks noChangeArrowheads="1"/>
          </p:cNvSpPr>
          <p:nvPr/>
        </p:nvSpPr>
        <p:spPr bwMode="auto">
          <a:xfrm>
            <a:off x="2457450" y="3127375"/>
            <a:ext cx="578620" cy="307777"/>
          </a:xfrm>
          <a:prstGeom prst="rect">
            <a:avLst/>
          </a:prstGeom>
          <a:noFill/>
          <a:ln w="9525">
            <a:noFill/>
            <a:miter lim="800000"/>
            <a:headEnd/>
            <a:tailEnd/>
          </a:ln>
          <a:effectLst/>
        </p:spPr>
        <p:txBody>
          <a:bodyPr wrap="none">
            <a:spAutoFit/>
          </a:bodyPr>
          <a:lstStyle/>
          <a:p>
            <a:pPr algn="ctr" fontAlgn="base">
              <a:spcBef>
                <a:spcPct val="0"/>
              </a:spcBef>
              <a:spcAft>
                <a:spcPct val="0"/>
              </a:spcAft>
            </a:pPr>
            <a:r>
              <a:rPr lang="en-US" sz="1400">
                <a:solidFill>
                  <a:srgbClr val="000000"/>
                </a:solidFill>
                <a:latin typeface="Gill Sans MT" pitchFamily="34" charset="0"/>
              </a:rPr>
              <a:t>Store</a:t>
            </a:r>
            <a:endParaRPr lang="en-US" sz="1400" baseline="-25000">
              <a:solidFill>
                <a:srgbClr val="000000"/>
              </a:solidFill>
              <a:latin typeface="Gill Sans MT" pitchFamily="34" charset="0"/>
            </a:endParaRPr>
          </a:p>
        </p:txBody>
      </p:sp>
      <p:sp>
        <p:nvSpPr>
          <p:cNvPr id="499753" name="Text Box 41"/>
          <p:cNvSpPr txBox="1">
            <a:spLocks noChangeArrowheads="1"/>
          </p:cNvSpPr>
          <p:nvPr/>
        </p:nvSpPr>
        <p:spPr bwMode="auto">
          <a:xfrm>
            <a:off x="3043238" y="3127375"/>
            <a:ext cx="540534" cy="307777"/>
          </a:xfrm>
          <a:prstGeom prst="rect">
            <a:avLst/>
          </a:prstGeom>
          <a:noFill/>
          <a:ln w="9525">
            <a:noFill/>
            <a:miter lim="800000"/>
            <a:headEnd/>
            <a:tailEnd/>
          </a:ln>
          <a:effectLst/>
        </p:spPr>
        <p:txBody>
          <a:bodyPr wrap="none">
            <a:spAutoFit/>
          </a:bodyPr>
          <a:lstStyle/>
          <a:p>
            <a:pPr algn="ctr" fontAlgn="base">
              <a:spcBef>
                <a:spcPct val="0"/>
              </a:spcBef>
              <a:spcAft>
                <a:spcPct val="0"/>
              </a:spcAft>
            </a:pPr>
            <a:r>
              <a:rPr lang="en-US" sz="1400">
                <a:solidFill>
                  <a:srgbClr val="000000"/>
                </a:solidFill>
                <a:latin typeface="Gill Sans MT" pitchFamily="34" charset="0"/>
              </a:rPr>
              <a:t>Load</a:t>
            </a:r>
            <a:endParaRPr lang="en-US" sz="1400" baseline="-25000">
              <a:solidFill>
                <a:srgbClr val="000000"/>
              </a:solidFill>
              <a:latin typeface="Gill Sans MT" pitchFamily="34" charset="0"/>
            </a:endParaRPr>
          </a:p>
        </p:txBody>
      </p:sp>
      <p:sp>
        <p:nvSpPr>
          <p:cNvPr id="499754" name="Text Box 42"/>
          <p:cNvSpPr txBox="1">
            <a:spLocks noChangeArrowheads="1"/>
          </p:cNvSpPr>
          <p:nvPr/>
        </p:nvSpPr>
        <p:spPr bwMode="auto">
          <a:xfrm>
            <a:off x="2514600" y="3733800"/>
            <a:ext cx="579005" cy="307777"/>
          </a:xfrm>
          <a:prstGeom prst="rect">
            <a:avLst/>
          </a:prstGeom>
          <a:noFill/>
          <a:ln w="9525">
            <a:noFill/>
            <a:miter lim="800000"/>
            <a:headEnd/>
            <a:tailEnd/>
          </a:ln>
          <a:effectLst/>
        </p:spPr>
        <p:txBody>
          <a:bodyPr wrap="none">
            <a:spAutoFit/>
          </a:bodyPr>
          <a:lstStyle/>
          <a:p>
            <a:pPr algn="ctr" fontAlgn="base">
              <a:spcBef>
                <a:spcPct val="0"/>
              </a:spcBef>
              <a:spcAft>
                <a:spcPct val="0"/>
              </a:spcAft>
            </a:pPr>
            <a:r>
              <a:rPr lang="en-US" sz="1400">
                <a:solidFill>
                  <a:srgbClr val="000000"/>
                </a:solidFill>
                <a:latin typeface="Gill Sans MT" pitchFamily="34" charset="0"/>
              </a:rPr>
              <a:t>ALU</a:t>
            </a:r>
            <a:r>
              <a:rPr lang="en-US" sz="1400" baseline="-25000">
                <a:solidFill>
                  <a:srgbClr val="000000"/>
                </a:solidFill>
                <a:latin typeface="Gill Sans MT" pitchFamily="34" charset="0"/>
              </a:rPr>
              <a:t>1</a:t>
            </a:r>
          </a:p>
        </p:txBody>
      </p:sp>
      <p:sp>
        <p:nvSpPr>
          <p:cNvPr id="499755" name="Text Box 43"/>
          <p:cNvSpPr txBox="1">
            <a:spLocks noChangeArrowheads="1"/>
          </p:cNvSpPr>
          <p:nvPr/>
        </p:nvSpPr>
        <p:spPr bwMode="auto">
          <a:xfrm>
            <a:off x="3048000" y="3733800"/>
            <a:ext cx="579006" cy="307777"/>
          </a:xfrm>
          <a:prstGeom prst="rect">
            <a:avLst/>
          </a:prstGeom>
          <a:noFill/>
          <a:ln w="9525">
            <a:noFill/>
            <a:miter lim="800000"/>
            <a:headEnd/>
            <a:tailEnd/>
          </a:ln>
          <a:effectLst/>
        </p:spPr>
        <p:txBody>
          <a:bodyPr wrap="none">
            <a:spAutoFit/>
          </a:bodyPr>
          <a:lstStyle/>
          <a:p>
            <a:pPr algn="ctr" fontAlgn="base">
              <a:spcBef>
                <a:spcPct val="0"/>
              </a:spcBef>
              <a:spcAft>
                <a:spcPct val="0"/>
              </a:spcAft>
            </a:pPr>
            <a:r>
              <a:rPr lang="en-US" sz="1400">
                <a:solidFill>
                  <a:srgbClr val="000000"/>
                </a:solidFill>
                <a:latin typeface="Gill Sans MT" pitchFamily="34" charset="0"/>
              </a:rPr>
              <a:t>ALU</a:t>
            </a:r>
            <a:r>
              <a:rPr lang="en-US" sz="1400" baseline="-25000">
                <a:solidFill>
                  <a:srgbClr val="000000"/>
                </a:solidFill>
                <a:latin typeface="Gill Sans MT" pitchFamily="34" charset="0"/>
              </a:rPr>
              <a:t>2</a:t>
            </a:r>
          </a:p>
        </p:txBody>
      </p:sp>
      <p:sp>
        <p:nvSpPr>
          <p:cNvPr id="499756" name="Text Box 44"/>
          <p:cNvSpPr txBox="1">
            <a:spLocks noChangeArrowheads="1"/>
          </p:cNvSpPr>
          <p:nvPr/>
        </p:nvSpPr>
        <p:spPr bwMode="auto">
          <a:xfrm>
            <a:off x="3694113" y="3127375"/>
            <a:ext cx="598241" cy="307777"/>
          </a:xfrm>
          <a:prstGeom prst="rect">
            <a:avLst/>
          </a:prstGeom>
          <a:noFill/>
          <a:ln w="9525">
            <a:noFill/>
            <a:miter lim="800000"/>
            <a:headEnd/>
            <a:tailEnd/>
          </a:ln>
          <a:effectLst/>
        </p:spPr>
        <p:txBody>
          <a:bodyPr wrap="none">
            <a:spAutoFit/>
          </a:bodyPr>
          <a:lstStyle/>
          <a:p>
            <a:pPr algn="ctr" fontAlgn="base">
              <a:spcBef>
                <a:spcPct val="0"/>
              </a:spcBef>
              <a:spcAft>
                <a:spcPct val="0"/>
              </a:spcAft>
            </a:pPr>
            <a:r>
              <a:rPr lang="en-US" sz="1400">
                <a:solidFill>
                  <a:srgbClr val="000000"/>
                </a:solidFill>
                <a:latin typeface="Gill Sans MT" pitchFamily="34" charset="0"/>
              </a:rPr>
              <a:t>FP-Ld</a:t>
            </a:r>
            <a:endParaRPr lang="en-US" sz="1400" baseline="-25000">
              <a:solidFill>
                <a:srgbClr val="000000"/>
              </a:solidFill>
              <a:latin typeface="Gill Sans MT" pitchFamily="34" charset="0"/>
            </a:endParaRPr>
          </a:p>
        </p:txBody>
      </p:sp>
      <p:sp>
        <p:nvSpPr>
          <p:cNvPr id="499757" name="Text Box 45"/>
          <p:cNvSpPr txBox="1">
            <a:spLocks noChangeArrowheads="1"/>
          </p:cNvSpPr>
          <p:nvPr/>
        </p:nvSpPr>
        <p:spPr bwMode="auto">
          <a:xfrm>
            <a:off x="4200525" y="3125788"/>
            <a:ext cx="557213" cy="304800"/>
          </a:xfrm>
          <a:prstGeom prst="rect">
            <a:avLst/>
          </a:prstGeom>
          <a:noFill/>
          <a:ln w="9525">
            <a:noFill/>
            <a:miter lim="800000"/>
            <a:headEnd/>
            <a:tailEnd/>
          </a:ln>
          <a:effectLst/>
        </p:spPr>
        <p:txBody>
          <a:bodyPr wrap="none">
            <a:spAutoFit/>
          </a:bodyPr>
          <a:lstStyle/>
          <a:p>
            <a:pPr algn="ctr" fontAlgn="base">
              <a:spcBef>
                <a:spcPct val="0"/>
              </a:spcBef>
              <a:spcAft>
                <a:spcPct val="0"/>
              </a:spcAft>
            </a:pPr>
            <a:r>
              <a:rPr lang="en-US" sz="1400">
                <a:solidFill>
                  <a:srgbClr val="000000"/>
                </a:solidFill>
                <a:latin typeface="Gill Sans MT" pitchFamily="34" charset="0"/>
              </a:rPr>
              <a:t>FP-St</a:t>
            </a:r>
            <a:endParaRPr lang="en-US" sz="1400" baseline="-25000">
              <a:solidFill>
                <a:srgbClr val="000000"/>
              </a:solidFill>
              <a:latin typeface="Gill Sans MT" pitchFamily="34" charset="0"/>
            </a:endParaRPr>
          </a:p>
        </p:txBody>
      </p:sp>
      <p:sp>
        <p:nvSpPr>
          <p:cNvPr id="499758" name="Text Box 46"/>
          <p:cNvSpPr txBox="1">
            <a:spLocks noChangeArrowheads="1"/>
          </p:cNvSpPr>
          <p:nvPr/>
        </p:nvSpPr>
        <p:spPr bwMode="auto">
          <a:xfrm>
            <a:off x="3711575" y="3733800"/>
            <a:ext cx="561950" cy="307777"/>
          </a:xfrm>
          <a:prstGeom prst="rect">
            <a:avLst/>
          </a:prstGeom>
          <a:noFill/>
          <a:ln w="9525">
            <a:noFill/>
            <a:miter lim="800000"/>
            <a:headEnd/>
            <a:tailEnd/>
          </a:ln>
          <a:effectLst/>
        </p:spPr>
        <p:txBody>
          <a:bodyPr wrap="none">
            <a:spAutoFit/>
          </a:bodyPr>
          <a:lstStyle/>
          <a:p>
            <a:pPr algn="ctr" fontAlgn="base">
              <a:spcBef>
                <a:spcPct val="0"/>
              </a:spcBef>
              <a:spcAft>
                <a:spcPct val="0"/>
              </a:spcAft>
            </a:pPr>
            <a:r>
              <a:rPr lang="en-US" sz="1400">
                <a:solidFill>
                  <a:srgbClr val="000000"/>
                </a:solidFill>
                <a:latin typeface="Gill Sans MT" pitchFamily="34" charset="0"/>
              </a:rPr>
              <a:t>FAdd</a:t>
            </a:r>
            <a:endParaRPr lang="en-US" sz="1400" baseline="-25000">
              <a:solidFill>
                <a:srgbClr val="000000"/>
              </a:solidFill>
              <a:latin typeface="Gill Sans MT" pitchFamily="34" charset="0"/>
            </a:endParaRPr>
          </a:p>
        </p:txBody>
      </p:sp>
      <p:sp>
        <p:nvSpPr>
          <p:cNvPr id="499759" name="Text Box 47"/>
          <p:cNvSpPr txBox="1">
            <a:spLocks noChangeArrowheads="1"/>
          </p:cNvSpPr>
          <p:nvPr/>
        </p:nvSpPr>
        <p:spPr bwMode="auto">
          <a:xfrm>
            <a:off x="4232275" y="3733800"/>
            <a:ext cx="593432" cy="307777"/>
          </a:xfrm>
          <a:prstGeom prst="rect">
            <a:avLst/>
          </a:prstGeom>
          <a:noFill/>
          <a:ln w="9525">
            <a:noFill/>
            <a:miter lim="800000"/>
            <a:headEnd/>
            <a:tailEnd/>
          </a:ln>
          <a:effectLst/>
        </p:spPr>
        <p:txBody>
          <a:bodyPr wrap="none">
            <a:spAutoFit/>
          </a:bodyPr>
          <a:lstStyle/>
          <a:p>
            <a:pPr algn="ctr" fontAlgn="base">
              <a:spcBef>
                <a:spcPct val="0"/>
              </a:spcBef>
              <a:spcAft>
                <a:spcPct val="0"/>
              </a:spcAft>
            </a:pPr>
            <a:r>
              <a:rPr lang="en-US" sz="1400">
                <a:solidFill>
                  <a:srgbClr val="000000"/>
                </a:solidFill>
                <a:latin typeface="Gill Sans MT" pitchFamily="34" charset="0"/>
              </a:rPr>
              <a:t>FM/D</a:t>
            </a:r>
            <a:endParaRPr lang="en-US" sz="1400" baseline="-25000">
              <a:solidFill>
                <a:srgbClr val="000000"/>
              </a:solidFill>
              <a:latin typeface="Gill Sans MT" pitchFamily="34" charset="0"/>
            </a:endParaRPr>
          </a:p>
        </p:txBody>
      </p:sp>
      <p:sp>
        <p:nvSpPr>
          <p:cNvPr id="499760" name="Rectangle 48"/>
          <p:cNvSpPr>
            <a:spLocks noChangeArrowheads="1"/>
          </p:cNvSpPr>
          <p:nvPr/>
        </p:nvSpPr>
        <p:spPr bwMode="auto">
          <a:xfrm>
            <a:off x="2522538" y="2443163"/>
            <a:ext cx="2201862" cy="381000"/>
          </a:xfrm>
          <a:prstGeom prst="rect">
            <a:avLst/>
          </a:prstGeom>
          <a:solidFill>
            <a:schemeClr val="accent1"/>
          </a:solidFill>
          <a:ln w="9525">
            <a:solidFill>
              <a:schemeClr val="tx1"/>
            </a:solid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r>
              <a:rPr lang="en-US">
                <a:solidFill>
                  <a:srgbClr val="000000"/>
                </a:solidFill>
                <a:latin typeface="Gill Sans MT" pitchFamily="34" charset="0"/>
              </a:rPr>
              <a:t>L1 Data Cache</a:t>
            </a:r>
          </a:p>
        </p:txBody>
      </p:sp>
      <p:sp>
        <p:nvSpPr>
          <p:cNvPr id="499761" name="Line 49"/>
          <p:cNvSpPr>
            <a:spLocks noChangeShapeType="1"/>
          </p:cNvSpPr>
          <p:nvPr/>
        </p:nvSpPr>
        <p:spPr bwMode="auto">
          <a:xfrm flipV="1">
            <a:off x="2751138" y="2822575"/>
            <a:ext cx="0" cy="228600"/>
          </a:xfrm>
          <a:prstGeom prst="line">
            <a:avLst/>
          </a:prstGeom>
          <a:noFill/>
          <a:ln w="9525">
            <a:solidFill>
              <a:schemeClr val="tx1"/>
            </a:solidFill>
            <a:round/>
            <a:headEnd/>
            <a:tailEnd type="triangle" w="med" len="med"/>
          </a:ln>
          <a:effectLst/>
        </p:spPr>
        <p:txBody>
          <a:bodyPr/>
          <a:lstStyle/>
          <a:p>
            <a:pPr algn="ctr" fontAlgn="base">
              <a:spcBef>
                <a:spcPct val="0"/>
              </a:spcBef>
              <a:spcAft>
                <a:spcPct val="0"/>
              </a:spcAft>
            </a:pPr>
            <a:endParaRPr lang="en-US" sz="1600">
              <a:solidFill>
                <a:srgbClr val="000000"/>
              </a:solidFill>
              <a:latin typeface="Gill Sans MT" pitchFamily="34" charset="0"/>
            </a:endParaRPr>
          </a:p>
        </p:txBody>
      </p:sp>
      <p:sp>
        <p:nvSpPr>
          <p:cNvPr id="499762" name="Line 50"/>
          <p:cNvSpPr>
            <a:spLocks noChangeShapeType="1"/>
          </p:cNvSpPr>
          <p:nvPr/>
        </p:nvSpPr>
        <p:spPr bwMode="auto">
          <a:xfrm flipV="1">
            <a:off x="4495800" y="2822575"/>
            <a:ext cx="0" cy="228600"/>
          </a:xfrm>
          <a:prstGeom prst="line">
            <a:avLst/>
          </a:prstGeom>
          <a:noFill/>
          <a:ln w="9525">
            <a:solidFill>
              <a:schemeClr val="tx1"/>
            </a:solidFill>
            <a:round/>
            <a:headEnd/>
            <a:tailEnd type="triangle" w="med" len="med"/>
          </a:ln>
          <a:effectLst/>
        </p:spPr>
        <p:txBody>
          <a:bodyPr/>
          <a:lstStyle/>
          <a:p>
            <a:pPr algn="ctr" fontAlgn="base">
              <a:spcBef>
                <a:spcPct val="0"/>
              </a:spcBef>
              <a:spcAft>
                <a:spcPct val="0"/>
              </a:spcAft>
            </a:pPr>
            <a:endParaRPr lang="en-US" sz="1600">
              <a:solidFill>
                <a:srgbClr val="000000"/>
              </a:solidFill>
              <a:latin typeface="Gill Sans MT" pitchFamily="34" charset="0"/>
            </a:endParaRPr>
          </a:p>
        </p:txBody>
      </p:sp>
      <p:sp>
        <p:nvSpPr>
          <p:cNvPr id="499763" name="Line 51"/>
          <p:cNvSpPr>
            <a:spLocks noChangeShapeType="1"/>
          </p:cNvSpPr>
          <p:nvPr/>
        </p:nvSpPr>
        <p:spPr bwMode="auto">
          <a:xfrm>
            <a:off x="3281363" y="2822575"/>
            <a:ext cx="0" cy="227013"/>
          </a:xfrm>
          <a:prstGeom prst="line">
            <a:avLst/>
          </a:prstGeom>
          <a:noFill/>
          <a:ln w="9525">
            <a:solidFill>
              <a:schemeClr val="tx1"/>
            </a:solidFill>
            <a:round/>
            <a:headEnd/>
            <a:tailEnd type="triangle" w="med" len="med"/>
          </a:ln>
          <a:effectLst/>
        </p:spPr>
        <p:txBody>
          <a:bodyPr/>
          <a:lstStyle/>
          <a:p>
            <a:pPr algn="ctr" fontAlgn="base">
              <a:spcBef>
                <a:spcPct val="0"/>
              </a:spcBef>
              <a:spcAft>
                <a:spcPct val="0"/>
              </a:spcAft>
            </a:pPr>
            <a:endParaRPr lang="en-US" sz="1600">
              <a:solidFill>
                <a:srgbClr val="000000"/>
              </a:solidFill>
              <a:latin typeface="Gill Sans MT" pitchFamily="34" charset="0"/>
            </a:endParaRPr>
          </a:p>
        </p:txBody>
      </p:sp>
      <p:sp>
        <p:nvSpPr>
          <p:cNvPr id="499764" name="Line 52"/>
          <p:cNvSpPr>
            <a:spLocks noChangeShapeType="1"/>
          </p:cNvSpPr>
          <p:nvPr/>
        </p:nvSpPr>
        <p:spPr bwMode="auto">
          <a:xfrm>
            <a:off x="3965575" y="2822575"/>
            <a:ext cx="0" cy="227013"/>
          </a:xfrm>
          <a:prstGeom prst="line">
            <a:avLst/>
          </a:prstGeom>
          <a:noFill/>
          <a:ln w="9525">
            <a:solidFill>
              <a:schemeClr val="tx1"/>
            </a:solidFill>
            <a:round/>
            <a:headEnd/>
            <a:tailEnd type="triangle" w="med" len="med"/>
          </a:ln>
          <a:effectLst/>
        </p:spPr>
        <p:txBody>
          <a:bodyPr/>
          <a:lstStyle/>
          <a:p>
            <a:pPr algn="ctr" fontAlgn="base">
              <a:spcBef>
                <a:spcPct val="0"/>
              </a:spcBef>
              <a:spcAft>
                <a:spcPct val="0"/>
              </a:spcAft>
            </a:pPr>
            <a:endParaRPr lang="en-US" sz="1600">
              <a:solidFill>
                <a:srgbClr val="000000"/>
              </a:solidFill>
              <a:latin typeface="Gill Sans MT" pitchFamily="34" charset="0"/>
            </a:endParaRPr>
          </a:p>
        </p:txBody>
      </p:sp>
      <p:grpSp>
        <p:nvGrpSpPr>
          <p:cNvPr id="499788" name="Group 76"/>
          <p:cNvGrpSpPr>
            <a:grpSpLocks/>
          </p:cNvGrpSpPr>
          <p:nvPr/>
        </p:nvGrpSpPr>
        <p:grpSpPr bwMode="auto">
          <a:xfrm>
            <a:off x="1233488" y="3767139"/>
            <a:ext cx="4752976" cy="1560513"/>
            <a:chOff x="777" y="2373"/>
            <a:chExt cx="2994" cy="983"/>
          </a:xfrm>
        </p:grpSpPr>
        <p:cxnSp>
          <p:nvCxnSpPr>
            <p:cNvPr id="499766" name="AutoShape 54"/>
            <p:cNvCxnSpPr>
              <a:cxnSpLocks noChangeShapeType="1"/>
              <a:stCxn id="499716" idx="0"/>
              <a:endCxn id="499716" idx="3"/>
            </p:cNvCxnSpPr>
            <p:nvPr/>
          </p:nvCxnSpPr>
          <p:spPr bwMode="auto">
            <a:xfrm rot="5400000" flipV="1">
              <a:off x="3251" y="2721"/>
              <a:ext cx="48" cy="167"/>
            </a:xfrm>
            <a:prstGeom prst="bentConnector4">
              <a:avLst>
                <a:gd name="adj1" fmla="val -300000"/>
                <a:gd name="adj2" fmla="val 185630"/>
              </a:avLst>
            </a:prstGeom>
            <a:noFill/>
            <a:ln w="9525">
              <a:solidFill>
                <a:schemeClr val="tx1"/>
              </a:solidFill>
              <a:miter lim="800000"/>
              <a:headEnd/>
              <a:tailEnd type="triangle" w="med" len="med"/>
            </a:ln>
            <a:effectLst/>
          </p:spPr>
        </p:cxnSp>
        <p:cxnSp>
          <p:nvCxnSpPr>
            <p:cNvPr id="499767" name="AutoShape 55"/>
            <p:cNvCxnSpPr>
              <a:cxnSpLocks noChangeShapeType="1"/>
              <a:stCxn id="499716" idx="0"/>
              <a:endCxn id="499717" idx="3"/>
            </p:cNvCxnSpPr>
            <p:nvPr/>
          </p:nvCxnSpPr>
          <p:spPr bwMode="auto">
            <a:xfrm rot="5400000" flipV="1">
              <a:off x="3203" y="2769"/>
              <a:ext cx="144" cy="167"/>
            </a:xfrm>
            <a:prstGeom prst="bentConnector4">
              <a:avLst>
                <a:gd name="adj1" fmla="val -100000"/>
                <a:gd name="adj2" fmla="val 185630"/>
              </a:avLst>
            </a:prstGeom>
            <a:noFill/>
            <a:ln w="9525">
              <a:solidFill>
                <a:schemeClr val="tx1"/>
              </a:solidFill>
              <a:miter lim="800000"/>
              <a:headEnd/>
              <a:tailEnd type="triangle" w="med" len="med"/>
            </a:ln>
            <a:effectLst/>
          </p:spPr>
        </p:cxnSp>
        <p:cxnSp>
          <p:nvCxnSpPr>
            <p:cNvPr id="499768" name="AutoShape 56"/>
            <p:cNvCxnSpPr>
              <a:cxnSpLocks noChangeShapeType="1"/>
              <a:stCxn id="499716" idx="0"/>
              <a:endCxn id="499718" idx="3"/>
            </p:cNvCxnSpPr>
            <p:nvPr/>
          </p:nvCxnSpPr>
          <p:spPr bwMode="auto">
            <a:xfrm rot="5400000" flipV="1">
              <a:off x="3155" y="2817"/>
              <a:ext cx="240" cy="167"/>
            </a:xfrm>
            <a:prstGeom prst="bentConnector4">
              <a:avLst>
                <a:gd name="adj1" fmla="val -60000"/>
                <a:gd name="adj2" fmla="val 185630"/>
              </a:avLst>
            </a:prstGeom>
            <a:noFill/>
            <a:ln w="9525">
              <a:solidFill>
                <a:schemeClr val="tx1"/>
              </a:solidFill>
              <a:miter lim="800000"/>
              <a:headEnd/>
              <a:tailEnd type="triangle" w="med" len="med"/>
            </a:ln>
            <a:effectLst/>
          </p:spPr>
        </p:cxnSp>
        <p:cxnSp>
          <p:nvCxnSpPr>
            <p:cNvPr id="499769" name="AutoShape 57"/>
            <p:cNvCxnSpPr>
              <a:cxnSpLocks noChangeShapeType="1"/>
              <a:stCxn id="499716" idx="0"/>
              <a:endCxn id="499721" idx="3"/>
            </p:cNvCxnSpPr>
            <p:nvPr/>
          </p:nvCxnSpPr>
          <p:spPr bwMode="auto">
            <a:xfrm rot="5400000" flipV="1">
              <a:off x="3107" y="2865"/>
              <a:ext cx="335" cy="167"/>
            </a:xfrm>
            <a:prstGeom prst="bentConnector4">
              <a:avLst>
                <a:gd name="adj1" fmla="val -42986"/>
                <a:gd name="adj2" fmla="val 185630"/>
              </a:avLst>
            </a:prstGeom>
            <a:noFill/>
            <a:ln w="9525">
              <a:solidFill>
                <a:schemeClr val="tx1"/>
              </a:solidFill>
              <a:miter lim="800000"/>
              <a:headEnd/>
              <a:tailEnd type="triangle" w="med" len="med"/>
            </a:ln>
            <a:effectLst/>
          </p:spPr>
        </p:cxnSp>
        <p:cxnSp>
          <p:nvCxnSpPr>
            <p:cNvPr id="499770" name="AutoShape 58"/>
            <p:cNvCxnSpPr>
              <a:cxnSpLocks noChangeShapeType="1"/>
              <a:stCxn id="499716" idx="0"/>
              <a:endCxn id="499719" idx="3"/>
            </p:cNvCxnSpPr>
            <p:nvPr/>
          </p:nvCxnSpPr>
          <p:spPr bwMode="auto">
            <a:xfrm rot="5400000" flipV="1">
              <a:off x="3060" y="2912"/>
              <a:ext cx="430" cy="167"/>
            </a:xfrm>
            <a:prstGeom prst="bentConnector4">
              <a:avLst>
                <a:gd name="adj1" fmla="val -33486"/>
                <a:gd name="adj2" fmla="val 185630"/>
              </a:avLst>
            </a:prstGeom>
            <a:noFill/>
            <a:ln w="9525">
              <a:solidFill>
                <a:schemeClr val="tx1"/>
              </a:solidFill>
              <a:miter lim="800000"/>
              <a:headEnd/>
              <a:tailEnd type="triangle" w="med" len="med"/>
            </a:ln>
            <a:effectLst/>
          </p:spPr>
        </p:cxnSp>
        <p:cxnSp>
          <p:nvCxnSpPr>
            <p:cNvPr id="499771" name="AutoShape 59"/>
            <p:cNvCxnSpPr>
              <a:cxnSpLocks noChangeShapeType="1"/>
              <a:stCxn id="499716" idx="0"/>
              <a:endCxn id="499720" idx="3"/>
            </p:cNvCxnSpPr>
            <p:nvPr/>
          </p:nvCxnSpPr>
          <p:spPr bwMode="auto">
            <a:xfrm rot="5400000" flipV="1">
              <a:off x="3012" y="2960"/>
              <a:ext cx="526" cy="167"/>
            </a:xfrm>
            <a:prstGeom prst="bentConnector4">
              <a:avLst>
                <a:gd name="adj1" fmla="val -27375"/>
                <a:gd name="adj2" fmla="val 185630"/>
              </a:avLst>
            </a:prstGeom>
            <a:noFill/>
            <a:ln w="9525">
              <a:solidFill>
                <a:schemeClr val="tx1"/>
              </a:solidFill>
              <a:miter lim="800000"/>
              <a:headEnd/>
              <a:tailEnd type="triangle" w="med" len="med"/>
            </a:ln>
            <a:effectLst/>
          </p:spPr>
        </p:cxnSp>
        <p:cxnSp>
          <p:nvCxnSpPr>
            <p:cNvPr id="499772" name="AutoShape 60"/>
            <p:cNvCxnSpPr>
              <a:cxnSpLocks noChangeShapeType="1"/>
              <a:stCxn id="499722" idx="0"/>
              <a:endCxn id="499722" idx="1"/>
            </p:cNvCxnSpPr>
            <p:nvPr/>
          </p:nvCxnSpPr>
          <p:spPr bwMode="auto">
            <a:xfrm rot="16200000" flipH="1" flipV="1">
              <a:off x="1267" y="2723"/>
              <a:ext cx="48" cy="168"/>
            </a:xfrm>
            <a:prstGeom prst="bentConnector4">
              <a:avLst>
                <a:gd name="adj1" fmla="val -300000"/>
                <a:gd name="adj2" fmla="val 185713"/>
              </a:avLst>
            </a:prstGeom>
            <a:noFill/>
            <a:ln w="9525">
              <a:solidFill>
                <a:schemeClr val="tx1"/>
              </a:solidFill>
              <a:miter lim="800000"/>
              <a:headEnd/>
              <a:tailEnd type="triangle" w="med" len="med"/>
            </a:ln>
            <a:effectLst/>
          </p:spPr>
        </p:cxnSp>
        <p:cxnSp>
          <p:nvCxnSpPr>
            <p:cNvPr id="499773" name="AutoShape 61"/>
            <p:cNvCxnSpPr>
              <a:cxnSpLocks noChangeShapeType="1"/>
              <a:stCxn id="499722" idx="0"/>
              <a:endCxn id="499723" idx="1"/>
            </p:cNvCxnSpPr>
            <p:nvPr/>
          </p:nvCxnSpPr>
          <p:spPr bwMode="auto">
            <a:xfrm rot="16200000" flipH="1" flipV="1">
              <a:off x="1219" y="2771"/>
              <a:ext cx="144" cy="168"/>
            </a:xfrm>
            <a:prstGeom prst="bentConnector4">
              <a:avLst>
                <a:gd name="adj1" fmla="val -100000"/>
                <a:gd name="adj2" fmla="val 185713"/>
              </a:avLst>
            </a:prstGeom>
            <a:noFill/>
            <a:ln w="9525">
              <a:solidFill>
                <a:schemeClr val="tx1"/>
              </a:solidFill>
              <a:miter lim="800000"/>
              <a:headEnd/>
              <a:tailEnd type="triangle" w="med" len="med"/>
            </a:ln>
            <a:effectLst/>
          </p:spPr>
        </p:cxnSp>
        <p:cxnSp>
          <p:nvCxnSpPr>
            <p:cNvPr id="499774" name="AutoShape 62"/>
            <p:cNvCxnSpPr>
              <a:cxnSpLocks noChangeShapeType="1"/>
              <a:stCxn id="499722" idx="0"/>
              <a:endCxn id="499724" idx="1"/>
            </p:cNvCxnSpPr>
            <p:nvPr/>
          </p:nvCxnSpPr>
          <p:spPr bwMode="auto">
            <a:xfrm rot="16200000" flipH="1" flipV="1">
              <a:off x="1171" y="2819"/>
              <a:ext cx="240" cy="168"/>
            </a:xfrm>
            <a:prstGeom prst="bentConnector4">
              <a:avLst>
                <a:gd name="adj1" fmla="val -60000"/>
                <a:gd name="adj2" fmla="val 185713"/>
              </a:avLst>
            </a:prstGeom>
            <a:noFill/>
            <a:ln w="9525">
              <a:solidFill>
                <a:schemeClr val="tx1"/>
              </a:solidFill>
              <a:miter lim="800000"/>
              <a:headEnd/>
              <a:tailEnd type="triangle" w="med" len="med"/>
            </a:ln>
            <a:effectLst/>
          </p:spPr>
        </p:cxnSp>
        <p:cxnSp>
          <p:nvCxnSpPr>
            <p:cNvPr id="499775" name="AutoShape 63"/>
            <p:cNvCxnSpPr>
              <a:cxnSpLocks noChangeShapeType="1"/>
              <a:stCxn id="499722" idx="0"/>
              <a:endCxn id="499725" idx="1"/>
            </p:cNvCxnSpPr>
            <p:nvPr/>
          </p:nvCxnSpPr>
          <p:spPr bwMode="auto">
            <a:xfrm rot="16200000" flipH="1" flipV="1">
              <a:off x="1123" y="2867"/>
              <a:ext cx="336" cy="168"/>
            </a:xfrm>
            <a:prstGeom prst="bentConnector4">
              <a:avLst>
                <a:gd name="adj1" fmla="val -42856"/>
                <a:gd name="adj2" fmla="val 185713"/>
              </a:avLst>
            </a:prstGeom>
            <a:noFill/>
            <a:ln w="9525">
              <a:solidFill>
                <a:schemeClr val="tx1"/>
              </a:solidFill>
              <a:miter lim="800000"/>
              <a:headEnd/>
              <a:tailEnd type="triangle" w="med" len="med"/>
            </a:ln>
            <a:effectLst/>
          </p:spPr>
        </p:cxnSp>
        <p:cxnSp>
          <p:nvCxnSpPr>
            <p:cNvPr id="499776" name="AutoShape 64"/>
            <p:cNvCxnSpPr>
              <a:cxnSpLocks noChangeShapeType="1"/>
              <a:stCxn id="499722" idx="0"/>
              <a:endCxn id="499726" idx="1"/>
            </p:cNvCxnSpPr>
            <p:nvPr/>
          </p:nvCxnSpPr>
          <p:spPr bwMode="auto">
            <a:xfrm rot="16200000" flipH="1" flipV="1">
              <a:off x="1075" y="2915"/>
              <a:ext cx="432" cy="168"/>
            </a:xfrm>
            <a:prstGeom prst="bentConnector4">
              <a:avLst>
                <a:gd name="adj1" fmla="val -33333"/>
                <a:gd name="adj2" fmla="val 185713"/>
              </a:avLst>
            </a:prstGeom>
            <a:noFill/>
            <a:ln w="9525">
              <a:solidFill>
                <a:schemeClr val="tx1"/>
              </a:solidFill>
              <a:miter lim="800000"/>
              <a:headEnd/>
              <a:tailEnd type="triangle" w="med" len="med"/>
            </a:ln>
            <a:effectLst/>
          </p:spPr>
        </p:cxnSp>
        <p:cxnSp>
          <p:nvCxnSpPr>
            <p:cNvPr id="499777" name="AutoShape 65"/>
            <p:cNvCxnSpPr>
              <a:cxnSpLocks noChangeShapeType="1"/>
              <a:stCxn id="499722" idx="0"/>
              <a:endCxn id="499727" idx="1"/>
            </p:cNvCxnSpPr>
            <p:nvPr/>
          </p:nvCxnSpPr>
          <p:spPr bwMode="auto">
            <a:xfrm rot="16200000" flipH="1" flipV="1">
              <a:off x="1027" y="2963"/>
              <a:ext cx="528" cy="168"/>
            </a:xfrm>
            <a:prstGeom prst="bentConnector4">
              <a:avLst>
                <a:gd name="adj1" fmla="val -27273"/>
                <a:gd name="adj2" fmla="val 185713"/>
              </a:avLst>
            </a:prstGeom>
            <a:noFill/>
            <a:ln w="9525">
              <a:solidFill>
                <a:schemeClr val="tx1"/>
              </a:solidFill>
              <a:miter lim="800000"/>
              <a:headEnd/>
              <a:tailEnd type="triangle" w="med" len="med"/>
            </a:ln>
            <a:effectLst/>
          </p:spPr>
        </p:cxnSp>
        <p:sp>
          <p:nvSpPr>
            <p:cNvPr id="499778" name="Text Box 66"/>
            <p:cNvSpPr txBox="1">
              <a:spLocks noChangeArrowheads="1"/>
            </p:cNvSpPr>
            <p:nvPr/>
          </p:nvSpPr>
          <p:spPr bwMode="auto">
            <a:xfrm>
              <a:off x="3500" y="2373"/>
              <a:ext cx="271" cy="879"/>
            </a:xfrm>
            <a:prstGeom prst="rect">
              <a:avLst/>
            </a:prstGeom>
            <a:noFill/>
            <a:ln w="9525">
              <a:noFill/>
              <a:miter lim="800000"/>
              <a:headEnd/>
              <a:tailEnd/>
            </a:ln>
            <a:effectLst/>
          </p:spPr>
          <p:txBody>
            <a:bodyPr vert="eaVert" wrap="none">
              <a:spAutoFit/>
            </a:bodyPr>
            <a:lstStyle/>
            <a:p>
              <a:pPr fontAlgn="base">
                <a:spcBef>
                  <a:spcPct val="0"/>
                </a:spcBef>
                <a:spcAft>
                  <a:spcPct val="0"/>
                </a:spcAft>
              </a:pPr>
              <a:r>
                <a:rPr lang="en-US" sz="1600">
                  <a:solidFill>
                    <a:srgbClr val="000000"/>
                  </a:solidFill>
                  <a:latin typeface="Gill Sans MT" pitchFamily="34" charset="0"/>
                </a:rPr>
                <a:t>FP-only wakeup</a:t>
              </a:r>
            </a:p>
          </p:txBody>
        </p:sp>
        <p:sp>
          <p:nvSpPr>
            <p:cNvPr id="499779" name="Text Box 67"/>
            <p:cNvSpPr txBox="1">
              <a:spLocks noChangeArrowheads="1"/>
            </p:cNvSpPr>
            <p:nvPr/>
          </p:nvSpPr>
          <p:spPr bwMode="auto">
            <a:xfrm rot="10800000">
              <a:off x="777" y="2463"/>
              <a:ext cx="271" cy="893"/>
            </a:xfrm>
            <a:prstGeom prst="rect">
              <a:avLst/>
            </a:prstGeom>
            <a:noFill/>
            <a:ln w="9525">
              <a:noFill/>
              <a:miter lim="800000"/>
              <a:headEnd/>
              <a:tailEnd/>
            </a:ln>
            <a:effectLst/>
          </p:spPr>
          <p:txBody>
            <a:bodyPr vert="eaVert" wrap="none">
              <a:spAutoFit/>
            </a:bodyPr>
            <a:lstStyle/>
            <a:p>
              <a:pPr fontAlgn="base">
                <a:spcBef>
                  <a:spcPct val="0"/>
                </a:spcBef>
                <a:spcAft>
                  <a:spcPct val="0"/>
                </a:spcAft>
              </a:pPr>
              <a:r>
                <a:rPr lang="en-US" sz="1600">
                  <a:solidFill>
                    <a:srgbClr val="000000"/>
                  </a:solidFill>
                  <a:latin typeface="Gill Sans MT" pitchFamily="34" charset="0"/>
                </a:rPr>
                <a:t>Int-only wakeup</a:t>
              </a:r>
            </a:p>
          </p:txBody>
        </p:sp>
      </p:grpSp>
      <p:grpSp>
        <p:nvGrpSpPr>
          <p:cNvPr id="499786" name="Group 74"/>
          <p:cNvGrpSpPr>
            <a:grpSpLocks/>
          </p:cNvGrpSpPr>
          <p:nvPr/>
        </p:nvGrpSpPr>
        <p:grpSpPr bwMode="auto">
          <a:xfrm>
            <a:off x="1916113" y="3125788"/>
            <a:ext cx="3414712" cy="835025"/>
            <a:chOff x="1749" y="1969"/>
            <a:chExt cx="2151" cy="526"/>
          </a:xfrm>
          <a:scene3d>
            <a:camera prst="orthographicFront">
              <a:rot lat="0" lon="0" rev="0"/>
            </a:camera>
            <a:lightRig rig="contrasting" dir="t">
              <a:rot lat="0" lon="0" rev="1500000"/>
            </a:lightRig>
          </a:scene3d>
        </p:grpSpPr>
        <p:sp>
          <p:nvSpPr>
            <p:cNvPr id="499780" name="Rectangle 68"/>
            <p:cNvSpPr>
              <a:spLocks noChangeArrowheads="1"/>
            </p:cNvSpPr>
            <p:nvPr/>
          </p:nvSpPr>
          <p:spPr bwMode="auto">
            <a:xfrm>
              <a:off x="1749" y="1969"/>
              <a:ext cx="334" cy="526"/>
            </a:xfrm>
            <a:prstGeom prst="rect">
              <a:avLst/>
            </a:prstGeom>
            <a:solidFill>
              <a:schemeClr val="accent1"/>
            </a:solidFill>
            <a:ln w="9525">
              <a:solidFill>
                <a:schemeClr val="tx1"/>
              </a:solidFill>
              <a:miter lim="800000"/>
              <a:headEnd/>
              <a:tailEnd/>
            </a:ln>
            <a:effectLst>
              <a:outerShdw blurRad="149987" dist="250190" dir="8460000" algn="ctr">
                <a:srgbClr val="000000">
                  <a:alpha val="28000"/>
                </a:srgbClr>
              </a:outerShdw>
            </a:effectLst>
            <a:sp3d prstMaterial="metal">
              <a:bevelT w="88900" h="88900"/>
            </a:sp3d>
          </p:spPr>
          <p:txBody>
            <a:bodyPr wrap="none" anchor="ctr"/>
            <a:lstStyle/>
            <a:p>
              <a:pPr algn="ctr" fontAlgn="base">
                <a:spcBef>
                  <a:spcPct val="0"/>
                </a:spcBef>
                <a:spcAft>
                  <a:spcPct val="0"/>
                </a:spcAft>
              </a:pPr>
              <a:r>
                <a:rPr lang="en-US" dirty="0">
                  <a:solidFill>
                    <a:srgbClr val="000000"/>
                  </a:solidFill>
                  <a:latin typeface="Gill Sans MT" pitchFamily="34" charset="0"/>
                </a:rPr>
                <a:t>INT</a:t>
              </a:r>
            </a:p>
            <a:p>
              <a:pPr algn="ctr" fontAlgn="base">
                <a:spcBef>
                  <a:spcPct val="0"/>
                </a:spcBef>
                <a:spcAft>
                  <a:spcPct val="0"/>
                </a:spcAft>
              </a:pPr>
              <a:r>
                <a:rPr lang="en-US" dirty="0">
                  <a:solidFill>
                    <a:srgbClr val="000000"/>
                  </a:solidFill>
                  <a:latin typeface="Gill Sans MT" pitchFamily="34" charset="0"/>
                </a:rPr>
                <a:t>RF</a:t>
              </a:r>
            </a:p>
          </p:txBody>
        </p:sp>
        <p:sp>
          <p:nvSpPr>
            <p:cNvPr id="499781" name="Rectangle 69"/>
            <p:cNvSpPr>
              <a:spLocks noChangeArrowheads="1"/>
            </p:cNvSpPr>
            <p:nvPr/>
          </p:nvSpPr>
          <p:spPr bwMode="auto">
            <a:xfrm>
              <a:off x="3566" y="1969"/>
              <a:ext cx="334" cy="526"/>
            </a:xfrm>
            <a:prstGeom prst="rect">
              <a:avLst/>
            </a:prstGeom>
            <a:solidFill>
              <a:schemeClr val="accent1"/>
            </a:solidFill>
            <a:ln w="9525">
              <a:solidFill>
                <a:schemeClr val="tx1"/>
              </a:solidFill>
              <a:miter lim="800000"/>
              <a:headEnd/>
              <a:tailEnd/>
            </a:ln>
            <a:effectLst>
              <a:outerShdw blurRad="149987" dist="250190" dir="8460000" algn="ctr">
                <a:srgbClr val="000000">
                  <a:alpha val="28000"/>
                </a:srgbClr>
              </a:outerShdw>
            </a:effectLst>
            <a:sp3d prstMaterial="metal">
              <a:bevelT w="88900" h="88900"/>
            </a:sp3d>
          </p:spPr>
          <p:txBody>
            <a:bodyPr wrap="none" anchor="ctr"/>
            <a:lstStyle/>
            <a:p>
              <a:pPr algn="ctr" fontAlgn="base">
                <a:spcBef>
                  <a:spcPct val="0"/>
                </a:spcBef>
                <a:spcAft>
                  <a:spcPct val="0"/>
                </a:spcAft>
              </a:pPr>
              <a:r>
                <a:rPr lang="en-US">
                  <a:solidFill>
                    <a:srgbClr val="000000"/>
                  </a:solidFill>
                  <a:latin typeface="Gill Sans MT" pitchFamily="34" charset="0"/>
                </a:rPr>
                <a:t>FP</a:t>
              </a:r>
            </a:p>
            <a:p>
              <a:pPr algn="ctr" fontAlgn="base">
                <a:spcBef>
                  <a:spcPct val="0"/>
                </a:spcBef>
                <a:spcAft>
                  <a:spcPct val="0"/>
                </a:spcAft>
              </a:pPr>
              <a:r>
                <a:rPr lang="en-US">
                  <a:solidFill>
                    <a:srgbClr val="000000"/>
                  </a:solidFill>
                  <a:latin typeface="Gill Sans MT" pitchFamily="34" charset="0"/>
                </a:rPr>
                <a:t>RF</a:t>
              </a:r>
            </a:p>
          </p:txBody>
        </p:sp>
      </p:grpSp>
      <p:sp>
        <p:nvSpPr>
          <p:cNvPr id="499782" name="AutoShape 70"/>
          <p:cNvSpPr>
            <a:spLocks noChangeArrowheads="1"/>
          </p:cNvSpPr>
          <p:nvPr/>
        </p:nvSpPr>
        <p:spPr bwMode="auto">
          <a:xfrm>
            <a:off x="3660775" y="3049588"/>
            <a:ext cx="2352675" cy="2428875"/>
          </a:xfrm>
          <a:prstGeom prst="roundRect">
            <a:avLst>
              <a:gd name="adj" fmla="val 7829"/>
            </a:avLst>
          </a:prstGeom>
          <a:noFill/>
          <a:ln w="9525">
            <a:solidFill>
              <a:schemeClr val="tx1"/>
            </a:solidFill>
            <a:prstDash val="dash"/>
            <a:round/>
            <a:headEnd/>
            <a:tailEnd/>
          </a:ln>
          <a:effectLst/>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499783" name="AutoShape 71"/>
          <p:cNvSpPr>
            <a:spLocks noChangeArrowheads="1"/>
          </p:cNvSpPr>
          <p:nvPr/>
        </p:nvSpPr>
        <p:spPr bwMode="auto">
          <a:xfrm>
            <a:off x="1233488" y="3049588"/>
            <a:ext cx="2352675" cy="2428875"/>
          </a:xfrm>
          <a:prstGeom prst="roundRect">
            <a:avLst>
              <a:gd name="adj" fmla="val 7829"/>
            </a:avLst>
          </a:prstGeom>
          <a:noFill/>
          <a:ln w="9525">
            <a:solidFill>
              <a:schemeClr val="tx1"/>
            </a:solidFill>
            <a:prstDash val="dash"/>
            <a:round/>
            <a:headEnd/>
            <a:tailEnd/>
          </a:ln>
          <a:effectLst/>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499784" name="Text Box 72"/>
          <p:cNvSpPr txBox="1">
            <a:spLocks noChangeArrowheads="1"/>
          </p:cNvSpPr>
          <p:nvPr/>
        </p:nvSpPr>
        <p:spPr bwMode="auto">
          <a:xfrm>
            <a:off x="5027613" y="2519363"/>
            <a:ext cx="1172116" cy="369332"/>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dirty="0">
                <a:solidFill>
                  <a:srgbClr val="000000"/>
                </a:solidFill>
                <a:latin typeface="Gill Sans MT" pitchFamily="34" charset="0"/>
              </a:rPr>
              <a:t>FP Cluster</a:t>
            </a:r>
          </a:p>
        </p:txBody>
      </p:sp>
      <p:sp>
        <p:nvSpPr>
          <p:cNvPr id="499785" name="Text Box 73"/>
          <p:cNvSpPr txBox="1">
            <a:spLocks noChangeArrowheads="1"/>
          </p:cNvSpPr>
          <p:nvPr/>
        </p:nvSpPr>
        <p:spPr bwMode="auto">
          <a:xfrm>
            <a:off x="1071583" y="2519363"/>
            <a:ext cx="1196161" cy="369332"/>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dirty="0" err="1">
                <a:solidFill>
                  <a:srgbClr val="000000"/>
                </a:solidFill>
                <a:latin typeface="Gill Sans MT" pitchFamily="34" charset="0"/>
              </a:rPr>
              <a:t>Int</a:t>
            </a:r>
            <a:r>
              <a:rPr lang="en-US" dirty="0">
                <a:solidFill>
                  <a:srgbClr val="000000"/>
                </a:solidFill>
                <a:latin typeface="Gill Sans MT" pitchFamily="34" charset="0"/>
              </a:rPr>
              <a:t> Cluster</a:t>
            </a:r>
          </a:p>
        </p:txBody>
      </p:sp>
      <p:sp>
        <p:nvSpPr>
          <p:cNvPr id="499787" name="Text Box 75"/>
          <p:cNvSpPr txBox="1">
            <a:spLocks noChangeArrowheads="1"/>
          </p:cNvSpPr>
          <p:nvPr/>
        </p:nvSpPr>
        <p:spPr bwMode="auto">
          <a:xfrm>
            <a:off x="6219825" y="3060700"/>
            <a:ext cx="2361993" cy="1815882"/>
          </a:xfrm>
          <a:prstGeom prst="rect">
            <a:avLst/>
          </a:prstGeom>
          <a:noFill/>
          <a:ln w="9525">
            <a:noFill/>
            <a:miter lim="800000"/>
            <a:headEnd/>
            <a:tailEnd/>
          </a:ln>
          <a:effectLst/>
        </p:spPr>
        <p:txBody>
          <a:bodyPr wrap="none">
            <a:spAutoFit/>
          </a:bodyPr>
          <a:lstStyle/>
          <a:p>
            <a:pPr algn="ctr" fontAlgn="base">
              <a:spcBef>
                <a:spcPct val="0"/>
              </a:spcBef>
              <a:spcAft>
                <a:spcPct val="0"/>
              </a:spcAft>
            </a:pPr>
            <a:r>
              <a:rPr lang="en-US" sz="1400" dirty="0">
                <a:solidFill>
                  <a:srgbClr val="000000"/>
                </a:solidFill>
                <a:latin typeface="Gill Sans MT" pitchFamily="34" charset="0"/>
              </a:rPr>
              <a:t>Often implies non-ROB based</a:t>
            </a:r>
          </a:p>
          <a:p>
            <a:pPr algn="ctr" fontAlgn="base">
              <a:spcBef>
                <a:spcPct val="0"/>
              </a:spcBef>
              <a:spcAft>
                <a:spcPct val="0"/>
              </a:spcAft>
            </a:pPr>
            <a:r>
              <a:rPr lang="en-US" sz="1400" dirty="0">
                <a:solidFill>
                  <a:srgbClr val="000000"/>
                </a:solidFill>
                <a:latin typeface="Gill Sans MT" pitchFamily="34" charset="0"/>
              </a:rPr>
              <a:t>physical register file:</a:t>
            </a:r>
          </a:p>
          <a:p>
            <a:pPr algn="ctr" fontAlgn="base">
              <a:spcBef>
                <a:spcPct val="0"/>
              </a:spcBef>
              <a:spcAft>
                <a:spcPct val="0"/>
              </a:spcAft>
            </a:pPr>
            <a:endParaRPr lang="en-US" sz="1400" dirty="0">
              <a:solidFill>
                <a:srgbClr val="000000"/>
              </a:solidFill>
              <a:latin typeface="Gill Sans MT" pitchFamily="34" charset="0"/>
            </a:endParaRPr>
          </a:p>
          <a:p>
            <a:pPr algn="ctr" fontAlgn="base">
              <a:spcBef>
                <a:spcPct val="0"/>
              </a:spcBef>
              <a:spcAft>
                <a:spcPct val="0"/>
              </a:spcAft>
            </a:pPr>
            <a:r>
              <a:rPr lang="en-US" sz="1400" dirty="0">
                <a:solidFill>
                  <a:srgbClr val="000000"/>
                </a:solidFill>
                <a:latin typeface="Gill Sans MT" pitchFamily="34" charset="0"/>
              </a:rPr>
              <a:t>One “unified” integer</a:t>
            </a:r>
          </a:p>
          <a:p>
            <a:pPr algn="ctr" fontAlgn="base">
              <a:spcBef>
                <a:spcPct val="0"/>
              </a:spcBef>
              <a:spcAft>
                <a:spcPct val="0"/>
              </a:spcAft>
            </a:pPr>
            <a:r>
              <a:rPr lang="en-US" sz="1400" dirty="0">
                <a:solidFill>
                  <a:srgbClr val="000000"/>
                </a:solidFill>
                <a:latin typeface="Gill Sans MT" pitchFamily="34" charset="0"/>
              </a:rPr>
              <a:t>PRF, and one “unified”</a:t>
            </a:r>
          </a:p>
          <a:p>
            <a:pPr algn="ctr" fontAlgn="base">
              <a:spcBef>
                <a:spcPct val="0"/>
              </a:spcBef>
              <a:spcAft>
                <a:spcPct val="0"/>
              </a:spcAft>
            </a:pPr>
            <a:r>
              <a:rPr lang="en-US" sz="1400" dirty="0">
                <a:solidFill>
                  <a:srgbClr val="000000"/>
                </a:solidFill>
                <a:latin typeface="Gill Sans MT" pitchFamily="34" charset="0"/>
              </a:rPr>
              <a:t>FP PRF, each managed</a:t>
            </a:r>
          </a:p>
          <a:p>
            <a:pPr algn="ctr" fontAlgn="base">
              <a:spcBef>
                <a:spcPct val="0"/>
              </a:spcBef>
              <a:spcAft>
                <a:spcPct val="0"/>
              </a:spcAft>
            </a:pPr>
            <a:r>
              <a:rPr lang="en-US" sz="1400" dirty="0">
                <a:solidFill>
                  <a:srgbClr val="000000"/>
                </a:solidFill>
                <a:latin typeface="Gill Sans MT" pitchFamily="34" charset="0"/>
              </a:rPr>
              <a:t>separately with their</a:t>
            </a:r>
          </a:p>
          <a:p>
            <a:pPr algn="ctr" fontAlgn="base">
              <a:spcBef>
                <a:spcPct val="0"/>
              </a:spcBef>
              <a:spcAft>
                <a:spcPct val="0"/>
              </a:spcAft>
            </a:pPr>
            <a:r>
              <a:rPr lang="en-US" sz="1400" dirty="0">
                <a:solidFill>
                  <a:srgbClr val="000000"/>
                </a:solidFill>
                <a:latin typeface="Gill Sans MT" pitchFamily="34" charset="0"/>
              </a:rPr>
              <a:t>own free lists</a:t>
            </a:r>
          </a:p>
        </p:txBody>
      </p:sp>
      <p:sp>
        <p:nvSpPr>
          <p:cNvPr id="499728" name="AutoShape 16"/>
          <p:cNvSpPr>
            <a:spLocks noChangeArrowheads="1"/>
          </p:cNvSpPr>
          <p:nvPr/>
        </p:nvSpPr>
        <p:spPr bwMode="auto">
          <a:xfrm>
            <a:off x="2522538" y="4421188"/>
            <a:ext cx="455612" cy="911225"/>
          </a:xfrm>
          <a:prstGeom prst="roundRect">
            <a:avLst>
              <a:gd name="adj" fmla="val 16667"/>
            </a:avLst>
          </a:prstGeom>
          <a:solidFill>
            <a:srgbClr val="FFCC00"/>
          </a:solidFill>
          <a:ln w="9525">
            <a:noFill/>
            <a:round/>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vert="eaVert" wrap="none" anchor="ctr"/>
          <a:lstStyle/>
          <a:p>
            <a:pPr algn="ctr" fontAlgn="base">
              <a:spcBef>
                <a:spcPct val="0"/>
              </a:spcBef>
              <a:spcAft>
                <a:spcPct val="0"/>
              </a:spcAft>
            </a:pPr>
            <a:r>
              <a:rPr lang="en-US" dirty="0">
                <a:solidFill>
                  <a:srgbClr val="000000"/>
                </a:solidFill>
                <a:latin typeface="Gill Sans MT" pitchFamily="34" charset="0"/>
              </a:rPr>
              <a:t>Port 0</a:t>
            </a:r>
          </a:p>
        </p:txBody>
      </p:sp>
      <p:sp>
        <p:nvSpPr>
          <p:cNvPr id="499722" name="Rectangle 10"/>
          <p:cNvSpPr>
            <a:spLocks noChangeArrowheads="1"/>
          </p:cNvSpPr>
          <p:nvPr/>
        </p:nvSpPr>
        <p:spPr bwMode="auto">
          <a:xfrm>
            <a:off x="1916113" y="4418013"/>
            <a:ext cx="531812" cy="152400"/>
          </a:xfrm>
          <a:prstGeom prst="rect">
            <a:avLst/>
          </a:prstGeom>
          <a:solidFill>
            <a:schemeClr val="accent1"/>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499723" name="Rectangle 11"/>
          <p:cNvSpPr>
            <a:spLocks noChangeArrowheads="1"/>
          </p:cNvSpPr>
          <p:nvPr/>
        </p:nvSpPr>
        <p:spPr bwMode="auto">
          <a:xfrm>
            <a:off x="1916113" y="4570413"/>
            <a:ext cx="531812" cy="152400"/>
          </a:xfrm>
          <a:prstGeom prst="rect">
            <a:avLst/>
          </a:prstGeom>
          <a:solidFill>
            <a:schemeClr val="accent1"/>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499724" name="Rectangle 12"/>
          <p:cNvSpPr>
            <a:spLocks noChangeArrowheads="1"/>
          </p:cNvSpPr>
          <p:nvPr/>
        </p:nvSpPr>
        <p:spPr bwMode="auto">
          <a:xfrm>
            <a:off x="1916113" y="4722813"/>
            <a:ext cx="531812" cy="152400"/>
          </a:xfrm>
          <a:prstGeom prst="rect">
            <a:avLst/>
          </a:prstGeom>
          <a:solidFill>
            <a:schemeClr val="accent1"/>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499725" name="Rectangle 13"/>
          <p:cNvSpPr>
            <a:spLocks noChangeArrowheads="1"/>
          </p:cNvSpPr>
          <p:nvPr/>
        </p:nvSpPr>
        <p:spPr bwMode="auto">
          <a:xfrm>
            <a:off x="1916113" y="4875213"/>
            <a:ext cx="531812" cy="152400"/>
          </a:xfrm>
          <a:prstGeom prst="rect">
            <a:avLst/>
          </a:prstGeom>
          <a:solidFill>
            <a:schemeClr val="accent1"/>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499726" name="Rectangle 14"/>
          <p:cNvSpPr>
            <a:spLocks noChangeArrowheads="1"/>
          </p:cNvSpPr>
          <p:nvPr/>
        </p:nvSpPr>
        <p:spPr bwMode="auto">
          <a:xfrm>
            <a:off x="1916113" y="5027613"/>
            <a:ext cx="531812" cy="152400"/>
          </a:xfrm>
          <a:prstGeom prst="rect">
            <a:avLst/>
          </a:prstGeom>
          <a:solidFill>
            <a:schemeClr val="accent1"/>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499727" name="Rectangle 15"/>
          <p:cNvSpPr>
            <a:spLocks noChangeArrowheads="1"/>
          </p:cNvSpPr>
          <p:nvPr/>
        </p:nvSpPr>
        <p:spPr bwMode="auto">
          <a:xfrm>
            <a:off x="1916113" y="5180013"/>
            <a:ext cx="531812" cy="152400"/>
          </a:xfrm>
          <a:prstGeom prst="rect">
            <a:avLst/>
          </a:prstGeom>
          <a:solidFill>
            <a:schemeClr val="accent1"/>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499742" name="AutoShape 30"/>
          <p:cNvSpPr>
            <a:spLocks noChangeArrowheads="1"/>
          </p:cNvSpPr>
          <p:nvPr/>
        </p:nvSpPr>
        <p:spPr bwMode="auto">
          <a:xfrm>
            <a:off x="3736975" y="4414838"/>
            <a:ext cx="455613" cy="911225"/>
          </a:xfrm>
          <a:prstGeom prst="roundRect">
            <a:avLst>
              <a:gd name="adj" fmla="val 16667"/>
            </a:avLst>
          </a:prstGeom>
          <a:solidFill>
            <a:srgbClr val="FFFF00"/>
          </a:solidFill>
          <a:ln w="9525">
            <a:noFill/>
            <a:round/>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vert="eaVert" wrap="none" anchor="ctr"/>
          <a:lstStyle/>
          <a:p>
            <a:pPr algn="ctr" fontAlgn="base">
              <a:spcBef>
                <a:spcPct val="0"/>
              </a:spcBef>
              <a:spcAft>
                <a:spcPct val="0"/>
              </a:spcAft>
            </a:pPr>
            <a:r>
              <a:rPr lang="en-US">
                <a:solidFill>
                  <a:srgbClr val="000000"/>
                </a:solidFill>
                <a:latin typeface="Gill Sans MT" pitchFamily="34" charset="0"/>
              </a:rPr>
              <a:t>Port 2</a:t>
            </a:r>
          </a:p>
        </p:txBody>
      </p:sp>
      <p:sp>
        <p:nvSpPr>
          <p:cNvPr id="499716" name="Rectangle 4"/>
          <p:cNvSpPr>
            <a:spLocks noChangeArrowheads="1"/>
          </p:cNvSpPr>
          <p:nvPr/>
        </p:nvSpPr>
        <p:spPr bwMode="auto">
          <a:xfrm>
            <a:off x="4799013" y="4414838"/>
            <a:ext cx="531812" cy="152400"/>
          </a:xfrm>
          <a:prstGeom prst="rect">
            <a:avLst/>
          </a:prstGeom>
          <a:solidFill>
            <a:schemeClr val="accent1"/>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499717" name="Rectangle 5"/>
          <p:cNvSpPr>
            <a:spLocks noChangeArrowheads="1"/>
          </p:cNvSpPr>
          <p:nvPr/>
        </p:nvSpPr>
        <p:spPr bwMode="auto">
          <a:xfrm>
            <a:off x="4799013" y="4567238"/>
            <a:ext cx="531812" cy="152400"/>
          </a:xfrm>
          <a:prstGeom prst="rect">
            <a:avLst/>
          </a:prstGeom>
          <a:solidFill>
            <a:schemeClr val="accent1"/>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499718" name="Rectangle 6"/>
          <p:cNvSpPr>
            <a:spLocks noChangeArrowheads="1"/>
          </p:cNvSpPr>
          <p:nvPr/>
        </p:nvSpPr>
        <p:spPr bwMode="auto">
          <a:xfrm>
            <a:off x="4799013" y="4719638"/>
            <a:ext cx="531812" cy="152400"/>
          </a:xfrm>
          <a:prstGeom prst="rect">
            <a:avLst/>
          </a:prstGeom>
          <a:solidFill>
            <a:schemeClr val="accent1"/>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499719" name="Rectangle 7"/>
          <p:cNvSpPr>
            <a:spLocks noChangeArrowheads="1"/>
          </p:cNvSpPr>
          <p:nvPr/>
        </p:nvSpPr>
        <p:spPr bwMode="auto">
          <a:xfrm>
            <a:off x="4799013" y="5021263"/>
            <a:ext cx="531812" cy="152400"/>
          </a:xfrm>
          <a:prstGeom prst="rect">
            <a:avLst/>
          </a:prstGeom>
          <a:solidFill>
            <a:schemeClr val="accent1"/>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499720" name="Rectangle 8"/>
          <p:cNvSpPr>
            <a:spLocks noChangeArrowheads="1"/>
          </p:cNvSpPr>
          <p:nvPr/>
        </p:nvSpPr>
        <p:spPr bwMode="auto">
          <a:xfrm>
            <a:off x="4799013" y="5173663"/>
            <a:ext cx="531812" cy="152400"/>
          </a:xfrm>
          <a:prstGeom prst="rect">
            <a:avLst/>
          </a:prstGeom>
          <a:solidFill>
            <a:schemeClr val="accent1"/>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499721" name="Rectangle 9"/>
          <p:cNvSpPr>
            <a:spLocks noChangeArrowheads="1"/>
          </p:cNvSpPr>
          <p:nvPr/>
        </p:nvSpPr>
        <p:spPr bwMode="auto">
          <a:xfrm>
            <a:off x="4799013" y="4870450"/>
            <a:ext cx="531812" cy="152400"/>
          </a:xfrm>
          <a:prstGeom prst="rect">
            <a:avLst/>
          </a:prstGeom>
          <a:solidFill>
            <a:schemeClr val="accent1"/>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Tree>
    <p:extLst>
      <p:ext uri="{BB962C8B-B14F-4D97-AF65-F5344CB8AC3E}">
        <p14:creationId xmlns:p14="http://schemas.microsoft.com/office/powerpoint/2010/main" val="25278614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9978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9978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9978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9787" grpId="0"/>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815" name="Freeform 55"/>
          <p:cNvSpPr>
            <a:spLocks/>
          </p:cNvSpPr>
          <p:nvPr/>
        </p:nvSpPr>
        <p:spPr bwMode="auto">
          <a:xfrm>
            <a:off x="1765300" y="2973388"/>
            <a:ext cx="455613" cy="150812"/>
          </a:xfrm>
          <a:custGeom>
            <a:avLst/>
            <a:gdLst/>
            <a:ahLst/>
            <a:cxnLst>
              <a:cxn ang="0">
                <a:pos x="0" y="191"/>
              </a:cxn>
              <a:cxn ang="0">
                <a:pos x="95" y="191"/>
              </a:cxn>
              <a:cxn ang="0">
                <a:pos x="143" y="143"/>
              </a:cxn>
              <a:cxn ang="0">
                <a:pos x="191" y="191"/>
              </a:cxn>
              <a:cxn ang="0">
                <a:pos x="287" y="191"/>
              </a:cxn>
              <a:cxn ang="0">
                <a:pos x="191" y="0"/>
              </a:cxn>
              <a:cxn ang="0">
                <a:pos x="95" y="0"/>
              </a:cxn>
              <a:cxn ang="0">
                <a:pos x="0" y="191"/>
              </a:cxn>
            </a:cxnLst>
            <a:rect l="0" t="0" r="r" b="b"/>
            <a:pathLst>
              <a:path w="287" h="191">
                <a:moveTo>
                  <a:pt x="0" y="191"/>
                </a:moveTo>
                <a:lnTo>
                  <a:pt x="95" y="191"/>
                </a:lnTo>
                <a:lnTo>
                  <a:pt x="143" y="143"/>
                </a:lnTo>
                <a:lnTo>
                  <a:pt x="191" y="191"/>
                </a:lnTo>
                <a:lnTo>
                  <a:pt x="287" y="191"/>
                </a:lnTo>
                <a:lnTo>
                  <a:pt x="191" y="0"/>
                </a:lnTo>
                <a:lnTo>
                  <a:pt x="95" y="0"/>
                </a:lnTo>
                <a:lnTo>
                  <a:pt x="0" y="191"/>
                </a:lnTo>
                <a:close/>
              </a:path>
            </a:pathLst>
          </a:custGeom>
          <a:solidFill>
            <a:srgbClr val="3366FF"/>
          </a:solidFill>
          <a:ln w="9525">
            <a:noFill/>
            <a:round/>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a:lstStyle/>
          <a:p>
            <a:pPr algn="ctr" fontAlgn="base">
              <a:spcBef>
                <a:spcPct val="0"/>
              </a:spcBef>
              <a:spcAft>
                <a:spcPct val="0"/>
              </a:spcAft>
            </a:pPr>
            <a:endParaRPr lang="en-US" sz="1600">
              <a:solidFill>
                <a:srgbClr val="000000"/>
              </a:solidFill>
              <a:latin typeface="Gill Sans MT" pitchFamily="34" charset="0"/>
            </a:endParaRPr>
          </a:p>
        </p:txBody>
      </p:sp>
      <p:sp>
        <p:nvSpPr>
          <p:cNvPr id="501816" name="Freeform 56"/>
          <p:cNvSpPr>
            <a:spLocks/>
          </p:cNvSpPr>
          <p:nvPr/>
        </p:nvSpPr>
        <p:spPr bwMode="auto">
          <a:xfrm>
            <a:off x="2903538" y="2973388"/>
            <a:ext cx="455612" cy="150812"/>
          </a:xfrm>
          <a:custGeom>
            <a:avLst/>
            <a:gdLst/>
            <a:ahLst/>
            <a:cxnLst>
              <a:cxn ang="0">
                <a:pos x="0" y="191"/>
              </a:cxn>
              <a:cxn ang="0">
                <a:pos x="95" y="191"/>
              </a:cxn>
              <a:cxn ang="0">
                <a:pos x="143" y="143"/>
              </a:cxn>
              <a:cxn ang="0">
                <a:pos x="191" y="191"/>
              </a:cxn>
              <a:cxn ang="0">
                <a:pos x="287" y="191"/>
              </a:cxn>
              <a:cxn ang="0">
                <a:pos x="191" y="0"/>
              </a:cxn>
              <a:cxn ang="0">
                <a:pos x="95" y="0"/>
              </a:cxn>
              <a:cxn ang="0">
                <a:pos x="0" y="191"/>
              </a:cxn>
            </a:cxnLst>
            <a:rect l="0" t="0" r="r" b="b"/>
            <a:pathLst>
              <a:path w="287" h="191">
                <a:moveTo>
                  <a:pt x="0" y="191"/>
                </a:moveTo>
                <a:lnTo>
                  <a:pt x="95" y="191"/>
                </a:lnTo>
                <a:lnTo>
                  <a:pt x="143" y="143"/>
                </a:lnTo>
                <a:lnTo>
                  <a:pt x="191" y="191"/>
                </a:lnTo>
                <a:lnTo>
                  <a:pt x="287" y="191"/>
                </a:lnTo>
                <a:lnTo>
                  <a:pt x="191" y="0"/>
                </a:lnTo>
                <a:lnTo>
                  <a:pt x="95" y="0"/>
                </a:lnTo>
                <a:lnTo>
                  <a:pt x="0" y="191"/>
                </a:lnTo>
                <a:close/>
              </a:path>
            </a:pathLst>
          </a:custGeom>
          <a:solidFill>
            <a:srgbClr val="3366FF"/>
          </a:solidFill>
          <a:ln w="9525">
            <a:noFill/>
            <a:round/>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a:lstStyle/>
          <a:p>
            <a:pPr algn="ctr" fontAlgn="base">
              <a:spcBef>
                <a:spcPct val="0"/>
              </a:spcBef>
              <a:spcAft>
                <a:spcPct val="0"/>
              </a:spcAft>
            </a:pPr>
            <a:endParaRPr lang="en-US" sz="1600">
              <a:solidFill>
                <a:srgbClr val="000000"/>
              </a:solidFill>
              <a:latin typeface="Gill Sans MT" pitchFamily="34" charset="0"/>
            </a:endParaRPr>
          </a:p>
        </p:txBody>
      </p:sp>
      <p:sp>
        <p:nvSpPr>
          <p:cNvPr id="501817" name="Freeform 57"/>
          <p:cNvSpPr>
            <a:spLocks/>
          </p:cNvSpPr>
          <p:nvPr/>
        </p:nvSpPr>
        <p:spPr bwMode="auto">
          <a:xfrm>
            <a:off x="4041775" y="2973388"/>
            <a:ext cx="455613" cy="150812"/>
          </a:xfrm>
          <a:custGeom>
            <a:avLst/>
            <a:gdLst/>
            <a:ahLst/>
            <a:cxnLst>
              <a:cxn ang="0">
                <a:pos x="0" y="191"/>
              </a:cxn>
              <a:cxn ang="0">
                <a:pos x="95" y="191"/>
              </a:cxn>
              <a:cxn ang="0">
                <a:pos x="143" y="143"/>
              </a:cxn>
              <a:cxn ang="0">
                <a:pos x="191" y="191"/>
              </a:cxn>
              <a:cxn ang="0">
                <a:pos x="287" y="191"/>
              </a:cxn>
              <a:cxn ang="0">
                <a:pos x="191" y="0"/>
              </a:cxn>
              <a:cxn ang="0">
                <a:pos x="95" y="0"/>
              </a:cxn>
              <a:cxn ang="0">
                <a:pos x="0" y="191"/>
              </a:cxn>
            </a:cxnLst>
            <a:rect l="0" t="0" r="r" b="b"/>
            <a:pathLst>
              <a:path w="287" h="191">
                <a:moveTo>
                  <a:pt x="0" y="191"/>
                </a:moveTo>
                <a:lnTo>
                  <a:pt x="95" y="191"/>
                </a:lnTo>
                <a:lnTo>
                  <a:pt x="143" y="143"/>
                </a:lnTo>
                <a:lnTo>
                  <a:pt x="191" y="191"/>
                </a:lnTo>
                <a:lnTo>
                  <a:pt x="287" y="191"/>
                </a:lnTo>
                <a:lnTo>
                  <a:pt x="191" y="0"/>
                </a:lnTo>
                <a:lnTo>
                  <a:pt x="95" y="0"/>
                </a:lnTo>
                <a:lnTo>
                  <a:pt x="0" y="191"/>
                </a:lnTo>
                <a:close/>
              </a:path>
            </a:pathLst>
          </a:custGeom>
          <a:solidFill>
            <a:srgbClr val="3366FF"/>
          </a:solidFill>
          <a:ln w="9525">
            <a:noFill/>
            <a:round/>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a:lstStyle/>
          <a:p>
            <a:pPr algn="ctr" fontAlgn="base">
              <a:spcBef>
                <a:spcPct val="0"/>
              </a:spcBef>
              <a:spcAft>
                <a:spcPct val="0"/>
              </a:spcAft>
            </a:pPr>
            <a:endParaRPr lang="en-US" sz="1600">
              <a:solidFill>
                <a:srgbClr val="000000"/>
              </a:solidFill>
              <a:latin typeface="Gill Sans MT" pitchFamily="34" charset="0"/>
            </a:endParaRPr>
          </a:p>
        </p:txBody>
      </p:sp>
      <p:sp>
        <p:nvSpPr>
          <p:cNvPr id="501818" name="Freeform 58"/>
          <p:cNvSpPr>
            <a:spLocks/>
          </p:cNvSpPr>
          <p:nvPr/>
        </p:nvSpPr>
        <p:spPr bwMode="auto">
          <a:xfrm>
            <a:off x="5180013" y="2973388"/>
            <a:ext cx="455612" cy="150812"/>
          </a:xfrm>
          <a:custGeom>
            <a:avLst/>
            <a:gdLst/>
            <a:ahLst/>
            <a:cxnLst>
              <a:cxn ang="0">
                <a:pos x="0" y="191"/>
              </a:cxn>
              <a:cxn ang="0">
                <a:pos x="95" y="191"/>
              </a:cxn>
              <a:cxn ang="0">
                <a:pos x="143" y="143"/>
              </a:cxn>
              <a:cxn ang="0">
                <a:pos x="191" y="191"/>
              </a:cxn>
              <a:cxn ang="0">
                <a:pos x="287" y="191"/>
              </a:cxn>
              <a:cxn ang="0">
                <a:pos x="191" y="0"/>
              </a:cxn>
              <a:cxn ang="0">
                <a:pos x="95" y="0"/>
              </a:cxn>
              <a:cxn ang="0">
                <a:pos x="0" y="191"/>
              </a:cxn>
            </a:cxnLst>
            <a:rect l="0" t="0" r="r" b="b"/>
            <a:pathLst>
              <a:path w="287" h="191">
                <a:moveTo>
                  <a:pt x="0" y="191"/>
                </a:moveTo>
                <a:lnTo>
                  <a:pt x="95" y="191"/>
                </a:lnTo>
                <a:lnTo>
                  <a:pt x="143" y="143"/>
                </a:lnTo>
                <a:lnTo>
                  <a:pt x="191" y="191"/>
                </a:lnTo>
                <a:lnTo>
                  <a:pt x="287" y="191"/>
                </a:lnTo>
                <a:lnTo>
                  <a:pt x="191" y="0"/>
                </a:lnTo>
                <a:lnTo>
                  <a:pt x="95" y="0"/>
                </a:lnTo>
                <a:lnTo>
                  <a:pt x="0" y="191"/>
                </a:lnTo>
                <a:close/>
              </a:path>
            </a:pathLst>
          </a:custGeom>
          <a:solidFill>
            <a:srgbClr val="3366FF"/>
          </a:solidFill>
          <a:ln w="9525">
            <a:noFill/>
            <a:round/>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a:lstStyle/>
          <a:p>
            <a:pPr algn="ctr" fontAlgn="base">
              <a:spcBef>
                <a:spcPct val="0"/>
              </a:spcBef>
              <a:spcAft>
                <a:spcPct val="0"/>
              </a:spcAft>
            </a:pPr>
            <a:endParaRPr lang="en-US" sz="1600">
              <a:solidFill>
                <a:srgbClr val="000000"/>
              </a:solidFill>
              <a:latin typeface="Gill Sans MT" pitchFamily="34" charset="0"/>
            </a:endParaRPr>
          </a:p>
        </p:txBody>
      </p:sp>
      <p:sp>
        <p:nvSpPr>
          <p:cNvPr id="501819" name="Freeform 59"/>
          <p:cNvSpPr>
            <a:spLocks/>
          </p:cNvSpPr>
          <p:nvPr/>
        </p:nvSpPr>
        <p:spPr bwMode="auto">
          <a:xfrm>
            <a:off x="6318250" y="2973388"/>
            <a:ext cx="455613" cy="150812"/>
          </a:xfrm>
          <a:custGeom>
            <a:avLst/>
            <a:gdLst/>
            <a:ahLst/>
            <a:cxnLst>
              <a:cxn ang="0">
                <a:pos x="0" y="191"/>
              </a:cxn>
              <a:cxn ang="0">
                <a:pos x="95" y="191"/>
              </a:cxn>
              <a:cxn ang="0">
                <a:pos x="143" y="143"/>
              </a:cxn>
              <a:cxn ang="0">
                <a:pos x="191" y="191"/>
              </a:cxn>
              <a:cxn ang="0">
                <a:pos x="287" y="191"/>
              </a:cxn>
              <a:cxn ang="0">
                <a:pos x="191" y="0"/>
              </a:cxn>
              <a:cxn ang="0">
                <a:pos x="95" y="0"/>
              </a:cxn>
              <a:cxn ang="0">
                <a:pos x="0" y="191"/>
              </a:cxn>
            </a:cxnLst>
            <a:rect l="0" t="0" r="r" b="b"/>
            <a:pathLst>
              <a:path w="287" h="191">
                <a:moveTo>
                  <a:pt x="0" y="191"/>
                </a:moveTo>
                <a:lnTo>
                  <a:pt x="95" y="191"/>
                </a:lnTo>
                <a:lnTo>
                  <a:pt x="143" y="143"/>
                </a:lnTo>
                <a:lnTo>
                  <a:pt x="191" y="191"/>
                </a:lnTo>
                <a:lnTo>
                  <a:pt x="287" y="191"/>
                </a:lnTo>
                <a:lnTo>
                  <a:pt x="191" y="0"/>
                </a:lnTo>
                <a:lnTo>
                  <a:pt x="95" y="0"/>
                </a:lnTo>
                <a:lnTo>
                  <a:pt x="0" y="191"/>
                </a:lnTo>
                <a:close/>
              </a:path>
            </a:pathLst>
          </a:custGeom>
          <a:solidFill>
            <a:srgbClr val="3366FF"/>
          </a:solidFill>
          <a:ln w="9525">
            <a:noFill/>
            <a:round/>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a:lstStyle/>
          <a:p>
            <a:pPr algn="ctr" fontAlgn="base">
              <a:spcBef>
                <a:spcPct val="0"/>
              </a:spcBef>
              <a:spcAft>
                <a:spcPct val="0"/>
              </a:spcAft>
            </a:pPr>
            <a:endParaRPr lang="en-US" sz="1600">
              <a:solidFill>
                <a:srgbClr val="000000"/>
              </a:solidFill>
              <a:latin typeface="Gill Sans MT" pitchFamily="34" charset="0"/>
            </a:endParaRPr>
          </a:p>
        </p:txBody>
      </p:sp>
      <p:sp>
        <p:nvSpPr>
          <p:cNvPr id="501820" name="Freeform 60"/>
          <p:cNvSpPr>
            <a:spLocks/>
          </p:cNvSpPr>
          <p:nvPr/>
        </p:nvSpPr>
        <p:spPr bwMode="auto">
          <a:xfrm>
            <a:off x="7456488" y="2973388"/>
            <a:ext cx="455612" cy="150812"/>
          </a:xfrm>
          <a:custGeom>
            <a:avLst/>
            <a:gdLst/>
            <a:ahLst/>
            <a:cxnLst>
              <a:cxn ang="0">
                <a:pos x="0" y="191"/>
              </a:cxn>
              <a:cxn ang="0">
                <a:pos x="95" y="191"/>
              </a:cxn>
              <a:cxn ang="0">
                <a:pos x="143" y="143"/>
              </a:cxn>
              <a:cxn ang="0">
                <a:pos x="191" y="191"/>
              </a:cxn>
              <a:cxn ang="0">
                <a:pos x="287" y="191"/>
              </a:cxn>
              <a:cxn ang="0">
                <a:pos x="191" y="0"/>
              </a:cxn>
              <a:cxn ang="0">
                <a:pos x="95" y="0"/>
              </a:cxn>
              <a:cxn ang="0">
                <a:pos x="0" y="191"/>
              </a:cxn>
            </a:cxnLst>
            <a:rect l="0" t="0" r="r" b="b"/>
            <a:pathLst>
              <a:path w="287" h="191">
                <a:moveTo>
                  <a:pt x="0" y="191"/>
                </a:moveTo>
                <a:lnTo>
                  <a:pt x="95" y="191"/>
                </a:lnTo>
                <a:lnTo>
                  <a:pt x="143" y="143"/>
                </a:lnTo>
                <a:lnTo>
                  <a:pt x="191" y="191"/>
                </a:lnTo>
                <a:lnTo>
                  <a:pt x="287" y="191"/>
                </a:lnTo>
                <a:lnTo>
                  <a:pt x="191" y="0"/>
                </a:lnTo>
                <a:lnTo>
                  <a:pt x="95" y="0"/>
                </a:lnTo>
                <a:lnTo>
                  <a:pt x="0" y="191"/>
                </a:lnTo>
                <a:close/>
              </a:path>
            </a:pathLst>
          </a:custGeom>
          <a:solidFill>
            <a:srgbClr val="3366FF"/>
          </a:solidFill>
          <a:ln w="9525">
            <a:noFill/>
            <a:round/>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a:lstStyle/>
          <a:p>
            <a:pPr algn="ctr" fontAlgn="base">
              <a:spcBef>
                <a:spcPct val="0"/>
              </a:spcBef>
              <a:spcAft>
                <a:spcPct val="0"/>
              </a:spcAft>
            </a:pPr>
            <a:endParaRPr lang="en-US" sz="1600">
              <a:solidFill>
                <a:srgbClr val="000000"/>
              </a:solidFill>
              <a:latin typeface="Gill Sans MT" pitchFamily="34" charset="0"/>
            </a:endParaRPr>
          </a:p>
        </p:txBody>
      </p:sp>
      <p:sp>
        <p:nvSpPr>
          <p:cNvPr id="501762" name="Rectangle 2"/>
          <p:cNvSpPr>
            <a:spLocks noGrp="1" noChangeArrowheads="1"/>
          </p:cNvSpPr>
          <p:nvPr>
            <p:ph type="title"/>
          </p:nvPr>
        </p:nvSpPr>
        <p:spPr/>
        <p:txBody>
          <a:bodyPr>
            <a:normAutofit fontScale="90000"/>
          </a:bodyPr>
          <a:lstStyle/>
          <a:p>
            <a:r>
              <a:rPr lang="en-US"/>
              <a:t>Decentralized RS (3/4)</a:t>
            </a:r>
            <a:endParaRPr lang="en-US" dirty="0"/>
          </a:p>
        </p:txBody>
      </p:sp>
      <p:sp>
        <p:nvSpPr>
          <p:cNvPr id="501763" name="Rectangle 3"/>
          <p:cNvSpPr>
            <a:spLocks noGrp="1" noChangeArrowheads="1"/>
          </p:cNvSpPr>
          <p:nvPr>
            <p:ph idx="1"/>
          </p:nvPr>
        </p:nvSpPr>
        <p:spPr/>
        <p:txBody>
          <a:bodyPr>
            <a:normAutofit/>
          </a:bodyPr>
          <a:lstStyle/>
          <a:p>
            <a:r>
              <a:rPr lang="en-US" dirty="0"/>
              <a:t>Fully generalized decentralized RS</a:t>
            </a:r>
          </a:p>
          <a:p>
            <a:endParaRPr lang="en-US" dirty="0"/>
          </a:p>
          <a:p>
            <a:endParaRPr lang="en-US" dirty="0"/>
          </a:p>
          <a:p>
            <a:endParaRPr lang="en-US" dirty="0"/>
          </a:p>
          <a:p>
            <a:endParaRPr lang="en-US" dirty="0"/>
          </a:p>
          <a:p>
            <a:endParaRPr lang="en-US" dirty="0"/>
          </a:p>
          <a:p>
            <a:endParaRPr lang="en-US" dirty="0"/>
          </a:p>
          <a:p>
            <a:r>
              <a:rPr lang="en-US" dirty="0"/>
              <a:t>Over-doing it can make RS and select smaller</a:t>
            </a:r>
            <a:br>
              <a:rPr lang="en-US" dirty="0"/>
            </a:br>
            <a:r>
              <a:rPr lang="en-US" dirty="0"/>
              <a:t>… but tag broadcast may get out of control</a:t>
            </a:r>
          </a:p>
        </p:txBody>
      </p:sp>
      <p:sp>
        <p:nvSpPr>
          <p:cNvPr id="501776" name="AutoShape 16"/>
          <p:cNvSpPr>
            <a:spLocks noChangeArrowheads="1"/>
          </p:cNvSpPr>
          <p:nvPr/>
        </p:nvSpPr>
        <p:spPr bwMode="auto">
          <a:xfrm>
            <a:off x="1765300" y="3197225"/>
            <a:ext cx="455613" cy="911225"/>
          </a:xfrm>
          <a:prstGeom prst="roundRect">
            <a:avLst>
              <a:gd name="adj" fmla="val 16667"/>
            </a:avLst>
          </a:prstGeom>
          <a:solidFill>
            <a:srgbClr val="FFCC00"/>
          </a:solidFill>
          <a:ln w="9525">
            <a:noFill/>
            <a:round/>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vert="eaVert" wrap="none" anchor="ctr"/>
          <a:lstStyle/>
          <a:p>
            <a:pPr algn="ctr" fontAlgn="base">
              <a:spcBef>
                <a:spcPct val="0"/>
              </a:spcBef>
              <a:spcAft>
                <a:spcPct val="0"/>
              </a:spcAft>
            </a:pPr>
            <a:r>
              <a:rPr lang="en-US" dirty="0">
                <a:solidFill>
                  <a:srgbClr val="000000"/>
                </a:solidFill>
                <a:latin typeface="Gill Sans MT" pitchFamily="34" charset="0"/>
              </a:rPr>
              <a:t>Port 0</a:t>
            </a:r>
          </a:p>
        </p:txBody>
      </p:sp>
      <p:sp>
        <p:nvSpPr>
          <p:cNvPr id="501777" name="AutoShape 17"/>
          <p:cNvSpPr>
            <a:spLocks noChangeArrowheads="1"/>
          </p:cNvSpPr>
          <p:nvPr/>
        </p:nvSpPr>
        <p:spPr bwMode="auto">
          <a:xfrm>
            <a:off x="2903538" y="3197225"/>
            <a:ext cx="455612" cy="911225"/>
          </a:xfrm>
          <a:prstGeom prst="roundRect">
            <a:avLst>
              <a:gd name="adj" fmla="val 16667"/>
            </a:avLst>
          </a:prstGeom>
          <a:solidFill>
            <a:srgbClr val="00FF00"/>
          </a:solidFill>
          <a:ln w="9525">
            <a:noFill/>
            <a:round/>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vert="eaVert" wrap="none" anchor="ctr"/>
          <a:lstStyle/>
          <a:p>
            <a:pPr algn="ctr" fontAlgn="base">
              <a:spcBef>
                <a:spcPct val="0"/>
              </a:spcBef>
              <a:spcAft>
                <a:spcPct val="0"/>
              </a:spcAft>
            </a:pPr>
            <a:r>
              <a:rPr lang="en-US">
                <a:solidFill>
                  <a:srgbClr val="000000"/>
                </a:solidFill>
                <a:latin typeface="Gill Sans MT" pitchFamily="34" charset="0"/>
              </a:rPr>
              <a:t>Port 1</a:t>
            </a:r>
          </a:p>
        </p:txBody>
      </p:sp>
      <p:sp>
        <p:nvSpPr>
          <p:cNvPr id="501778" name="AutoShape 18"/>
          <p:cNvSpPr>
            <a:spLocks noChangeArrowheads="1"/>
          </p:cNvSpPr>
          <p:nvPr/>
        </p:nvSpPr>
        <p:spPr bwMode="auto">
          <a:xfrm>
            <a:off x="4041775" y="3194050"/>
            <a:ext cx="455613" cy="914400"/>
          </a:xfrm>
          <a:prstGeom prst="roundRect">
            <a:avLst>
              <a:gd name="adj" fmla="val 16667"/>
            </a:avLst>
          </a:prstGeom>
          <a:solidFill>
            <a:srgbClr val="FFFF00"/>
          </a:solidFill>
          <a:ln w="9525">
            <a:noFill/>
            <a:round/>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vert="eaVert" wrap="none" anchor="ctr"/>
          <a:lstStyle/>
          <a:p>
            <a:pPr algn="ctr" fontAlgn="base">
              <a:spcBef>
                <a:spcPct val="0"/>
              </a:spcBef>
              <a:spcAft>
                <a:spcPct val="0"/>
              </a:spcAft>
            </a:pPr>
            <a:r>
              <a:rPr lang="en-US">
                <a:solidFill>
                  <a:srgbClr val="000000"/>
                </a:solidFill>
                <a:latin typeface="Gill Sans MT" pitchFamily="34" charset="0"/>
              </a:rPr>
              <a:t>Port 2</a:t>
            </a:r>
          </a:p>
        </p:txBody>
      </p:sp>
      <p:sp>
        <p:nvSpPr>
          <p:cNvPr id="501779" name="AutoShape 19"/>
          <p:cNvSpPr>
            <a:spLocks noChangeArrowheads="1"/>
          </p:cNvSpPr>
          <p:nvPr/>
        </p:nvSpPr>
        <p:spPr bwMode="auto">
          <a:xfrm>
            <a:off x="5180013" y="3194050"/>
            <a:ext cx="455612" cy="914400"/>
          </a:xfrm>
          <a:prstGeom prst="roundRect">
            <a:avLst>
              <a:gd name="adj" fmla="val 16667"/>
            </a:avLst>
          </a:prstGeom>
          <a:solidFill>
            <a:srgbClr val="00CCFF"/>
          </a:solidFill>
          <a:ln w="9525">
            <a:noFill/>
            <a:round/>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vert="eaVert" wrap="none" anchor="ctr"/>
          <a:lstStyle/>
          <a:p>
            <a:pPr algn="ctr" fontAlgn="base">
              <a:spcBef>
                <a:spcPct val="0"/>
              </a:spcBef>
              <a:spcAft>
                <a:spcPct val="0"/>
              </a:spcAft>
            </a:pPr>
            <a:r>
              <a:rPr lang="en-US" dirty="0">
                <a:solidFill>
                  <a:srgbClr val="000000"/>
                </a:solidFill>
                <a:latin typeface="Gill Sans MT" pitchFamily="34" charset="0"/>
              </a:rPr>
              <a:t>Port 3</a:t>
            </a:r>
          </a:p>
        </p:txBody>
      </p:sp>
      <p:sp>
        <p:nvSpPr>
          <p:cNvPr id="501805" name="AutoShape 45"/>
          <p:cNvSpPr>
            <a:spLocks noChangeArrowheads="1"/>
          </p:cNvSpPr>
          <p:nvPr/>
        </p:nvSpPr>
        <p:spPr bwMode="auto">
          <a:xfrm>
            <a:off x="6318250" y="3194050"/>
            <a:ext cx="455613" cy="914400"/>
          </a:xfrm>
          <a:prstGeom prst="roundRect">
            <a:avLst>
              <a:gd name="adj" fmla="val 16667"/>
            </a:avLst>
          </a:prstGeom>
          <a:solidFill>
            <a:srgbClr val="FF00FF"/>
          </a:solidFill>
          <a:ln w="9525">
            <a:noFill/>
            <a:round/>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vert="eaVert" wrap="none" anchor="ctr"/>
          <a:lstStyle/>
          <a:p>
            <a:pPr algn="ctr" fontAlgn="base">
              <a:spcBef>
                <a:spcPct val="0"/>
              </a:spcBef>
              <a:spcAft>
                <a:spcPct val="0"/>
              </a:spcAft>
            </a:pPr>
            <a:r>
              <a:rPr lang="en-US">
                <a:solidFill>
                  <a:srgbClr val="000000"/>
                </a:solidFill>
                <a:latin typeface="Gill Sans MT" pitchFamily="34" charset="0"/>
              </a:rPr>
              <a:t>Port 4</a:t>
            </a:r>
          </a:p>
        </p:txBody>
      </p:sp>
      <p:sp>
        <p:nvSpPr>
          <p:cNvPr id="501812" name="AutoShape 52"/>
          <p:cNvSpPr>
            <a:spLocks noChangeArrowheads="1"/>
          </p:cNvSpPr>
          <p:nvPr/>
        </p:nvSpPr>
        <p:spPr bwMode="auto">
          <a:xfrm>
            <a:off x="7458075" y="3197225"/>
            <a:ext cx="454025" cy="914400"/>
          </a:xfrm>
          <a:prstGeom prst="roundRect">
            <a:avLst>
              <a:gd name="adj" fmla="val 16667"/>
            </a:avLst>
          </a:prstGeom>
          <a:solidFill>
            <a:srgbClr val="00FFFF"/>
          </a:solidFill>
          <a:ln w="9525">
            <a:noFill/>
            <a:round/>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vert="eaVert" wrap="none" anchor="ctr"/>
          <a:lstStyle/>
          <a:p>
            <a:pPr algn="ctr" fontAlgn="base">
              <a:spcBef>
                <a:spcPct val="0"/>
              </a:spcBef>
              <a:spcAft>
                <a:spcPct val="0"/>
              </a:spcAft>
            </a:pPr>
            <a:r>
              <a:rPr lang="en-US">
                <a:solidFill>
                  <a:srgbClr val="000000"/>
                </a:solidFill>
                <a:latin typeface="Gill Sans MT" pitchFamily="34" charset="0"/>
              </a:rPr>
              <a:t>Port 5</a:t>
            </a:r>
          </a:p>
        </p:txBody>
      </p:sp>
      <p:grpSp>
        <p:nvGrpSpPr>
          <p:cNvPr id="501829" name="Group 69"/>
          <p:cNvGrpSpPr>
            <a:grpSpLocks/>
          </p:cNvGrpSpPr>
          <p:nvPr/>
        </p:nvGrpSpPr>
        <p:grpSpPr bwMode="auto">
          <a:xfrm>
            <a:off x="1423988" y="4108450"/>
            <a:ext cx="5692775" cy="1588"/>
            <a:chOff x="897" y="2684"/>
            <a:chExt cx="3586" cy="1"/>
          </a:xfrm>
        </p:grpSpPr>
        <p:cxnSp>
          <p:nvCxnSpPr>
            <p:cNvPr id="501825" name="AutoShape 65"/>
            <p:cNvCxnSpPr>
              <a:cxnSpLocks noChangeShapeType="1"/>
              <a:stCxn id="501775" idx="2"/>
              <a:endCxn id="501794" idx="2"/>
            </p:cNvCxnSpPr>
            <p:nvPr/>
          </p:nvCxnSpPr>
          <p:spPr bwMode="auto">
            <a:xfrm rot="16200000" flipH="1">
              <a:off x="1972" y="1609"/>
              <a:ext cx="1" cy="2151"/>
            </a:xfrm>
            <a:prstGeom prst="bentConnector3">
              <a:avLst>
                <a:gd name="adj1" fmla="val 14400000"/>
              </a:avLst>
            </a:prstGeom>
            <a:noFill/>
            <a:ln w="9525">
              <a:solidFill>
                <a:schemeClr val="tx1"/>
              </a:solidFill>
              <a:miter lim="800000"/>
              <a:headEnd type="triangle" w="med" len="med"/>
              <a:tailEnd type="triangle" w="med" len="med"/>
            </a:ln>
            <a:effectLst/>
          </p:spPr>
        </p:cxnSp>
        <p:cxnSp>
          <p:nvCxnSpPr>
            <p:cNvPr id="501826" name="AutoShape 66"/>
            <p:cNvCxnSpPr>
              <a:cxnSpLocks noChangeShapeType="1"/>
              <a:stCxn id="501800" idx="2"/>
              <a:endCxn id="501807" idx="2"/>
            </p:cNvCxnSpPr>
            <p:nvPr/>
          </p:nvCxnSpPr>
          <p:spPr bwMode="auto">
            <a:xfrm rot="16200000" flipH="1">
              <a:off x="2689" y="1609"/>
              <a:ext cx="1" cy="2151"/>
            </a:xfrm>
            <a:prstGeom prst="bentConnector3">
              <a:avLst>
                <a:gd name="adj1" fmla="val 14400000"/>
              </a:avLst>
            </a:prstGeom>
            <a:noFill/>
            <a:ln w="9525">
              <a:solidFill>
                <a:schemeClr val="tx1"/>
              </a:solidFill>
              <a:miter lim="800000"/>
              <a:headEnd type="triangle" w="med" len="med"/>
              <a:tailEnd type="triangle" w="med" len="med"/>
            </a:ln>
            <a:effectLst/>
          </p:spPr>
        </p:cxnSp>
        <p:cxnSp>
          <p:nvCxnSpPr>
            <p:cNvPr id="501827" name="AutoShape 67"/>
            <p:cNvCxnSpPr>
              <a:cxnSpLocks noChangeShapeType="1"/>
              <a:stCxn id="501792" idx="2"/>
              <a:endCxn id="501814" idx="2"/>
            </p:cNvCxnSpPr>
            <p:nvPr/>
          </p:nvCxnSpPr>
          <p:spPr bwMode="auto">
            <a:xfrm rot="16200000" flipH="1">
              <a:off x="3406" y="1609"/>
              <a:ext cx="1" cy="2152"/>
            </a:xfrm>
            <a:prstGeom prst="bentConnector3">
              <a:avLst>
                <a:gd name="adj1" fmla="val 14400000"/>
              </a:avLst>
            </a:prstGeom>
            <a:noFill/>
            <a:ln w="9525">
              <a:solidFill>
                <a:schemeClr val="tx1"/>
              </a:solidFill>
              <a:miter lim="800000"/>
              <a:headEnd type="triangle" w="med" len="med"/>
              <a:tailEnd type="triangle" w="med" len="med"/>
            </a:ln>
            <a:effectLst/>
          </p:spPr>
        </p:cxnSp>
      </p:grpSp>
      <p:cxnSp>
        <p:nvCxnSpPr>
          <p:cNvPr id="501830" name="AutoShape 70"/>
          <p:cNvCxnSpPr>
            <a:cxnSpLocks noChangeShapeType="1"/>
            <a:stCxn id="501807" idx="2"/>
            <a:endCxn id="501814" idx="2"/>
          </p:cNvCxnSpPr>
          <p:nvPr/>
        </p:nvCxnSpPr>
        <p:spPr bwMode="auto">
          <a:xfrm rot="16200000" flipH="1">
            <a:off x="6546057" y="3539331"/>
            <a:ext cx="1588" cy="1139825"/>
          </a:xfrm>
          <a:prstGeom prst="bentConnector3">
            <a:avLst>
              <a:gd name="adj1" fmla="val 14400000"/>
            </a:avLst>
          </a:prstGeom>
          <a:noFill/>
          <a:ln w="9525">
            <a:solidFill>
              <a:schemeClr val="tx1"/>
            </a:solidFill>
            <a:miter lim="800000"/>
            <a:headEnd type="triangle" w="med" len="med"/>
            <a:tailEnd type="triangle" w="med" len="med"/>
          </a:ln>
          <a:effectLst/>
        </p:spPr>
      </p:cxnSp>
      <p:cxnSp>
        <p:nvCxnSpPr>
          <p:cNvPr id="501836" name="AutoShape 76"/>
          <p:cNvCxnSpPr>
            <a:cxnSpLocks noChangeShapeType="1"/>
            <a:stCxn id="501775" idx="2"/>
            <a:endCxn id="501794" idx="2"/>
          </p:cNvCxnSpPr>
          <p:nvPr/>
        </p:nvCxnSpPr>
        <p:spPr bwMode="auto">
          <a:xfrm rot="16200000" flipH="1">
            <a:off x="3130550" y="2401888"/>
            <a:ext cx="1588" cy="3414712"/>
          </a:xfrm>
          <a:prstGeom prst="bentConnector3">
            <a:avLst>
              <a:gd name="adj1" fmla="val 14400000"/>
            </a:avLst>
          </a:prstGeom>
          <a:noFill/>
          <a:ln w="9525">
            <a:solidFill>
              <a:schemeClr val="tx1"/>
            </a:solidFill>
            <a:miter lim="800000"/>
            <a:headEnd type="triangle" w="med" len="med"/>
            <a:tailEnd type="triangle" w="med" len="med"/>
          </a:ln>
          <a:effectLst/>
        </p:spPr>
      </p:cxnSp>
      <p:cxnSp>
        <p:nvCxnSpPr>
          <p:cNvPr id="501837" name="AutoShape 77"/>
          <p:cNvCxnSpPr>
            <a:cxnSpLocks noChangeShapeType="1"/>
            <a:stCxn id="501800" idx="2"/>
            <a:endCxn id="501792" idx="2"/>
          </p:cNvCxnSpPr>
          <p:nvPr/>
        </p:nvCxnSpPr>
        <p:spPr bwMode="auto">
          <a:xfrm rot="16200000" flipH="1">
            <a:off x="3130550" y="3540125"/>
            <a:ext cx="1588" cy="1138238"/>
          </a:xfrm>
          <a:prstGeom prst="bentConnector3">
            <a:avLst>
              <a:gd name="adj1" fmla="val 14400000"/>
            </a:avLst>
          </a:prstGeom>
          <a:noFill/>
          <a:ln w="9525">
            <a:solidFill>
              <a:schemeClr val="tx1"/>
            </a:solidFill>
            <a:miter lim="800000"/>
            <a:headEnd type="triangle" w="med" len="med"/>
            <a:tailEnd type="triangle" w="med" len="med"/>
          </a:ln>
          <a:effectLst/>
        </p:spPr>
      </p:cxnSp>
      <p:grpSp>
        <p:nvGrpSpPr>
          <p:cNvPr id="501851" name="Group 91"/>
          <p:cNvGrpSpPr>
            <a:grpSpLocks/>
          </p:cNvGrpSpPr>
          <p:nvPr/>
        </p:nvGrpSpPr>
        <p:grpSpPr bwMode="auto">
          <a:xfrm>
            <a:off x="1697038" y="2214563"/>
            <a:ext cx="6238875" cy="2200275"/>
            <a:chOff x="1069" y="1395"/>
            <a:chExt cx="3930" cy="1386"/>
          </a:xfrm>
          <a:scene3d>
            <a:camera prst="orthographicFront">
              <a:rot lat="0" lon="0" rev="0"/>
            </a:camera>
            <a:lightRig rig="contrasting" dir="t">
              <a:rot lat="0" lon="0" rev="1500000"/>
            </a:lightRig>
          </a:scene3d>
        </p:grpSpPr>
        <p:sp>
          <p:nvSpPr>
            <p:cNvPr id="501831" name="Text Box 71"/>
            <p:cNvSpPr txBox="1">
              <a:spLocks noChangeArrowheads="1"/>
            </p:cNvSpPr>
            <p:nvPr/>
          </p:nvSpPr>
          <p:spPr bwMode="auto">
            <a:xfrm>
              <a:off x="4645" y="1681"/>
              <a:ext cx="354" cy="194"/>
            </a:xfrm>
            <a:prstGeom prst="rect">
              <a:avLst/>
            </a:prstGeom>
            <a:noFill/>
            <a:ln w="9525">
              <a:noFill/>
              <a:miter lim="800000"/>
              <a:headEnd/>
              <a:tailEnd/>
            </a:ln>
            <a:effectLst>
              <a:outerShdw blurRad="149987" dist="250190" dir="8460000" algn="ctr">
                <a:srgbClr val="000000">
                  <a:alpha val="28000"/>
                </a:srgbClr>
              </a:outerShdw>
            </a:effectLst>
            <a:sp3d prstMaterial="metal">
              <a:bevelT w="88900" h="88900"/>
            </a:sp3d>
          </p:spPr>
          <p:txBody>
            <a:bodyPr wrap="none">
              <a:spAutoFit/>
            </a:bodyPr>
            <a:lstStyle/>
            <a:p>
              <a:pPr algn="ctr" fontAlgn="base">
                <a:spcBef>
                  <a:spcPct val="0"/>
                </a:spcBef>
                <a:spcAft>
                  <a:spcPct val="0"/>
                </a:spcAft>
              </a:pPr>
              <a:r>
                <a:rPr lang="en-US" sz="1400">
                  <a:solidFill>
                    <a:srgbClr val="000000"/>
                  </a:solidFill>
                  <a:latin typeface="Gill Sans MT" pitchFamily="34" charset="0"/>
                </a:rPr>
                <a:t>FAdd</a:t>
              </a:r>
            </a:p>
          </p:txBody>
        </p:sp>
        <p:sp>
          <p:nvSpPr>
            <p:cNvPr id="501832" name="Text Box 72"/>
            <p:cNvSpPr txBox="1">
              <a:spLocks noChangeArrowheads="1"/>
            </p:cNvSpPr>
            <p:nvPr/>
          </p:nvSpPr>
          <p:spPr bwMode="auto">
            <a:xfrm>
              <a:off x="3933" y="1681"/>
              <a:ext cx="374" cy="194"/>
            </a:xfrm>
            <a:prstGeom prst="rect">
              <a:avLst/>
            </a:prstGeom>
            <a:noFill/>
            <a:ln w="9525">
              <a:noFill/>
              <a:miter lim="800000"/>
              <a:headEnd/>
              <a:tailEnd/>
            </a:ln>
            <a:effectLst>
              <a:outerShdw blurRad="149987" dist="250190" dir="8460000" algn="ctr">
                <a:srgbClr val="000000">
                  <a:alpha val="28000"/>
                </a:srgbClr>
              </a:outerShdw>
            </a:effectLst>
            <a:sp3d prstMaterial="metal">
              <a:bevelT w="88900" h="88900"/>
            </a:sp3d>
          </p:spPr>
          <p:txBody>
            <a:bodyPr wrap="none">
              <a:spAutoFit/>
            </a:bodyPr>
            <a:lstStyle/>
            <a:p>
              <a:pPr algn="ctr" fontAlgn="base">
                <a:spcBef>
                  <a:spcPct val="0"/>
                </a:spcBef>
                <a:spcAft>
                  <a:spcPct val="0"/>
                </a:spcAft>
              </a:pPr>
              <a:r>
                <a:rPr lang="en-US" sz="1400">
                  <a:solidFill>
                    <a:srgbClr val="000000"/>
                  </a:solidFill>
                  <a:latin typeface="Gill Sans MT" pitchFamily="34" charset="0"/>
                </a:rPr>
                <a:t>FM/D</a:t>
              </a:r>
            </a:p>
          </p:txBody>
        </p:sp>
        <p:sp>
          <p:nvSpPr>
            <p:cNvPr id="501833" name="Text Box 73"/>
            <p:cNvSpPr txBox="1">
              <a:spLocks noChangeArrowheads="1"/>
            </p:cNvSpPr>
            <p:nvPr/>
          </p:nvSpPr>
          <p:spPr bwMode="auto">
            <a:xfrm>
              <a:off x="1069" y="1681"/>
              <a:ext cx="365" cy="194"/>
            </a:xfrm>
            <a:prstGeom prst="rect">
              <a:avLst/>
            </a:prstGeom>
            <a:noFill/>
            <a:ln w="9525">
              <a:noFill/>
              <a:miter lim="800000"/>
              <a:headEnd/>
              <a:tailEnd/>
            </a:ln>
            <a:effectLst>
              <a:outerShdw blurRad="149987" dist="250190" dir="8460000" algn="ctr">
                <a:srgbClr val="000000">
                  <a:alpha val="28000"/>
                </a:srgbClr>
              </a:outerShdw>
            </a:effectLst>
            <a:sp3d prstMaterial="metal">
              <a:bevelT w="88900" h="88900"/>
            </a:sp3d>
          </p:spPr>
          <p:txBody>
            <a:bodyPr wrap="none">
              <a:spAutoFit/>
            </a:bodyPr>
            <a:lstStyle/>
            <a:p>
              <a:pPr algn="ctr" fontAlgn="base">
                <a:spcBef>
                  <a:spcPct val="0"/>
                </a:spcBef>
                <a:spcAft>
                  <a:spcPct val="0"/>
                </a:spcAft>
              </a:pPr>
              <a:r>
                <a:rPr lang="en-US" sz="1400">
                  <a:solidFill>
                    <a:srgbClr val="000000"/>
                  </a:solidFill>
                  <a:latin typeface="Gill Sans MT" pitchFamily="34" charset="0"/>
                </a:rPr>
                <a:t>ALU</a:t>
              </a:r>
              <a:r>
                <a:rPr lang="en-US" sz="1400" baseline="-25000">
                  <a:solidFill>
                    <a:srgbClr val="000000"/>
                  </a:solidFill>
                  <a:latin typeface="Gill Sans MT" pitchFamily="34" charset="0"/>
                </a:rPr>
                <a:t>1</a:t>
              </a:r>
            </a:p>
          </p:txBody>
        </p:sp>
        <p:sp>
          <p:nvSpPr>
            <p:cNvPr id="501834" name="Text Box 74"/>
            <p:cNvSpPr txBox="1">
              <a:spLocks noChangeArrowheads="1"/>
            </p:cNvSpPr>
            <p:nvPr/>
          </p:nvSpPr>
          <p:spPr bwMode="auto">
            <a:xfrm>
              <a:off x="1789" y="1681"/>
              <a:ext cx="365" cy="194"/>
            </a:xfrm>
            <a:prstGeom prst="rect">
              <a:avLst/>
            </a:prstGeom>
            <a:noFill/>
            <a:ln w="9525">
              <a:noFill/>
              <a:miter lim="800000"/>
              <a:headEnd/>
              <a:tailEnd/>
            </a:ln>
            <a:effectLst>
              <a:outerShdw blurRad="149987" dist="250190" dir="8460000" algn="ctr">
                <a:srgbClr val="000000">
                  <a:alpha val="28000"/>
                </a:srgbClr>
              </a:outerShdw>
            </a:effectLst>
            <a:sp3d prstMaterial="metal">
              <a:bevelT w="88900" h="88900"/>
            </a:sp3d>
          </p:spPr>
          <p:txBody>
            <a:bodyPr wrap="none">
              <a:spAutoFit/>
            </a:bodyPr>
            <a:lstStyle/>
            <a:p>
              <a:pPr algn="ctr" fontAlgn="base">
                <a:spcBef>
                  <a:spcPct val="0"/>
                </a:spcBef>
                <a:spcAft>
                  <a:spcPct val="0"/>
                </a:spcAft>
              </a:pPr>
              <a:r>
                <a:rPr lang="en-US" sz="1400">
                  <a:solidFill>
                    <a:srgbClr val="000000"/>
                  </a:solidFill>
                  <a:latin typeface="Gill Sans MT" pitchFamily="34" charset="0"/>
                </a:rPr>
                <a:t>ALU</a:t>
              </a:r>
              <a:r>
                <a:rPr lang="en-US" sz="1400" baseline="-25000">
                  <a:solidFill>
                    <a:srgbClr val="000000"/>
                  </a:solidFill>
                  <a:latin typeface="Gill Sans MT" pitchFamily="34" charset="0"/>
                </a:rPr>
                <a:t>2</a:t>
              </a:r>
            </a:p>
          </p:txBody>
        </p:sp>
        <p:sp>
          <p:nvSpPr>
            <p:cNvPr id="501835" name="Text Box 75"/>
            <p:cNvSpPr txBox="1">
              <a:spLocks noChangeArrowheads="1"/>
            </p:cNvSpPr>
            <p:nvPr/>
          </p:nvSpPr>
          <p:spPr bwMode="auto">
            <a:xfrm>
              <a:off x="2533" y="1681"/>
              <a:ext cx="320" cy="194"/>
            </a:xfrm>
            <a:prstGeom prst="rect">
              <a:avLst/>
            </a:prstGeom>
            <a:noFill/>
            <a:ln w="9525">
              <a:noFill/>
              <a:miter lim="800000"/>
              <a:headEnd/>
              <a:tailEnd/>
            </a:ln>
            <a:effectLst>
              <a:outerShdw blurRad="149987" dist="250190" dir="8460000" algn="ctr">
                <a:srgbClr val="000000">
                  <a:alpha val="28000"/>
                </a:srgbClr>
              </a:outerShdw>
            </a:effectLst>
            <a:sp3d prstMaterial="metal">
              <a:bevelT w="88900" h="88900"/>
            </a:sp3d>
          </p:spPr>
          <p:txBody>
            <a:bodyPr wrap="none">
              <a:spAutoFit/>
            </a:bodyPr>
            <a:lstStyle/>
            <a:p>
              <a:pPr algn="ctr" fontAlgn="base">
                <a:spcBef>
                  <a:spcPct val="0"/>
                </a:spcBef>
                <a:spcAft>
                  <a:spcPct val="0"/>
                </a:spcAft>
              </a:pPr>
              <a:r>
                <a:rPr lang="en-US" sz="1400">
                  <a:solidFill>
                    <a:srgbClr val="000000"/>
                  </a:solidFill>
                  <a:latin typeface="Gill Sans MT" pitchFamily="34" charset="0"/>
                </a:rPr>
                <a:t>M/D</a:t>
              </a:r>
              <a:endParaRPr lang="en-US" sz="1400" baseline="-25000">
                <a:solidFill>
                  <a:srgbClr val="000000"/>
                </a:solidFill>
                <a:latin typeface="Gill Sans MT" pitchFamily="34" charset="0"/>
              </a:endParaRPr>
            </a:p>
          </p:txBody>
        </p:sp>
        <p:sp>
          <p:nvSpPr>
            <p:cNvPr id="501839" name="Freeform 79"/>
            <p:cNvSpPr>
              <a:spLocks/>
            </p:cNvSpPr>
            <p:nvPr/>
          </p:nvSpPr>
          <p:spPr bwMode="auto">
            <a:xfrm>
              <a:off x="1828" y="1586"/>
              <a:ext cx="287" cy="95"/>
            </a:xfrm>
            <a:custGeom>
              <a:avLst/>
              <a:gdLst/>
              <a:ahLst/>
              <a:cxnLst>
                <a:cxn ang="0">
                  <a:pos x="0" y="191"/>
                </a:cxn>
                <a:cxn ang="0">
                  <a:pos x="95" y="191"/>
                </a:cxn>
                <a:cxn ang="0">
                  <a:pos x="143" y="143"/>
                </a:cxn>
                <a:cxn ang="0">
                  <a:pos x="191" y="191"/>
                </a:cxn>
                <a:cxn ang="0">
                  <a:pos x="287" y="191"/>
                </a:cxn>
                <a:cxn ang="0">
                  <a:pos x="191" y="0"/>
                </a:cxn>
                <a:cxn ang="0">
                  <a:pos x="95" y="0"/>
                </a:cxn>
                <a:cxn ang="0">
                  <a:pos x="0" y="191"/>
                </a:cxn>
              </a:cxnLst>
              <a:rect l="0" t="0" r="r" b="b"/>
              <a:pathLst>
                <a:path w="287" h="191">
                  <a:moveTo>
                    <a:pt x="0" y="191"/>
                  </a:moveTo>
                  <a:lnTo>
                    <a:pt x="95" y="191"/>
                  </a:lnTo>
                  <a:lnTo>
                    <a:pt x="143" y="143"/>
                  </a:lnTo>
                  <a:lnTo>
                    <a:pt x="191" y="191"/>
                  </a:lnTo>
                  <a:lnTo>
                    <a:pt x="287" y="191"/>
                  </a:lnTo>
                  <a:lnTo>
                    <a:pt x="191" y="0"/>
                  </a:lnTo>
                  <a:lnTo>
                    <a:pt x="95" y="0"/>
                  </a:lnTo>
                  <a:lnTo>
                    <a:pt x="0" y="191"/>
                  </a:lnTo>
                  <a:close/>
                </a:path>
              </a:pathLst>
            </a:custGeom>
            <a:solidFill>
              <a:srgbClr val="3366FF"/>
            </a:solidFill>
            <a:ln w="9525">
              <a:noFill/>
              <a:round/>
              <a:headEnd/>
              <a:tailEnd/>
            </a:ln>
            <a:effectLst>
              <a:outerShdw blurRad="149987" dist="250190" dir="8460000" algn="ctr">
                <a:srgbClr val="000000">
                  <a:alpha val="28000"/>
                </a:srgbClr>
              </a:outerShdw>
            </a:effectLst>
            <a:sp3d prstMaterial="metal">
              <a:bevelT w="88900" h="88900"/>
            </a:sp3d>
          </p:spPr>
          <p:txBody>
            <a:bodyPr/>
            <a:lstStyle/>
            <a:p>
              <a:pPr algn="ctr" fontAlgn="base">
                <a:spcBef>
                  <a:spcPct val="0"/>
                </a:spcBef>
                <a:spcAft>
                  <a:spcPct val="0"/>
                </a:spcAft>
              </a:pPr>
              <a:endParaRPr lang="en-US" sz="1600">
                <a:solidFill>
                  <a:srgbClr val="000000"/>
                </a:solidFill>
                <a:latin typeface="Gill Sans MT" pitchFamily="34" charset="0"/>
              </a:endParaRPr>
            </a:p>
          </p:txBody>
        </p:sp>
        <p:sp>
          <p:nvSpPr>
            <p:cNvPr id="501840" name="Freeform 80"/>
            <p:cNvSpPr>
              <a:spLocks/>
            </p:cNvSpPr>
            <p:nvPr/>
          </p:nvSpPr>
          <p:spPr bwMode="auto">
            <a:xfrm>
              <a:off x="2545" y="1586"/>
              <a:ext cx="287" cy="95"/>
            </a:xfrm>
            <a:custGeom>
              <a:avLst/>
              <a:gdLst/>
              <a:ahLst/>
              <a:cxnLst>
                <a:cxn ang="0">
                  <a:pos x="0" y="191"/>
                </a:cxn>
                <a:cxn ang="0">
                  <a:pos x="95" y="191"/>
                </a:cxn>
                <a:cxn ang="0">
                  <a:pos x="143" y="143"/>
                </a:cxn>
                <a:cxn ang="0">
                  <a:pos x="191" y="191"/>
                </a:cxn>
                <a:cxn ang="0">
                  <a:pos x="287" y="191"/>
                </a:cxn>
                <a:cxn ang="0">
                  <a:pos x="191" y="0"/>
                </a:cxn>
                <a:cxn ang="0">
                  <a:pos x="95" y="0"/>
                </a:cxn>
                <a:cxn ang="0">
                  <a:pos x="0" y="191"/>
                </a:cxn>
              </a:cxnLst>
              <a:rect l="0" t="0" r="r" b="b"/>
              <a:pathLst>
                <a:path w="287" h="191">
                  <a:moveTo>
                    <a:pt x="0" y="191"/>
                  </a:moveTo>
                  <a:lnTo>
                    <a:pt x="95" y="191"/>
                  </a:lnTo>
                  <a:lnTo>
                    <a:pt x="143" y="143"/>
                  </a:lnTo>
                  <a:lnTo>
                    <a:pt x="191" y="191"/>
                  </a:lnTo>
                  <a:lnTo>
                    <a:pt x="287" y="191"/>
                  </a:lnTo>
                  <a:lnTo>
                    <a:pt x="191" y="0"/>
                  </a:lnTo>
                  <a:lnTo>
                    <a:pt x="95" y="0"/>
                  </a:lnTo>
                  <a:lnTo>
                    <a:pt x="0" y="191"/>
                  </a:lnTo>
                  <a:close/>
                </a:path>
              </a:pathLst>
            </a:custGeom>
            <a:solidFill>
              <a:srgbClr val="3366FF"/>
            </a:solidFill>
            <a:ln w="9525">
              <a:noFill/>
              <a:round/>
              <a:headEnd/>
              <a:tailEnd/>
            </a:ln>
            <a:effectLst>
              <a:outerShdw blurRad="149987" dist="250190" dir="8460000" algn="ctr">
                <a:srgbClr val="000000">
                  <a:alpha val="28000"/>
                </a:srgbClr>
              </a:outerShdw>
            </a:effectLst>
            <a:sp3d prstMaterial="metal">
              <a:bevelT w="88900" h="88900"/>
            </a:sp3d>
          </p:spPr>
          <p:txBody>
            <a:bodyPr/>
            <a:lstStyle/>
            <a:p>
              <a:pPr algn="ctr" fontAlgn="base">
                <a:spcBef>
                  <a:spcPct val="0"/>
                </a:spcBef>
                <a:spcAft>
                  <a:spcPct val="0"/>
                </a:spcAft>
              </a:pPr>
              <a:endParaRPr lang="en-US" sz="1600">
                <a:solidFill>
                  <a:srgbClr val="000000"/>
                </a:solidFill>
                <a:latin typeface="Gill Sans MT" pitchFamily="34" charset="0"/>
              </a:endParaRPr>
            </a:p>
          </p:txBody>
        </p:sp>
        <p:sp>
          <p:nvSpPr>
            <p:cNvPr id="501841" name="Freeform 81"/>
            <p:cNvSpPr>
              <a:spLocks/>
            </p:cNvSpPr>
            <p:nvPr/>
          </p:nvSpPr>
          <p:spPr bwMode="auto">
            <a:xfrm>
              <a:off x="3262" y="1586"/>
              <a:ext cx="287" cy="95"/>
            </a:xfrm>
            <a:custGeom>
              <a:avLst/>
              <a:gdLst/>
              <a:ahLst/>
              <a:cxnLst>
                <a:cxn ang="0">
                  <a:pos x="0" y="191"/>
                </a:cxn>
                <a:cxn ang="0">
                  <a:pos x="95" y="191"/>
                </a:cxn>
                <a:cxn ang="0">
                  <a:pos x="143" y="143"/>
                </a:cxn>
                <a:cxn ang="0">
                  <a:pos x="191" y="191"/>
                </a:cxn>
                <a:cxn ang="0">
                  <a:pos x="287" y="191"/>
                </a:cxn>
                <a:cxn ang="0">
                  <a:pos x="191" y="0"/>
                </a:cxn>
                <a:cxn ang="0">
                  <a:pos x="95" y="0"/>
                </a:cxn>
                <a:cxn ang="0">
                  <a:pos x="0" y="191"/>
                </a:cxn>
              </a:cxnLst>
              <a:rect l="0" t="0" r="r" b="b"/>
              <a:pathLst>
                <a:path w="287" h="191">
                  <a:moveTo>
                    <a:pt x="0" y="191"/>
                  </a:moveTo>
                  <a:lnTo>
                    <a:pt x="95" y="191"/>
                  </a:lnTo>
                  <a:lnTo>
                    <a:pt x="143" y="143"/>
                  </a:lnTo>
                  <a:lnTo>
                    <a:pt x="191" y="191"/>
                  </a:lnTo>
                  <a:lnTo>
                    <a:pt x="287" y="191"/>
                  </a:lnTo>
                  <a:lnTo>
                    <a:pt x="191" y="0"/>
                  </a:lnTo>
                  <a:lnTo>
                    <a:pt x="95" y="0"/>
                  </a:lnTo>
                  <a:lnTo>
                    <a:pt x="0" y="191"/>
                  </a:lnTo>
                  <a:close/>
                </a:path>
              </a:pathLst>
            </a:custGeom>
            <a:solidFill>
              <a:srgbClr val="3366FF"/>
            </a:solidFill>
            <a:ln w="9525">
              <a:noFill/>
              <a:round/>
              <a:headEnd/>
              <a:tailEnd/>
            </a:ln>
            <a:effectLst>
              <a:outerShdw blurRad="149987" dist="250190" dir="8460000" algn="ctr">
                <a:srgbClr val="000000">
                  <a:alpha val="28000"/>
                </a:srgbClr>
              </a:outerShdw>
            </a:effectLst>
            <a:sp3d prstMaterial="metal">
              <a:bevelT w="88900" h="88900"/>
            </a:sp3d>
          </p:spPr>
          <p:txBody>
            <a:bodyPr/>
            <a:lstStyle/>
            <a:p>
              <a:pPr algn="ctr" fontAlgn="base">
                <a:spcBef>
                  <a:spcPct val="0"/>
                </a:spcBef>
                <a:spcAft>
                  <a:spcPct val="0"/>
                </a:spcAft>
              </a:pPr>
              <a:endParaRPr lang="en-US" sz="1600">
                <a:solidFill>
                  <a:srgbClr val="000000"/>
                </a:solidFill>
                <a:latin typeface="Gill Sans MT" pitchFamily="34" charset="0"/>
              </a:endParaRPr>
            </a:p>
          </p:txBody>
        </p:sp>
        <p:sp>
          <p:nvSpPr>
            <p:cNvPr id="501842" name="Freeform 82"/>
            <p:cNvSpPr>
              <a:spLocks/>
            </p:cNvSpPr>
            <p:nvPr/>
          </p:nvSpPr>
          <p:spPr bwMode="auto">
            <a:xfrm>
              <a:off x="3979" y="1586"/>
              <a:ext cx="287" cy="95"/>
            </a:xfrm>
            <a:custGeom>
              <a:avLst/>
              <a:gdLst/>
              <a:ahLst/>
              <a:cxnLst>
                <a:cxn ang="0">
                  <a:pos x="0" y="191"/>
                </a:cxn>
                <a:cxn ang="0">
                  <a:pos x="95" y="191"/>
                </a:cxn>
                <a:cxn ang="0">
                  <a:pos x="143" y="143"/>
                </a:cxn>
                <a:cxn ang="0">
                  <a:pos x="191" y="191"/>
                </a:cxn>
                <a:cxn ang="0">
                  <a:pos x="287" y="191"/>
                </a:cxn>
                <a:cxn ang="0">
                  <a:pos x="191" y="0"/>
                </a:cxn>
                <a:cxn ang="0">
                  <a:pos x="95" y="0"/>
                </a:cxn>
                <a:cxn ang="0">
                  <a:pos x="0" y="191"/>
                </a:cxn>
              </a:cxnLst>
              <a:rect l="0" t="0" r="r" b="b"/>
              <a:pathLst>
                <a:path w="287" h="191">
                  <a:moveTo>
                    <a:pt x="0" y="191"/>
                  </a:moveTo>
                  <a:lnTo>
                    <a:pt x="95" y="191"/>
                  </a:lnTo>
                  <a:lnTo>
                    <a:pt x="143" y="143"/>
                  </a:lnTo>
                  <a:lnTo>
                    <a:pt x="191" y="191"/>
                  </a:lnTo>
                  <a:lnTo>
                    <a:pt x="287" y="191"/>
                  </a:lnTo>
                  <a:lnTo>
                    <a:pt x="191" y="0"/>
                  </a:lnTo>
                  <a:lnTo>
                    <a:pt x="95" y="0"/>
                  </a:lnTo>
                  <a:lnTo>
                    <a:pt x="0" y="191"/>
                  </a:lnTo>
                  <a:close/>
                </a:path>
              </a:pathLst>
            </a:custGeom>
            <a:solidFill>
              <a:srgbClr val="3366FF"/>
            </a:solidFill>
            <a:ln w="9525">
              <a:noFill/>
              <a:round/>
              <a:headEnd/>
              <a:tailEnd/>
            </a:ln>
            <a:effectLst>
              <a:outerShdw blurRad="149987" dist="250190" dir="8460000" algn="ctr">
                <a:srgbClr val="000000">
                  <a:alpha val="28000"/>
                </a:srgbClr>
              </a:outerShdw>
            </a:effectLst>
            <a:sp3d prstMaterial="metal">
              <a:bevelT w="88900" h="88900"/>
            </a:sp3d>
          </p:spPr>
          <p:txBody>
            <a:bodyPr/>
            <a:lstStyle/>
            <a:p>
              <a:pPr algn="ctr" fontAlgn="base">
                <a:spcBef>
                  <a:spcPct val="0"/>
                </a:spcBef>
                <a:spcAft>
                  <a:spcPct val="0"/>
                </a:spcAft>
              </a:pPr>
              <a:endParaRPr lang="en-US" sz="1600">
                <a:solidFill>
                  <a:srgbClr val="000000"/>
                </a:solidFill>
                <a:latin typeface="Gill Sans MT" pitchFamily="34" charset="0"/>
              </a:endParaRPr>
            </a:p>
          </p:txBody>
        </p:sp>
        <p:sp>
          <p:nvSpPr>
            <p:cNvPr id="501844" name="Text Box 84"/>
            <p:cNvSpPr txBox="1">
              <a:spLocks noChangeArrowheads="1"/>
            </p:cNvSpPr>
            <p:nvPr/>
          </p:nvSpPr>
          <p:spPr bwMode="auto">
            <a:xfrm>
              <a:off x="2517" y="1395"/>
              <a:ext cx="364" cy="194"/>
            </a:xfrm>
            <a:prstGeom prst="rect">
              <a:avLst/>
            </a:prstGeom>
            <a:noFill/>
            <a:ln w="9525">
              <a:noFill/>
              <a:miter lim="800000"/>
              <a:headEnd/>
              <a:tailEnd/>
            </a:ln>
            <a:effectLst>
              <a:outerShdw blurRad="149987" dist="250190" dir="8460000" algn="ctr">
                <a:srgbClr val="000000">
                  <a:alpha val="28000"/>
                </a:srgbClr>
              </a:outerShdw>
            </a:effectLst>
            <a:sp3d prstMaterial="metal">
              <a:bevelT w="88900" h="88900"/>
            </a:sp3d>
          </p:spPr>
          <p:txBody>
            <a:bodyPr wrap="none">
              <a:spAutoFit/>
            </a:bodyPr>
            <a:lstStyle/>
            <a:p>
              <a:pPr algn="ctr" fontAlgn="base">
                <a:spcBef>
                  <a:spcPct val="0"/>
                </a:spcBef>
                <a:spcAft>
                  <a:spcPct val="0"/>
                </a:spcAft>
              </a:pPr>
              <a:r>
                <a:rPr lang="en-US" sz="1400">
                  <a:solidFill>
                    <a:srgbClr val="000000"/>
                  </a:solidFill>
                  <a:latin typeface="Gill Sans MT" pitchFamily="34" charset="0"/>
                </a:rPr>
                <a:t>Store</a:t>
              </a:r>
              <a:endParaRPr lang="en-US" sz="1400" baseline="-25000">
                <a:solidFill>
                  <a:srgbClr val="000000"/>
                </a:solidFill>
                <a:latin typeface="Gill Sans MT" pitchFamily="34" charset="0"/>
              </a:endParaRPr>
            </a:p>
          </p:txBody>
        </p:sp>
        <p:sp>
          <p:nvSpPr>
            <p:cNvPr id="501845" name="Text Box 85"/>
            <p:cNvSpPr txBox="1">
              <a:spLocks noChangeArrowheads="1"/>
            </p:cNvSpPr>
            <p:nvPr/>
          </p:nvSpPr>
          <p:spPr bwMode="auto">
            <a:xfrm>
              <a:off x="1803" y="1395"/>
              <a:ext cx="324" cy="194"/>
            </a:xfrm>
            <a:prstGeom prst="rect">
              <a:avLst/>
            </a:prstGeom>
            <a:noFill/>
            <a:ln w="9525">
              <a:noFill/>
              <a:miter lim="800000"/>
              <a:headEnd/>
              <a:tailEnd/>
            </a:ln>
            <a:effectLst>
              <a:outerShdw blurRad="149987" dist="250190" dir="8460000" algn="ctr">
                <a:srgbClr val="000000">
                  <a:alpha val="28000"/>
                </a:srgbClr>
              </a:outerShdw>
            </a:effectLst>
            <a:sp3d prstMaterial="metal">
              <a:bevelT w="88900" h="88900"/>
            </a:sp3d>
          </p:spPr>
          <p:txBody>
            <a:bodyPr wrap="none">
              <a:spAutoFit/>
            </a:bodyPr>
            <a:lstStyle/>
            <a:p>
              <a:pPr algn="ctr" fontAlgn="base">
                <a:spcBef>
                  <a:spcPct val="0"/>
                </a:spcBef>
                <a:spcAft>
                  <a:spcPct val="0"/>
                </a:spcAft>
              </a:pPr>
              <a:r>
                <a:rPr lang="en-US" sz="1400">
                  <a:solidFill>
                    <a:srgbClr val="000000"/>
                  </a:solidFill>
                  <a:latin typeface="Gill Sans MT" pitchFamily="34" charset="0"/>
                </a:rPr>
                <a:t>Shift</a:t>
              </a:r>
              <a:endParaRPr lang="en-US" sz="1400" baseline="-25000">
                <a:solidFill>
                  <a:srgbClr val="000000"/>
                </a:solidFill>
                <a:latin typeface="Gill Sans MT" pitchFamily="34" charset="0"/>
              </a:endParaRPr>
            </a:p>
          </p:txBody>
        </p:sp>
        <p:sp>
          <p:nvSpPr>
            <p:cNvPr id="501846" name="Text Box 86"/>
            <p:cNvSpPr txBox="1">
              <a:spLocks noChangeArrowheads="1"/>
            </p:cNvSpPr>
            <p:nvPr/>
          </p:nvSpPr>
          <p:spPr bwMode="auto">
            <a:xfrm>
              <a:off x="3224" y="1681"/>
              <a:ext cx="340" cy="194"/>
            </a:xfrm>
            <a:prstGeom prst="rect">
              <a:avLst/>
            </a:prstGeom>
            <a:noFill/>
            <a:ln w="9525">
              <a:noFill/>
              <a:miter lim="800000"/>
              <a:headEnd/>
              <a:tailEnd/>
            </a:ln>
            <a:effectLst>
              <a:outerShdw blurRad="149987" dist="250190" dir="8460000" algn="ctr">
                <a:srgbClr val="000000">
                  <a:alpha val="28000"/>
                </a:srgbClr>
              </a:outerShdw>
            </a:effectLst>
            <a:sp3d prstMaterial="metal">
              <a:bevelT w="88900" h="88900"/>
            </a:sp3d>
          </p:spPr>
          <p:txBody>
            <a:bodyPr wrap="none">
              <a:spAutoFit/>
            </a:bodyPr>
            <a:lstStyle/>
            <a:p>
              <a:pPr algn="ctr" fontAlgn="base">
                <a:spcBef>
                  <a:spcPct val="0"/>
                </a:spcBef>
                <a:spcAft>
                  <a:spcPct val="0"/>
                </a:spcAft>
              </a:pPr>
              <a:r>
                <a:rPr lang="en-US" sz="1400">
                  <a:solidFill>
                    <a:srgbClr val="000000"/>
                  </a:solidFill>
                  <a:latin typeface="Gill Sans MT" pitchFamily="34" charset="0"/>
                </a:rPr>
                <a:t>Load</a:t>
              </a:r>
              <a:endParaRPr lang="en-US" sz="1400" baseline="-25000">
                <a:solidFill>
                  <a:srgbClr val="000000"/>
                </a:solidFill>
                <a:latin typeface="Gill Sans MT" pitchFamily="34" charset="0"/>
              </a:endParaRPr>
            </a:p>
          </p:txBody>
        </p:sp>
        <p:sp>
          <p:nvSpPr>
            <p:cNvPr id="501847" name="Text Box 87"/>
            <p:cNvSpPr txBox="1">
              <a:spLocks noChangeArrowheads="1"/>
            </p:cNvSpPr>
            <p:nvPr/>
          </p:nvSpPr>
          <p:spPr bwMode="auto">
            <a:xfrm>
              <a:off x="3205" y="1395"/>
              <a:ext cx="377" cy="194"/>
            </a:xfrm>
            <a:prstGeom prst="rect">
              <a:avLst/>
            </a:prstGeom>
            <a:noFill/>
            <a:ln w="9525">
              <a:noFill/>
              <a:miter lim="800000"/>
              <a:headEnd/>
              <a:tailEnd/>
            </a:ln>
            <a:effectLst>
              <a:outerShdw blurRad="149987" dist="250190" dir="8460000" algn="ctr">
                <a:srgbClr val="000000">
                  <a:alpha val="28000"/>
                </a:srgbClr>
              </a:outerShdw>
            </a:effectLst>
            <a:sp3d prstMaterial="metal">
              <a:bevelT w="88900" h="88900"/>
            </a:sp3d>
          </p:spPr>
          <p:txBody>
            <a:bodyPr wrap="none">
              <a:spAutoFit/>
            </a:bodyPr>
            <a:lstStyle/>
            <a:p>
              <a:pPr algn="ctr" fontAlgn="base">
                <a:spcBef>
                  <a:spcPct val="0"/>
                </a:spcBef>
                <a:spcAft>
                  <a:spcPct val="0"/>
                </a:spcAft>
              </a:pPr>
              <a:r>
                <a:rPr lang="en-US" sz="1400">
                  <a:solidFill>
                    <a:srgbClr val="000000"/>
                  </a:solidFill>
                  <a:latin typeface="Gill Sans MT" pitchFamily="34" charset="0"/>
                </a:rPr>
                <a:t>FP-Ld</a:t>
              </a:r>
              <a:endParaRPr lang="en-US" sz="1400" baseline="-25000">
                <a:solidFill>
                  <a:srgbClr val="000000"/>
                </a:solidFill>
                <a:latin typeface="Gill Sans MT" pitchFamily="34" charset="0"/>
              </a:endParaRPr>
            </a:p>
          </p:txBody>
        </p:sp>
        <p:sp>
          <p:nvSpPr>
            <p:cNvPr id="501848" name="Text Box 88"/>
            <p:cNvSpPr txBox="1">
              <a:spLocks noChangeArrowheads="1"/>
            </p:cNvSpPr>
            <p:nvPr/>
          </p:nvSpPr>
          <p:spPr bwMode="auto">
            <a:xfrm>
              <a:off x="3904" y="1395"/>
              <a:ext cx="354" cy="194"/>
            </a:xfrm>
            <a:prstGeom prst="rect">
              <a:avLst/>
            </a:prstGeom>
            <a:noFill/>
            <a:ln w="9525">
              <a:noFill/>
              <a:miter lim="800000"/>
              <a:headEnd/>
              <a:tailEnd/>
            </a:ln>
            <a:effectLst>
              <a:outerShdw blurRad="149987" dist="250190" dir="8460000" algn="ctr">
                <a:srgbClr val="000000">
                  <a:alpha val="28000"/>
                </a:srgbClr>
              </a:outerShdw>
            </a:effectLst>
            <a:sp3d prstMaterial="metal">
              <a:bevelT w="88900" h="88900"/>
            </a:sp3d>
          </p:spPr>
          <p:txBody>
            <a:bodyPr wrap="none">
              <a:spAutoFit/>
            </a:bodyPr>
            <a:lstStyle/>
            <a:p>
              <a:pPr algn="ctr" fontAlgn="base">
                <a:spcBef>
                  <a:spcPct val="0"/>
                </a:spcBef>
                <a:spcAft>
                  <a:spcPct val="0"/>
                </a:spcAft>
              </a:pPr>
              <a:r>
                <a:rPr lang="en-US" sz="1400">
                  <a:solidFill>
                    <a:srgbClr val="000000"/>
                  </a:solidFill>
                  <a:latin typeface="Gill Sans MT" pitchFamily="34" charset="0"/>
                </a:rPr>
                <a:t>FP-St</a:t>
              </a:r>
              <a:endParaRPr lang="en-US" sz="1400" baseline="-25000">
                <a:solidFill>
                  <a:srgbClr val="000000"/>
                </a:solidFill>
                <a:latin typeface="Gill Sans MT" pitchFamily="34" charset="0"/>
              </a:endParaRPr>
            </a:p>
          </p:txBody>
        </p:sp>
        <p:sp>
          <p:nvSpPr>
            <p:cNvPr id="501849" name="Freeform 89"/>
            <p:cNvSpPr>
              <a:spLocks/>
            </p:cNvSpPr>
            <p:nvPr/>
          </p:nvSpPr>
          <p:spPr bwMode="auto">
            <a:xfrm>
              <a:off x="3119" y="2590"/>
              <a:ext cx="717" cy="191"/>
            </a:xfrm>
            <a:custGeom>
              <a:avLst/>
              <a:gdLst/>
              <a:ahLst/>
              <a:cxnLst>
                <a:cxn ang="0">
                  <a:pos x="0" y="0"/>
                </a:cxn>
                <a:cxn ang="0">
                  <a:pos x="0" y="191"/>
                </a:cxn>
                <a:cxn ang="0">
                  <a:pos x="717" y="191"/>
                </a:cxn>
                <a:cxn ang="0">
                  <a:pos x="717" y="0"/>
                </a:cxn>
              </a:cxnLst>
              <a:rect l="0" t="0" r="r" b="b"/>
              <a:pathLst>
                <a:path w="717" h="191">
                  <a:moveTo>
                    <a:pt x="0" y="0"/>
                  </a:moveTo>
                  <a:lnTo>
                    <a:pt x="0" y="191"/>
                  </a:lnTo>
                  <a:lnTo>
                    <a:pt x="717" y="191"/>
                  </a:lnTo>
                  <a:lnTo>
                    <a:pt x="717" y="0"/>
                  </a:lnTo>
                </a:path>
              </a:pathLst>
            </a:custGeom>
            <a:noFill/>
            <a:ln w="9525">
              <a:noFill/>
              <a:round/>
              <a:headEnd type="triangle" w="med" len="med"/>
              <a:tailEnd type="triangle" w="med" len="med"/>
            </a:ln>
            <a:effectLst>
              <a:outerShdw blurRad="149987" dist="250190" dir="8460000" algn="ctr">
                <a:srgbClr val="000000">
                  <a:alpha val="28000"/>
                </a:srgbClr>
              </a:outerShdw>
            </a:effectLst>
            <a:sp3d prstMaterial="metal">
              <a:bevelT w="88900" h="88900"/>
            </a:sp3d>
          </p:spPr>
          <p:txBody>
            <a:bodyPr/>
            <a:lstStyle/>
            <a:p>
              <a:pPr algn="ctr" fontAlgn="base">
                <a:spcBef>
                  <a:spcPct val="0"/>
                </a:spcBef>
                <a:spcAft>
                  <a:spcPct val="0"/>
                </a:spcAft>
              </a:pPr>
              <a:endParaRPr lang="en-US" sz="1600">
                <a:solidFill>
                  <a:srgbClr val="000000"/>
                </a:solidFill>
                <a:latin typeface="Gill Sans MT" pitchFamily="34" charset="0"/>
              </a:endParaRPr>
            </a:p>
          </p:txBody>
        </p:sp>
        <p:sp>
          <p:nvSpPr>
            <p:cNvPr id="501850" name="Freeform 90"/>
            <p:cNvSpPr>
              <a:spLocks/>
            </p:cNvSpPr>
            <p:nvPr/>
          </p:nvSpPr>
          <p:spPr bwMode="auto">
            <a:xfrm>
              <a:off x="3836" y="2590"/>
              <a:ext cx="717" cy="191"/>
            </a:xfrm>
            <a:custGeom>
              <a:avLst/>
              <a:gdLst/>
              <a:ahLst/>
              <a:cxnLst>
                <a:cxn ang="0">
                  <a:pos x="0" y="0"/>
                </a:cxn>
                <a:cxn ang="0">
                  <a:pos x="0" y="191"/>
                </a:cxn>
                <a:cxn ang="0">
                  <a:pos x="717" y="191"/>
                </a:cxn>
                <a:cxn ang="0">
                  <a:pos x="717" y="0"/>
                </a:cxn>
              </a:cxnLst>
              <a:rect l="0" t="0" r="r" b="b"/>
              <a:pathLst>
                <a:path w="717" h="191">
                  <a:moveTo>
                    <a:pt x="0" y="0"/>
                  </a:moveTo>
                  <a:lnTo>
                    <a:pt x="0" y="191"/>
                  </a:lnTo>
                  <a:lnTo>
                    <a:pt x="717" y="191"/>
                  </a:lnTo>
                  <a:lnTo>
                    <a:pt x="717" y="0"/>
                  </a:lnTo>
                </a:path>
              </a:pathLst>
            </a:custGeom>
            <a:noFill/>
            <a:ln w="9525">
              <a:noFill/>
              <a:round/>
              <a:headEnd type="triangle" w="med" len="med"/>
              <a:tailEnd type="triangle" w="med" len="med"/>
            </a:ln>
            <a:effectLst>
              <a:outerShdw blurRad="149987" dist="250190" dir="8460000" algn="ctr">
                <a:srgbClr val="000000">
                  <a:alpha val="28000"/>
                </a:srgbClr>
              </a:outerShdw>
            </a:effectLst>
            <a:sp3d prstMaterial="metal">
              <a:bevelT w="88900" h="88900"/>
            </a:sp3d>
          </p:spPr>
          <p:txBody>
            <a:bodyPr/>
            <a:lstStyle/>
            <a:p>
              <a:pPr algn="ctr" fontAlgn="base">
                <a:spcBef>
                  <a:spcPct val="0"/>
                </a:spcBef>
                <a:spcAft>
                  <a:spcPct val="0"/>
                </a:spcAft>
              </a:pPr>
              <a:endParaRPr lang="en-US" sz="1600">
                <a:solidFill>
                  <a:srgbClr val="000000"/>
                </a:solidFill>
                <a:latin typeface="Gill Sans MT" pitchFamily="34" charset="0"/>
              </a:endParaRPr>
            </a:p>
          </p:txBody>
        </p:sp>
      </p:grpSp>
      <p:grpSp>
        <p:nvGrpSpPr>
          <p:cNvPr id="501859" name="Group 99"/>
          <p:cNvGrpSpPr>
            <a:grpSpLocks/>
          </p:cNvGrpSpPr>
          <p:nvPr/>
        </p:nvGrpSpPr>
        <p:grpSpPr bwMode="auto">
          <a:xfrm>
            <a:off x="4951413" y="1770063"/>
            <a:ext cx="803275" cy="442912"/>
            <a:chOff x="3119" y="1115"/>
            <a:chExt cx="506" cy="279"/>
          </a:xfrm>
        </p:grpSpPr>
        <p:sp>
          <p:nvSpPr>
            <p:cNvPr id="501857" name="Freeform 97"/>
            <p:cNvSpPr>
              <a:spLocks/>
            </p:cNvSpPr>
            <p:nvPr/>
          </p:nvSpPr>
          <p:spPr bwMode="auto">
            <a:xfrm>
              <a:off x="3262" y="1299"/>
              <a:ext cx="287" cy="95"/>
            </a:xfrm>
            <a:custGeom>
              <a:avLst/>
              <a:gdLst/>
              <a:ahLst/>
              <a:cxnLst>
                <a:cxn ang="0">
                  <a:pos x="0" y="191"/>
                </a:cxn>
                <a:cxn ang="0">
                  <a:pos x="95" y="191"/>
                </a:cxn>
                <a:cxn ang="0">
                  <a:pos x="143" y="143"/>
                </a:cxn>
                <a:cxn ang="0">
                  <a:pos x="191" y="191"/>
                </a:cxn>
                <a:cxn ang="0">
                  <a:pos x="287" y="191"/>
                </a:cxn>
                <a:cxn ang="0">
                  <a:pos x="191" y="0"/>
                </a:cxn>
                <a:cxn ang="0">
                  <a:pos x="95" y="0"/>
                </a:cxn>
                <a:cxn ang="0">
                  <a:pos x="0" y="191"/>
                </a:cxn>
              </a:cxnLst>
              <a:rect l="0" t="0" r="r" b="b"/>
              <a:pathLst>
                <a:path w="287" h="191">
                  <a:moveTo>
                    <a:pt x="0" y="191"/>
                  </a:moveTo>
                  <a:lnTo>
                    <a:pt x="95" y="191"/>
                  </a:lnTo>
                  <a:lnTo>
                    <a:pt x="143" y="143"/>
                  </a:lnTo>
                  <a:lnTo>
                    <a:pt x="191" y="191"/>
                  </a:lnTo>
                  <a:lnTo>
                    <a:pt x="287" y="191"/>
                  </a:lnTo>
                  <a:lnTo>
                    <a:pt x="191" y="0"/>
                  </a:lnTo>
                  <a:lnTo>
                    <a:pt x="95" y="0"/>
                  </a:lnTo>
                  <a:lnTo>
                    <a:pt x="0" y="191"/>
                  </a:lnTo>
                  <a:close/>
                </a:path>
              </a:pathLst>
            </a:custGeom>
            <a:solidFill>
              <a:srgbClr val="3366FF"/>
            </a:solidFill>
            <a:ln w="9525">
              <a:noFill/>
              <a:round/>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a:lstStyle/>
            <a:p>
              <a:pPr algn="ctr" fontAlgn="base">
                <a:spcBef>
                  <a:spcPct val="0"/>
                </a:spcBef>
                <a:spcAft>
                  <a:spcPct val="0"/>
                </a:spcAft>
              </a:pPr>
              <a:endParaRPr lang="en-US" sz="1600">
                <a:solidFill>
                  <a:srgbClr val="000000"/>
                </a:solidFill>
                <a:latin typeface="Gill Sans MT" pitchFamily="34" charset="0"/>
              </a:endParaRPr>
            </a:p>
          </p:txBody>
        </p:sp>
        <p:sp>
          <p:nvSpPr>
            <p:cNvPr id="501858" name="Text Box 98"/>
            <p:cNvSpPr txBox="1">
              <a:spLocks noChangeArrowheads="1"/>
            </p:cNvSpPr>
            <p:nvPr/>
          </p:nvSpPr>
          <p:spPr bwMode="auto">
            <a:xfrm>
              <a:off x="3119" y="1115"/>
              <a:ext cx="506" cy="194"/>
            </a:xfrm>
            <a:prstGeom prst="rect">
              <a:avLst/>
            </a:prstGeom>
            <a:noFill/>
            <a:ln w="9525">
              <a:noFill/>
              <a:miter lim="800000"/>
              <a:headEnd/>
              <a:tailEnd/>
            </a:ln>
            <a:effectLst/>
          </p:spPr>
          <p:txBody>
            <a:bodyPr wrap="none">
              <a:spAutoFit/>
            </a:bodyPr>
            <a:lstStyle/>
            <a:p>
              <a:pPr algn="ctr" fontAlgn="base">
                <a:spcBef>
                  <a:spcPct val="0"/>
                </a:spcBef>
                <a:spcAft>
                  <a:spcPct val="0"/>
                </a:spcAft>
              </a:pPr>
              <a:r>
                <a:rPr lang="en-US" sz="1400">
                  <a:solidFill>
                    <a:srgbClr val="000000"/>
                  </a:solidFill>
                  <a:latin typeface="Gill Sans MT" pitchFamily="34" charset="0"/>
                </a:rPr>
                <a:t>MOV F/I</a:t>
              </a:r>
            </a:p>
          </p:txBody>
        </p:sp>
      </p:grpSp>
      <p:sp>
        <p:nvSpPr>
          <p:cNvPr id="501764" name="Rectangle 4"/>
          <p:cNvSpPr>
            <a:spLocks noChangeArrowheads="1"/>
          </p:cNvSpPr>
          <p:nvPr/>
        </p:nvSpPr>
        <p:spPr bwMode="auto">
          <a:xfrm>
            <a:off x="4572000" y="3195638"/>
            <a:ext cx="531813" cy="152400"/>
          </a:xfrm>
          <a:prstGeom prst="rect">
            <a:avLst/>
          </a:prstGeom>
          <a:solidFill>
            <a:schemeClr val="accent1"/>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501765" name="Rectangle 5"/>
          <p:cNvSpPr>
            <a:spLocks noChangeArrowheads="1"/>
          </p:cNvSpPr>
          <p:nvPr/>
        </p:nvSpPr>
        <p:spPr bwMode="auto">
          <a:xfrm>
            <a:off x="4572000" y="3348038"/>
            <a:ext cx="531813" cy="152400"/>
          </a:xfrm>
          <a:prstGeom prst="rect">
            <a:avLst/>
          </a:prstGeom>
          <a:solidFill>
            <a:schemeClr val="accent1"/>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501766" name="Rectangle 6"/>
          <p:cNvSpPr>
            <a:spLocks noChangeArrowheads="1"/>
          </p:cNvSpPr>
          <p:nvPr/>
        </p:nvSpPr>
        <p:spPr bwMode="auto">
          <a:xfrm>
            <a:off x="4572000" y="3500438"/>
            <a:ext cx="531813" cy="152400"/>
          </a:xfrm>
          <a:prstGeom prst="rect">
            <a:avLst/>
          </a:prstGeom>
          <a:solidFill>
            <a:schemeClr val="accent1"/>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501767" name="Rectangle 7"/>
          <p:cNvSpPr>
            <a:spLocks noChangeArrowheads="1"/>
          </p:cNvSpPr>
          <p:nvPr/>
        </p:nvSpPr>
        <p:spPr bwMode="auto">
          <a:xfrm>
            <a:off x="3433763" y="3194050"/>
            <a:ext cx="531812" cy="152400"/>
          </a:xfrm>
          <a:prstGeom prst="rect">
            <a:avLst/>
          </a:prstGeom>
          <a:solidFill>
            <a:schemeClr val="accent1"/>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501768" name="Rectangle 8"/>
          <p:cNvSpPr>
            <a:spLocks noChangeArrowheads="1"/>
          </p:cNvSpPr>
          <p:nvPr/>
        </p:nvSpPr>
        <p:spPr bwMode="auto">
          <a:xfrm>
            <a:off x="3433763" y="3346450"/>
            <a:ext cx="531812" cy="152400"/>
          </a:xfrm>
          <a:prstGeom prst="rect">
            <a:avLst/>
          </a:prstGeom>
          <a:solidFill>
            <a:schemeClr val="accent1"/>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501769" name="Rectangle 9"/>
          <p:cNvSpPr>
            <a:spLocks noChangeArrowheads="1"/>
          </p:cNvSpPr>
          <p:nvPr/>
        </p:nvSpPr>
        <p:spPr bwMode="auto">
          <a:xfrm>
            <a:off x="4572000" y="3651250"/>
            <a:ext cx="531813" cy="152400"/>
          </a:xfrm>
          <a:prstGeom prst="rect">
            <a:avLst/>
          </a:prstGeom>
          <a:solidFill>
            <a:schemeClr val="accent1"/>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501770" name="Rectangle 10"/>
          <p:cNvSpPr>
            <a:spLocks noChangeArrowheads="1"/>
          </p:cNvSpPr>
          <p:nvPr/>
        </p:nvSpPr>
        <p:spPr bwMode="auto">
          <a:xfrm>
            <a:off x="1157288" y="3194050"/>
            <a:ext cx="531812" cy="152400"/>
          </a:xfrm>
          <a:prstGeom prst="rect">
            <a:avLst/>
          </a:prstGeom>
          <a:solidFill>
            <a:schemeClr val="accent1"/>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501771" name="Rectangle 11"/>
          <p:cNvSpPr>
            <a:spLocks noChangeArrowheads="1"/>
          </p:cNvSpPr>
          <p:nvPr/>
        </p:nvSpPr>
        <p:spPr bwMode="auto">
          <a:xfrm>
            <a:off x="1157288" y="3346450"/>
            <a:ext cx="531812" cy="152400"/>
          </a:xfrm>
          <a:prstGeom prst="rect">
            <a:avLst/>
          </a:prstGeom>
          <a:solidFill>
            <a:schemeClr val="accent1"/>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501772" name="Rectangle 12"/>
          <p:cNvSpPr>
            <a:spLocks noChangeArrowheads="1"/>
          </p:cNvSpPr>
          <p:nvPr/>
        </p:nvSpPr>
        <p:spPr bwMode="auto">
          <a:xfrm>
            <a:off x="1157288" y="3498850"/>
            <a:ext cx="531812" cy="152400"/>
          </a:xfrm>
          <a:prstGeom prst="rect">
            <a:avLst/>
          </a:prstGeom>
          <a:solidFill>
            <a:schemeClr val="accent1"/>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501773" name="Rectangle 13"/>
          <p:cNvSpPr>
            <a:spLocks noChangeArrowheads="1"/>
          </p:cNvSpPr>
          <p:nvPr/>
        </p:nvSpPr>
        <p:spPr bwMode="auto">
          <a:xfrm>
            <a:off x="1157288" y="3651250"/>
            <a:ext cx="531812" cy="152400"/>
          </a:xfrm>
          <a:prstGeom prst="rect">
            <a:avLst/>
          </a:prstGeom>
          <a:solidFill>
            <a:schemeClr val="accent1"/>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501774" name="Rectangle 14"/>
          <p:cNvSpPr>
            <a:spLocks noChangeArrowheads="1"/>
          </p:cNvSpPr>
          <p:nvPr/>
        </p:nvSpPr>
        <p:spPr bwMode="auto">
          <a:xfrm>
            <a:off x="1157288" y="3803650"/>
            <a:ext cx="531812" cy="152400"/>
          </a:xfrm>
          <a:prstGeom prst="rect">
            <a:avLst/>
          </a:prstGeom>
          <a:solidFill>
            <a:schemeClr val="accent1"/>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501775" name="Rectangle 15"/>
          <p:cNvSpPr>
            <a:spLocks noChangeArrowheads="1"/>
          </p:cNvSpPr>
          <p:nvPr/>
        </p:nvSpPr>
        <p:spPr bwMode="auto">
          <a:xfrm>
            <a:off x="1157288" y="3956050"/>
            <a:ext cx="531812" cy="152400"/>
          </a:xfrm>
          <a:prstGeom prst="rect">
            <a:avLst/>
          </a:prstGeom>
          <a:solidFill>
            <a:schemeClr val="accent1"/>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501789" name="Rectangle 29"/>
          <p:cNvSpPr>
            <a:spLocks noChangeArrowheads="1"/>
          </p:cNvSpPr>
          <p:nvPr/>
        </p:nvSpPr>
        <p:spPr bwMode="auto">
          <a:xfrm>
            <a:off x="3433763" y="3498850"/>
            <a:ext cx="531812" cy="152400"/>
          </a:xfrm>
          <a:prstGeom prst="rect">
            <a:avLst/>
          </a:prstGeom>
          <a:solidFill>
            <a:schemeClr val="accent1"/>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501790" name="Rectangle 30"/>
          <p:cNvSpPr>
            <a:spLocks noChangeArrowheads="1"/>
          </p:cNvSpPr>
          <p:nvPr/>
        </p:nvSpPr>
        <p:spPr bwMode="auto">
          <a:xfrm>
            <a:off x="3433763" y="3651250"/>
            <a:ext cx="531812" cy="152400"/>
          </a:xfrm>
          <a:prstGeom prst="rect">
            <a:avLst/>
          </a:prstGeom>
          <a:solidFill>
            <a:schemeClr val="accent1"/>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501791" name="Rectangle 31"/>
          <p:cNvSpPr>
            <a:spLocks noChangeArrowheads="1"/>
          </p:cNvSpPr>
          <p:nvPr/>
        </p:nvSpPr>
        <p:spPr bwMode="auto">
          <a:xfrm>
            <a:off x="3433763" y="3803650"/>
            <a:ext cx="531812" cy="152400"/>
          </a:xfrm>
          <a:prstGeom prst="rect">
            <a:avLst/>
          </a:prstGeom>
          <a:solidFill>
            <a:schemeClr val="accent1"/>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501792" name="Rectangle 32"/>
          <p:cNvSpPr>
            <a:spLocks noChangeArrowheads="1"/>
          </p:cNvSpPr>
          <p:nvPr/>
        </p:nvSpPr>
        <p:spPr bwMode="auto">
          <a:xfrm>
            <a:off x="3433763" y="3956050"/>
            <a:ext cx="531812" cy="152400"/>
          </a:xfrm>
          <a:prstGeom prst="rect">
            <a:avLst/>
          </a:prstGeom>
          <a:solidFill>
            <a:schemeClr val="accent1"/>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501793" name="Rectangle 33"/>
          <p:cNvSpPr>
            <a:spLocks noChangeArrowheads="1"/>
          </p:cNvSpPr>
          <p:nvPr/>
        </p:nvSpPr>
        <p:spPr bwMode="auto">
          <a:xfrm>
            <a:off x="4572000" y="3803650"/>
            <a:ext cx="531813" cy="152400"/>
          </a:xfrm>
          <a:prstGeom prst="rect">
            <a:avLst/>
          </a:prstGeom>
          <a:solidFill>
            <a:schemeClr val="accent1"/>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501794" name="Rectangle 34"/>
          <p:cNvSpPr>
            <a:spLocks noChangeArrowheads="1"/>
          </p:cNvSpPr>
          <p:nvPr/>
        </p:nvSpPr>
        <p:spPr bwMode="auto">
          <a:xfrm>
            <a:off x="4572000" y="3956050"/>
            <a:ext cx="531813" cy="152400"/>
          </a:xfrm>
          <a:prstGeom prst="rect">
            <a:avLst/>
          </a:prstGeom>
          <a:solidFill>
            <a:schemeClr val="accent1"/>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501795" name="Rectangle 35"/>
          <p:cNvSpPr>
            <a:spLocks noChangeArrowheads="1"/>
          </p:cNvSpPr>
          <p:nvPr/>
        </p:nvSpPr>
        <p:spPr bwMode="auto">
          <a:xfrm>
            <a:off x="2295525" y="3194050"/>
            <a:ext cx="531813" cy="152400"/>
          </a:xfrm>
          <a:prstGeom prst="rect">
            <a:avLst/>
          </a:prstGeom>
          <a:solidFill>
            <a:schemeClr val="accent1"/>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501796" name="Rectangle 36"/>
          <p:cNvSpPr>
            <a:spLocks noChangeArrowheads="1"/>
          </p:cNvSpPr>
          <p:nvPr/>
        </p:nvSpPr>
        <p:spPr bwMode="auto">
          <a:xfrm>
            <a:off x="2295525" y="3346450"/>
            <a:ext cx="531813" cy="152400"/>
          </a:xfrm>
          <a:prstGeom prst="rect">
            <a:avLst/>
          </a:prstGeom>
          <a:solidFill>
            <a:schemeClr val="accent1"/>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501797" name="Rectangle 37"/>
          <p:cNvSpPr>
            <a:spLocks noChangeArrowheads="1"/>
          </p:cNvSpPr>
          <p:nvPr/>
        </p:nvSpPr>
        <p:spPr bwMode="auto">
          <a:xfrm>
            <a:off x="2295525" y="3498850"/>
            <a:ext cx="531813" cy="152400"/>
          </a:xfrm>
          <a:prstGeom prst="rect">
            <a:avLst/>
          </a:prstGeom>
          <a:solidFill>
            <a:schemeClr val="accent1"/>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501798" name="Rectangle 38"/>
          <p:cNvSpPr>
            <a:spLocks noChangeArrowheads="1"/>
          </p:cNvSpPr>
          <p:nvPr/>
        </p:nvSpPr>
        <p:spPr bwMode="auto">
          <a:xfrm>
            <a:off x="2295525" y="3651250"/>
            <a:ext cx="531813" cy="152400"/>
          </a:xfrm>
          <a:prstGeom prst="rect">
            <a:avLst/>
          </a:prstGeom>
          <a:solidFill>
            <a:schemeClr val="accent1"/>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501799" name="Rectangle 39"/>
          <p:cNvSpPr>
            <a:spLocks noChangeArrowheads="1"/>
          </p:cNvSpPr>
          <p:nvPr/>
        </p:nvSpPr>
        <p:spPr bwMode="auto">
          <a:xfrm>
            <a:off x="2295525" y="3803650"/>
            <a:ext cx="531813" cy="152400"/>
          </a:xfrm>
          <a:prstGeom prst="rect">
            <a:avLst/>
          </a:prstGeom>
          <a:solidFill>
            <a:schemeClr val="accent1"/>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501800" name="Rectangle 40"/>
          <p:cNvSpPr>
            <a:spLocks noChangeArrowheads="1"/>
          </p:cNvSpPr>
          <p:nvPr/>
        </p:nvSpPr>
        <p:spPr bwMode="auto">
          <a:xfrm>
            <a:off x="2295525" y="3956050"/>
            <a:ext cx="531813" cy="152400"/>
          </a:xfrm>
          <a:prstGeom prst="rect">
            <a:avLst/>
          </a:prstGeom>
          <a:solidFill>
            <a:schemeClr val="accent1"/>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501801" name="Rectangle 41"/>
          <p:cNvSpPr>
            <a:spLocks noChangeArrowheads="1"/>
          </p:cNvSpPr>
          <p:nvPr/>
        </p:nvSpPr>
        <p:spPr bwMode="auto">
          <a:xfrm>
            <a:off x="5710238" y="3195638"/>
            <a:ext cx="531812" cy="152400"/>
          </a:xfrm>
          <a:prstGeom prst="rect">
            <a:avLst/>
          </a:prstGeom>
          <a:solidFill>
            <a:schemeClr val="accent1"/>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501802" name="Rectangle 42"/>
          <p:cNvSpPr>
            <a:spLocks noChangeArrowheads="1"/>
          </p:cNvSpPr>
          <p:nvPr/>
        </p:nvSpPr>
        <p:spPr bwMode="auto">
          <a:xfrm>
            <a:off x="5710238" y="3348038"/>
            <a:ext cx="531812" cy="152400"/>
          </a:xfrm>
          <a:prstGeom prst="rect">
            <a:avLst/>
          </a:prstGeom>
          <a:solidFill>
            <a:schemeClr val="accent1"/>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501803" name="Rectangle 43"/>
          <p:cNvSpPr>
            <a:spLocks noChangeArrowheads="1"/>
          </p:cNvSpPr>
          <p:nvPr/>
        </p:nvSpPr>
        <p:spPr bwMode="auto">
          <a:xfrm>
            <a:off x="5710238" y="3500438"/>
            <a:ext cx="531812" cy="152400"/>
          </a:xfrm>
          <a:prstGeom prst="rect">
            <a:avLst/>
          </a:prstGeom>
          <a:solidFill>
            <a:schemeClr val="accent1"/>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501804" name="Rectangle 44"/>
          <p:cNvSpPr>
            <a:spLocks noChangeArrowheads="1"/>
          </p:cNvSpPr>
          <p:nvPr/>
        </p:nvSpPr>
        <p:spPr bwMode="auto">
          <a:xfrm>
            <a:off x="5710238" y="3651250"/>
            <a:ext cx="531812" cy="152400"/>
          </a:xfrm>
          <a:prstGeom prst="rect">
            <a:avLst/>
          </a:prstGeom>
          <a:solidFill>
            <a:schemeClr val="accent1"/>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501806" name="Rectangle 46"/>
          <p:cNvSpPr>
            <a:spLocks noChangeArrowheads="1"/>
          </p:cNvSpPr>
          <p:nvPr/>
        </p:nvSpPr>
        <p:spPr bwMode="auto">
          <a:xfrm>
            <a:off x="5710238" y="3803650"/>
            <a:ext cx="531812" cy="152400"/>
          </a:xfrm>
          <a:prstGeom prst="rect">
            <a:avLst/>
          </a:prstGeom>
          <a:solidFill>
            <a:schemeClr val="accent1"/>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501807" name="Rectangle 47"/>
          <p:cNvSpPr>
            <a:spLocks noChangeArrowheads="1"/>
          </p:cNvSpPr>
          <p:nvPr/>
        </p:nvSpPr>
        <p:spPr bwMode="auto">
          <a:xfrm>
            <a:off x="5710238" y="3956050"/>
            <a:ext cx="531812" cy="152400"/>
          </a:xfrm>
          <a:prstGeom prst="rect">
            <a:avLst/>
          </a:prstGeom>
          <a:solidFill>
            <a:schemeClr val="accent1"/>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501808" name="Rectangle 48"/>
          <p:cNvSpPr>
            <a:spLocks noChangeArrowheads="1"/>
          </p:cNvSpPr>
          <p:nvPr/>
        </p:nvSpPr>
        <p:spPr bwMode="auto">
          <a:xfrm>
            <a:off x="6850063" y="3195638"/>
            <a:ext cx="531812" cy="152400"/>
          </a:xfrm>
          <a:prstGeom prst="rect">
            <a:avLst/>
          </a:prstGeom>
          <a:solidFill>
            <a:schemeClr val="accent1"/>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501809" name="Rectangle 49"/>
          <p:cNvSpPr>
            <a:spLocks noChangeArrowheads="1"/>
          </p:cNvSpPr>
          <p:nvPr/>
        </p:nvSpPr>
        <p:spPr bwMode="auto">
          <a:xfrm>
            <a:off x="6850063" y="3348038"/>
            <a:ext cx="531812" cy="152400"/>
          </a:xfrm>
          <a:prstGeom prst="rect">
            <a:avLst/>
          </a:prstGeom>
          <a:solidFill>
            <a:schemeClr val="accent1"/>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501810" name="Rectangle 50"/>
          <p:cNvSpPr>
            <a:spLocks noChangeArrowheads="1"/>
          </p:cNvSpPr>
          <p:nvPr/>
        </p:nvSpPr>
        <p:spPr bwMode="auto">
          <a:xfrm>
            <a:off x="6850063" y="3500438"/>
            <a:ext cx="531812" cy="152400"/>
          </a:xfrm>
          <a:prstGeom prst="rect">
            <a:avLst/>
          </a:prstGeom>
          <a:solidFill>
            <a:schemeClr val="accent1"/>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501811" name="Rectangle 51"/>
          <p:cNvSpPr>
            <a:spLocks noChangeArrowheads="1"/>
          </p:cNvSpPr>
          <p:nvPr/>
        </p:nvSpPr>
        <p:spPr bwMode="auto">
          <a:xfrm>
            <a:off x="6850063" y="3651250"/>
            <a:ext cx="531812" cy="152400"/>
          </a:xfrm>
          <a:prstGeom prst="rect">
            <a:avLst/>
          </a:prstGeom>
          <a:solidFill>
            <a:schemeClr val="accent1"/>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501813" name="Rectangle 53"/>
          <p:cNvSpPr>
            <a:spLocks noChangeArrowheads="1"/>
          </p:cNvSpPr>
          <p:nvPr/>
        </p:nvSpPr>
        <p:spPr bwMode="auto">
          <a:xfrm>
            <a:off x="6850063" y="3803650"/>
            <a:ext cx="531812" cy="152400"/>
          </a:xfrm>
          <a:prstGeom prst="rect">
            <a:avLst/>
          </a:prstGeom>
          <a:solidFill>
            <a:schemeClr val="accent1"/>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501814" name="Rectangle 54"/>
          <p:cNvSpPr>
            <a:spLocks noChangeArrowheads="1"/>
          </p:cNvSpPr>
          <p:nvPr/>
        </p:nvSpPr>
        <p:spPr bwMode="auto">
          <a:xfrm>
            <a:off x="6850063" y="3956050"/>
            <a:ext cx="531812" cy="152400"/>
          </a:xfrm>
          <a:prstGeom prst="rect">
            <a:avLst/>
          </a:prstGeom>
          <a:solidFill>
            <a:schemeClr val="accent1"/>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84" name="TextBox 83"/>
          <p:cNvSpPr txBox="1"/>
          <p:nvPr/>
        </p:nvSpPr>
        <p:spPr>
          <a:xfrm>
            <a:off x="0" y="6237822"/>
            <a:ext cx="9144000" cy="575554"/>
          </a:xfrm>
          <a:prstGeom prst="rect">
            <a:avLst/>
          </a:prstGeom>
          <a:noFill/>
        </p:spPr>
        <p:txBody>
          <a:bodyPr wrap="square" lIns="82309" tIns="41154" rIns="82309" bIns="41154" rtlCol="0">
            <a:spAutoFit/>
          </a:bodyPr>
          <a:lstStyle/>
          <a:p>
            <a:pPr marL="0" lvl="1" indent="-514291" algn="ctr"/>
            <a:r>
              <a:rPr lang="en-US" sz="3200" dirty="0">
                <a:solidFill>
                  <a:schemeClr val="bg1"/>
                </a:solidFill>
              </a:rPr>
              <a:t>Can combine with INT/FP split idea</a:t>
            </a:r>
          </a:p>
        </p:txBody>
      </p:sp>
    </p:spTree>
    <p:extLst>
      <p:ext uri="{BB962C8B-B14F-4D97-AF65-F5344CB8AC3E}">
        <p14:creationId xmlns:p14="http://schemas.microsoft.com/office/powerpoint/2010/main" val="33459215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nodeType="clickEffect">
                                  <p:stCondLst>
                                    <p:cond delay="0"/>
                                  </p:stCondLst>
                                  <p:childTnLst>
                                    <p:set>
                                      <p:cBhvr>
                                        <p:cTn id="6" dur="1" fill="hold">
                                          <p:stCondLst>
                                            <p:cond delay="0"/>
                                          </p:stCondLst>
                                        </p:cTn>
                                        <p:tgtEl>
                                          <p:spTgt spid="501829"/>
                                        </p:tgtEl>
                                        <p:attrNameLst>
                                          <p:attrName>style.visibility</p:attrName>
                                        </p:attrNameLst>
                                      </p:cBhvr>
                                      <p:to>
                                        <p:strVal val="hidden"/>
                                      </p:to>
                                    </p:set>
                                  </p:childTnLst>
                                </p:cTn>
                              </p:par>
                              <p:par>
                                <p:cTn id="7" presetID="1" presetClass="entr" presetSubtype="0" fill="hold" nodeType="withEffect">
                                  <p:stCondLst>
                                    <p:cond delay="0"/>
                                  </p:stCondLst>
                                  <p:childTnLst>
                                    <p:set>
                                      <p:cBhvr>
                                        <p:cTn id="8" dur="1" fill="hold">
                                          <p:stCondLst>
                                            <p:cond delay="0"/>
                                          </p:stCondLst>
                                        </p:cTn>
                                        <p:tgtEl>
                                          <p:spTgt spid="501830"/>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01836"/>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01837"/>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501851"/>
                                        </p:tgtEl>
                                        <p:attrNameLst>
                                          <p:attrName>style.visibility</p:attrName>
                                        </p:attrNameLst>
                                      </p:cBhvr>
                                      <p:to>
                                        <p:strVal val="visible"/>
                                      </p:to>
                                    </p:set>
                                  </p:childTnLst>
                                </p:cTn>
                              </p:par>
                              <p:par>
                                <p:cTn id="15" presetID="1" presetClass="exit" presetSubtype="0" fill="hold" nodeType="withEffect">
                                  <p:stCondLst>
                                    <p:cond delay="0"/>
                                  </p:stCondLst>
                                  <p:childTnLst>
                                    <p:set>
                                      <p:cBhvr>
                                        <p:cTn id="16" dur="1" fill="hold">
                                          <p:stCondLst>
                                            <p:cond delay="0"/>
                                          </p:stCondLst>
                                        </p:cTn>
                                        <p:tgtEl>
                                          <p:spTgt spid="501763">
                                            <p:txEl>
                                              <p:pRg st="0" end="0"/>
                                            </p:txEl>
                                          </p:spTgt>
                                        </p:tgtEl>
                                        <p:attrNameLst>
                                          <p:attrName>style.visibility</p:attrName>
                                        </p:attrNameLst>
                                      </p:cBhvr>
                                      <p:to>
                                        <p:strVal val="hidden"/>
                                      </p:to>
                                    </p:set>
                                  </p:childTnLst>
                                </p:cTn>
                              </p:par>
                              <p:par>
                                <p:cTn id="17" presetID="1" presetClass="exit" presetSubtype="0" fill="hold" nodeType="withEffect">
                                  <p:stCondLst>
                                    <p:cond delay="0"/>
                                  </p:stCondLst>
                                  <p:childTnLst>
                                    <p:set>
                                      <p:cBhvr>
                                        <p:cTn id="18" dur="1" fill="hold">
                                          <p:stCondLst>
                                            <p:cond delay="0"/>
                                          </p:stCondLst>
                                        </p:cTn>
                                        <p:tgtEl>
                                          <p:spTgt spid="501763">
                                            <p:txEl>
                                              <p:pRg st="7" end="7"/>
                                            </p:txEl>
                                          </p:spTgt>
                                        </p:tgtEl>
                                        <p:attrNameLst>
                                          <p:attrName>style.visibility</p:attrName>
                                        </p:attrNameLst>
                                      </p:cBhvr>
                                      <p:to>
                                        <p:strVal val="hidden"/>
                                      </p:to>
                                    </p:set>
                                  </p:childTnLst>
                                </p:cTn>
                              </p:par>
                              <p:par>
                                <p:cTn id="19" presetID="1" presetClass="entr" presetSubtype="0" fill="hold" nodeType="withEffect">
                                  <p:stCondLst>
                                    <p:cond delay="0"/>
                                  </p:stCondLst>
                                  <p:childTnLst>
                                    <p:set>
                                      <p:cBhvr>
                                        <p:cTn id="20" dur="1" fill="hold">
                                          <p:stCondLst>
                                            <p:cond delay="0"/>
                                          </p:stCondLst>
                                        </p:cTn>
                                        <p:tgtEl>
                                          <p:spTgt spid="501859"/>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8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4" grpId="0"/>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0738" name="Rectangle 2"/>
          <p:cNvSpPr>
            <a:spLocks noGrp="1" noChangeArrowheads="1"/>
          </p:cNvSpPr>
          <p:nvPr>
            <p:ph type="title"/>
          </p:nvPr>
        </p:nvSpPr>
        <p:spPr/>
        <p:txBody>
          <a:bodyPr>
            <a:normAutofit fontScale="90000"/>
          </a:bodyPr>
          <a:lstStyle/>
          <a:p>
            <a:r>
              <a:rPr lang="en-US" dirty="0"/>
              <a:t>Decentralized RS (4/4)</a:t>
            </a:r>
          </a:p>
        </p:txBody>
      </p:sp>
      <p:sp>
        <p:nvSpPr>
          <p:cNvPr id="500739" name="Rectangle 3"/>
          <p:cNvSpPr>
            <a:spLocks noGrp="1" noChangeArrowheads="1"/>
          </p:cNvSpPr>
          <p:nvPr>
            <p:ph idx="1"/>
          </p:nvPr>
        </p:nvSpPr>
        <p:spPr/>
        <p:txBody>
          <a:bodyPr/>
          <a:lstStyle/>
          <a:p>
            <a:r>
              <a:rPr lang="en-US" dirty="0"/>
              <a:t>Each RS-cluster is smaller</a:t>
            </a:r>
          </a:p>
          <a:p>
            <a:pPr lvl="1"/>
            <a:r>
              <a:rPr lang="en-US" dirty="0"/>
              <a:t>Easier to implement, less area, faster clock speed</a:t>
            </a:r>
          </a:p>
          <a:p>
            <a:r>
              <a:rPr lang="en-US" dirty="0"/>
              <a:t>Poor utilization leads to IPC loss</a:t>
            </a:r>
          </a:p>
          <a:p>
            <a:pPr lvl="1"/>
            <a:r>
              <a:rPr lang="en-US" dirty="0"/>
              <a:t>Partitioning must match program characteristics</a:t>
            </a:r>
          </a:p>
          <a:p>
            <a:pPr lvl="1"/>
            <a:r>
              <a:rPr lang="en-US" dirty="0"/>
              <a:t>Previous example:</a:t>
            </a:r>
          </a:p>
          <a:p>
            <a:pPr lvl="2"/>
            <a:r>
              <a:rPr lang="en-US" dirty="0"/>
              <a:t>Integer program with no FP instructions runs on 2/3 of issue width</a:t>
            </a:r>
            <a:br>
              <a:rPr lang="en-US" dirty="0"/>
            </a:br>
            <a:r>
              <a:rPr lang="en-US" dirty="0"/>
              <a:t>(ports 4 and 5 are unused)</a:t>
            </a:r>
          </a:p>
        </p:txBody>
      </p:sp>
    </p:spTree>
    <p:extLst>
      <p:ext uri="{BB962C8B-B14F-4D97-AF65-F5344CB8AC3E}">
        <p14:creationId xmlns:p14="http://schemas.microsoft.com/office/powerpoint/2010/main" val="33501650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 name="Rectangle 11"/>
          <p:cNvSpPr>
            <a:spLocks noChangeArrowheads="1"/>
          </p:cNvSpPr>
          <p:nvPr/>
        </p:nvSpPr>
        <p:spPr bwMode="auto">
          <a:xfrm>
            <a:off x="2070236" y="3582988"/>
            <a:ext cx="6062389" cy="2299578"/>
          </a:xfrm>
          <a:prstGeom prst="rect">
            <a:avLst/>
          </a:prstGeom>
          <a:solidFill>
            <a:srgbClr val="FFFF00"/>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fontAlgn="base">
              <a:spcBef>
                <a:spcPct val="0"/>
              </a:spcBef>
              <a:spcAft>
                <a:spcPct val="0"/>
              </a:spcAft>
            </a:pPr>
            <a:endParaRPr lang="en-US">
              <a:solidFill>
                <a:srgbClr val="000000"/>
              </a:solidFill>
              <a:latin typeface="Gill Sans MT" pitchFamily="34" charset="0"/>
            </a:endParaRPr>
          </a:p>
        </p:txBody>
      </p:sp>
      <p:sp>
        <p:nvSpPr>
          <p:cNvPr id="385167" name="Freeform 143"/>
          <p:cNvSpPr>
            <a:spLocks/>
          </p:cNvSpPr>
          <p:nvPr/>
        </p:nvSpPr>
        <p:spPr bwMode="auto">
          <a:xfrm>
            <a:off x="7326796" y="3953531"/>
            <a:ext cx="227012" cy="760412"/>
          </a:xfrm>
          <a:custGeom>
            <a:avLst/>
            <a:gdLst/>
            <a:ahLst/>
            <a:cxnLst>
              <a:cxn ang="0">
                <a:pos x="143" y="0"/>
              </a:cxn>
              <a:cxn ang="0">
                <a:pos x="143" y="479"/>
              </a:cxn>
              <a:cxn ang="0">
                <a:pos x="0" y="479"/>
              </a:cxn>
            </a:cxnLst>
            <a:rect l="0" t="0" r="r" b="b"/>
            <a:pathLst>
              <a:path w="143" h="479">
                <a:moveTo>
                  <a:pt x="143" y="0"/>
                </a:moveTo>
                <a:lnTo>
                  <a:pt x="143" y="479"/>
                </a:lnTo>
                <a:lnTo>
                  <a:pt x="0" y="479"/>
                </a:lnTo>
              </a:path>
            </a:pathLst>
          </a:custGeom>
          <a:noFill/>
          <a:ln w="9525">
            <a:solidFill>
              <a:schemeClr val="tx1"/>
            </a:solidFill>
            <a:round/>
            <a:headEnd/>
            <a:tailEnd/>
          </a:ln>
          <a:effectLst/>
        </p:spPr>
        <p:txBody>
          <a:bodyPr/>
          <a:lstStyle/>
          <a:p>
            <a:pPr fontAlgn="base">
              <a:spcBef>
                <a:spcPct val="0"/>
              </a:spcBef>
              <a:spcAft>
                <a:spcPct val="0"/>
              </a:spcAft>
            </a:pPr>
            <a:endParaRPr lang="en-US">
              <a:solidFill>
                <a:srgbClr val="000000"/>
              </a:solidFill>
              <a:latin typeface="Gill Sans MT" pitchFamily="34" charset="0"/>
            </a:endParaRPr>
          </a:p>
        </p:txBody>
      </p:sp>
      <p:sp>
        <p:nvSpPr>
          <p:cNvPr id="385168" name="Freeform 144"/>
          <p:cNvSpPr>
            <a:spLocks/>
          </p:cNvSpPr>
          <p:nvPr/>
        </p:nvSpPr>
        <p:spPr bwMode="auto">
          <a:xfrm>
            <a:off x="7326796" y="4105931"/>
            <a:ext cx="303212" cy="682625"/>
          </a:xfrm>
          <a:custGeom>
            <a:avLst/>
            <a:gdLst/>
            <a:ahLst/>
            <a:cxnLst>
              <a:cxn ang="0">
                <a:pos x="191" y="0"/>
              </a:cxn>
              <a:cxn ang="0">
                <a:pos x="191" y="430"/>
              </a:cxn>
              <a:cxn ang="0">
                <a:pos x="0" y="430"/>
              </a:cxn>
            </a:cxnLst>
            <a:rect l="0" t="0" r="r" b="b"/>
            <a:pathLst>
              <a:path w="191" h="430">
                <a:moveTo>
                  <a:pt x="191" y="0"/>
                </a:moveTo>
                <a:lnTo>
                  <a:pt x="191" y="430"/>
                </a:lnTo>
                <a:lnTo>
                  <a:pt x="0" y="430"/>
                </a:lnTo>
              </a:path>
            </a:pathLst>
          </a:custGeom>
          <a:noFill/>
          <a:ln w="9525">
            <a:solidFill>
              <a:schemeClr val="tx1"/>
            </a:solidFill>
            <a:round/>
            <a:headEnd/>
            <a:tailEnd/>
          </a:ln>
          <a:effectLst/>
        </p:spPr>
        <p:txBody>
          <a:bodyPr/>
          <a:lstStyle/>
          <a:p>
            <a:pPr fontAlgn="base">
              <a:spcBef>
                <a:spcPct val="0"/>
              </a:spcBef>
              <a:spcAft>
                <a:spcPct val="0"/>
              </a:spcAft>
            </a:pPr>
            <a:endParaRPr lang="en-US">
              <a:solidFill>
                <a:srgbClr val="000000"/>
              </a:solidFill>
              <a:latin typeface="Gill Sans MT" pitchFamily="34" charset="0"/>
            </a:endParaRPr>
          </a:p>
        </p:txBody>
      </p:sp>
      <p:sp>
        <p:nvSpPr>
          <p:cNvPr id="385169" name="Freeform 145"/>
          <p:cNvSpPr>
            <a:spLocks/>
          </p:cNvSpPr>
          <p:nvPr/>
        </p:nvSpPr>
        <p:spPr bwMode="auto">
          <a:xfrm>
            <a:off x="7326796" y="4258331"/>
            <a:ext cx="379412" cy="606425"/>
          </a:xfrm>
          <a:custGeom>
            <a:avLst/>
            <a:gdLst/>
            <a:ahLst/>
            <a:cxnLst>
              <a:cxn ang="0">
                <a:pos x="287" y="0"/>
              </a:cxn>
              <a:cxn ang="0">
                <a:pos x="287" y="382"/>
              </a:cxn>
              <a:cxn ang="0">
                <a:pos x="0" y="382"/>
              </a:cxn>
            </a:cxnLst>
            <a:rect l="0" t="0" r="r" b="b"/>
            <a:pathLst>
              <a:path w="287" h="382">
                <a:moveTo>
                  <a:pt x="287" y="0"/>
                </a:moveTo>
                <a:lnTo>
                  <a:pt x="287" y="382"/>
                </a:lnTo>
                <a:lnTo>
                  <a:pt x="0" y="382"/>
                </a:lnTo>
              </a:path>
            </a:pathLst>
          </a:custGeom>
          <a:noFill/>
          <a:ln w="9525">
            <a:solidFill>
              <a:schemeClr val="tx1"/>
            </a:solidFill>
            <a:round/>
            <a:headEnd/>
            <a:tailEnd/>
          </a:ln>
          <a:effectLst/>
        </p:spPr>
        <p:txBody>
          <a:bodyPr/>
          <a:lstStyle/>
          <a:p>
            <a:pPr fontAlgn="base">
              <a:spcBef>
                <a:spcPct val="0"/>
              </a:spcBef>
              <a:spcAft>
                <a:spcPct val="0"/>
              </a:spcAft>
            </a:pPr>
            <a:endParaRPr lang="en-US">
              <a:solidFill>
                <a:srgbClr val="000000"/>
              </a:solidFill>
              <a:latin typeface="Gill Sans MT" pitchFamily="34" charset="0"/>
            </a:endParaRPr>
          </a:p>
        </p:txBody>
      </p:sp>
      <p:sp>
        <p:nvSpPr>
          <p:cNvPr id="385170" name="Freeform 146"/>
          <p:cNvSpPr>
            <a:spLocks/>
          </p:cNvSpPr>
          <p:nvPr/>
        </p:nvSpPr>
        <p:spPr bwMode="auto">
          <a:xfrm>
            <a:off x="7326796" y="4409143"/>
            <a:ext cx="455612" cy="531813"/>
          </a:xfrm>
          <a:custGeom>
            <a:avLst/>
            <a:gdLst/>
            <a:ahLst/>
            <a:cxnLst>
              <a:cxn ang="0">
                <a:pos x="287" y="0"/>
              </a:cxn>
              <a:cxn ang="0">
                <a:pos x="287" y="335"/>
              </a:cxn>
              <a:cxn ang="0">
                <a:pos x="0" y="335"/>
              </a:cxn>
            </a:cxnLst>
            <a:rect l="0" t="0" r="r" b="b"/>
            <a:pathLst>
              <a:path w="287" h="335">
                <a:moveTo>
                  <a:pt x="287" y="0"/>
                </a:moveTo>
                <a:lnTo>
                  <a:pt x="287" y="335"/>
                </a:lnTo>
                <a:lnTo>
                  <a:pt x="0" y="335"/>
                </a:lnTo>
              </a:path>
            </a:pathLst>
          </a:custGeom>
          <a:noFill/>
          <a:ln w="9525">
            <a:solidFill>
              <a:schemeClr val="tx1"/>
            </a:solidFill>
            <a:round/>
            <a:headEnd/>
            <a:tailEnd/>
          </a:ln>
          <a:effectLst/>
        </p:spPr>
        <p:txBody>
          <a:bodyPr/>
          <a:lstStyle/>
          <a:p>
            <a:pPr fontAlgn="base">
              <a:spcBef>
                <a:spcPct val="0"/>
              </a:spcBef>
              <a:spcAft>
                <a:spcPct val="0"/>
              </a:spcAft>
            </a:pPr>
            <a:endParaRPr lang="en-US">
              <a:solidFill>
                <a:srgbClr val="000000"/>
              </a:solidFill>
              <a:latin typeface="Gill Sans MT" pitchFamily="34" charset="0"/>
            </a:endParaRPr>
          </a:p>
        </p:txBody>
      </p:sp>
      <p:sp>
        <p:nvSpPr>
          <p:cNvPr id="385139" name="AutoShape 115"/>
          <p:cNvSpPr>
            <a:spLocks noChangeArrowheads="1"/>
          </p:cNvSpPr>
          <p:nvPr/>
        </p:nvSpPr>
        <p:spPr bwMode="auto">
          <a:xfrm>
            <a:off x="7174396" y="4637743"/>
            <a:ext cx="303212" cy="381000"/>
          </a:xfrm>
          <a:prstGeom prst="moon">
            <a:avLst>
              <a:gd name="adj" fmla="val 68199"/>
            </a:avLst>
          </a:prstGeom>
          <a:solidFill>
            <a:srgbClr val="3366FF"/>
          </a:solidFill>
          <a:ln w="9525">
            <a:noFill/>
            <a:miter lim="800000"/>
            <a:headEnd/>
            <a:tailEnd/>
          </a:ln>
          <a:effectLst/>
          <a:scene3d>
            <a:camera prst="orthographicFront">
              <a:rot lat="0" lon="0" rev="0"/>
            </a:camera>
            <a:lightRig rig="contrasting" dir="t">
              <a:rot lat="0" lon="0" rev="1500000"/>
            </a:lightRig>
          </a:scene3d>
          <a:sp3d prstMaterial="metal">
            <a:bevelT w="88900" h="88900"/>
          </a:sp3d>
        </p:spPr>
        <p:txBody>
          <a:bodyPr wrap="none" anchor="ctr"/>
          <a:lstStyle/>
          <a:p>
            <a:pPr fontAlgn="base">
              <a:spcBef>
                <a:spcPct val="0"/>
              </a:spcBef>
              <a:spcAft>
                <a:spcPct val="0"/>
              </a:spcAft>
            </a:pPr>
            <a:endParaRPr lang="en-US">
              <a:solidFill>
                <a:srgbClr val="000000"/>
              </a:solidFill>
              <a:latin typeface="Gill Sans MT" pitchFamily="34" charset="0"/>
            </a:endParaRPr>
          </a:p>
        </p:txBody>
      </p:sp>
      <p:sp>
        <p:nvSpPr>
          <p:cNvPr id="385028" name="Rectangle 4"/>
          <p:cNvSpPr>
            <a:spLocks noChangeArrowheads="1"/>
          </p:cNvSpPr>
          <p:nvPr/>
        </p:nvSpPr>
        <p:spPr bwMode="auto">
          <a:xfrm>
            <a:off x="2414650" y="1608138"/>
            <a:ext cx="1290637" cy="1290637"/>
          </a:xfrm>
          <a:prstGeom prst="rect">
            <a:avLst/>
          </a:prstGeom>
          <a:solidFill>
            <a:schemeClr val="accent1"/>
          </a:solidFill>
          <a:ln w="9525">
            <a:solidFill>
              <a:schemeClr val="tx1"/>
            </a:solid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r>
              <a:rPr lang="en-US">
                <a:solidFill>
                  <a:srgbClr val="000000"/>
                </a:solidFill>
                <a:latin typeface="Gill Sans MT" pitchFamily="34" charset="0"/>
              </a:rPr>
              <a:t>Tags,</a:t>
            </a:r>
          </a:p>
          <a:p>
            <a:pPr algn="ctr" fontAlgn="base">
              <a:spcBef>
                <a:spcPct val="0"/>
              </a:spcBef>
              <a:spcAft>
                <a:spcPct val="0"/>
              </a:spcAft>
            </a:pPr>
            <a:r>
              <a:rPr lang="en-US">
                <a:solidFill>
                  <a:srgbClr val="000000"/>
                </a:solidFill>
                <a:latin typeface="Gill Sans MT" pitchFamily="34" charset="0"/>
              </a:rPr>
              <a:t>Ready</a:t>
            </a:r>
          </a:p>
          <a:p>
            <a:pPr algn="ctr" fontAlgn="base">
              <a:spcBef>
                <a:spcPct val="0"/>
              </a:spcBef>
              <a:spcAft>
                <a:spcPct val="0"/>
              </a:spcAft>
            </a:pPr>
            <a:r>
              <a:rPr lang="en-US">
                <a:solidFill>
                  <a:srgbClr val="000000"/>
                </a:solidFill>
                <a:latin typeface="Gill Sans MT" pitchFamily="34" charset="0"/>
              </a:rPr>
              <a:t>Logic</a:t>
            </a:r>
          </a:p>
          <a:p>
            <a:pPr algn="ctr" fontAlgn="base">
              <a:spcBef>
                <a:spcPct val="0"/>
              </a:spcBef>
              <a:spcAft>
                <a:spcPct val="0"/>
              </a:spcAft>
            </a:pPr>
            <a:endParaRPr lang="en-US">
              <a:solidFill>
                <a:srgbClr val="000000"/>
              </a:solidFill>
              <a:latin typeface="Gill Sans MT" pitchFamily="34" charset="0"/>
            </a:endParaRPr>
          </a:p>
        </p:txBody>
      </p:sp>
      <p:sp>
        <p:nvSpPr>
          <p:cNvPr id="385034" name="Rectangle 10"/>
          <p:cNvSpPr>
            <a:spLocks noChangeArrowheads="1"/>
          </p:cNvSpPr>
          <p:nvPr/>
        </p:nvSpPr>
        <p:spPr bwMode="auto">
          <a:xfrm>
            <a:off x="3856100" y="1608138"/>
            <a:ext cx="835025" cy="1290637"/>
          </a:xfrm>
          <a:prstGeom prst="rect">
            <a:avLst/>
          </a:prstGeom>
          <a:solidFill>
            <a:schemeClr val="accent1"/>
          </a:solidFill>
          <a:ln w="9525">
            <a:solidFill>
              <a:schemeClr val="tx1"/>
            </a:solid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r>
              <a:rPr lang="en-US">
                <a:solidFill>
                  <a:srgbClr val="000000"/>
                </a:solidFill>
                <a:latin typeface="Gill Sans MT" pitchFamily="34" charset="0"/>
              </a:rPr>
              <a:t>Select</a:t>
            </a:r>
          </a:p>
          <a:p>
            <a:pPr algn="ctr" fontAlgn="base">
              <a:spcBef>
                <a:spcPct val="0"/>
              </a:spcBef>
              <a:spcAft>
                <a:spcPct val="0"/>
              </a:spcAft>
            </a:pPr>
            <a:r>
              <a:rPr lang="en-US">
                <a:solidFill>
                  <a:srgbClr val="000000"/>
                </a:solidFill>
                <a:latin typeface="Gill Sans MT" pitchFamily="34" charset="0"/>
              </a:rPr>
              <a:t>Logic</a:t>
            </a:r>
          </a:p>
        </p:txBody>
      </p:sp>
      <p:sp>
        <p:nvSpPr>
          <p:cNvPr id="385026" name="Rectangle 2"/>
          <p:cNvSpPr>
            <a:spLocks noGrp="1" noChangeArrowheads="1"/>
          </p:cNvSpPr>
          <p:nvPr>
            <p:ph type="title"/>
          </p:nvPr>
        </p:nvSpPr>
        <p:spPr/>
        <p:txBody>
          <a:bodyPr>
            <a:normAutofit fontScale="90000"/>
          </a:bodyPr>
          <a:lstStyle/>
          <a:p>
            <a:r>
              <a:rPr lang="en-US" dirty="0"/>
              <a:t>Superscalar Scheduler </a:t>
            </a:r>
            <a:r>
              <a:rPr lang="en-US" sz="2400" dirty="0"/>
              <a:t>(detail of one entry)</a:t>
            </a:r>
          </a:p>
        </p:txBody>
      </p:sp>
      <p:sp>
        <p:nvSpPr>
          <p:cNvPr id="385029" name="Line 5"/>
          <p:cNvSpPr>
            <a:spLocks noChangeShapeType="1"/>
          </p:cNvSpPr>
          <p:nvPr/>
        </p:nvSpPr>
        <p:spPr bwMode="auto">
          <a:xfrm>
            <a:off x="1861033" y="1981856"/>
            <a:ext cx="0" cy="1290637"/>
          </a:xfrm>
          <a:prstGeom prst="line">
            <a:avLst/>
          </a:prstGeom>
          <a:noFill/>
          <a:ln w="9525">
            <a:solidFill>
              <a:schemeClr val="tx1"/>
            </a:solidFill>
            <a:round/>
            <a:headEnd/>
            <a:tailEnd/>
          </a:ln>
          <a:effectLst/>
        </p:spPr>
        <p:txBody>
          <a:bodyPr/>
          <a:lstStyle/>
          <a:p>
            <a:pPr fontAlgn="base">
              <a:spcBef>
                <a:spcPct val="0"/>
              </a:spcBef>
              <a:spcAft>
                <a:spcPct val="0"/>
              </a:spcAft>
            </a:pPr>
            <a:endParaRPr lang="en-US">
              <a:solidFill>
                <a:srgbClr val="000000"/>
              </a:solidFill>
              <a:latin typeface="Gill Sans MT" pitchFamily="34" charset="0"/>
            </a:endParaRPr>
          </a:p>
        </p:txBody>
      </p:sp>
      <p:sp>
        <p:nvSpPr>
          <p:cNvPr id="385030" name="Line 6"/>
          <p:cNvSpPr>
            <a:spLocks noChangeShapeType="1"/>
          </p:cNvSpPr>
          <p:nvPr/>
        </p:nvSpPr>
        <p:spPr bwMode="auto">
          <a:xfrm>
            <a:off x="1710220" y="1981856"/>
            <a:ext cx="0" cy="1290637"/>
          </a:xfrm>
          <a:prstGeom prst="line">
            <a:avLst/>
          </a:prstGeom>
          <a:noFill/>
          <a:ln w="9525">
            <a:solidFill>
              <a:schemeClr val="tx1"/>
            </a:solidFill>
            <a:round/>
            <a:headEnd/>
            <a:tailEnd/>
          </a:ln>
          <a:effectLst/>
        </p:spPr>
        <p:txBody>
          <a:bodyPr/>
          <a:lstStyle/>
          <a:p>
            <a:pPr fontAlgn="base">
              <a:spcBef>
                <a:spcPct val="0"/>
              </a:spcBef>
              <a:spcAft>
                <a:spcPct val="0"/>
              </a:spcAft>
            </a:pPr>
            <a:endParaRPr lang="en-US">
              <a:solidFill>
                <a:srgbClr val="000000"/>
              </a:solidFill>
              <a:latin typeface="Gill Sans MT" pitchFamily="34" charset="0"/>
            </a:endParaRPr>
          </a:p>
        </p:txBody>
      </p:sp>
      <p:sp>
        <p:nvSpPr>
          <p:cNvPr id="385031" name="Line 7"/>
          <p:cNvSpPr>
            <a:spLocks noChangeShapeType="1"/>
          </p:cNvSpPr>
          <p:nvPr/>
        </p:nvSpPr>
        <p:spPr bwMode="auto">
          <a:xfrm>
            <a:off x="1557820" y="1981856"/>
            <a:ext cx="0" cy="1290637"/>
          </a:xfrm>
          <a:prstGeom prst="line">
            <a:avLst/>
          </a:prstGeom>
          <a:noFill/>
          <a:ln w="9525">
            <a:solidFill>
              <a:schemeClr val="tx1"/>
            </a:solidFill>
            <a:round/>
            <a:headEnd/>
            <a:tailEnd/>
          </a:ln>
          <a:effectLst/>
        </p:spPr>
        <p:txBody>
          <a:bodyPr/>
          <a:lstStyle/>
          <a:p>
            <a:pPr fontAlgn="base">
              <a:spcBef>
                <a:spcPct val="0"/>
              </a:spcBef>
              <a:spcAft>
                <a:spcPct val="0"/>
              </a:spcAft>
            </a:pPr>
            <a:endParaRPr lang="en-US">
              <a:solidFill>
                <a:srgbClr val="000000"/>
              </a:solidFill>
              <a:latin typeface="Gill Sans MT" pitchFamily="34" charset="0"/>
            </a:endParaRPr>
          </a:p>
        </p:txBody>
      </p:sp>
      <p:sp>
        <p:nvSpPr>
          <p:cNvPr id="385032" name="Line 8"/>
          <p:cNvSpPr>
            <a:spLocks noChangeShapeType="1"/>
          </p:cNvSpPr>
          <p:nvPr/>
        </p:nvSpPr>
        <p:spPr bwMode="auto">
          <a:xfrm>
            <a:off x="1405420" y="1981856"/>
            <a:ext cx="0" cy="1290637"/>
          </a:xfrm>
          <a:prstGeom prst="line">
            <a:avLst/>
          </a:prstGeom>
          <a:noFill/>
          <a:ln w="9525">
            <a:solidFill>
              <a:schemeClr val="tx1"/>
            </a:solidFill>
            <a:round/>
            <a:headEnd/>
            <a:tailEnd/>
          </a:ln>
          <a:effectLst/>
        </p:spPr>
        <p:txBody>
          <a:bodyPr/>
          <a:lstStyle/>
          <a:p>
            <a:pPr fontAlgn="base">
              <a:spcBef>
                <a:spcPct val="0"/>
              </a:spcBef>
              <a:spcAft>
                <a:spcPct val="0"/>
              </a:spcAft>
            </a:pPr>
            <a:endParaRPr lang="en-US">
              <a:solidFill>
                <a:srgbClr val="000000"/>
              </a:solidFill>
              <a:latin typeface="Gill Sans MT" pitchFamily="34" charset="0"/>
            </a:endParaRPr>
          </a:p>
        </p:txBody>
      </p:sp>
      <p:sp>
        <p:nvSpPr>
          <p:cNvPr id="385033" name="Text Box 9"/>
          <p:cNvSpPr txBox="1">
            <a:spLocks noChangeArrowheads="1"/>
          </p:cNvSpPr>
          <p:nvPr/>
        </p:nvSpPr>
        <p:spPr bwMode="auto">
          <a:xfrm>
            <a:off x="1073633" y="2134256"/>
            <a:ext cx="1001712" cy="825500"/>
          </a:xfrm>
          <a:prstGeom prst="rect">
            <a:avLst/>
          </a:prstGeom>
          <a:noFill/>
          <a:ln w="9525">
            <a:noFill/>
            <a:miter lim="800000"/>
            <a:headEnd/>
            <a:tailEnd/>
          </a:ln>
          <a:effectLst/>
        </p:spPr>
        <p:txBody>
          <a:bodyPr wrap="none">
            <a:spAutoFit/>
          </a:bodyPr>
          <a:lstStyle/>
          <a:p>
            <a:pPr algn="ctr" fontAlgn="base">
              <a:spcBef>
                <a:spcPct val="0"/>
              </a:spcBef>
              <a:spcAft>
                <a:spcPct val="0"/>
              </a:spcAft>
            </a:pPr>
            <a:r>
              <a:rPr lang="en-US" sz="1600" dirty="0">
                <a:solidFill>
                  <a:srgbClr val="000000"/>
                </a:solidFill>
                <a:latin typeface="Gill Sans MT" pitchFamily="34" charset="0"/>
              </a:rPr>
              <a:t>Tag</a:t>
            </a:r>
          </a:p>
          <a:p>
            <a:pPr algn="ctr" fontAlgn="base">
              <a:spcBef>
                <a:spcPct val="0"/>
              </a:spcBef>
              <a:spcAft>
                <a:spcPct val="0"/>
              </a:spcAft>
            </a:pPr>
            <a:r>
              <a:rPr lang="en-US" sz="1600" dirty="0">
                <a:solidFill>
                  <a:srgbClr val="000000"/>
                </a:solidFill>
                <a:latin typeface="Gill Sans MT" pitchFamily="34" charset="0"/>
              </a:rPr>
              <a:t>Broadcast</a:t>
            </a:r>
          </a:p>
          <a:p>
            <a:pPr algn="ctr" fontAlgn="base">
              <a:spcBef>
                <a:spcPct val="0"/>
              </a:spcBef>
              <a:spcAft>
                <a:spcPct val="0"/>
              </a:spcAft>
            </a:pPr>
            <a:r>
              <a:rPr lang="en-US" sz="1600" dirty="0">
                <a:solidFill>
                  <a:srgbClr val="000000"/>
                </a:solidFill>
                <a:latin typeface="Gill Sans MT" pitchFamily="34" charset="0"/>
              </a:rPr>
              <a:t>Buses</a:t>
            </a:r>
          </a:p>
        </p:txBody>
      </p:sp>
      <p:sp>
        <p:nvSpPr>
          <p:cNvPr id="385035" name="Rectangle 11"/>
          <p:cNvSpPr>
            <a:spLocks noChangeArrowheads="1"/>
          </p:cNvSpPr>
          <p:nvPr/>
        </p:nvSpPr>
        <p:spPr bwMode="auto">
          <a:xfrm>
            <a:off x="2414650" y="2595563"/>
            <a:ext cx="1290637" cy="150812"/>
          </a:xfrm>
          <a:prstGeom prst="rect">
            <a:avLst/>
          </a:prstGeom>
          <a:solidFill>
            <a:srgbClr val="FFFF00"/>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fontAlgn="base">
              <a:spcBef>
                <a:spcPct val="0"/>
              </a:spcBef>
              <a:spcAft>
                <a:spcPct val="0"/>
              </a:spcAft>
            </a:pPr>
            <a:endParaRPr lang="en-US">
              <a:solidFill>
                <a:srgbClr val="000000"/>
              </a:solidFill>
              <a:latin typeface="Gill Sans MT" pitchFamily="34" charset="0"/>
            </a:endParaRPr>
          </a:p>
        </p:txBody>
      </p:sp>
      <p:sp>
        <p:nvSpPr>
          <p:cNvPr id="385038" name="Line 14"/>
          <p:cNvSpPr>
            <a:spLocks noChangeShapeType="1"/>
          </p:cNvSpPr>
          <p:nvPr/>
        </p:nvSpPr>
        <p:spPr bwMode="auto">
          <a:xfrm>
            <a:off x="1861033" y="3272493"/>
            <a:ext cx="0" cy="1973263"/>
          </a:xfrm>
          <a:prstGeom prst="line">
            <a:avLst/>
          </a:prstGeom>
          <a:noFill/>
          <a:ln w="38100">
            <a:solidFill>
              <a:schemeClr val="tx1"/>
            </a:solidFill>
            <a:round/>
            <a:headEnd/>
            <a:tailEnd/>
          </a:ln>
          <a:effectLst/>
        </p:spPr>
        <p:txBody>
          <a:bodyPr/>
          <a:lstStyle/>
          <a:p>
            <a:pPr fontAlgn="base">
              <a:spcBef>
                <a:spcPct val="0"/>
              </a:spcBef>
              <a:spcAft>
                <a:spcPct val="0"/>
              </a:spcAft>
            </a:pPr>
            <a:endParaRPr lang="en-US">
              <a:solidFill>
                <a:srgbClr val="000000"/>
              </a:solidFill>
              <a:latin typeface="Gill Sans MT" pitchFamily="34" charset="0"/>
            </a:endParaRPr>
          </a:p>
        </p:txBody>
      </p:sp>
      <p:sp>
        <p:nvSpPr>
          <p:cNvPr id="385039" name="Line 15"/>
          <p:cNvSpPr>
            <a:spLocks noChangeShapeType="1"/>
          </p:cNvSpPr>
          <p:nvPr/>
        </p:nvSpPr>
        <p:spPr bwMode="auto">
          <a:xfrm>
            <a:off x="1710221" y="3272493"/>
            <a:ext cx="0" cy="1973263"/>
          </a:xfrm>
          <a:prstGeom prst="line">
            <a:avLst/>
          </a:prstGeom>
          <a:noFill/>
          <a:ln w="38100">
            <a:solidFill>
              <a:schemeClr val="tx1"/>
            </a:solidFill>
            <a:round/>
            <a:headEnd/>
            <a:tailEnd/>
          </a:ln>
          <a:effectLst/>
        </p:spPr>
        <p:txBody>
          <a:bodyPr/>
          <a:lstStyle/>
          <a:p>
            <a:pPr fontAlgn="base">
              <a:spcBef>
                <a:spcPct val="0"/>
              </a:spcBef>
              <a:spcAft>
                <a:spcPct val="0"/>
              </a:spcAft>
            </a:pPr>
            <a:endParaRPr lang="en-US">
              <a:solidFill>
                <a:srgbClr val="000000"/>
              </a:solidFill>
              <a:latin typeface="Gill Sans MT" pitchFamily="34" charset="0"/>
            </a:endParaRPr>
          </a:p>
        </p:txBody>
      </p:sp>
      <p:sp>
        <p:nvSpPr>
          <p:cNvPr id="385040" name="Line 16"/>
          <p:cNvSpPr>
            <a:spLocks noChangeShapeType="1"/>
          </p:cNvSpPr>
          <p:nvPr/>
        </p:nvSpPr>
        <p:spPr bwMode="auto">
          <a:xfrm>
            <a:off x="1557821" y="3272493"/>
            <a:ext cx="0" cy="1973263"/>
          </a:xfrm>
          <a:prstGeom prst="line">
            <a:avLst/>
          </a:prstGeom>
          <a:noFill/>
          <a:ln w="38100">
            <a:solidFill>
              <a:schemeClr val="tx1"/>
            </a:solidFill>
            <a:round/>
            <a:headEnd/>
            <a:tailEnd/>
          </a:ln>
          <a:effectLst/>
        </p:spPr>
        <p:txBody>
          <a:bodyPr/>
          <a:lstStyle/>
          <a:p>
            <a:pPr fontAlgn="base">
              <a:spcBef>
                <a:spcPct val="0"/>
              </a:spcBef>
              <a:spcAft>
                <a:spcPct val="0"/>
              </a:spcAft>
            </a:pPr>
            <a:endParaRPr lang="en-US">
              <a:solidFill>
                <a:srgbClr val="000000"/>
              </a:solidFill>
              <a:latin typeface="Gill Sans MT" pitchFamily="34" charset="0"/>
            </a:endParaRPr>
          </a:p>
        </p:txBody>
      </p:sp>
      <p:sp>
        <p:nvSpPr>
          <p:cNvPr id="385041" name="Line 17"/>
          <p:cNvSpPr>
            <a:spLocks noChangeShapeType="1"/>
          </p:cNvSpPr>
          <p:nvPr/>
        </p:nvSpPr>
        <p:spPr bwMode="auto">
          <a:xfrm>
            <a:off x="1405421" y="3272493"/>
            <a:ext cx="0" cy="1973263"/>
          </a:xfrm>
          <a:prstGeom prst="line">
            <a:avLst/>
          </a:prstGeom>
          <a:noFill/>
          <a:ln w="38100">
            <a:solidFill>
              <a:schemeClr val="tx1"/>
            </a:solidFill>
            <a:round/>
            <a:headEnd/>
            <a:tailEnd/>
          </a:ln>
          <a:effectLst/>
        </p:spPr>
        <p:txBody>
          <a:bodyPr/>
          <a:lstStyle/>
          <a:p>
            <a:pPr fontAlgn="base">
              <a:spcBef>
                <a:spcPct val="0"/>
              </a:spcBef>
              <a:spcAft>
                <a:spcPct val="0"/>
              </a:spcAft>
            </a:pPr>
            <a:endParaRPr lang="en-US">
              <a:solidFill>
                <a:srgbClr val="000000"/>
              </a:solidFill>
              <a:latin typeface="Gill Sans MT" pitchFamily="34" charset="0"/>
            </a:endParaRPr>
          </a:p>
        </p:txBody>
      </p:sp>
      <p:sp>
        <p:nvSpPr>
          <p:cNvPr id="385042" name="Oval 18"/>
          <p:cNvSpPr>
            <a:spLocks noChangeArrowheads="1"/>
          </p:cNvSpPr>
          <p:nvPr/>
        </p:nvSpPr>
        <p:spPr bwMode="auto">
          <a:xfrm>
            <a:off x="2316646" y="3878918"/>
            <a:ext cx="152400" cy="152400"/>
          </a:xfrm>
          <a:prstGeom prst="ellipse">
            <a:avLst/>
          </a:prstGeom>
          <a:solidFill>
            <a:srgbClr val="3366FF"/>
          </a:solidFill>
          <a:ln w="9525">
            <a:noFill/>
            <a:round/>
            <a:headEnd/>
            <a:tailEnd/>
          </a:ln>
          <a:effectLst/>
          <a:scene3d>
            <a:camera prst="orthographicFront">
              <a:rot lat="0" lon="0" rev="0"/>
            </a:camera>
            <a:lightRig rig="balanced" dir="t">
              <a:rot lat="0" lon="0" rev="8700000"/>
            </a:lightRig>
          </a:scene3d>
          <a:sp3d>
            <a:bevelT w="190500" h="38100"/>
          </a:sp3d>
        </p:spPr>
        <p:txBody>
          <a:bodyPr wrap="none" lIns="0" rIns="0" anchor="ctr"/>
          <a:lstStyle/>
          <a:p>
            <a:pPr algn="ctr" fontAlgn="base">
              <a:spcBef>
                <a:spcPct val="0"/>
              </a:spcBef>
              <a:spcAft>
                <a:spcPct val="0"/>
              </a:spcAft>
            </a:pPr>
            <a:r>
              <a:rPr lang="en-US" sz="1400" b="1" dirty="0">
                <a:solidFill>
                  <a:srgbClr val="FFFFFF"/>
                </a:solidFill>
                <a:latin typeface="Gill Sans MT" pitchFamily="34" charset="0"/>
              </a:rPr>
              <a:t>=</a:t>
            </a:r>
          </a:p>
        </p:txBody>
      </p:sp>
      <p:sp>
        <p:nvSpPr>
          <p:cNvPr id="385046" name="Oval 22"/>
          <p:cNvSpPr>
            <a:spLocks noChangeArrowheads="1"/>
          </p:cNvSpPr>
          <p:nvPr/>
        </p:nvSpPr>
        <p:spPr bwMode="auto">
          <a:xfrm>
            <a:off x="2469046" y="4031318"/>
            <a:ext cx="152400" cy="152400"/>
          </a:xfrm>
          <a:prstGeom prst="ellipse">
            <a:avLst/>
          </a:prstGeom>
          <a:solidFill>
            <a:srgbClr val="3366FF"/>
          </a:solidFill>
          <a:ln w="9525">
            <a:noFill/>
            <a:round/>
            <a:headEnd/>
            <a:tailEnd/>
          </a:ln>
          <a:effectLst/>
          <a:scene3d>
            <a:camera prst="orthographicFront">
              <a:rot lat="0" lon="0" rev="0"/>
            </a:camera>
            <a:lightRig rig="balanced" dir="t">
              <a:rot lat="0" lon="0" rev="8700000"/>
            </a:lightRig>
          </a:scene3d>
          <a:sp3d>
            <a:bevelT w="190500" h="38100"/>
          </a:sp3d>
        </p:spPr>
        <p:txBody>
          <a:bodyPr wrap="none" lIns="0" rIns="0" anchor="ctr"/>
          <a:lstStyle/>
          <a:p>
            <a:pPr algn="ctr" fontAlgn="base">
              <a:spcBef>
                <a:spcPct val="0"/>
              </a:spcBef>
              <a:spcAft>
                <a:spcPct val="0"/>
              </a:spcAft>
            </a:pPr>
            <a:r>
              <a:rPr lang="en-US" sz="1400" b="1">
                <a:solidFill>
                  <a:srgbClr val="FFFFFF"/>
                </a:solidFill>
                <a:latin typeface="Gill Sans MT" pitchFamily="34" charset="0"/>
              </a:rPr>
              <a:t>=</a:t>
            </a:r>
          </a:p>
        </p:txBody>
      </p:sp>
      <p:sp>
        <p:nvSpPr>
          <p:cNvPr id="385047" name="Oval 23"/>
          <p:cNvSpPr>
            <a:spLocks noChangeArrowheads="1"/>
          </p:cNvSpPr>
          <p:nvPr/>
        </p:nvSpPr>
        <p:spPr bwMode="auto">
          <a:xfrm>
            <a:off x="2621446" y="4183718"/>
            <a:ext cx="152400" cy="152400"/>
          </a:xfrm>
          <a:prstGeom prst="ellipse">
            <a:avLst/>
          </a:prstGeom>
          <a:solidFill>
            <a:srgbClr val="3366FF"/>
          </a:solidFill>
          <a:ln w="9525">
            <a:noFill/>
            <a:round/>
            <a:headEnd/>
            <a:tailEnd/>
          </a:ln>
          <a:effectLst/>
          <a:scene3d>
            <a:camera prst="orthographicFront">
              <a:rot lat="0" lon="0" rev="0"/>
            </a:camera>
            <a:lightRig rig="balanced" dir="t">
              <a:rot lat="0" lon="0" rev="8700000"/>
            </a:lightRig>
          </a:scene3d>
          <a:sp3d>
            <a:bevelT w="190500" h="38100"/>
          </a:sp3d>
        </p:spPr>
        <p:txBody>
          <a:bodyPr wrap="none" lIns="0" rIns="0" anchor="ctr"/>
          <a:lstStyle/>
          <a:p>
            <a:pPr algn="ctr" fontAlgn="base">
              <a:spcBef>
                <a:spcPct val="0"/>
              </a:spcBef>
              <a:spcAft>
                <a:spcPct val="0"/>
              </a:spcAft>
            </a:pPr>
            <a:r>
              <a:rPr lang="en-US" sz="1400" b="1">
                <a:solidFill>
                  <a:srgbClr val="FFFFFF"/>
                </a:solidFill>
                <a:latin typeface="Gill Sans MT" pitchFamily="34" charset="0"/>
              </a:rPr>
              <a:t>=</a:t>
            </a:r>
          </a:p>
        </p:txBody>
      </p:sp>
      <p:sp>
        <p:nvSpPr>
          <p:cNvPr id="385048" name="Oval 24"/>
          <p:cNvSpPr>
            <a:spLocks noChangeArrowheads="1"/>
          </p:cNvSpPr>
          <p:nvPr/>
        </p:nvSpPr>
        <p:spPr bwMode="auto">
          <a:xfrm>
            <a:off x="2773846" y="4336118"/>
            <a:ext cx="152400" cy="152400"/>
          </a:xfrm>
          <a:prstGeom prst="ellipse">
            <a:avLst/>
          </a:prstGeom>
          <a:solidFill>
            <a:srgbClr val="3366FF"/>
          </a:solidFill>
          <a:ln w="9525">
            <a:noFill/>
            <a:round/>
            <a:headEnd/>
            <a:tailEnd/>
          </a:ln>
          <a:effectLst/>
          <a:scene3d>
            <a:camera prst="orthographicFront">
              <a:rot lat="0" lon="0" rev="0"/>
            </a:camera>
            <a:lightRig rig="balanced" dir="t">
              <a:rot lat="0" lon="0" rev="8700000"/>
            </a:lightRig>
          </a:scene3d>
          <a:sp3d>
            <a:bevelT w="190500" h="38100"/>
          </a:sp3d>
        </p:spPr>
        <p:txBody>
          <a:bodyPr wrap="none" lIns="0" rIns="0" anchor="ctr"/>
          <a:lstStyle/>
          <a:p>
            <a:pPr algn="ctr" fontAlgn="base">
              <a:spcBef>
                <a:spcPct val="0"/>
              </a:spcBef>
              <a:spcAft>
                <a:spcPct val="0"/>
              </a:spcAft>
            </a:pPr>
            <a:r>
              <a:rPr lang="en-US" sz="1400" b="1">
                <a:solidFill>
                  <a:srgbClr val="FFFFFF"/>
                </a:solidFill>
                <a:latin typeface="Gill Sans MT" pitchFamily="34" charset="0"/>
              </a:rPr>
              <a:t>=</a:t>
            </a:r>
          </a:p>
        </p:txBody>
      </p:sp>
      <p:sp>
        <p:nvSpPr>
          <p:cNvPr id="385049" name="Line 25"/>
          <p:cNvSpPr>
            <a:spLocks noChangeShapeType="1"/>
          </p:cNvSpPr>
          <p:nvPr/>
        </p:nvSpPr>
        <p:spPr bwMode="auto">
          <a:xfrm>
            <a:off x="1405421" y="3347106"/>
            <a:ext cx="4098925" cy="0"/>
          </a:xfrm>
          <a:prstGeom prst="line">
            <a:avLst/>
          </a:prstGeom>
          <a:noFill/>
          <a:ln w="9525">
            <a:solidFill>
              <a:schemeClr val="tx1"/>
            </a:solidFill>
            <a:round/>
            <a:headEnd/>
            <a:tailEnd/>
          </a:ln>
          <a:effectLst/>
        </p:spPr>
        <p:txBody>
          <a:bodyPr/>
          <a:lstStyle/>
          <a:p>
            <a:pPr fontAlgn="base">
              <a:spcBef>
                <a:spcPct val="0"/>
              </a:spcBef>
              <a:spcAft>
                <a:spcPct val="0"/>
              </a:spcAft>
            </a:pPr>
            <a:endParaRPr lang="en-US">
              <a:solidFill>
                <a:srgbClr val="000000"/>
              </a:solidFill>
              <a:latin typeface="Gill Sans MT" pitchFamily="34" charset="0"/>
            </a:endParaRPr>
          </a:p>
        </p:txBody>
      </p:sp>
      <p:sp>
        <p:nvSpPr>
          <p:cNvPr id="385050" name="Line 26"/>
          <p:cNvSpPr>
            <a:spLocks noChangeShapeType="1"/>
          </p:cNvSpPr>
          <p:nvPr/>
        </p:nvSpPr>
        <p:spPr bwMode="auto">
          <a:xfrm>
            <a:off x="1557821" y="3499506"/>
            <a:ext cx="4175125" cy="0"/>
          </a:xfrm>
          <a:prstGeom prst="line">
            <a:avLst/>
          </a:prstGeom>
          <a:noFill/>
          <a:ln w="9525">
            <a:solidFill>
              <a:schemeClr val="tx1"/>
            </a:solidFill>
            <a:round/>
            <a:headEnd/>
            <a:tailEnd/>
          </a:ln>
          <a:effectLst/>
        </p:spPr>
        <p:txBody>
          <a:bodyPr/>
          <a:lstStyle/>
          <a:p>
            <a:pPr fontAlgn="base">
              <a:spcBef>
                <a:spcPct val="0"/>
              </a:spcBef>
              <a:spcAft>
                <a:spcPct val="0"/>
              </a:spcAft>
            </a:pPr>
            <a:endParaRPr lang="en-US">
              <a:solidFill>
                <a:srgbClr val="000000"/>
              </a:solidFill>
              <a:latin typeface="Gill Sans MT" pitchFamily="34" charset="0"/>
            </a:endParaRPr>
          </a:p>
        </p:txBody>
      </p:sp>
      <p:sp>
        <p:nvSpPr>
          <p:cNvPr id="385051" name="Line 27"/>
          <p:cNvSpPr>
            <a:spLocks noChangeShapeType="1"/>
          </p:cNvSpPr>
          <p:nvPr/>
        </p:nvSpPr>
        <p:spPr bwMode="auto">
          <a:xfrm flipV="1">
            <a:off x="1710221" y="3650318"/>
            <a:ext cx="4249737" cy="1588"/>
          </a:xfrm>
          <a:prstGeom prst="line">
            <a:avLst/>
          </a:prstGeom>
          <a:noFill/>
          <a:ln w="9525">
            <a:solidFill>
              <a:schemeClr val="tx1"/>
            </a:solidFill>
            <a:round/>
            <a:headEnd/>
            <a:tailEnd/>
          </a:ln>
          <a:effectLst/>
        </p:spPr>
        <p:txBody>
          <a:bodyPr/>
          <a:lstStyle/>
          <a:p>
            <a:pPr fontAlgn="base">
              <a:spcBef>
                <a:spcPct val="0"/>
              </a:spcBef>
              <a:spcAft>
                <a:spcPct val="0"/>
              </a:spcAft>
            </a:pPr>
            <a:endParaRPr lang="en-US">
              <a:solidFill>
                <a:srgbClr val="000000"/>
              </a:solidFill>
              <a:latin typeface="Gill Sans MT" pitchFamily="34" charset="0"/>
            </a:endParaRPr>
          </a:p>
        </p:txBody>
      </p:sp>
      <p:sp>
        <p:nvSpPr>
          <p:cNvPr id="385052" name="Line 28"/>
          <p:cNvSpPr>
            <a:spLocks noChangeShapeType="1"/>
          </p:cNvSpPr>
          <p:nvPr/>
        </p:nvSpPr>
        <p:spPr bwMode="auto">
          <a:xfrm flipV="1">
            <a:off x="1862621" y="3802718"/>
            <a:ext cx="4325937" cy="1588"/>
          </a:xfrm>
          <a:prstGeom prst="line">
            <a:avLst/>
          </a:prstGeom>
          <a:noFill/>
          <a:ln w="9525">
            <a:solidFill>
              <a:schemeClr val="tx1"/>
            </a:solidFill>
            <a:round/>
            <a:headEnd/>
            <a:tailEnd/>
          </a:ln>
          <a:effectLst/>
        </p:spPr>
        <p:txBody>
          <a:bodyPr/>
          <a:lstStyle/>
          <a:p>
            <a:pPr fontAlgn="base">
              <a:spcBef>
                <a:spcPct val="0"/>
              </a:spcBef>
              <a:spcAft>
                <a:spcPct val="0"/>
              </a:spcAft>
            </a:pPr>
            <a:endParaRPr lang="en-US">
              <a:solidFill>
                <a:srgbClr val="000000"/>
              </a:solidFill>
              <a:latin typeface="Gill Sans MT" pitchFamily="34" charset="0"/>
            </a:endParaRPr>
          </a:p>
        </p:txBody>
      </p:sp>
      <p:sp>
        <p:nvSpPr>
          <p:cNvPr id="385053" name="Line 29"/>
          <p:cNvSpPr>
            <a:spLocks noChangeShapeType="1"/>
          </p:cNvSpPr>
          <p:nvPr/>
        </p:nvSpPr>
        <p:spPr bwMode="auto">
          <a:xfrm>
            <a:off x="2392846" y="4031318"/>
            <a:ext cx="0" cy="606425"/>
          </a:xfrm>
          <a:prstGeom prst="line">
            <a:avLst/>
          </a:prstGeom>
          <a:noFill/>
          <a:ln w="9525">
            <a:solidFill>
              <a:schemeClr val="tx1"/>
            </a:solidFill>
            <a:round/>
            <a:headEnd/>
            <a:tailEnd/>
          </a:ln>
          <a:effectLst/>
        </p:spPr>
        <p:txBody>
          <a:bodyPr/>
          <a:lstStyle/>
          <a:p>
            <a:pPr fontAlgn="base">
              <a:spcBef>
                <a:spcPct val="0"/>
              </a:spcBef>
              <a:spcAft>
                <a:spcPct val="0"/>
              </a:spcAft>
            </a:pPr>
            <a:endParaRPr lang="en-US">
              <a:solidFill>
                <a:srgbClr val="000000"/>
              </a:solidFill>
              <a:latin typeface="Gill Sans MT" pitchFamily="34" charset="0"/>
            </a:endParaRPr>
          </a:p>
        </p:txBody>
      </p:sp>
      <p:sp>
        <p:nvSpPr>
          <p:cNvPr id="385054" name="Line 30"/>
          <p:cNvSpPr>
            <a:spLocks noChangeShapeType="1"/>
          </p:cNvSpPr>
          <p:nvPr/>
        </p:nvSpPr>
        <p:spPr bwMode="auto">
          <a:xfrm>
            <a:off x="2545246" y="4182131"/>
            <a:ext cx="0" cy="455612"/>
          </a:xfrm>
          <a:prstGeom prst="line">
            <a:avLst/>
          </a:prstGeom>
          <a:noFill/>
          <a:ln w="9525">
            <a:solidFill>
              <a:schemeClr val="tx1"/>
            </a:solidFill>
            <a:round/>
            <a:headEnd/>
            <a:tailEnd/>
          </a:ln>
          <a:effectLst/>
        </p:spPr>
        <p:txBody>
          <a:bodyPr/>
          <a:lstStyle/>
          <a:p>
            <a:pPr fontAlgn="base">
              <a:spcBef>
                <a:spcPct val="0"/>
              </a:spcBef>
              <a:spcAft>
                <a:spcPct val="0"/>
              </a:spcAft>
            </a:pPr>
            <a:endParaRPr lang="en-US">
              <a:solidFill>
                <a:srgbClr val="000000"/>
              </a:solidFill>
              <a:latin typeface="Gill Sans MT" pitchFamily="34" charset="0"/>
            </a:endParaRPr>
          </a:p>
        </p:txBody>
      </p:sp>
      <p:sp>
        <p:nvSpPr>
          <p:cNvPr id="385055" name="Line 31"/>
          <p:cNvSpPr>
            <a:spLocks noChangeShapeType="1"/>
          </p:cNvSpPr>
          <p:nvPr/>
        </p:nvSpPr>
        <p:spPr bwMode="auto">
          <a:xfrm>
            <a:off x="2696058" y="4334531"/>
            <a:ext cx="0" cy="303212"/>
          </a:xfrm>
          <a:prstGeom prst="line">
            <a:avLst/>
          </a:prstGeom>
          <a:noFill/>
          <a:ln w="9525">
            <a:solidFill>
              <a:schemeClr val="tx1"/>
            </a:solidFill>
            <a:round/>
            <a:headEnd/>
            <a:tailEnd/>
          </a:ln>
          <a:effectLst/>
        </p:spPr>
        <p:txBody>
          <a:bodyPr/>
          <a:lstStyle/>
          <a:p>
            <a:pPr fontAlgn="base">
              <a:spcBef>
                <a:spcPct val="0"/>
              </a:spcBef>
              <a:spcAft>
                <a:spcPct val="0"/>
              </a:spcAft>
            </a:pPr>
            <a:endParaRPr lang="en-US">
              <a:solidFill>
                <a:srgbClr val="000000"/>
              </a:solidFill>
              <a:latin typeface="Gill Sans MT" pitchFamily="34" charset="0"/>
            </a:endParaRPr>
          </a:p>
        </p:txBody>
      </p:sp>
      <p:sp>
        <p:nvSpPr>
          <p:cNvPr id="385056" name="Line 32"/>
          <p:cNvSpPr>
            <a:spLocks noChangeShapeType="1"/>
          </p:cNvSpPr>
          <p:nvPr/>
        </p:nvSpPr>
        <p:spPr bwMode="auto">
          <a:xfrm>
            <a:off x="2848458" y="4486931"/>
            <a:ext cx="0" cy="150812"/>
          </a:xfrm>
          <a:prstGeom prst="line">
            <a:avLst/>
          </a:prstGeom>
          <a:noFill/>
          <a:ln w="9525">
            <a:solidFill>
              <a:schemeClr val="tx1"/>
            </a:solidFill>
            <a:round/>
            <a:headEnd/>
            <a:tailEnd/>
          </a:ln>
          <a:effectLst/>
        </p:spPr>
        <p:txBody>
          <a:bodyPr/>
          <a:lstStyle/>
          <a:p>
            <a:pPr fontAlgn="base">
              <a:spcBef>
                <a:spcPct val="0"/>
              </a:spcBef>
              <a:spcAft>
                <a:spcPct val="0"/>
              </a:spcAft>
            </a:pPr>
            <a:endParaRPr lang="en-US">
              <a:solidFill>
                <a:srgbClr val="000000"/>
              </a:solidFill>
              <a:latin typeface="Gill Sans MT" pitchFamily="34" charset="0"/>
            </a:endParaRPr>
          </a:p>
        </p:txBody>
      </p:sp>
      <p:sp>
        <p:nvSpPr>
          <p:cNvPr id="385066" name="Line 42"/>
          <p:cNvSpPr>
            <a:spLocks noChangeShapeType="1"/>
          </p:cNvSpPr>
          <p:nvPr/>
        </p:nvSpPr>
        <p:spPr bwMode="auto">
          <a:xfrm>
            <a:off x="2392846" y="3347106"/>
            <a:ext cx="0" cy="531812"/>
          </a:xfrm>
          <a:prstGeom prst="line">
            <a:avLst/>
          </a:prstGeom>
          <a:noFill/>
          <a:ln w="9525">
            <a:solidFill>
              <a:schemeClr val="tx1"/>
            </a:solidFill>
            <a:round/>
            <a:headEnd/>
            <a:tailEnd/>
          </a:ln>
          <a:effectLst/>
        </p:spPr>
        <p:txBody>
          <a:bodyPr/>
          <a:lstStyle/>
          <a:p>
            <a:pPr fontAlgn="base">
              <a:spcBef>
                <a:spcPct val="0"/>
              </a:spcBef>
              <a:spcAft>
                <a:spcPct val="0"/>
              </a:spcAft>
            </a:pPr>
            <a:endParaRPr lang="en-US">
              <a:solidFill>
                <a:srgbClr val="000000"/>
              </a:solidFill>
              <a:latin typeface="Gill Sans MT" pitchFamily="34" charset="0"/>
            </a:endParaRPr>
          </a:p>
        </p:txBody>
      </p:sp>
      <p:sp>
        <p:nvSpPr>
          <p:cNvPr id="385067" name="Line 43"/>
          <p:cNvSpPr>
            <a:spLocks noChangeShapeType="1"/>
          </p:cNvSpPr>
          <p:nvPr/>
        </p:nvSpPr>
        <p:spPr bwMode="auto">
          <a:xfrm>
            <a:off x="2545246" y="3499506"/>
            <a:ext cx="0" cy="531812"/>
          </a:xfrm>
          <a:prstGeom prst="line">
            <a:avLst/>
          </a:prstGeom>
          <a:noFill/>
          <a:ln w="9525">
            <a:solidFill>
              <a:schemeClr val="tx1"/>
            </a:solidFill>
            <a:round/>
            <a:headEnd/>
            <a:tailEnd/>
          </a:ln>
          <a:effectLst/>
        </p:spPr>
        <p:txBody>
          <a:bodyPr/>
          <a:lstStyle/>
          <a:p>
            <a:pPr fontAlgn="base">
              <a:spcBef>
                <a:spcPct val="0"/>
              </a:spcBef>
              <a:spcAft>
                <a:spcPct val="0"/>
              </a:spcAft>
            </a:pPr>
            <a:endParaRPr lang="en-US">
              <a:solidFill>
                <a:srgbClr val="000000"/>
              </a:solidFill>
              <a:latin typeface="Gill Sans MT" pitchFamily="34" charset="0"/>
            </a:endParaRPr>
          </a:p>
        </p:txBody>
      </p:sp>
      <p:sp>
        <p:nvSpPr>
          <p:cNvPr id="385068" name="Line 44"/>
          <p:cNvSpPr>
            <a:spLocks noChangeShapeType="1"/>
          </p:cNvSpPr>
          <p:nvPr/>
        </p:nvSpPr>
        <p:spPr bwMode="auto">
          <a:xfrm>
            <a:off x="2697646" y="3651906"/>
            <a:ext cx="0" cy="531812"/>
          </a:xfrm>
          <a:prstGeom prst="line">
            <a:avLst/>
          </a:prstGeom>
          <a:noFill/>
          <a:ln w="9525">
            <a:solidFill>
              <a:schemeClr val="tx1"/>
            </a:solidFill>
            <a:round/>
            <a:headEnd/>
            <a:tailEnd/>
          </a:ln>
          <a:effectLst/>
        </p:spPr>
        <p:txBody>
          <a:bodyPr/>
          <a:lstStyle/>
          <a:p>
            <a:pPr fontAlgn="base">
              <a:spcBef>
                <a:spcPct val="0"/>
              </a:spcBef>
              <a:spcAft>
                <a:spcPct val="0"/>
              </a:spcAft>
            </a:pPr>
            <a:endParaRPr lang="en-US">
              <a:solidFill>
                <a:srgbClr val="000000"/>
              </a:solidFill>
              <a:latin typeface="Gill Sans MT" pitchFamily="34" charset="0"/>
            </a:endParaRPr>
          </a:p>
        </p:txBody>
      </p:sp>
      <p:sp>
        <p:nvSpPr>
          <p:cNvPr id="385069" name="Line 45"/>
          <p:cNvSpPr>
            <a:spLocks noChangeShapeType="1"/>
          </p:cNvSpPr>
          <p:nvPr/>
        </p:nvSpPr>
        <p:spPr bwMode="auto">
          <a:xfrm>
            <a:off x="2850046" y="3802718"/>
            <a:ext cx="0" cy="531813"/>
          </a:xfrm>
          <a:prstGeom prst="line">
            <a:avLst/>
          </a:prstGeom>
          <a:noFill/>
          <a:ln w="9525">
            <a:solidFill>
              <a:schemeClr val="tx1"/>
            </a:solidFill>
            <a:round/>
            <a:headEnd/>
            <a:tailEnd/>
          </a:ln>
          <a:effectLst/>
        </p:spPr>
        <p:txBody>
          <a:bodyPr/>
          <a:lstStyle/>
          <a:p>
            <a:pPr fontAlgn="base">
              <a:spcBef>
                <a:spcPct val="0"/>
              </a:spcBef>
              <a:spcAft>
                <a:spcPct val="0"/>
              </a:spcAft>
            </a:pPr>
            <a:endParaRPr lang="en-US">
              <a:solidFill>
                <a:srgbClr val="000000"/>
              </a:solidFill>
              <a:latin typeface="Gill Sans MT" pitchFamily="34" charset="0"/>
            </a:endParaRPr>
          </a:p>
        </p:txBody>
      </p:sp>
      <p:sp>
        <p:nvSpPr>
          <p:cNvPr id="385078" name="Line 54"/>
          <p:cNvSpPr>
            <a:spLocks noChangeShapeType="1"/>
          </p:cNvSpPr>
          <p:nvPr/>
        </p:nvSpPr>
        <p:spPr bwMode="auto">
          <a:xfrm>
            <a:off x="2924658" y="4410731"/>
            <a:ext cx="379413" cy="0"/>
          </a:xfrm>
          <a:prstGeom prst="line">
            <a:avLst/>
          </a:prstGeom>
          <a:noFill/>
          <a:ln w="9525">
            <a:solidFill>
              <a:schemeClr val="tx1"/>
            </a:solidFill>
            <a:round/>
            <a:headEnd/>
            <a:tailEnd/>
          </a:ln>
          <a:effectLst/>
        </p:spPr>
        <p:txBody>
          <a:bodyPr/>
          <a:lstStyle/>
          <a:p>
            <a:pPr fontAlgn="base">
              <a:spcBef>
                <a:spcPct val="0"/>
              </a:spcBef>
              <a:spcAft>
                <a:spcPct val="0"/>
              </a:spcAft>
            </a:pPr>
            <a:endParaRPr lang="en-US">
              <a:solidFill>
                <a:srgbClr val="000000"/>
              </a:solidFill>
              <a:latin typeface="Gill Sans MT" pitchFamily="34" charset="0"/>
            </a:endParaRPr>
          </a:p>
        </p:txBody>
      </p:sp>
      <p:sp>
        <p:nvSpPr>
          <p:cNvPr id="385083" name="Freeform 59"/>
          <p:cNvSpPr>
            <a:spLocks/>
          </p:cNvSpPr>
          <p:nvPr/>
        </p:nvSpPr>
        <p:spPr bwMode="auto">
          <a:xfrm>
            <a:off x="2772258" y="4258331"/>
            <a:ext cx="531813" cy="76200"/>
          </a:xfrm>
          <a:custGeom>
            <a:avLst/>
            <a:gdLst/>
            <a:ahLst/>
            <a:cxnLst>
              <a:cxn ang="0">
                <a:pos x="0" y="0"/>
              </a:cxn>
              <a:cxn ang="0">
                <a:pos x="143" y="0"/>
              </a:cxn>
              <a:cxn ang="0">
                <a:pos x="143" y="48"/>
              </a:cxn>
              <a:cxn ang="0">
                <a:pos x="335" y="48"/>
              </a:cxn>
            </a:cxnLst>
            <a:rect l="0" t="0" r="r" b="b"/>
            <a:pathLst>
              <a:path w="335" h="48">
                <a:moveTo>
                  <a:pt x="0" y="0"/>
                </a:moveTo>
                <a:lnTo>
                  <a:pt x="143" y="0"/>
                </a:lnTo>
                <a:lnTo>
                  <a:pt x="143" y="48"/>
                </a:lnTo>
                <a:lnTo>
                  <a:pt x="335" y="48"/>
                </a:lnTo>
              </a:path>
            </a:pathLst>
          </a:custGeom>
          <a:noFill/>
          <a:ln w="9525">
            <a:solidFill>
              <a:schemeClr val="tx1"/>
            </a:solidFill>
            <a:round/>
            <a:headEnd/>
            <a:tailEnd/>
          </a:ln>
          <a:effectLst/>
        </p:spPr>
        <p:txBody>
          <a:bodyPr/>
          <a:lstStyle/>
          <a:p>
            <a:pPr fontAlgn="base">
              <a:spcBef>
                <a:spcPct val="0"/>
              </a:spcBef>
              <a:spcAft>
                <a:spcPct val="0"/>
              </a:spcAft>
            </a:pPr>
            <a:endParaRPr lang="en-US">
              <a:solidFill>
                <a:srgbClr val="000000"/>
              </a:solidFill>
              <a:latin typeface="Gill Sans MT" pitchFamily="34" charset="0"/>
            </a:endParaRPr>
          </a:p>
        </p:txBody>
      </p:sp>
      <p:sp>
        <p:nvSpPr>
          <p:cNvPr id="385084" name="Freeform 60"/>
          <p:cNvSpPr>
            <a:spLocks/>
          </p:cNvSpPr>
          <p:nvPr/>
        </p:nvSpPr>
        <p:spPr bwMode="auto">
          <a:xfrm>
            <a:off x="2619858" y="4105931"/>
            <a:ext cx="684213" cy="152400"/>
          </a:xfrm>
          <a:custGeom>
            <a:avLst/>
            <a:gdLst/>
            <a:ahLst/>
            <a:cxnLst>
              <a:cxn ang="0">
                <a:pos x="0" y="0"/>
              </a:cxn>
              <a:cxn ang="0">
                <a:pos x="287" y="0"/>
              </a:cxn>
              <a:cxn ang="0">
                <a:pos x="287" y="96"/>
              </a:cxn>
              <a:cxn ang="0">
                <a:pos x="431" y="96"/>
              </a:cxn>
            </a:cxnLst>
            <a:rect l="0" t="0" r="r" b="b"/>
            <a:pathLst>
              <a:path w="431" h="96">
                <a:moveTo>
                  <a:pt x="0" y="0"/>
                </a:moveTo>
                <a:lnTo>
                  <a:pt x="287" y="0"/>
                </a:lnTo>
                <a:lnTo>
                  <a:pt x="287" y="96"/>
                </a:lnTo>
                <a:lnTo>
                  <a:pt x="431" y="96"/>
                </a:lnTo>
              </a:path>
            </a:pathLst>
          </a:custGeom>
          <a:noFill/>
          <a:ln w="9525">
            <a:solidFill>
              <a:schemeClr val="tx1"/>
            </a:solidFill>
            <a:round/>
            <a:headEnd/>
            <a:tailEnd/>
          </a:ln>
          <a:effectLst/>
        </p:spPr>
        <p:txBody>
          <a:bodyPr/>
          <a:lstStyle/>
          <a:p>
            <a:pPr fontAlgn="base">
              <a:spcBef>
                <a:spcPct val="0"/>
              </a:spcBef>
              <a:spcAft>
                <a:spcPct val="0"/>
              </a:spcAft>
            </a:pPr>
            <a:endParaRPr lang="en-US">
              <a:solidFill>
                <a:srgbClr val="000000"/>
              </a:solidFill>
              <a:latin typeface="Gill Sans MT" pitchFamily="34" charset="0"/>
            </a:endParaRPr>
          </a:p>
        </p:txBody>
      </p:sp>
      <p:sp>
        <p:nvSpPr>
          <p:cNvPr id="385085" name="Freeform 61"/>
          <p:cNvSpPr>
            <a:spLocks/>
          </p:cNvSpPr>
          <p:nvPr/>
        </p:nvSpPr>
        <p:spPr bwMode="auto">
          <a:xfrm>
            <a:off x="2469046" y="3955118"/>
            <a:ext cx="835025" cy="227013"/>
          </a:xfrm>
          <a:custGeom>
            <a:avLst/>
            <a:gdLst/>
            <a:ahLst/>
            <a:cxnLst>
              <a:cxn ang="0">
                <a:pos x="0" y="0"/>
              </a:cxn>
              <a:cxn ang="0">
                <a:pos x="430" y="0"/>
              </a:cxn>
              <a:cxn ang="0">
                <a:pos x="430" y="143"/>
              </a:cxn>
              <a:cxn ang="0">
                <a:pos x="526" y="143"/>
              </a:cxn>
            </a:cxnLst>
            <a:rect l="0" t="0" r="r" b="b"/>
            <a:pathLst>
              <a:path w="526" h="143">
                <a:moveTo>
                  <a:pt x="0" y="0"/>
                </a:moveTo>
                <a:lnTo>
                  <a:pt x="430" y="0"/>
                </a:lnTo>
                <a:lnTo>
                  <a:pt x="430" y="143"/>
                </a:lnTo>
                <a:lnTo>
                  <a:pt x="526" y="143"/>
                </a:lnTo>
              </a:path>
            </a:pathLst>
          </a:custGeom>
          <a:noFill/>
          <a:ln w="9525">
            <a:solidFill>
              <a:schemeClr val="tx1"/>
            </a:solidFill>
            <a:round/>
            <a:headEnd/>
            <a:tailEnd/>
          </a:ln>
          <a:effectLst/>
        </p:spPr>
        <p:txBody>
          <a:bodyPr/>
          <a:lstStyle/>
          <a:p>
            <a:pPr fontAlgn="base">
              <a:spcBef>
                <a:spcPct val="0"/>
              </a:spcBef>
              <a:spcAft>
                <a:spcPct val="0"/>
              </a:spcAft>
            </a:pPr>
            <a:endParaRPr lang="en-US">
              <a:solidFill>
                <a:srgbClr val="000000"/>
              </a:solidFill>
              <a:latin typeface="Gill Sans MT" pitchFamily="34" charset="0"/>
            </a:endParaRPr>
          </a:p>
        </p:txBody>
      </p:sp>
      <p:sp>
        <p:nvSpPr>
          <p:cNvPr id="385075" name="AutoShape 51"/>
          <p:cNvSpPr>
            <a:spLocks noChangeArrowheads="1"/>
          </p:cNvSpPr>
          <p:nvPr/>
        </p:nvSpPr>
        <p:spPr bwMode="auto">
          <a:xfrm flipH="1">
            <a:off x="3227871" y="4105931"/>
            <a:ext cx="303212" cy="381000"/>
          </a:xfrm>
          <a:prstGeom prst="moon">
            <a:avLst>
              <a:gd name="adj" fmla="val 68199"/>
            </a:avLst>
          </a:prstGeom>
          <a:solidFill>
            <a:srgbClr val="3366FF"/>
          </a:solidFill>
          <a:ln w="9525">
            <a:noFill/>
            <a:miter lim="800000"/>
            <a:headEnd/>
            <a:tailEnd/>
          </a:ln>
          <a:effectLst/>
          <a:scene3d>
            <a:camera prst="orthographicFront">
              <a:rot lat="0" lon="0" rev="0"/>
            </a:camera>
            <a:lightRig rig="contrasting" dir="t">
              <a:rot lat="0" lon="0" rev="1500000"/>
            </a:lightRig>
          </a:scene3d>
          <a:sp3d prstMaterial="metal">
            <a:bevelT w="88900" h="88900"/>
          </a:sp3d>
        </p:spPr>
        <p:txBody>
          <a:bodyPr wrap="none" anchor="ctr"/>
          <a:lstStyle/>
          <a:p>
            <a:pPr fontAlgn="base">
              <a:spcBef>
                <a:spcPct val="0"/>
              </a:spcBef>
              <a:spcAft>
                <a:spcPct val="0"/>
              </a:spcAft>
            </a:pPr>
            <a:endParaRPr lang="en-US">
              <a:solidFill>
                <a:srgbClr val="000000"/>
              </a:solidFill>
              <a:latin typeface="Gill Sans MT" pitchFamily="34" charset="0"/>
            </a:endParaRPr>
          </a:p>
        </p:txBody>
      </p:sp>
      <p:cxnSp>
        <p:nvCxnSpPr>
          <p:cNvPr id="385093" name="AutoShape 69"/>
          <p:cNvCxnSpPr>
            <a:cxnSpLocks noChangeShapeType="1"/>
            <a:stCxn id="385075" idx="1"/>
            <a:endCxn id="385091" idx="0"/>
          </p:cNvCxnSpPr>
          <p:nvPr/>
        </p:nvCxnSpPr>
        <p:spPr bwMode="auto">
          <a:xfrm>
            <a:off x="3532671" y="4296431"/>
            <a:ext cx="188912" cy="339725"/>
          </a:xfrm>
          <a:prstGeom prst="bentConnector2">
            <a:avLst/>
          </a:prstGeom>
          <a:noFill/>
          <a:ln w="9525">
            <a:solidFill>
              <a:schemeClr val="tx1"/>
            </a:solidFill>
            <a:miter lim="800000"/>
            <a:headEnd/>
            <a:tailEnd type="triangle" w="med" len="med"/>
          </a:ln>
          <a:effectLst/>
        </p:spPr>
      </p:cxnSp>
      <p:sp>
        <p:nvSpPr>
          <p:cNvPr id="385096" name="Oval 72"/>
          <p:cNvSpPr>
            <a:spLocks noChangeArrowheads="1"/>
          </p:cNvSpPr>
          <p:nvPr/>
        </p:nvSpPr>
        <p:spPr bwMode="auto">
          <a:xfrm>
            <a:off x="3985108" y="3878918"/>
            <a:ext cx="152400" cy="152400"/>
          </a:xfrm>
          <a:prstGeom prst="ellipse">
            <a:avLst/>
          </a:prstGeom>
          <a:solidFill>
            <a:srgbClr val="3366FF"/>
          </a:solidFill>
          <a:ln w="9525">
            <a:noFill/>
            <a:round/>
            <a:headEnd/>
            <a:tailEnd/>
          </a:ln>
          <a:effectLst/>
          <a:scene3d>
            <a:camera prst="orthographicFront">
              <a:rot lat="0" lon="0" rev="0"/>
            </a:camera>
            <a:lightRig rig="balanced" dir="t">
              <a:rot lat="0" lon="0" rev="8700000"/>
            </a:lightRig>
          </a:scene3d>
          <a:sp3d>
            <a:bevelT w="190500" h="38100"/>
          </a:sp3d>
        </p:spPr>
        <p:txBody>
          <a:bodyPr wrap="none" lIns="0" rIns="0" anchor="ctr"/>
          <a:lstStyle/>
          <a:p>
            <a:pPr algn="ctr" fontAlgn="base">
              <a:spcBef>
                <a:spcPct val="0"/>
              </a:spcBef>
              <a:spcAft>
                <a:spcPct val="0"/>
              </a:spcAft>
            </a:pPr>
            <a:r>
              <a:rPr lang="en-US" sz="1400" b="1" dirty="0">
                <a:solidFill>
                  <a:srgbClr val="FFFFFF"/>
                </a:solidFill>
                <a:latin typeface="Gill Sans MT" pitchFamily="34" charset="0"/>
              </a:rPr>
              <a:t>=</a:t>
            </a:r>
          </a:p>
        </p:txBody>
      </p:sp>
      <p:sp>
        <p:nvSpPr>
          <p:cNvPr id="385097" name="Oval 73"/>
          <p:cNvSpPr>
            <a:spLocks noChangeArrowheads="1"/>
          </p:cNvSpPr>
          <p:nvPr/>
        </p:nvSpPr>
        <p:spPr bwMode="auto">
          <a:xfrm>
            <a:off x="4137508" y="4031318"/>
            <a:ext cx="152400" cy="152400"/>
          </a:xfrm>
          <a:prstGeom prst="ellipse">
            <a:avLst/>
          </a:prstGeom>
          <a:solidFill>
            <a:srgbClr val="3366FF"/>
          </a:solidFill>
          <a:ln w="9525">
            <a:noFill/>
            <a:round/>
            <a:headEnd/>
            <a:tailEnd/>
          </a:ln>
          <a:effectLst/>
          <a:scene3d>
            <a:camera prst="orthographicFront">
              <a:rot lat="0" lon="0" rev="0"/>
            </a:camera>
            <a:lightRig rig="balanced" dir="t">
              <a:rot lat="0" lon="0" rev="8700000"/>
            </a:lightRig>
          </a:scene3d>
          <a:sp3d>
            <a:bevelT w="190500" h="38100"/>
          </a:sp3d>
        </p:spPr>
        <p:txBody>
          <a:bodyPr wrap="none" lIns="0" rIns="0" anchor="ctr"/>
          <a:lstStyle/>
          <a:p>
            <a:pPr algn="ctr" fontAlgn="base">
              <a:spcBef>
                <a:spcPct val="0"/>
              </a:spcBef>
              <a:spcAft>
                <a:spcPct val="0"/>
              </a:spcAft>
            </a:pPr>
            <a:r>
              <a:rPr lang="en-US" sz="1400" b="1">
                <a:solidFill>
                  <a:srgbClr val="FFFFFF"/>
                </a:solidFill>
                <a:latin typeface="Gill Sans MT" pitchFamily="34" charset="0"/>
              </a:rPr>
              <a:t>=</a:t>
            </a:r>
          </a:p>
        </p:txBody>
      </p:sp>
      <p:sp>
        <p:nvSpPr>
          <p:cNvPr id="385098" name="Oval 74"/>
          <p:cNvSpPr>
            <a:spLocks noChangeArrowheads="1"/>
          </p:cNvSpPr>
          <p:nvPr/>
        </p:nvSpPr>
        <p:spPr bwMode="auto">
          <a:xfrm>
            <a:off x="4289908" y="4183718"/>
            <a:ext cx="152400" cy="152400"/>
          </a:xfrm>
          <a:prstGeom prst="ellipse">
            <a:avLst/>
          </a:prstGeom>
          <a:solidFill>
            <a:srgbClr val="3366FF"/>
          </a:solidFill>
          <a:ln w="9525">
            <a:noFill/>
            <a:round/>
            <a:headEnd/>
            <a:tailEnd/>
          </a:ln>
          <a:effectLst/>
          <a:scene3d>
            <a:camera prst="orthographicFront">
              <a:rot lat="0" lon="0" rev="0"/>
            </a:camera>
            <a:lightRig rig="balanced" dir="t">
              <a:rot lat="0" lon="0" rev="8700000"/>
            </a:lightRig>
          </a:scene3d>
          <a:sp3d>
            <a:bevelT w="190500" h="38100"/>
          </a:sp3d>
        </p:spPr>
        <p:txBody>
          <a:bodyPr wrap="none" lIns="0" rIns="0" anchor="ctr"/>
          <a:lstStyle/>
          <a:p>
            <a:pPr algn="ctr" fontAlgn="base">
              <a:spcBef>
                <a:spcPct val="0"/>
              </a:spcBef>
              <a:spcAft>
                <a:spcPct val="0"/>
              </a:spcAft>
            </a:pPr>
            <a:r>
              <a:rPr lang="en-US" sz="1400" b="1">
                <a:solidFill>
                  <a:srgbClr val="FFFFFF"/>
                </a:solidFill>
                <a:latin typeface="Gill Sans MT" pitchFamily="34" charset="0"/>
              </a:rPr>
              <a:t>=</a:t>
            </a:r>
          </a:p>
        </p:txBody>
      </p:sp>
      <p:sp>
        <p:nvSpPr>
          <p:cNvPr id="385099" name="Oval 75"/>
          <p:cNvSpPr>
            <a:spLocks noChangeArrowheads="1"/>
          </p:cNvSpPr>
          <p:nvPr/>
        </p:nvSpPr>
        <p:spPr bwMode="auto">
          <a:xfrm>
            <a:off x="4442308" y="4336118"/>
            <a:ext cx="152400" cy="152400"/>
          </a:xfrm>
          <a:prstGeom prst="ellipse">
            <a:avLst/>
          </a:prstGeom>
          <a:solidFill>
            <a:srgbClr val="3366FF"/>
          </a:solidFill>
          <a:ln w="9525">
            <a:noFill/>
            <a:round/>
            <a:headEnd/>
            <a:tailEnd/>
          </a:ln>
          <a:effectLst/>
          <a:scene3d>
            <a:camera prst="orthographicFront">
              <a:rot lat="0" lon="0" rev="0"/>
            </a:camera>
            <a:lightRig rig="balanced" dir="t">
              <a:rot lat="0" lon="0" rev="8700000"/>
            </a:lightRig>
          </a:scene3d>
          <a:sp3d>
            <a:bevelT w="190500" h="38100"/>
          </a:sp3d>
        </p:spPr>
        <p:txBody>
          <a:bodyPr wrap="none" lIns="0" rIns="0" anchor="ctr"/>
          <a:lstStyle/>
          <a:p>
            <a:pPr algn="ctr" fontAlgn="base">
              <a:spcBef>
                <a:spcPct val="0"/>
              </a:spcBef>
              <a:spcAft>
                <a:spcPct val="0"/>
              </a:spcAft>
            </a:pPr>
            <a:r>
              <a:rPr lang="en-US" sz="1400" b="1">
                <a:solidFill>
                  <a:srgbClr val="FFFFFF"/>
                </a:solidFill>
                <a:latin typeface="Gill Sans MT" pitchFamily="34" charset="0"/>
              </a:rPr>
              <a:t>=</a:t>
            </a:r>
          </a:p>
        </p:txBody>
      </p:sp>
      <p:sp>
        <p:nvSpPr>
          <p:cNvPr id="385100" name="Line 76"/>
          <p:cNvSpPr>
            <a:spLocks noChangeShapeType="1"/>
          </p:cNvSpPr>
          <p:nvPr/>
        </p:nvSpPr>
        <p:spPr bwMode="auto">
          <a:xfrm>
            <a:off x="4061308" y="4031318"/>
            <a:ext cx="0" cy="606425"/>
          </a:xfrm>
          <a:prstGeom prst="line">
            <a:avLst/>
          </a:prstGeom>
          <a:noFill/>
          <a:ln w="9525">
            <a:solidFill>
              <a:schemeClr val="tx1"/>
            </a:solidFill>
            <a:round/>
            <a:headEnd/>
            <a:tailEnd/>
          </a:ln>
          <a:effectLst/>
        </p:spPr>
        <p:txBody>
          <a:bodyPr/>
          <a:lstStyle/>
          <a:p>
            <a:pPr fontAlgn="base">
              <a:spcBef>
                <a:spcPct val="0"/>
              </a:spcBef>
              <a:spcAft>
                <a:spcPct val="0"/>
              </a:spcAft>
            </a:pPr>
            <a:endParaRPr lang="en-US">
              <a:solidFill>
                <a:srgbClr val="000000"/>
              </a:solidFill>
              <a:latin typeface="Gill Sans MT" pitchFamily="34" charset="0"/>
            </a:endParaRPr>
          </a:p>
        </p:txBody>
      </p:sp>
      <p:sp>
        <p:nvSpPr>
          <p:cNvPr id="385101" name="Line 77"/>
          <p:cNvSpPr>
            <a:spLocks noChangeShapeType="1"/>
          </p:cNvSpPr>
          <p:nvPr/>
        </p:nvSpPr>
        <p:spPr bwMode="auto">
          <a:xfrm>
            <a:off x="4213708" y="4182131"/>
            <a:ext cx="0" cy="455612"/>
          </a:xfrm>
          <a:prstGeom prst="line">
            <a:avLst/>
          </a:prstGeom>
          <a:noFill/>
          <a:ln w="9525">
            <a:solidFill>
              <a:schemeClr val="tx1"/>
            </a:solidFill>
            <a:round/>
            <a:headEnd/>
            <a:tailEnd/>
          </a:ln>
          <a:effectLst/>
        </p:spPr>
        <p:txBody>
          <a:bodyPr/>
          <a:lstStyle/>
          <a:p>
            <a:pPr fontAlgn="base">
              <a:spcBef>
                <a:spcPct val="0"/>
              </a:spcBef>
              <a:spcAft>
                <a:spcPct val="0"/>
              </a:spcAft>
            </a:pPr>
            <a:endParaRPr lang="en-US">
              <a:solidFill>
                <a:srgbClr val="000000"/>
              </a:solidFill>
              <a:latin typeface="Gill Sans MT" pitchFamily="34" charset="0"/>
            </a:endParaRPr>
          </a:p>
        </p:txBody>
      </p:sp>
      <p:sp>
        <p:nvSpPr>
          <p:cNvPr id="385102" name="Line 78"/>
          <p:cNvSpPr>
            <a:spLocks noChangeShapeType="1"/>
          </p:cNvSpPr>
          <p:nvPr/>
        </p:nvSpPr>
        <p:spPr bwMode="auto">
          <a:xfrm>
            <a:off x="4364521" y="4334531"/>
            <a:ext cx="0" cy="303212"/>
          </a:xfrm>
          <a:prstGeom prst="line">
            <a:avLst/>
          </a:prstGeom>
          <a:noFill/>
          <a:ln w="9525">
            <a:solidFill>
              <a:schemeClr val="tx1"/>
            </a:solidFill>
            <a:round/>
            <a:headEnd/>
            <a:tailEnd/>
          </a:ln>
          <a:effectLst/>
        </p:spPr>
        <p:txBody>
          <a:bodyPr/>
          <a:lstStyle/>
          <a:p>
            <a:pPr fontAlgn="base">
              <a:spcBef>
                <a:spcPct val="0"/>
              </a:spcBef>
              <a:spcAft>
                <a:spcPct val="0"/>
              </a:spcAft>
            </a:pPr>
            <a:endParaRPr lang="en-US">
              <a:solidFill>
                <a:srgbClr val="000000"/>
              </a:solidFill>
              <a:latin typeface="Gill Sans MT" pitchFamily="34" charset="0"/>
            </a:endParaRPr>
          </a:p>
        </p:txBody>
      </p:sp>
      <p:sp>
        <p:nvSpPr>
          <p:cNvPr id="385103" name="Line 79"/>
          <p:cNvSpPr>
            <a:spLocks noChangeShapeType="1"/>
          </p:cNvSpPr>
          <p:nvPr/>
        </p:nvSpPr>
        <p:spPr bwMode="auto">
          <a:xfrm>
            <a:off x="4516921" y="4486931"/>
            <a:ext cx="0" cy="150812"/>
          </a:xfrm>
          <a:prstGeom prst="line">
            <a:avLst/>
          </a:prstGeom>
          <a:noFill/>
          <a:ln w="9525">
            <a:solidFill>
              <a:schemeClr val="tx1"/>
            </a:solidFill>
            <a:round/>
            <a:headEnd/>
            <a:tailEnd/>
          </a:ln>
          <a:effectLst/>
        </p:spPr>
        <p:txBody>
          <a:bodyPr/>
          <a:lstStyle/>
          <a:p>
            <a:pPr fontAlgn="base">
              <a:spcBef>
                <a:spcPct val="0"/>
              </a:spcBef>
              <a:spcAft>
                <a:spcPct val="0"/>
              </a:spcAft>
            </a:pPr>
            <a:endParaRPr lang="en-US">
              <a:solidFill>
                <a:srgbClr val="000000"/>
              </a:solidFill>
              <a:latin typeface="Gill Sans MT" pitchFamily="34" charset="0"/>
            </a:endParaRPr>
          </a:p>
        </p:txBody>
      </p:sp>
      <p:sp>
        <p:nvSpPr>
          <p:cNvPr id="385104" name="Line 80"/>
          <p:cNvSpPr>
            <a:spLocks noChangeShapeType="1"/>
          </p:cNvSpPr>
          <p:nvPr/>
        </p:nvSpPr>
        <p:spPr bwMode="auto">
          <a:xfrm>
            <a:off x="4061308" y="3347106"/>
            <a:ext cx="0" cy="531812"/>
          </a:xfrm>
          <a:prstGeom prst="line">
            <a:avLst/>
          </a:prstGeom>
          <a:noFill/>
          <a:ln w="9525">
            <a:solidFill>
              <a:schemeClr val="tx1"/>
            </a:solidFill>
            <a:round/>
            <a:headEnd/>
            <a:tailEnd/>
          </a:ln>
          <a:effectLst/>
        </p:spPr>
        <p:txBody>
          <a:bodyPr/>
          <a:lstStyle/>
          <a:p>
            <a:pPr fontAlgn="base">
              <a:spcBef>
                <a:spcPct val="0"/>
              </a:spcBef>
              <a:spcAft>
                <a:spcPct val="0"/>
              </a:spcAft>
            </a:pPr>
            <a:endParaRPr lang="en-US">
              <a:solidFill>
                <a:srgbClr val="000000"/>
              </a:solidFill>
              <a:latin typeface="Gill Sans MT" pitchFamily="34" charset="0"/>
            </a:endParaRPr>
          </a:p>
        </p:txBody>
      </p:sp>
      <p:sp>
        <p:nvSpPr>
          <p:cNvPr id="385105" name="Line 81"/>
          <p:cNvSpPr>
            <a:spLocks noChangeShapeType="1"/>
          </p:cNvSpPr>
          <p:nvPr/>
        </p:nvSpPr>
        <p:spPr bwMode="auto">
          <a:xfrm>
            <a:off x="4213708" y="3499506"/>
            <a:ext cx="0" cy="531812"/>
          </a:xfrm>
          <a:prstGeom prst="line">
            <a:avLst/>
          </a:prstGeom>
          <a:noFill/>
          <a:ln w="9525">
            <a:solidFill>
              <a:schemeClr val="tx1"/>
            </a:solidFill>
            <a:round/>
            <a:headEnd/>
            <a:tailEnd/>
          </a:ln>
          <a:effectLst/>
        </p:spPr>
        <p:txBody>
          <a:bodyPr/>
          <a:lstStyle/>
          <a:p>
            <a:pPr fontAlgn="base">
              <a:spcBef>
                <a:spcPct val="0"/>
              </a:spcBef>
              <a:spcAft>
                <a:spcPct val="0"/>
              </a:spcAft>
            </a:pPr>
            <a:endParaRPr lang="en-US">
              <a:solidFill>
                <a:srgbClr val="000000"/>
              </a:solidFill>
              <a:latin typeface="Gill Sans MT" pitchFamily="34" charset="0"/>
            </a:endParaRPr>
          </a:p>
        </p:txBody>
      </p:sp>
      <p:sp>
        <p:nvSpPr>
          <p:cNvPr id="385106" name="Line 82"/>
          <p:cNvSpPr>
            <a:spLocks noChangeShapeType="1"/>
          </p:cNvSpPr>
          <p:nvPr/>
        </p:nvSpPr>
        <p:spPr bwMode="auto">
          <a:xfrm>
            <a:off x="4366108" y="3651906"/>
            <a:ext cx="0" cy="531812"/>
          </a:xfrm>
          <a:prstGeom prst="line">
            <a:avLst/>
          </a:prstGeom>
          <a:noFill/>
          <a:ln w="9525">
            <a:solidFill>
              <a:schemeClr val="tx1"/>
            </a:solidFill>
            <a:round/>
            <a:headEnd/>
            <a:tailEnd/>
          </a:ln>
          <a:effectLst/>
        </p:spPr>
        <p:txBody>
          <a:bodyPr/>
          <a:lstStyle/>
          <a:p>
            <a:pPr fontAlgn="base">
              <a:spcBef>
                <a:spcPct val="0"/>
              </a:spcBef>
              <a:spcAft>
                <a:spcPct val="0"/>
              </a:spcAft>
            </a:pPr>
            <a:endParaRPr lang="en-US">
              <a:solidFill>
                <a:srgbClr val="000000"/>
              </a:solidFill>
              <a:latin typeface="Gill Sans MT" pitchFamily="34" charset="0"/>
            </a:endParaRPr>
          </a:p>
        </p:txBody>
      </p:sp>
      <p:sp>
        <p:nvSpPr>
          <p:cNvPr id="385107" name="Line 83"/>
          <p:cNvSpPr>
            <a:spLocks noChangeShapeType="1"/>
          </p:cNvSpPr>
          <p:nvPr/>
        </p:nvSpPr>
        <p:spPr bwMode="auto">
          <a:xfrm>
            <a:off x="4518508" y="3802718"/>
            <a:ext cx="0" cy="531813"/>
          </a:xfrm>
          <a:prstGeom prst="line">
            <a:avLst/>
          </a:prstGeom>
          <a:noFill/>
          <a:ln w="9525">
            <a:solidFill>
              <a:schemeClr val="tx1"/>
            </a:solidFill>
            <a:round/>
            <a:headEnd/>
            <a:tailEnd/>
          </a:ln>
          <a:effectLst/>
        </p:spPr>
        <p:txBody>
          <a:bodyPr/>
          <a:lstStyle/>
          <a:p>
            <a:pPr fontAlgn="base">
              <a:spcBef>
                <a:spcPct val="0"/>
              </a:spcBef>
              <a:spcAft>
                <a:spcPct val="0"/>
              </a:spcAft>
            </a:pPr>
            <a:endParaRPr lang="en-US">
              <a:solidFill>
                <a:srgbClr val="000000"/>
              </a:solidFill>
              <a:latin typeface="Gill Sans MT" pitchFamily="34" charset="0"/>
            </a:endParaRPr>
          </a:p>
        </p:txBody>
      </p:sp>
      <p:sp>
        <p:nvSpPr>
          <p:cNvPr id="385108" name="Line 84"/>
          <p:cNvSpPr>
            <a:spLocks noChangeShapeType="1"/>
          </p:cNvSpPr>
          <p:nvPr/>
        </p:nvSpPr>
        <p:spPr bwMode="auto">
          <a:xfrm>
            <a:off x="4593121" y="4410731"/>
            <a:ext cx="379412" cy="0"/>
          </a:xfrm>
          <a:prstGeom prst="line">
            <a:avLst/>
          </a:prstGeom>
          <a:noFill/>
          <a:ln w="9525">
            <a:solidFill>
              <a:schemeClr val="tx1"/>
            </a:solidFill>
            <a:round/>
            <a:headEnd/>
            <a:tailEnd/>
          </a:ln>
          <a:effectLst/>
        </p:spPr>
        <p:txBody>
          <a:bodyPr/>
          <a:lstStyle/>
          <a:p>
            <a:pPr fontAlgn="base">
              <a:spcBef>
                <a:spcPct val="0"/>
              </a:spcBef>
              <a:spcAft>
                <a:spcPct val="0"/>
              </a:spcAft>
            </a:pPr>
            <a:endParaRPr lang="en-US">
              <a:solidFill>
                <a:srgbClr val="000000"/>
              </a:solidFill>
              <a:latin typeface="Gill Sans MT" pitchFamily="34" charset="0"/>
            </a:endParaRPr>
          </a:p>
        </p:txBody>
      </p:sp>
      <p:sp>
        <p:nvSpPr>
          <p:cNvPr id="385109" name="Freeform 85"/>
          <p:cNvSpPr>
            <a:spLocks/>
          </p:cNvSpPr>
          <p:nvPr/>
        </p:nvSpPr>
        <p:spPr bwMode="auto">
          <a:xfrm>
            <a:off x="4440721" y="4258331"/>
            <a:ext cx="531812" cy="76200"/>
          </a:xfrm>
          <a:custGeom>
            <a:avLst/>
            <a:gdLst/>
            <a:ahLst/>
            <a:cxnLst>
              <a:cxn ang="0">
                <a:pos x="0" y="0"/>
              </a:cxn>
              <a:cxn ang="0">
                <a:pos x="143" y="0"/>
              </a:cxn>
              <a:cxn ang="0">
                <a:pos x="143" y="48"/>
              </a:cxn>
              <a:cxn ang="0">
                <a:pos x="335" y="48"/>
              </a:cxn>
            </a:cxnLst>
            <a:rect l="0" t="0" r="r" b="b"/>
            <a:pathLst>
              <a:path w="335" h="48">
                <a:moveTo>
                  <a:pt x="0" y="0"/>
                </a:moveTo>
                <a:lnTo>
                  <a:pt x="143" y="0"/>
                </a:lnTo>
                <a:lnTo>
                  <a:pt x="143" y="48"/>
                </a:lnTo>
                <a:lnTo>
                  <a:pt x="335" y="48"/>
                </a:lnTo>
              </a:path>
            </a:pathLst>
          </a:custGeom>
          <a:noFill/>
          <a:ln w="9525">
            <a:solidFill>
              <a:schemeClr val="tx1"/>
            </a:solidFill>
            <a:round/>
            <a:headEnd/>
            <a:tailEnd/>
          </a:ln>
          <a:effectLst/>
        </p:spPr>
        <p:txBody>
          <a:bodyPr/>
          <a:lstStyle/>
          <a:p>
            <a:pPr fontAlgn="base">
              <a:spcBef>
                <a:spcPct val="0"/>
              </a:spcBef>
              <a:spcAft>
                <a:spcPct val="0"/>
              </a:spcAft>
            </a:pPr>
            <a:endParaRPr lang="en-US">
              <a:solidFill>
                <a:srgbClr val="000000"/>
              </a:solidFill>
              <a:latin typeface="Gill Sans MT" pitchFamily="34" charset="0"/>
            </a:endParaRPr>
          </a:p>
        </p:txBody>
      </p:sp>
      <p:sp>
        <p:nvSpPr>
          <p:cNvPr id="385110" name="Freeform 86"/>
          <p:cNvSpPr>
            <a:spLocks/>
          </p:cNvSpPr>
          <p:nvPr/>
        </p:nvSpPr>
        <p:spPr bwMode="auto">
          <a:xfrm>
            <a:off x="4288321" y="4105931"/>
            <a:ext cx="684212" cy="152400"/>
          </a:xfrm>
          <a:custGeom>
            <a:avLst/>
            <a:gdLst/>
            <a:ahLst/>
            <a:cxnLst>
              <a:cxn ang="0">
                <a:pos x="0" y="0"/>
              </a:cxn>
              <a:cxn ang="0">
                <a:pos x="287" y="0"/>
              </a:cxn>
              <a:cxn ang="0">
                <a:pos x="287" y="96"/>
              </a:cxn>
              <a:cxn ang="0">
                <a:pos x="431" y="96"/>
              </a:cxn>
            </a:cxnLst>
            <a:rect l="0" t="0" r="r" b="b"/>
            <a:pathLst>
              <a:path w="431" h="96">
                <a:moveTo>
                  <a:pt x="0" y="0"/>
                </a:moveTo>
                <a:lnTo>
                  <a:pt x="287" y="0"/>
                </a:lnTo>
                <a:lnTo>
                  <a:pt x="287" y="96"/>
                </a:lnTo>
                <a:lnTo>
                  <a:pt x="431" y="96"/>
                </a:lnTo>
              </a:path>
            </a:pathLst>
          </a:custGeom>
          <a:noFill/>
          <a:ln w="9525">
            <a:solidFill>
              <a:schemeClr val="tx1"/>
            </a:solidFill>
            <a:round/>
            <a:headEnd/>
            <a:tailEnd/>
          </a:ln>
          <a:effectLst/>
        </p:spPr>
        <p:txBody>
          <a:bodyPr/>
          <a:lstStyle/>
          <a:p>
            <a:pPr fontAlgn="base">
              <a:spcBef>
                <a:spcPct val="0"/>
              </a:spcBef>
              <a:spcAft>
                <a:spcPct val="0"/>
              </a:spcAft>
            </a:pPr>
            <a:endParaRPr lang="en-US">
              <a:solidFill>
                <a:srgbClr val="000000"/>
              </a:solidFill>
              <a:latin typeface="Gill Sans MT" pitchFamily="34" charset="0"/>
            </a:endParaRPr>
          </a:p>
        </p:txBody>
      </p:sp>
      <p:sp>
        <p:nvSpPr>
          <p:cNvPr id="385111" name="Freeform 87"/>
          <p:cNvSpPr>
            <a:spLocks/>
          </p:cNvSpPr>
          <p:nvPr/>
        </p:nvSpPr>
        <p:spPr bwMode="auto">
          <a:xfrm>
            <a:off x="4137508" y="3955118"/>
            <a:ext cx="835025" cy="227013"/>
          </a:xfrm>
          <a:custGeom>
            <a:avLst/>
            <a:gdLst/>
            <a:ahLst/>
            <a:cxnLst>
              <a:cxn ang="0">
                <a:pos x="0" y="0"/>
              </a:cxn>
              <a:cxn ang="0">
                <a:pos x="430" y="0"/>
              </a:cxn>
              <a:cxn ang="0">
                <a:pos x="430" y="143"/>
              </a:cxn>
              <a:cxn ang="0">
                <a:pos x="526" y="143"/>
              </a:cxn>
            </a:cxnLst>
            <a:rect l="0" t="0" r="r" b="b"/>
            <a:pathLst>
              <a:path w="526" h="143">
                <a:moveTo>
                  <a:pt x="0" y="0"/>
                </a:moveTo>
                <a:lnTo>
                  <a:pt x="430" y="0"/>
                </a:lnTo>
                <a:lnTo>
                  <a:pt x="430" y="143"/>
                </a:lnTo>
                <a:lnTo>
                  <a:pt x="526" y="143"/>
                </a:lnTo>
              </a:path>
            </a:pathLst>
          </a:custGeom>
          <a:noFill/>
          <a:ln w="9525">
            <a:solidFill>
              <a:schemeClr val="tx1"/>
            </a:solidFill>
            <a:round/>
            <a:headEnd/>
            <a:tailEnd/>
          </a:ln>
          <a:effectLst/>
        </p:spPr>
        <p:txBody>
          <a:bodyPr/>
          <a:lstStyle/>
          <a:p>
            <a:pPr fontAlgn="base">
              <a:spcBef>
                <a:spcPct val="0"/>
              </a:spcBef>
              <a:spcAft>
                <a:spcPct val="0"/>
              </a:spcAft>
            </a:pPr>
            <a:endParaRPr lang="en-US">
              <a:solidFill>
                <a:srgbClr val="000000"/>
              </a:solidFill>
              <a:latin typeface="Gill Sans MT" pitchFamily="34" charset="0"/>
            </a:endParaRPr>
          </a:p>
        </p:txBody>
      </p:sp>
      <p:sp>
        <p:nvSpPr>
          <p:cNvPr id="385112" name="AutoShape 88"/>
          <p:cNvSpPr>
            <a:spLocks noChangeArrowheads="1"/>
          </p:cNvSpPr>
          <p:nvPr/>
        </p:nvSpPr>
        <p:spPr bwMode="auto">
          <a:xfrm flipH="1">
            <a:off x="4896333" y="4105931"/>
            <a:ext cx="303213" cy="381000"/>
          </a:xfrm>
          <a:prstGeom prst="moon">
            <a:avLst>
              <a:gd name="adj" fmla="val 68199"/>
            </a:avLst>
          </a:prstGeom>
          <a:solidFill>
            <a:srgbClr val="3366FF"/>
          </a:solidFill>
          <a:ln w="9525">
            <a:noFill/>
            <a:miter lim="800000"/>
            <a:headEnd/>
            <a:tailEnd/>
          </a:ln>
          <a:effectLst/>
          <a:scene3d>
            <a:camera prst="orthographicFront">
              <a:rot lat="0" lon="0" rev="0"/>
            </a:camera>
            <a:lightRig rig="contrasting" dir="t">
              <a:rot lat="0" lon="0" rev="1500000"/>
            </a:lightRig>
          </a:scene3d>
          <a:sp3d prstMaterial="metal">
            <a:bevelT w="88900" h="88900"/>
          </a:sp3d>
        </p:spPr>
        <p:txBody>
          <a:bodyPr wrap="none" anchor="ctr"/>
          <a:lstStyle/>
          <a:p>
            <a:pPr fontAlgn="base">
              <a:spcBef>
                <a:spcPct val="0"/>
              </a:spcBef>
              <a:spcAft>
                <a:spcPct val="0"/>
              </a:spcAft>
            </a:pPr>
            <a:endParaRPr lang="en-US">
              <a:solidFill>
                <a:srgbClr val="000000"/>
              </a:solidFill>
              <a:latin typeface="Gill Sans MT" pitchFamily="34" charset="0"/>
            </a:endParaRPr>
          </a:p>
        </p:txBody>
      </p:sp>
      <p:cxnSp>
        <p:nvCxnSpPr>
          <p:cNvPr id="385115" name="AutoShape 91"/>
          <p:cNvCxnSpPr>
            <a:cxnSpLocks noChangeShapeType="1"/>
            <a:stCxn id="385112" idx="1"/>
            <a:endCxn id="385113" idx="0"/>
          </p:cNvCxnSpPr>
          <p:nvPr/>
        </p:nvCxnSpPr>
        <p:spPr bwMode="auto">
          <a:xfrm>
            <a:off x="5201133" y="4296431"/>
            <a:ext cx="188913" cy="339725"/>
          </a:xfrm>
          <a:prstGeom prst="bentConnector2">
            <a:avLst/>
          </a:prstGeom>
          <a:noFill/>
          <a:ln w="9525">
            <a:solidFill>
              <a:schemeClr val="tx1"/>
            </a:solidFill>
            <a:miter lim="800000"/>
            <a:headEnd/>
            <a:tailEnd type="triangle" w="med" len="med"/>
          </a:ln>
          <a:effectLst/>
        </p:spPr>
      </p:cxnSp>
      <p:sp>
        <p:nvSpPr>
          <p:cNvPr id="385120" name="Freeform 96"/>
          <p:cNvSpPr>
            <a:spLocks/>
          </p:cNvSpPr>
          <p:nvPr/>
        </p:nvSpPr>
        <p:spPr bwMode="auto">
          <a:xfrm>
            <a:off x="3681896" y="5017156"/>
            <a:ext cx="3308350" cy="417512"/>
          </a:xfrm>
          <a:custGeom>
            <a:avLst/>
            <a:gdLst/>
            <a:ahLst/>
            <a:cxnLst>
              <a:cxn ang="0">
                <a:pos x="0" y="0"/>
              </a:cxn>
              <a:cxn ang="0">
                <a:pos x="0" y="239"/>
              </a:cxn>
              <a:cxn ang="0">
                <a:pos x="144" y="239"/>
              </a:cxn>
            </a:cxnLst>
            <a:rect l="0" t="0" r="r" b="b"/>
            <a:pathLst>
              <a:path w="144" h="239">
                <a:moveTo>
                  <a:pt x="0" y="0"/>
                </a:moveTo>
                <a:lnTo>
                  <a:pt x="0" y="239"/>
                </a:lnTo>
                <a:lnTo>
                  <a:pt x="144" y="239"/>
                </a:lnTo>
              </a:path>
            </a:pathLst>
          </a:custGeom>
          <a:noFill/>
          <a:ln w="9525">
            <a:solidFill>
              <a:schemeClr val="tx1"/>
            </a:solidFill>
            <a:round/>
            <a:headEnd/>
            <a:tailEnd/>
          </a:ln>
          <a:effectLst/>
        </p:spPr>
        <p:txBody>
          <a:bodyPr/>
          <a:lstStyle/>
          <a:p>
            <a:pPr fontAlgn="base">
              <a:spcBef>
                <a:spcPct val="0"/>
              </a:spcBef>
              <a:spcAft>
                <a:spcPct val="0"/>
              </a:spcAft>
            </a:pPr>
            <a:endParaRPr lang="en-US">
              <a:solidFill>
                <a:srgbClr val="000000"/>
              </a:solidFill>
              <a:latin typeface="Gill Sans MT" pitchFamily="34" charset="0"/>
            </a:endParaRPr>
          </a:p>
        </p:txBody>
      </p:sp>
      <p:sp>
        <p:nvSpPr>
          <p:cNvPr id="385122" name="Freeform 98"/>
          <p:cNvSpPr>
            <a:spLocks/>
          </p:cNvSpPr>
          <p:nvPr/>
        </p:nvSpPr>
        <p:spPr bwMode="auto">
          <a:xfrm>
            <a:off x="5351946" y="5017156"/>
            <a:ext cx="1638300" cy="265112"/>
          </a:xfrm>
          <a:custGeom>
            <a:avLst/>
            <a:gdLst/>
            <a:ahLst/>
            <a:cxnLst>
              <a:cxn ang="0">
                <a:pos x="0" y="0"/>
              </a:cxn>
              <a:cxn ang="0">
                <a:pos x="0" y="239"/>
              </a:cxn>
              <a:cxn ang="0">
                <a:pos x="144" y="239"/>
              </a:cxn>
            </a:cxnLst>
            <a:rect l="0" t="0" r="r" b="b"/>
            <a:pathLst>
              <a:path w="144" h="239">
                <a:moveTo>
                  <a:pt x="0" y="0"/>
                </a:moveTo>
                <a:lnTo>
                  <a:pt x="0" y="239"/>
                </a:lnTo>
                <a:lnTo>
                  <a:pt x="144" y="239"/>
                </a:lnTo>
              </a:path>
            </a:pathLst>
          </a:custGeom>
          <a:noFill/>
          <a:ln w="9525">
            <a:solidFill>
              <a:schemeClr val="tx1"/>
            </a:solidFill>
            <a:round/>
            <a:headEnd/>
            <a:tailEnd/>
          </a:ln>
          <a:effectLst/>
        </p:spPr>
        <p:txBody>
          <a:bodyPr/>
          <a:lstStyle/>
          <a:p>
            <a:pPr fontAlgn="base">
              <a:spcBef>
                <a:spcPct val="0"/>
              </a:spcBef>
              <a:spcAft>
                <a:spcPct val="0"/>
              </a:spcAft>
            </a:pPr>
            <a:endParaRPr lang="en-US">
              <a:solidFill>
                <a:srgbClr val="000000"/>
              </a:solidFill>
              <a:latin typeface="Gill Sans MT" pitchFamily="34" charset="0"/>
            </a:endParaRPr>
          </a:p>
        </p:txBody>
      </p:sp>
      <p:sp>
        <p:nvSpPr>
          <p:cNvPr id="385128" name="Rectangle 104"/>
          <p:cNvSpPr>
            <a:spLocks noChangeArrowheads="1"/>
          </p:cNvSpPr>
          <p:nvPr/>
        </p:nvSpPr>
        <p:spPr bwMode="auto">
          <a:xfrm>
            <a:off x="6990246" y="5244168"/>
            <a:ext cx="76200" cy="76200"/>
          </a:xfrm>
          <a:prstGeom prst="rect">
            <a:avLst/>
          </a:prstGeom>
          <a:solidFill>
            <a:schemeClr val="accent1"/>
          </a:solidFill>
          <a:ln w="9525">
            <a:solidFill>
              <a:schemeClr val="tx1"/>
            </a:solidFill>
            <a:miter lim="800000"/>
            <a:headEnd/>
            <a:tailEnd/>
          </a:ln>
          <a:effectLst/>
        </p:spPr>
        <p:txBody>
          <a:bodyPr wrap="none" anchor="ctr"/>
          <a:lstStyle/>
          <a:p>
            <a:pPr fontAlgn="base">
              <a:spcBef>
                <a:spcPct val="0"/>
              </a:spcBef>
              <a:spcAft>
                <a:spcPct val="0"/>
              </a:spcAft>
            </a:pPr>
            <a:endParaRPr lang="en-US">
              <a:solidFill>
                <a:srgbClr val="000000"/>
              </a:solidFill>
              <a:latin typeface="Gill Sans MT" pitchFamily="34" charset="0"/>
            </a:endParaRPr>
          </a:p>
        </p:txBody>
      </p:sp>
      <p:sp>
        <p:nvSpPr>
          <p:cNvPr id="385129" name="Oval 105"/>
          <p:cNvSpPr>
            <a:spLocks noChangeArrowheads="1"/>
          </p:cNvSpPr>
          <p:nvPr/>
        </p:nvSpPr>
        <p:spPr bwMode="auto">
          <a:xfrm>
            <a:off x="6914046" y="5093356"/>
            <a:ext cx="76200" cy="74612"/>
          </a:xfrm>
          <a:prstGeom prst="ellipse">
            <a:avLst/>
          </a:prstGeom>
          <a:solidFill>
            <a:srgbClr val="C00000"/>
          </a:solidFill>
          <a:ln w="9525">
            <a:noFill/>
            <a:round/>
            <a:headEnd/>
            <a:tailEnd/>
          </a:ln>
          <a:effectLst/>
          <a:scene3d>
            <a:camera prst="orthographicFront">
              <a:rot lat="0" lon="0" rev="0"/>
            </a:camera>
            <a:lightRig rig="contrasting" dir="t">
              <a:rot lat="0" lon="0" rev="1500000"/>
            </a:lightRig>
          </a:scene3d>
          <a:sp3d prstMaterial="metal">
            <a:bevelT w="88900" h="88900"/>
          </a:sp3d>
        </p:spPr>
        <p:txBody>
          <a:bodyPr wrap="none" anchor="ctr"/>
          <a:lstStyle/>
          <a:p>
            <a:pPr fontAlgn="base">
              <a:spcBef>
                <a:spcPct val="0"/>
              </a:spcBef>
              <a:spcAft>
                <a:spcPct val="0"/>
              </a:spcAft>
            </a:pPr>
            <a:endParaRPr lang="en-US">
              <a:solidFill>
                <a:srgbClr val="000000"/>
              </a:solidFill>
              <a:latin typeface="Gill Sans MT" pitchFamily="34" charset="0"/>
            </a:endParaRPr>
          </a:p>
        </p:txBody>
      </p:sp>
      <p:sp>
        <p:nvSpPr>
          <p:cNvPr id="385130" name="Rectangle 106"/>
          <p:cNvSpPr>
            <a:spLocks noChangeArrowheads="1"/>
          </p:cNvSpPr>
          <p:nvPr/>
        </p:nvSpPr>
        <p:spPr bwMode="auto">
          <a:xfrm>
            <a:off x="6990246" y="5396568"/>
            <a:ext cx="76200" cy="76200"/>
          </a:xfrm>
          <a:prstGeom prst="rect">
            <a:avLst/>
          </a:prstGeom>
          <a:solidFill>
            <a:schemeClr val="accent1"/>
          </a:solidFill>
          <a:ln w="9525">
            <a:solidFill>
              <a:schemeClr val="tx1"/>
            </a:solidFill>
            <a:miter lim="800000"/>
            <a:headEnd/>
            <a:tailEnd/>
          </a:ln>
          <a:effectLst/>
        </p:spPr>
        <p:txBody>
          <a:bodyPr wrap="none" anchor="ctr"/>
          <a:lstStyle/>
          <a:p>
            <a:pPr fontAlgn="base">
              <a:spcBef>
                <a:spcPct val="0"/>
              </a:spcBef>
              <a:spcAft>
                <a:spcPct val="0"/>
              </a:spcAft>
            </a:pPr>
            <a:endParaRPr lang="en-US">
              <a:solidFill>
                <a:srgbClr val="000000"/>
              </a:solidFill>
              <a:latin typeface="Gill Sans MT" pitchFamily="34" charset="0"/>
            </a:endParaRPr>
          </a:p>
        </p:txBody>
      </p:sp>
      <p:cxnSp>
        <p:nvCxnSpPr>
          <p:cNvPr id="385133" name="AutoShape 109"/>
          <p:cNvCxnSpPr>
            <a:cxnSpLocks noChangeShapeType="1"/>
            <a:stCxn id="385094" idx="2"/>
            <a:endCxn id="385129" idx="2"/>
          </p:cNvCxnSpPr>
          <p:nvPr/>
        </p:nvCxnSpPr>
        <p:spPr bwMode="auto">
          <a:xfrm rot="16200000" flipH="1">
            <a:off x="6644965" y="4862374"/>
            <a:ext cx="114300" cy="423863"/>
          </a:xfrm>
          <a:prstGeom prst="bentConnector2">
            <a:avLst/>
          </a:prstGeom>
          <a:noFill/>
          <a:ln w="9525">
            <a:solidFill>
              <a:schemeClr val="tx1"/>
            </a:solidFill>
            <a:miter lim="800000"/>
            <a:headEnd/>
            <a:tailEnd/>
          </a:ln>
          <a:effectLst/>
        </p:spPr>
      </p:cxnSp>
      <p:sp>
        <p:nvSpPr>
          <p:cNvPr id="385126" name="AutoShape 102"/>
          <p:cNvSpPr>
            <a:spLocks noChangeArrowheads="1"/>
          </p:cNvSpPr>
          <p:nvPr/>
        </p:nvSpPr>
        <p:spPr bwMode="auto">
          <a:xfrm>
            <a:off x="6990246" y="5017156"/>
            <a:ext cx="303212" cy="530225"/>
          </a:xfrm>
          <a:prstGeom prst="flowChartDelay">
            <a:avLst/>
          </a:prstGeom>
          <a:solidFill>
            <a:srgbClr val="3366FF"/>
          </a:solidFill>
          <a:ln w="9525">
            <a:noFill/>
            <a:miter lim="800000"/>
            <a:headEnd/>
            <a:tailEnd/>
          </a:ln>
          <a:effectLst/>
          <a:scene3d>
            <a:camera prst="orthographicFront">
              <a:rot lat="0" lon="0" rev="0"/>
            </a:camera>
            <a:lightRig rig="contrasting" dir="t">
              <a:rot lat="0" lon="0" rev="1500000"/>
            </a:lightRig>
          </a:scene3d>
          <a:sp3d prstMaterial="metal">
            <a:bevelT w="88900" h="88900"/>
          </a:sp3d>
        </p:spPr>
        <p:txBody>
          <a:bodyPr wrap="none" anchor="ctr"/>
          <a:lstStyle/>
          <a:p>
            <a:pPr fontAlgn="base">
              <a:spcBef>
                <a:spcPct val="0"/>
              </a:spcBef>
              <a:spcAft>
                <a:spcPct val="0"/>
              </a:spcAft>
            </a:pPr>
            <a:endParaRPr lang="en-US">
              <a:solidFill>
                <a:srgbClr val="000000"/>
              </a:solidFill>
              <a:latin typeface="Gill Sans MT" pitchFamily="34" charset="0"/>
            </a:endParaRPr>
          </a:p>
        </p:txBody>
      </p:sp>
      <p:sp>
        <p:nvSpPr>
          <p:cNvPr id="385135" name="Rectangle 111"/>
          <p:cNvSpPr>
            <a:spLocks noChangeArrowheads="1"/>
          </p:cNvSpPr>
          <p:nvPr/>
        </p:nvSpPr>
        <p:spPr bwMode="auto">
          <a:xfrm>
            <a:off x="7749071" y="5244168"/>
            <a:ext cx="76200" cy="76200"/>
          </a:xfrm>
          <a:prstGeom prst="rect">
            <a:avLst/>
          </a:prstGeom>
          <a:noFill/>
          <a:ln w="9525">
            <a:noFill/>
            <a:miter lim="800000"/>
            <a:headEnd/>
            <a:tailEnd/>
          </a:ln>
          <a:effectLst/>
        </p:spPr>
        <p:txBody>
          <a:bodyPr wrap="none" anchor="ctr"/>
          <a:lstStyle/>
          <a:p>
            <a:pPr fontAlgn="base">
              <a:spcBef>
                <a:spcPct val="0"/>
              </a:spcBef>
              <a:spcAft>
                <a:spcPct val="0"/>
              </a:spcAft>
            </a:pPr>
            <a:endParaRPr lang="en-US">
              <a:solidFill>
                <a:srgbClr val="000000"/>
              </a:solidFill>
              <a:latin typeface="Gill Sans MT" pitchFamily="34" charset="0"/>
            </a:endParaRPr>
          </a:p>
        </p:txBody>
      </p:sp>
      <p:cxnSp>
        <p:nvCxnSpPr>
          <p:cNvPr id="385136" name="AutoShape 112"/>
          <p:cNvCxnSpPr>
            <a:cxnSpLocks noChangeShapeType="1"/>
            <a:stCxn id="385126" idx="3"/>
            <a:endCxn id="385135" idx="1"/>
          </p:cNvCxnSpPr>
          <p:nvPr/>
        </p:nvCxnSpPr>
        <p:spPr bwMode="auto">
          <a:xfrm>
            <a:off x="7293458" y="5282268"/>
            <a:ext cx="455613" cy="0"/>
          </a:xfrm>
          <a:prstGeom prst="straightConnector1">
            <a:avLst/>
          </a:prstGeom>
          <a:noFill/>
          <a:ln w="9525">
            <a:solidFill>
              <a:schemeClr val="tx1"/>
            </a:solidFill>
            <a:round/>
            <a:headEnd/>
            <a:tailEnd type="triangle" w="med" len="med"/>
          </a:ln>
          <a:effectLst/>
        </p:spPr>
      </p:cxnSp>
      <p:sp>
        <p:nvSpPr>
          <p:cNvPr id="385137" name="Text Box 113"/>
          <p:cNvSpPr txBox="1">
            <a:spLocks noChangeArrowheads="1"/>
          </p:cNvSpPr>
          <p:nvPr/>
        </p:nvSpPr>
        <p:spPr bwMode="auto">
          <a:xfrm>
            <a:off x="7369658" y="5321956"/>
            <a:ext cx="469900" cy="366712"/>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a:solidFill>
                  <a:srgbClr val="000000"/>
                </a:solidFill>
                <a:latin typeface="Gill Sans MT" pitchFamily="34" charset="0"/>
              </a:rPr>
              <a:t>bid</a:t>
            </a:r>
          </a:p>
        </p:txBody>
      </p:sp>
      <p:sp>
        <p:nvSpPr>
          <p:cNvPr id="385141" name="Line 117"/>
          <p:cNvSpPr>
            <a:spLocks noChangeShapeType="1"/>
          </p:cNvSpPr>
          <p:nvPr/>
        </p:nvSpPr>
        <p:spPr bwMode="auto">
          <a:xfrm>
            <a:off x="5959958" y="4258331"/>
            <a:ext cx="1898650" cy="0"/>
          </a:xfrm>
          <a:prstGeom prst="line">
            <a:avLst/>
          </a:prstGeom>
          <a:noFill/>
          <a:ln w="9525">
            <a:solidFill>
              <a:schemeClr val="tx1"/>
            </a:solidFill>
            <a:round/>
            <a:headEnd/>
            <a:tailEnd/>
          </a:ln>
          <a:effectLst/>
        </p:spPr>
        <p:txBody>
          <a:bodyPr/>
          <a:lstStyle/>
          <a:p>
            <a:pPr fontAlgn="base">
              <a:spcBef>
                <a:spcPct val="0"/>
              </a:spcBef>
              <a:spcAft>
                <a:spcPct val="0"/>
              </a:spcAft>
            </a:pPr>
            <a:endParaRPr lang="en-US">
              <a:solidFill>
                <a:srgbClr val="000000"/>
              </a:solidFill>
              <a:latin typeface="Gill Sans MT" pitchFamily="34" charset="0"/>
            </a:endParaRPr>
          </a:p>
        </p:txBody>
      </p:sp>
      <p:sp>
        <p:nvSpPr>
          <p:cNvPr id="385142" name="Line 118"/>
          <p:cNvSpPr>
            <a:spLocks noChangeShapeType="1"/>
          </p:cNvSpPr>
          <p:nvPr/>
        </p:nvSpPr>
        <p:spPr bwMode="auto">
          <a:xfrm>
            <a:off x="5504346" y="3953531"/>
            <a:ext cx="2354262" cy="0"/>
          </a:xfrm>
          <a:prstGeom prst="line">
            <a:avLst/>
          </a:prstGeom>
          <a:noFill/>
          <a:ln w="9525">
            <a:solidFill>
              <a:schemeClr val="tx1"/>
            </a:solidFill>
            <a:round/>
            <a:headEnd/>
            <a:tailEnd/>
          </a:ln>
          <a:effectLst/>
        </p:spPr>
        <p:txBody>
          <a:bodyPr/>
          <a:lstStyle/>
          <a:p>
            <a:pPr fontAlgn="base">
              <a:spcBef>
                <a:spcPct val="0"/>
              </a:spcBef>
              <a:spcAft>
                <a:spcPct val="0"/>
              </a:spcAft>
            </a:pPr>
            <a:endParaRPr lang="en-US">
              <a:solidFill>
                <a:srgbClr val="000000"/>
              </a:solidFill>
              <a:latin typeface="Gill Sans MT" pitchFamily="34" charset="0"/>
            </a:endParaRPr>
          </a:p>
        </p:txBody>
      </p:sp>
      <p:sp>
        <p:nvSpPr>
          <p:cNvPr id="385143" name="Line 119"/>
          <p:cNvSpPr>
            <a:spLocks noChangeShapeType="1"/>
          </p:cNvSpPr>
          <p:nvPr/>
        </p:nvSpPr>
        <p:spPr bwMode="auto">
          <a:xfrm>
            <a:off x="5732946" y="4105931"/>
            <a:ext cx="2125662" cy="0"/>
          </a:xfrm>
          <a:prstGeom prst="line">
            <a:avLst/>
          </a:prstGeom>
          <a:noFill/>
          <a:ln w="9525">
            <a:solidFill>
              <a:schemeClr val="tx1"/>
            </a:solidFill>
            <a:round/>
            <a:headEnd/>
            <a:tailEnd/>
          </a:ln>
          <a:effectLst/>
        </p:spPr>
        <p:txBody>
          <a:bodyPr/>
          <a:lstStyle/>
          <a:p>
            <a:pPr fontAlgn="base">
              <a:spcBef>
                <a:spcPct val="0"/>
              </a:spcBef>
              <a:spcAft>
                <a:spcPct val="0"/>
              </a:spcAft>
            </a:pPr>
            <a:endParaRPr lang="en-US">
              <a:solidFill>
                <a:srgbClr val="000000"/>
              </a:solidFill>
              <a:latin typeface="Gill Sans MT" pitchFamily="34" charset="0"/>
            </a:endParaRPr>
          </a:p>
        </p:txBody>
      </p:sp>
      <p:sp>
        <p:nvSpPr>
          <p:cNvPr id="385144" name="Line 120"/>
          <p:cNvSpPr>
            <a:spLocks noChangeShapeType="1"/>
          </p:cNvSpPr>
          <p:nvPr/>
        </p:nvSpPr>
        <p:spPr bwMode="auto">
          <a:xfrm>
            <a:off x="6188558" y="4409143"/>
            <a:ext cx="1670050" cy="0"/>
          </a:xfrm>
          <a:prstGeom prst="line">
            <a:avLst/>
          </a:prstGeom>
          <a:noFill/>
          <a:ln w="9525">
            <a:solidFill>
              <a:schemeClr val="tx1"/>
            </a:solidFill>
            <a:round/>
            <a:headEnd/>
            <a:tailEnd/>
          </a:ln>
          <a:effectLst/>
        </p:spPr>
        <p:txBody>
          <a:bodyPr/>
          <a:lstStyle/>
          <a:p>
            <a:pPr fontAlgn="base">
              <a:spcBef>
                <a:spcPct val="0"/>
              </a:spcBef>
              <a:spcAft>
                <a:spcPct val="0"/>
              </a:spcAft>
            </a:pPr>
            <a:endParaRPr lang="en-US">
              <a:solidFill>
                <a:srgbClr val="000000"/>
              </a:solidFill>
              <a:latin typeface="Gill Sans MT" pitchFamily="34" charset="0"/>
            </a:endParaRPr>
          </a:p>
        </p:txBody>
      </p:sp>
      <p:sp>
        <p:nvSpPr>
          <p:cNvPr id="385149" name="AutoShape 125"/>
          <p:cNvSpPr>
            <a:spLocks noChangeArrowheads="1"/>
          </p:cNvSpPr>
          <p:nvPr/>
        </p:nvSpPr>
        <p:spPr bwMode="auto">
          <a:xfrm>
            <a:off x="5658333" y="4029731"/>
            <a:ext cx="152400" cy="152400"/>
          </a:xfrm>
          <a:prstGeom prst="triangle">
            <a:avLst>
              <a:gd name="adj" fmla="val 50000"/>
            </a:avLst>
          </a:prstGeom>
          <a:solidFill>
            <a:srgbClr val="CC99FF"/>
          </a:solidFill>
          <a:ln w="9525">
            <a:solidFill>
              <a:schemeClr val="tx1"/>
            </a:solidFill>
            <a:miter lim="800000"/>
            <a:headEnd/>
            <a:tailEnd/>
          </a:ln>
          <a:effectLst/>
          <a:scene3d>
            <a:camera prst="orthographicFront">
              <a:rot lat="0" lon="0" rev="0"/>
            </a:camera>
            <a:lightRig rig="contrasting" dir="t">
              <a:rot lat="0" lon="0" rev="1500000"/>
            </a:lightRig>
          </a:scene3d>
          <a:sp3d prstMaterial="metal">
            <a:bevelT w="88900" h="88900"/>
          </a:sp3d>
        </p:spPr>
        <p:txBody>
          <a:bodyPr wrap="none" anchor="ctr"/>
          <a:lstStyle/>
          <a:p>
            <a:pPr fontAlgn="base">
              <a:spcBef>
                <a:spcPct val="0"/>
              </a:spcBef>
              <a:spcAft>
                <a:spcPct val="0"/>
              </a:spcAft>
            </a:pPr>
            <a:endParaRPr lang="en-US">
              <a:solidFill>
                <a:srgbClr val="000000"/>
              </a:solidFill>
              <a:latin typeface="Gill Sans MT" pitchFamily="34" charset="0"/>
            </a:endParaRPr>
          </a:p>
        </p:txBody>
      </p:sp>
      <p:sp>
        <p:nvSpPr>
          <p:cNvPr id="385150" name="AutoShape 126"/>
          <p:cNvSpPr>
            <a:spLocks noChangeArrowheads="1"/>
          </p:cNvSpPr>
          <p:nvPr/>
        </p:nvSpPr>
        <p:spPr bwMode="auto">
          <a:xfrm>
            <a:off x="5885346" y="4180543"/>
            <a:ext cx="152400" cy="152400"/>
          </a:xfrm>
          <a:prstGeom prst="triangle">
            <a:avLst>
              <a:gd name="adj" fmla="val 50000"/>
            </a:avLst>
          </a:prstGeom>
          <a:solidFill>
            <a:srgbClr val="CC99FF"/>
          </a:solidFill>
          <a:ln w="9525">
            <a:solidFill>
              <a:schemeClr val="tx1"/>
            </a:solidFill>
            <a:miter lim="800000"/>
            <a:headEnd/>
            <a:tailEnd/>
          </a:ln>
          <a:effectLst/>
          <a:scene3d>
            <a:camera prst="orthographicFront">
              <a:rot lat="0" lon="0" rev="0"/>
            </a:camera>
            <a:lightRig rig="contrasting" dir="t">
              <a:rot lat="0" lon="0" rev="1500000"/>
            </a:lightRig>
          </a:scene3d>
          <a:sp3d prstMaterial="metal">
            <a:bevelT w="88900" h="88900"/>
          </a:sp3d>
        </p:spPr>
        <p:txBody>
          <a:bodyPr wrap="none" anchor="ctr"/>
          <a:lstStyle/>
          <a:p>
            <a:pPr fontAlgn="base">
              <a:spcBef>
                <a:spcPct val="0"/>
              </a:spcBef>
              <a:spcAft>
                <a:spcPct val="0"/>
              </a:spcAft>
            </a:pPr>
            <a:endParaRPr lang="en-US">
              <a:solidFill>
                <a:srgbClr val="000000"/>
              </a:solidFill>
              <a:latin typeface="Gill Sans MT" pitchFamily="34" charset="0"/>
            </a:endParaRPr>
          </a:p>
        </p:txBody>
      </p:sp>
      <p:sp>
        <p:nvSpPr>
          <p:cNvPr id="385151" name="AutoShape 127"/>
          <p:cNvSpPr>
            <a:spLocks noChangeArrowheads="1"/>
          </p:cNvSpPr>
          <p:nvPr/>
        </p:nvSpPr>
        <p:spPr bwMode="auto">
          <a:xfrm>
            <a:off x="6112358" y="4332943"/>
            <a:ext cx="152400" cy="152400"/>
          </a:xfrm>
          <a:prstGeom prst="triangle">
            <a:avLst>
              <a:gd name="adj" fmla="val 50000"/>
            </a:avLst>
          </a:prstGeom>
          <a:solidFill>
            <a:srgbClr val="CC99FF"/>
          </a:solidFill>
          <a:ln w="9525">
            <a:solidFill>
              <a:schemeClr val="tx1"/>
            </a:solidFill>
            <a:miter lim="800000"/>
            <a:headEnd/>
            <a:tailEnd/>
          </a:ln>
          <a:effectLst/>
          <a:scene3d>
            <a:camera prst="orthographicFront">
              <a:rot lat="0" lon="0" rev="0"/>
            </a:camera>
            <a:lightRig rig="contrasting" dir="t">
              <a:rot lat="0" lon="0" rev="1500000"/>
            </a:lightRig>
          </a:scene3d>
          <a:sp3d prstMaterial="metal">
            <a:bevelT w="88900" h="88900"/>
          </a:sp3d>
        </p:spPr>
        <p:txBody>
          <a:bodyPr wrap="none" anchor="ctr"/>
          <a:lstStyle/>
          <a:p>
            <a:pPr fontAlgn="base">
              <a:spcBef>
                <a:spcPct val="0"/>
              </a:spcBef>
              <a:spcAft>
                <a:spcPct val="0"/>
              </a:spcAft>
            </a:pPr>
            <a:endParaRPr lang="en-US">
              <a:solidFill>
                <a:srgbClr val="000000"/>
              </a:solidFill>
              <a:latin typeface="Gill Sans MT" pitchFamily="34" charset="0"/>
            </a:endParaRPr>
          </a:p>
        </p:txBody>
      </p:sp>
      <p:sp>
        <p:nvSpPr>
          <p:cNvPr id="385158" name="Freeform 134"/>
          <p:cNvSpPr>
            <a:spLocks/>
          </p:cNvSpPr>
          <p:nvPr/>
        </p:nvSpPr>
        <p:spPr bwMode="auto">
          <a:xfrm>
            <a:off x="5885346" y="4485343"/>
            <a:ext cx="303212" cy="152400"/>
          </a:xfrm>
          <a:custGeom>
            <a:avLst/>
            <a:gdLst/>
            <a:ahLst/>
            <a:cxnLst>
              <a:cxn ang="0">
                <a:pos x="0" y="96"/>
              </a:cxn>
              <a:cxn ang="0">
                <a:pos x="0" y="48"/>
              </a:cxn>
              <a:cxn ang="0">
                <a:pos x="191" y="48"/>
              </a:cxn>
              <a:cxn ang="0">
                <a:pos x="191" y="0"/>
              </a:cxn>
            </a:cxnLst>
            <a:rect l="0" t="0" r="r" b="b"/>
            <a:pathLst>
              <a:path w="191" h="96">
                <a:moveTo>
                  <a:pt x="0" y="96"/>
                </a:moveTo>
                <a:lnTo>
                  <a:pt x="0" y="48"/>
                </a:lnTo>
                <a:lnTo>
                  <a:pt x="191" y="48"/>
                </a:lnTo>
                <a:lnTo>
                  <a:pt x="191" y="0"/>
                </a:lnTo>
              </a:path>
            </a:pathLst>
          </a:custGeom>
          <a:noFill/>
          <a:ln w="9525">
            <a:solidFill>
              <a:schemeClr val="tx1"/>
            </a:solidFill>
            <a:round/>
            <a:headEnd/>
            <a:tailEnd/>
          </a:ln>
          <a:effectLst/>
        </p:spPr>
        <p:txBody>
          <a:bodyPr/>
          <a:lstStyle/>
          <a:p>
            <a:pPr fontAlgn="base">
              <a:spcBef>
                <a:spcPct val="0"/>
              </a:spcBef>
              <a:spcAft>
                <a:spcPct val="0"/>
              </a:spcAft>
            </a:pPr>
            <a:endParaRPr lang="en-US">
              <a:solidFill>
                <a:srgbClr val="000000"/>
              </a:solidFill>
              <a:latin typeface="Gill Sans MT" pitchFamily="34" charset="0"/>
            </a:endParaRPr>
          </a:p>
        </p:txBody>
      </p:sp>
      <p:sp>
        <p:nvSpPr>
          <p:cNvPr id="385159" name="Line 135"/>
          <p:cNvSpPr>
            <a:spLocks noChangeShapeType="1"/>
          </p:cNvSpPr>
          <p:nvPr/>
        </p:nvSpPr>
        <p:spPr bwMode="auto">
          <a:xfrm flipV="1">
            <a:off x="5959958" y="4332943"/>
            <a:ext cx="0" cy="228600"/>
          </a:xfrm>
          <a:prstGeom prst="line">
            <a:avLst/>
          </a:prstGeom>
          <a:noFill/>
          <a:ln w="9525">
            <a:solidFill>
              <a:schemeClr val="tx1"/>
            </a:solidFill>
            <a:round/>
            <a:headEnd/>
            <a:tailEnd/>
          </a:ln>
          <a:effectLst/>
        </p:spPr>
        <p:txBody>
          <a:bodyPr/>
          <a:lstStyle/>
          <a:p>
            <a:pPr fontAlgn="base">
              <a:spcBef>
                <a:spcPct val="0"/>
              </a:spcBef>
              <a:spcAft>
                <a:spcPct val="0"/>
              </a:spcAft>
            </a:pPr>
            <a:endParaRPr lang="en-US">
              <a:solidFill>
                <a:srgbClr val="000000"/>
              </a:solidFill>
              <a:latin typeface="Gill Sans MT" pitchFamily="34" charset="0"/>
            </a:endParaRPr>
          </a:p>
        </p:txBody>
      </p:sp>
      <p:sp>
        <p:nvSpPr>
          <p:cNvPr id="385160" name="Freeform 136"/>
          <p:cNvSpPr>
            <a:spLocks/>
          </p:cNvSpPr>
          <p:nvPr/>
        </p:nvSpPr>
        <p:spPr bwMode="auto">
          <a:xfrm>
            <a:off x="5732946" y="4182131"/>
            <a:ext cx="152400" cy="379412"/>
          </a:xfrm>
          <a:custGeom>
            <a:avLst/>
            <a:gdLst/>
            <a:ahLst/>
            <a:cxnLst>
              <a:cxn ang="0">
                <a:pos x="96" y="239"/>
              </a:cxn>
              <a:cxn ang="0">
                <a:pos x="0" y="239"/>
              </a:cxn>
              <a:cxn ang="0">
                <a:pos x="0" y="0"/>
              </a:cxn>
            </a:cxnLst>
            <a:rect l="0" t="0" r="r" b="b"/>
            <a:pathLst>
              <a:path w="96" h="239">
                <a:moveTo>
                  <a:pt x="96" y="239"/>
                </a:moveTo>
                <a:lnTo>
                  <a:pt x="0" y="239"/>
                </a:lnTo>
                <a:lnTo>
                  <a:pt x="0" y="0"/>
                </a:lnTo>
              </a:path>
            </a:pathLst>
          </a:custGeom>
          <a:noFill/>
          <a:ln w="9525">
            <a:solidFill>
              <a:schemeClr val="tx1"/>
            </a:solidFill>
            <a:round/>
            <a:headEnd/>
            <a:tailEnd/>
          </a:ln>
          <a:effectLst/>
        </p:spPr>
        <p:txBody>
          <a:bodyPr/>
          <a:lstStyle/>
          <a:p>
            <a:pPr fontAlgn="base">
              <a:spcBef>
                <a:spcPct val="0"/>
              </a:spcBef>
              <a:spcAft>
                <a:spcPct val="0"/>
              </a:spcAft>
            </a:pPr>
            <a:endParaRPr lang="en-US">
              <a:solidFill>
                <a:srgbClr val="000000"/>
              </a:solidFill>
              <a:latin typeface="Gill Sans MT" pitchFamily="34" charset="0"/>
            </a:endParaRPr>
          </a:p>
        </p:txBody>
      </p:sp>
      <p:sp>
        <p:nvSpPr>
          <p:cNvPr id="385161" name="Freeform 137"/>
          <p:cNvSpPr>
            <a:spLocks/>
          </p:cNvSpPr>
          <p:nvPr/>
        </p:nvSpPr>
        <p:spPr bwMode="auto">
          <a:xfrm>
            <a:off x="5504346" y="4029731"/>
            <a:ext cx="228600" cy="531812"/>
          </a:xfrm>
          <a:custGeom>
            <a:avLst/>
            <a:gdLst/>
            <a:ahLst/>
            <a:cxnLst>
              <a:cxn ang="0">
                <a:pos x="144" y="335"/>
              </a:cxn>
              <a:cxn ang="0">
                <a:pos x="0" y="335"/>
              </a:cxn>
              <a:cxn ang="0">
                <a:pos x="0" y="0"/>
              </a:cxn>
            </a:cxnLst>
            <a:rect l="0" t="0" r="r" b="b"/>
            <a:pathLst>
              <a:path w="144" h="335">
                <a:moveTo>
                  <a:pt x="144" y="335"/>
                </a:moveTo>
                <a:lnTo>
                  <a:pt x="0" y="335"/>
                </a:lnTo>
                <a:lnTo>
                  <a:pt x="0" y="0"/>
                </a:lnTo>
              </a:path>
            </a:pathLst>
          </a:custGeom>
          <a:noFill/>
          <a:ln w="9525">
            <a:solidFill>
              <a:schemeClr val="tx1"/>
            </a:solidFill>
            <a:round/>
            <a:headEnd/>
            <a:tailEnd/>
          </a:ln>
          <a:effectLst/>
        </p:spPr>
        <p:txBody>
          <a:bodyPr/>
          <a:lstStyle/>
          <a:p>
            <a:pPr fontAlgn="base">
              <a:spcBef>
                <a:spcPct val="0"/>
              </a:spcBef>
              <a:spcAft>
                <a:spcPct val="0"/>
              </a:spcAft>
            </a:pPr>
            <a:endParaRPr lang="en-US">
              <a:solidFill>
                <a:srgbClr val="000000"/>
              </a:solidFill>
              <a:latin typeface="Gill Sans MT" pitchFamily="34" charset="0"/>
            </a:endParaRPr>
          </a:p>
        </p:txBody>
      </p:sp>
      <p:sp>
        <p:nvSpPr>
          <p:cNvPr id="385138" name="AutoShape 114"/>
          <p:cNvSpPr>
            <a:spLocks noChangeArrowheads="1"/>
          </p:cNvSpPr>
          <p:nvPr/>
        </p:nvSpPr>
        <p:spPr bwMode="auto">
          <a:xfrm>
            <a:off x="5429733" y="3877331"/>
            <a:ext cx="152400" cy="152400"/>
          </a:xfrm>
          <a:prstGeom prst="triangle">
            <a:avLst>
              <a:gd name="adj" fmla="val 50000"/>
            </a:avLst>
          </a:prstGeom>
          <a:solidFill>
            <a:srgbClr val="CC99FF"/>
          </a:solidFill>
          <a:ln w="9525">
            <a:solidFill>
              <a:schemeClr val="tx1"/>
            </a:solidFill>
            <a:miter lim="800000"/>
            <a:headEnd/>
            <a:tailEnd/>
          </a:ln>
          <a:effectLst/>
          <a:scene3d>
            <a:camera prst="orthographicFront">
              <a:rot lat="0" lon="0" rev="0"/>
            </a:camera>
            <a:lightRig rig="contrasting" dir="t">
              <a:rot lat="0" lon="0" rev="1500000"/>
            </a:lightRig>
          </a:scene3d>
          <a:sp3d prstMaterial="metal">
            <a:bevelT w="88900" h="88900"/>
          </a:sp3d>
        </p:spPr>
        <p:txBody>
          <a:bodyPr wrap="none" anchor="ctr"/>
          <a:lstStyle/>
          <a:p>
            <a:pPr fontAlgn="base">
              <a:spcBef>
                <a:spcPct val="0"/>
              </a:spcBef>
              <a:spcAft>
                <a:spcPct val="0"/>
              </a:spcAft>
            </a:pPr>
            <a:endParaRPr lang="en-US">
              <a:solidFill>
                <a:srgbClr val="000000"/>
              </a:solidFill>
              <a:latin typeface="Gill Sans MT" pitchFamily="34" charset="0"/>
            </a:endParaRPr>
          </a:p>
        </p:txBody>
      </p:sp>
      <p:sp>
        <p:nvSpPr>
          <p:cNvPr id="385162" name="Line 138"/>
          <p:cNvSpPr>
            <a:spLocks noChangeShapeType="1"/>
          </p:cNvSpPr>
          <p:nvPr/>
        </p:nvSpPr>
        <p:spPr bwMode="auto">
          <a:xfrm>
            <a:off x="5504346" y="3347106"/>
            <a:ext cx="0" cy="531812"/>
          </a:xfrm>
          <a:prstGeom prst="line">
            <a:avLst/>
          </a:prstGeom>
          <a:noFill/>
          <a:ln w="9525">
            <a:solidFill>
              <a:schemeClr val="tx1"/>
            </a:solidFill>
            <a:round/>
            <a:headEnd/>
            <a:tailEnd/>
          </a:ln>
          <a:effectLst/>
        </p:spPr>
        <p:txBody>
          <a:bodyPr/>
          <a:lstStyle/>
          <a:p>
            <a:pPr fontAlgn="base">
              <a:spcBef>
                <a:spcPct val="0"/>
              </a:spcBef>
              <a:spcAft>
                <a:spcPct val="0"/>
              </a:spcAft>
            </a:pPr>
            <a:endParaRPr lang="en-US">
              <a:solidFill>
                <a:srgbClr val="000000"/>
              </a:solidFill>
              <a:latin typeface="Gill Sans MT" pitchFamily="34" charset="0"/>
            </a:endParaRPr>
          </a:p>
        </p:txBody>
      </p:sp>
      <p:sp>
        <p:nvSpPr>
          <p:cNvPr id="385163" name="Line 139"/>
          <p:cNvSpPr>
            <a:spLocks noChangeShapeType="1"/>
          </p:cNvSpPr>
          <p:nvPr/>
        </p:nvSpPr>
        <p:spPr bwMode="auto">
          <a:xfrm>
            <a:off x="5732946" y="3499506"/>
            <a:ext cx="0" cy="530225"/>
          </a:xfrm>
          <a:prstGeom prst="line">
            <a:avLst/>
          </a:prstGeom>
          <a:noFill/>
          <a:ln w="9525">
            <a:solidFill>
              <a:schemeClr val="tx1"/>
            </a:solidFill>
            <a:round/>
            <a:headEnd/>
            <a:tailEnd/>
          </a:ln>
          <a:effectLst/>
        </p:spPr>
        <p:txBody>
          <a:bodyPr/>
          <a:lstStyle/>
          <a:p>
            <a:pPr fontAlgn="base">
              <a:spcBef>
                <a:spcPct val="0"/>
              </a:spcBef>
              <a:spcAft>
                <a:spcPct val="0"/>
              </a:spcAft>
            </a:pPr>
            <a:endParaRPr lang="en-US">
              <a:solidFill>
                <a:srgbClr val="000000"/>
              </a:solidFill>
              <a:latin typeface="Gill Sans MT" pitchFamily="34" charset="0"/>
            </a:endParaRPr>
          </a:p>
        </p:txBody>
      </p:sp>
      <p:sp>
        <p:nvSpPr>
          <p:cNvPr id="385164" name="Line 140"/>
          <p:cNvSpPr>
            <a:spLocks noChangeShapeType="1"/>
          </p:cNvSpPr>
          <p:nvPr/>
        </p:nvSpPr>
        <p:spPr bwMode="auto">
          <a:xfrm>
            <a:off x="5959958" y="3650318"/>
            <a:ext cx="0" cy="531813"/>
          </a:xfrm>
          <a:prstGeom prst="line">
            <a:avLst/>
          </a:prstGeom>
          <a:noFill/>
          <a:ln w="9525">
            <a:solidFill>
              <a:schemeClr val="tx1"/>
            </a:solidFill>
            <a:round/>
            <a:headEnd/>
            <a:tailEnd/>
          </a:ln>
          <a:effectLst/>
        </p:spPr>
        <p:txBody>
          <a:bodyPr/>
          <a:lstStyle/>
          <a:p>
            <a:pPr fontAlgn="base">
              <a:spcBef>
                <a:spcPct val="0"/>
              </a:spcBef>
              <a:spcAft>
                <a:spcPct val="0"/>
              </a:spcAft>
            </a:pPr>
            <a:endParaRPr lang="en-US">
              <a:solidFill>
                <a:srgbClr val="000000"/>
              </a:solidFill>
              <a:latin typeface="Gill Sans MT" pitchFamily="34" charset="0"/>
            </a:endParaRPr>
          </a:p>
        </p:txBody>
      </p:sp>
      <p:sp>
        <p:nvSpPr>
          <p:cNvPr id="385165" name="Line 141"/>
          <p:cNvSpPr>
            <a:spLocks noChangeShapeType="1"/>
          </p:cNvSpPr>
          <p:nvPr/>
        </p:nvSpPr>
        <p:spPr bwMode="auto">
          <a:xfrm>
            <a:off x="6188558" y="3802718"/>
            <a:ext cx="0" cy="530225"/>
          </a:xfrm>
          <a:prstGeom prst="line">
            <a:avLst/>
          </a:prstGeom>
          <a:noFill/>
          <a:ln w="9525">
            <a:solidFill>
              <a:schemeClr val="tx1"/>
            </a:solidFill>
            <a:round/>
            <a:headEnd/>
            <a:tailEnd/>
          </a:ln>
          <a:effectLst/>
        </p:spPr>
        <p:txBody>
          <a:bodyPr/>
          <a:lstStyle/>
          <a:p>
            <a:pPr fontAlgn="base">
              <a:spcBef>
                <a:spcPct val="0"/>
              </a:spcBef>
              <a:spcAft>
                <a:spcPct val="0"/>
              </a:spcAft>
            </a:pPr>
            <a:endParaRPr lang="en-US">
              <a:solidFill>
                <a:srgbClr val="000000"/>
              </a:solidFill>
              <a:latin typeface="Gill Sans MT" pitchFamily="34" charset="0"/>
            </a:endParaRPr>
          </a:p>
        </p:txBody>
      </p:sp>
      <p:cxnSp>
        <p:nvCxnSpPr>
          <p:cNvPr id="385166" name="AutoShape 142"/>
          <p:cNvCxnSpPr>
            <a:cxnSpLocks noChangeShapeType="1"/>
            <a:stCxn id="385139" idx="1"/>
            <a:endCxn id="385094" idx="3"/>
          </p:cNvCxnSpPr>
          <p:nvPr/>
        </p:nvCxnSpPr>
        <p:spPr bwMode="auto">
          <a:xfrm flipH="1">
            <a:off x="6869596" y="4828243"/>
            <a:ext cx="304800" cy="0"/>
          </a:xfrm>
          <a:prstGeom prst="straightConnector1">
            <a:avLst/>
          </a:prstGeom>
          <a:noFill/>
          <a:ln w="9525">
            <a:solidFill>
              <a:schemeClr val="tx1"/>
            </a:solidFill>
            <a:round/>
            <a:headEnd/>
            <a:tailEnd type="triangle" w="med" len="med"/>
          </a:ln>
          <a:effectLst/>
        </p:spPr>
      </p:cxnSp>
      <p:sp>
        <p:nvSpPr>
          <p:cNvPr id="385171" name="Line 147"/>
          <p:cNvSpPr>
            <a:spLocks noChangeShapeType="1"/>
          </p:cNvSpPr>
          <p:nvPr/>
        </p:nvSpPr>
        <p:spPr bwMode="auto">
          <a:xfrm flipH="1">
            <a:off x="7174396" y="3953531"/>
            <a:ext cx="684212" cy="0"/>
          </a:xfrm>
          <a:prstGeom prst="line">
            <a:avLst/>
          </a:prstGeom>
          <a:noFill/>
          <a:ln w="9525">
            <a:solidFill>
              <a:schemeClr val="tx1"/>
            </a:solidFill>
            <a:round/>
            <a:headEnd/>
            <a:tailEnd type="triangle" w="med" len="med"/>
          </a:ln>
          <a:effectLst/>
        </p:spPr>
        <p:txBody>
          <a:bodyPr/>
          <a:lstStyle/>
          <a:p>
            <a:pPr fontAlgn="base">
              <a:spcBef>
                <a:spcPct val="0"/>
              </a:spcBef>
              <a:spcAft>
                <a:spcPct val="0"/>
              </a:spcAft>
            </a:pPr>
            <a:endParaRPr lang="en-US">
              <a:solidFill>
                <a:srgbClr val="000000"/>
              </a:solidFill>
              <a:latin typeface="Gill Sans MT" pitchFamily="34" charset="0"/>
            </a:endParaRPr>
          </a:p>
        </p:txBody>
      </p:sp>
      <p:sp>
        <p:nvSpPr>
          <p:cNvPr id="385172" name="Line 148"/>
          <p:cNvSpPr>
            <a:spLocks noChangeShapeType="1"/>
          </p:cNvSpPr>
          <p:nvPr/>
        </p:nvSpPr>
        <p:spPr bwMode="auto">
          <a:xfrm flipH="1">
            <a:off x="7174396" y="4105931"/>
            <a:ext cx="684212" cy="0"/>
          </a:xfrm>
          <a:prstGeom prst="line">
            <a:avLst/>
          </a:prstGeom>
          <a:noFill/>
          <a:ln w="9525">
            <a:solidFill>
              <a:schemeClr val="tx1"/>
            </a:solidFill>
            <a:round/>
            <a:headEnd/>
            <a:tailEnd type="triangle" w="med" len="med"/>
          </a:ln>
          <a:effectLst/>
        </p:spPr>
        <p:txBody>
          <a:bodyPr/>
          <a:lstStyle/>
          <a:p>
            <a:pPr fontAlgn="base">
              <a:spcBef>
                <a:spcPct val="0"/>
              </a:spcBef>
              <a:spcAft>
                <a:spcPct val="0"/>
              </a:spcAft>
            </a:pPr>
            <a:endParaRPr lang="en-US">
              <a:solidFill>
                <a:srgbClr val="000000"/>
              </a:solidFill>
              <a:latin typeface="Gill Sans MT" pitchFamily="34" charset="0"/>
            </a:endParaRPr>
          </a:p>
        </p:txBody>
      </p:sp>
      <p:sp>
        <p:nvSpPr>
          <p:cNvPr id="385173" name="Line 149"/>
          <p:cNvSpPr>
            <a:spLocks noChangeShapeType="1"/>
          </p:cNvSpPr>
          <p:nvPr/>
        </p:nvSpPr>
        <p:spPr bwMode="auto">
          <a:xfrm flipH="1">
            <a:off x="7174396" y="4258331"/>
            <a:ext cx="684212" cy="0"/>
          </a:xfrm>
          <a:prstGeom prst="line">
            <a:avLst/>
          </a:prstGeom>
          <a:noFill/>
          <a:ln w="9525">
            <a:solidFill>
              <a:schemeClr val="tx1"/>
            </a:solidFill>
            <a:round/>
            <a:headEnd/>
            <a:tailEnd type="triangle" w="med" len="med"/>
          </a:ln>
          <a:effectLst/>
        </p:spPr>
        <p:txBody>
          <a:bodyPr/>
          <a:lstStyle/>
          <a:p>
            <a:pPr fontAlgn="base">
              <a:spcBef>
                <a:spcPct val="0"/>
              </a:spcBef>
              <a:spcAft>
                <a:spcPct val="0"/>
              </a:spcAft>
            </a:pPr>
            <a:endParaRPr lang="en-US">
              <a:solidFill>
                <a:srgbClr val="000000"/>
              </a:solidFill>
              <a:latin typeface="Gill Sans MT" pitchFamily="34" charset="0"/>
            </a:endParaRPr>
          </a:p>
        </p:txBody>
      </p:sp>
      <p:sp>
        <p:nvSpPr>
          <p:cNvPr id="385174" name="Line 150"/>
          <p:cNvSpPr>
            <a:spLocks noChangeShapeType="1"/>
          </p:cNvSpPr>
          <p:nvPr/>
        </p:nvSpPr>
        <p:spPr bwMode="auto">
          <a:xfrm flipH="1">
            <a:off x="7174396" y="4409143"/>
            <a:ext cx="684212" cy="0"/>
          </a:xfrm>
          <a:prstGeom prst="line">
            <a:avLst/>
          </a:prstGeom>
          <a:noFill/>
          <a:ln w="9525">
            <a:solidFill>
              <a:schemeClr val="tx1"/>
            </a:solidFill>
            <a:round/>
            <a:headEnd/>
            <a:tailEnd type="triangle" w="med" len="med"/>
          </a:ln>
          <a:effectLst/>
        </p:spPr>
        <p:txBody>
          <a:bodyPr/>
          <a:lstStyle/>
          <a:p>
            <a:pPr fontAlgn="base">
              <a:spcBef>
                <a:spcPct val="0"/>
              </a:spcBef>
              <a:spcAft>
                <a:spcPct val="0"/>
              </a:spcAft>
            </a:pPr>
            <a:endParaRPr lang="en-US">
              <a:solidFill>
                <a:srgbClr val="000000"/>
              </a:solidFill>
              <a:latin typeface="Gill Sans MT" pitchFamily="34" charset="0"/>
            </a:endParaRPr>
          </a:p>
        </p:txBody>
      </p:sp>
      <p:sp>
        <p:nvSpPr>
          <p:cNvPr id="385175" name="Text Box 151"/>
          <p:cNvSpPr txBox="1">
            <a:spLocks noChangeArrowheads="1"/>
          </p:cNvSpPr>
          <p:nvPr/>
        </p:nvSpPr>
        <p:spPr bwMode="auto">
          <a:xfrm>
            <a:off x="7174396" y="3575706"/>
            <a:ext cx="768350" cy="366712"/>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a:solidFill>
                  <a:srgbClr val="000000"/>
                </a:solidFill>
                <a:latin typeface="Gill Sans MT" pitchFamily="34" charset="0"/>
              </a:rPr>
              <a:t>grants</a:t>
            </a:r>
          </a:p>
        </p:txBody>
      </p:sp>
      <p:sp>
        <p:nvSpPr>
          <p:cNvPr id="385176" name="Freeform 152"/>
          <p:cNvSpPr>
            <a:spLocks/>
          </p:cNvSpPr>
          <p:nvPr/>
        </p:nvSpPr>
        <p:spPr bwMode="auto">
          <a:xfrm>
            <a:off x="3708883" y="1999022"/>
            <a:ext cx="3997325" cy="998538"/>
          </a:xfrm>
          <a:custGeom>
            <a:avLst/>
            <a:gdLst/>
            <a:ahLst/>
            <a:cxnLst>
              <a:cxn ang="0">
                <a:pos x="0" y="438"/>
              </a:cxn>
              <a:cxn ang="0">
                <a:pos x="431" y="438"/>
              </a:cxn>
              <a:cxn ang="0">
                <a:pos x="1004" y="247"/>
              </a:cxn>
              <a:cxn ang="0">
                <a:pos x="1960" y="8"/>
              </a:cxn>
              <a:cxn ang="0">
                <a:pos x="2486" y="295"/>
              </a:cxn>
              <a:cxn ang="0">
                <a:pos x="2152" y="629"/>
              </a:cxn>
            </a:cxnLst>
            <a:rect l="0" t="0" r="r" b="b"/>
            <a:pathLst>
              <a:path w="2518" h="629">
                <a:moveTo>
                  <a:pt x="0" y="438"/>
                </a:moveTo>
                <a:cubicBezTo>
                  <a:pt x="132" y="454"/>
                  <a:pt x="264" y="470"/>
                  <a:pt x="431" y="438"/>
                </a:cubicBezTo>
                <a:cubicBezTo>
                  <a:pt x="598" y="406"/>
                  <a:pt x="749" y="319"/>
                  <a:pt x="1004" y="247"/>
                </a:cubicBezTo>
                <a:cubicBezTo>
                  <a:pt x="1259" y="175"/>
                  <a:pt x="1713" y="0"/>
                  <a:pt x="1960" y="8"/>
                </a:cubicBezTo>
                <a:cubicBezTo>
                  <a:pt x="2207" y="16"/>
                  <a:pt x="2454" y="192"/>
                  <a:pt x="2486" y="295"/>
                </a:cubicBezTo>
                <a:cubicBezTo>
                  <a:pt x="2518" y="398"/>
                  <a:pt x="2335" y="513"/>
                  <a:pt x="2152" y="629"/>
                </a:cubicBezTo>
              </a:path>
            </a:pathLst>
          </a:custGeom>
          <a:noFill/>
          <a:ln w="101600">
            <a:solidFill>
              <a:srgbClr val="6600CC"/>
            </a:solidFill>
            <a:round/>
            <a:headEnd/>
            <a:tailEnd type="triangle" w="med" len="med"/>
          </a:ln>
          <a:effectLst/>
        </p:spPr>
        <p:txBody>
          <a:bodyPr/>
          <a:lstStyle/>
          <a:p>
            <a:pPr fontAlgn="base">
              <a:spcBef>
                <a:spcPct val="0"/>
              </a:spcBef>
              <a:spcAft>
                <a:spcPct val="0"/>
              </a:spcAft>
            </a:pPr>
            <a:endParaRPr lang="en-US">
              <a:solidFill>
                <a:srgbClr val="000000"/>
              </a:solidFill>
              <a:latin typeface="Gill Sans MT" pitchFamily="34" charset="0"/>
            </a:endParaRPr>
          </a:p>
        </p:txBody>
      </p:sp>
      <p:sp>
        <p:nvSpPr>
          <p:cNvPr id="385036" name="Rectangle 12"/>
          <p:cNvSpPr>
            <a:spLocks noChangeArrowheads="1"/>
          </p:cNvSpPr>
          <p:nvPr/>
        </p:nvSpPr>
        <p:spPr bwMode="auto">
          <a:xfrm>
            <a:off x="2316646" y="4637743"/>
            <a:ext cx="608012" cy="379413"/>
          </a:xfrm>
          <a:prstGeom prst="rect">
            <a:avLst/>
          </a:prstGeom>
          <a:solidFill>
            <a:schemeClr val="accent1"/>
          </a:solidFill>
          <a:ln w="9525">
            <a:solidFill>
              <a:schemeClr val="tx1"/>
            </a:solidFill>
            <a:miter lim="800000"/>
            <a:headEnd/>
            <a:tailEnd/>
          </a:ln>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dirty="0" err="1">
                <a:solidFill>
                  <a:srgbClr val="000000"/>
                </a:solidFill>
                <a:latin typeface="Gill Sans MT" pitchFamily="34" charset="0"/>
              </a:rPr>
              <a:t>Src</a:t>
            </a:r>
            <a:r>
              <a:rPr lang="en-US" baseline="-25000" dirty="0" err="1">
                <a:solidFill>
                  <a:srgbClr val="000000"/>
                </a:solidFill>
                <a:latin typeface="Gill Sans MT" pitchFamily="34" charset="0"/>
              </a:rPr>
              <a:t>L</a:t>
            </a:r>
            <a:endParaRPr lang="en-US" baseline="-25000" dirty="0">
              <a:solidFill>
                <a:srgbClr val="000000"/>
              </a:solidFill>
              <a:latin typeface="Gill Sans MT" pitchFamily="34" charset="0"/>
            </a:endParaRPr>
          </a:p>
        </p:txBody>
      </p:sp>
      <p:sp>
        <p:nvSpPr>
          <p:cNvPr id="385091" name="Rectangle 67"/>
          <p:cNvSpPr>
            <a:spLocks noChangeArrowheads="1"/>
          </p:cNvSpPr>
          <p:nvPr/>
        </p:nvSpPr>
        <p:spPr bwMode="auto">
          <a:xfrm>
            <a:off x="3454883" y="4636156"/>
            <a:ext cx="531813" cy="381000"/>
          </a:xfrm>
          <a:prstGeom prst="rect">
            <a:avLst/>
          </a:prstGeom>
          <a:solidFill>
            <a:schemeClr val="accent1"/>
          </a:solidFill>
          <a:ln w="9525">
            <a:solidFill>
              <a:schemeClr val="tx1"/>
            </a:solidFill>
            <a:miter lim="800000"/>
            <a:headEnd/>
            <a:tailEnd/>
          </a:ln>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a:solidFill>
                  <a:srgbClr val="000000"/>
                </a:solidFill>
                <a:latin typeface="Gill Sans MT" pitchFamily="34" charset="0"/>
              </a:rPr>
              <a:t>Rdy</a:t>
            </a:r>
            <a:r>
              <a:rPr lang="en-US" baseline="-25000">
                <a:solidFill>
                  <a:srgbClr val="000000"/>
                </a:solidFill>
                <a:latin typeface="Gill Sans MT" pitchFamily="34" charset="0"/>
              </a:rPr>
              <a:t>L</a:t>
            </a:r>
          </a:p>
        </p:txBody>
      </p:sp>
      <p:sp>
        <p:nvSpPr>
          <p:cNvPr id="385092" name="Rectangle 68"/>
          <p:cNvSpPr>
            <a:spLocks noChangeArrowheads="1"/>
          </p:cNvSpPr>
          <p:nvPr/>
        </p:nvSpPr>
        <p:spPr bwMode="auto">
          <a:xfrm>
            <a:off x="2923071" y="4637743"/>
            <a:ext cx="531812" cy="379413"/>
          </a:xfrm>
          <a:prstGeom prst="rect">
            <a:avLst/>
          </a:prstGeom>
          <a:solidFill>
            <a:schemeClr val="accent1"/>
          </a:solidFill>
          <a:ln w="9525">
            <a:solidFill>
              <a:schemeClr val="tx1"/>
            </a:solidFill>
            <a:miter lim="800000"/>
            <a:headEnd/>
            <a:tailEnd/>
          </a:ln>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a:solidFill>
                  <a:srgbClr val="000000"/>
                </a:solidFill>
                <a:latin typeface="Gill Sans MT" pitchFamily="34" charset="0"/>
              </a:rPr>
              <a:t>Val</a:t>
            </a:r>
            <a:r>
              <a:rPr lang="en-US" baseline="-25000">
                <a:solidFill>
                  <a:srgbClr val="000000"/>
                </a:solidFill>
                <a:latin typeface="Gill Sans MT" pitchFamily="34" charset="0"/>
              </a:rPr>
              <a:t>L</a:t>
            </a:r>
          </a:p>
        </p:txBody>
      </p:sp>
      <p:sp>
        <p:nvSpPr>
          <p:cNvPr id="385094" name="Rectangle 70"/>
          <p:cNvSpPr>
            <a:spLocks noChangeArrowheads="1"/>
          </p:cNvSpPr>
          <p:nvPr/>
        </p:nvSpPr>
        <p:spPr bwMode="auto">
          <a:xfrm>
            <a:off x="6110771" y="4637743"/>
            <a:ext cx="758825" cy="379413"/>
          </a:xfrm>
          <a:prstGeom prst="rect">
            <a:avLst/>
          </a:prstGeom>
          <a:solidFill>
            <a:schemeClr val="accent1"/>
          </a:solidFill>
          <a:ln w="9525">
            <a:solidFill>
              <a:schemeClr val="tx1"/>
            </a:solidFill>
            <a:miter lim="800000"/>
            <a:headEnd/>
            <a:tailEnd/>
          </a:ln>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dirty="0">
                <a:solidFill>
                  <a:srgbClr val="000000"/>
                </a:solidFill>
                <a:latin typeface="Gill Sans MT" pitchFamily="34" charset="0"/>
              </a:rPr>
              <a:t>Issued</a:t>
            </a:r>
          </a:p>
        </p:txBody>
      </p:sp>
      <p:sp>
        <p:nvSpPr>
          <p:cNvPr id="385095" name="Rectangle 71"/>
          <p:cNvSpPr>
            <a:spLocks noChangeArrowheads="1"/>
          </p:cNvSpPr>
          <p:nvPr/>
        </p:nvSpPr>
        <p:spPr bwMode="auto">
          <a:xfrm>
            <a:off x="3985108" y="4637743"/>
            <a:ext cx="608013" cy="379413"/>
          </a:xfrm>
          <a:prstGeom prst="rect">
            <a:avLst/>
          </a:prstGeom>
          <a:solidFill>
            <a:schemeClr val="accent1"/>
          </a:solidFill>
          <a:ln w="9525">
            <a:solidFill>
              <a:schemeClr val="tx1"/>
            </a:solidFill>
            <a:miter lim="800000"/>
            <a:headEnd/>
            <a:tailEnd/>
          </a:ln>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dirty="0" err="1">
                <a:solidFill>
                  <a:srgbClr val="000000"/>
                </a:solidFill>
                <a:latin typeface="Gill Sans MT" pitchFamily="34" charset="0"/>
              </a:rPr>
              <a:t>Src</a:t>
            </a:r>
            <a:r>
              <a:rPr lang="en-US" baseline="-25000" dirty="0" err="1">
                <a:solidFill>
                  <a:srgbClr val="000000"/>
                </a:solidFill>
                <a:latin typeface="Gill Sans MT" pitchFamily="34" charset="0"/>
              </a:rPr>
              <a:t>R</a:t>
            </a:r>
            <a:endParaRPr lang="en-US" baseline="-25000" dirty="0">
              <a:solidFill>
                <a:srgbClr val="000000"/>
              </a:solidFill>
              <a:latin typeface="Gill Sans MT" pitchFamily="34" charset="0"/>
            </a:endParaRPr>
          </a:p>
        </p:txBody>
      </p:sp>
      <p:sp>
        <p:nvSpPr>
          <p:cNvPr id="385113" name="Rectangle 89"/>
          <p:cNvSpPr>
            <a:spLocks noChangeArrowheads="1"/>
          </p:cNvSpPr>
          <p:nvPr/>
        </p:nvSpPr>
        <p:spPr bwMode="auto">
          <a:xfrm>
            <a:off x="5123346" y="4636156"/>
            <a:ext cx="531812" cy="381000"/>
          </a:xfrm>
          <a:prstGeom prst="rect">
            <a:avLst/>
          </a:prstGeom>
          <a:solidFill>
            <a:schemeClr val="accent1"/>
          </a:solidFill>
          <a:ln w="9525">
            <a:solidFill>
              <a:schemeClr val="tx1"/>
            </a:solidFill>
            <a:miter lim="800000"/>
            <a:headEnd/>
            <a:tailEnd/>
          </a:ln>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dirty="0" err="1">
                <a:solidFill>
                  <a:srgbClr val="000000"/>
                </a:solidFill>
                <a:latin typeface="Gill Sans MT" pitchFamily="34" charset="0"/>
              </a:rPr>
              <a:t>Rdy</a:t>
            </a:r>
            <a:r>
              <a:rPr lang="en-US" baseline="-25000" dirty="0" err="1">
                <a:solidFill>
                  <a:srgbClr val="000000"/>
                </a:solidFill>
                <a:latin typeface="Gill Sans MT" pitchFamily="34" charset="0"/>
              </a:rPr>
              <a:t>R</a:t>
            </a:r>
            <a:endParaRPr lang="en-US" baseline="-25000" dirty="0">
              <a:solidFill>
                <a:srgbClr val="000000"/>
              </a:solidFill>
              <a:latin typeface="Gill Sans MT" pitchFamily="34" charset="0"/>
            </a:endParaRPr>
          </a:p>
        </p:txBody>
      </p:sp>
      <p:sp>
        <p:nvSpPr>
          <p:cNvPr id="385114" name="Rectangle 90"/>
          <p:cNvSpPr>
            <a:spLocks noChangeArrowheads="1"/>
          </p:cNvSpPr>
          <p:nvPr/>
        </p:nvSpPr>
        <p:spPr bwMode="auto">
          <a:xfrm>
            <a:off x="4591533" y="4637743"/>
            <a:ext cx="531813" cy="379413"/>
          </a:xfrm>
          <a:prstGeom prst="rect">
            <a:avLst/>
          </a:prstGeom>
          <a:solidFill>
            <a:schemeClr val="accent1"/>
          </a:solidFill>
          <a:ln w="9525">
            <a:solidFill>
              <a:schemeClr val="tx1"/>
            </a:solidFill>
            <a:miter lim="800000"/>
            <a:headEnd/>
            <a:tailEnd/>
          </a:ln>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dirty="0" err="1">
                <a:solidFill>
                  <a:srgbClr val="000000"/>
                </a:solidFill>
                <a:latin typeface="Gill Sans MT" pitchFamily="34" charset="0"/>
              </a:rPr>
              <a:t>Val</a:t>
            </a:r>
            <a:r>
              <a:rPr lang="en-US" baseline="-25000" dirty="0" err="1">
                <a:solidFill>
                  <a:srgbClr val="000000"/>
                </a:solidFill>
                <a:latin typeface="Gill Sans MT" pitchFamily="34" charset="0"/>
              </a:rPr>
              <a:t>R</a:t>
            </a:r>
            <a:endParaRPr lang="en-US" baseline="-25000" dirty="0">
              <a:solidFill>
                <a:srgbClr val="000000"/>
              </a:solidFill>
              <a:latin typeface="Gill Sans MT" pitchFamily="34" charset="0"/>
            </a:endParaRPr>
          </a:p>
        </p:txBody>
      </p:sp>
      <p:sp>
        <p:nvSpPr>
          <p:cNvPr id="385145" name="Rectangle 121"/>
          <p:cNvSpPr>
            <a:spLocks noChangeArrowheads="1"/>
          </p:cNvSpPr>
          <p:nvPr/>
        </p:nvSpPr>
        <p:spPr bwMode="auto">
          <a:xfrm>
            <a:off x="5655158" y="4637743"/>
            <a:ext cx="455613" cy="381000"/>
          </a:xfrm>
          <a:prstGeom prst="rect">
            <a:avLst/>
          </a:prstGeom>
          <a:solidFill>
            <a:schemeClr val="accent1"/>
          </a:solidFill>
          <a:ln w="9525">
            <a:solidFill>
              <a:schemeClr val="tx1"/>
            </a:solidFill>
            <a:miter lim="800000"/>
            <a:headEnd/>
            <a:tailEnd/>
          </a:ln>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a:solidFill>
                  <a:srgbClr val="000000"/>
                </a:solidFill>
                <a:latin typeface="Gill Sans MT" pitchFamily="34" charset="0"/>
              </a:rPr>
              <a:t>Dst</a:t>
            </a:r>
            <a:endParaRPr lang="en-US" baseline="-25000">
              <a:solidFill>
                <a:srgbClr val="000000"/>
              </a:solidFill>
              <a:latin typeface="Gill Sans MT" pitchFamily="34" charset="0"/>
            </a:endParaRPr>
          </a:p>
        </p:txBody>
      </p:sp>
    </p:spTree>
    <p:extLst>
      <p:ext uri="{BB962C8B-B14F-4D97-AF65-F5344CB8AC3E}">
        <p14:creationId xmlns:p14="http://schemas.microsoft.com/office/powerpoint/2010/main" val="6301818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7320" name="Rectangle 8"/>
          <p:cNvSpPr>
            <a:spLocks noChangeArrowheads="1"/>
          </p:cNvSpPr>
          <p:nvPr/>
        </p:nvSpPr>
        <p:spPr bwMode="auto">
          <a:xfrm>
            <a:off x="2825750" y="2049463"/>
            <a:ext cx="606425" cy="303212"/>
          </a:xfrm>
          <a:prstGeom prst="rect">
            <a:avLst/>
          </a:prstGeom>
          <a:solidFill>
            <a:schemeClr val="accent1"/>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fontAlgn="base">
              <a:spcBef>
                <a:spcPct val="0"/>
              </a:spcBef>
              <a:spcAft>
                <a:spcPct val="0"/>
              </a:spcAft>
            </a:pPr>
            <a:endParaRPr lang="en-US">
              <a:solidFill>
                <a:srgbClr val="000000"/>
              </a:solidFill>
              <a:latin typeface="Gill Sans MT" pitchFamily="34" charset="0"/>
            </a:endParaRPr>
          </a:p>
        </p:txBody>
      </p:sp>
      <p:sp>
        <p:nvSpPr>
          <p:cNvPr id="397360" name="Rectangle 48"/>
          <p:cNvSpPr>
            <a:spLocks noChangeArrowheads="1"/>
          </p:cNvSpPr>
          <p:nvPr/>
        </p:nvSpPr>
        <p:spPr bwMode="auto">
          <a:xfrm>
            <a:off x="2444750" y="2049463"/>
            <a:ext cx="379413" cy="303212"/>
          </a:xfrm>
          <a:prstGeom prst="rect">
            <a:avLst/>
          </a:prstGeom>
          <a:solidFill>
            <a:schemeClr val="accent1"/>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fontAlgn="base">
              <a:spcBef>
                <a:spcPct val="0"/>
              </a:spcBef>
              <a:spcAft>
                <a:spcPct val="0"/>
              </a:spcAft>
            </a:pPr>
            <a:endParaRPr lang="en-US">
              <a:solidFill>
                <a:srgbClr val="000000"/>
              </a:solidFill>
              <a:latin typeface="Gill Sans MT" pitchFamily="34" charset="0"/>
            </a:endParaRPr>
          </a:p>
        </p:txBody>
      </p:sp>
      <p:sp>
        <p:nvSpPr>
          <p:cNvPr id="397344" name="Rectangle 32"/>
          <p:cNvSpPr>
            <a:spLocks noChangeArrowheads="1"/>
          </p:cNvSpPr>
          <p:nvPr/>
        </p:nvSpPr>
        <p:spPr bwMode="auto">
          <a:xfrm>
            <a:off x="1687513" y="2049463"/>
            <a:ext cx="379412" cy="303212"/>
          </a:xfrm>
          <a:prstGeom prst="rect">
            <a:avLst/>
          </a:prstGeom>
          <a:solidFill>
            <a:schemeClr val="accent1"/>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fontAlgn="base">
              <a:spcBef>
                <a:spcPct val="0"/>
              </a:spcBef>
              <a:spcAft>
                <a:spcPct val="0"/>
              </a:spcAft>
            </a:pPr>
            <a:endParaRPr lang="en-US">
              <a:solidFill>
                <a:srgbClr val="000000"/>
              </a:solidFill>
              <a:latin typeface="Gill Sans MT" pitchFamily="34" charset="0"/>
            </a:endParaRPr>
          </a:p>
        </p:txBody>
      </p:sp>
      <p:sp>
        <p:nvSpPr>
          <p:cNvPr id="397352" name="Rectangle 40"/>
          <p:cNvSpPr>
            <a:spLocks noChangeArrowheads="1"/>
          </p:cNvSpPr>
          <p:nvPr/>
        </p:nvSpPr>
        <p:spPr bwMode="auto">
          <a:xfrm>
            <a:off x="2066925" y="2049463"/>
            <a:ext cx="379413" cy="303212"/>
          </a:xfrm>
          <a:prstGeom prst="rect">
            <a:avLst/>
          </a:prstGeom>
          <a:solidFill>
            <a:schemeClr val="accent1"/>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fontAlgn="base">
              <a:spcBef>
                <a:spcPct val="0"/>
              </a:spcBef>
              <a:spcAft>
                <a:spcPct val="0"/>
              </a:spcAft>
            </a:pPr>
            <a:endParaRPr lang="en-US">
              <a:solidFill>
                <a:srgbClr val="000000"/>
              </a:solidFill>
              <a:latin typeface="Gill Sans MT" pitchFamily="34" charset="0"/>
            </a:endParaRPr>
          </a:p>
        </p:txBody>
      </p:sp>
      <p:sp>
        <p:nvSpPr>
          <p:cNvPr id="397314" name="Rectangle 2"/>
          <p:cNvSpPr>
            <a:spLocks noGrp="1" noChangeArrowheads="1"/>
          </p:cNvSpPr>
          <p:nvPr>
            <p:ph type="title"/>
          </p:nvPr>
        </p:nvSpPr>
        <p:spPr/>
        <p:txBody>
          <a:bodyPr>
            <a:normAutofit fontScale="90000"/>
          </a:bodyPr>
          <a:lstStyle/>
          <a:p>
            <a:r>
              <a:rPr lang="en-US"/>
              <a:t>Interaction with Execution</a:t>
            </a:r>
          </a:p>
        </p:txBody>
      </p:sp>
      <p:sp>
        <p:nvSpPr>
          <p:cNvPr id="397316" name="Rectangle 4"/>
          <p:cNvSpPr>
            <a:spLocks noChangeArrowheads="1"/>
          </p:cNvSpPr>
          <p:nvPr/>
        </p:nvSpPr>
        <p:spPr bwMode="auto">
          <a:xfrm>
            <a:off x="2825750" y="2352675"/>
            <a:ext cx="606425" cy="303213"/>
          </a:xfrm>
          <a:prstGeom prst="rect">
            <a:avLst/>
          </a:prstGeom>
          <a:solidFill>
            <a:srgbClr val="00FF00"/>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a:solidFill>
                  <a:srgbClr val="000000"/>
                </a:solidFill>
                <a:latin typeface="Gill Sans MT" pitchFamily="34" charset="0"/>
              </a:rPr>
              <a:t>A</a:t>
            </a:r>
          </a:p>
        </p:txBody>
      </p:sp>
      <p:sp>
        <p:nvSpPr>
          <p:cNvPr id="397317" name="Rectangle 5"/>
          <p:cNvSpPr>
            <a:spLocks noChangeArrowheads="1"/>
          </p:cNvSpPr>
          <p:nvPr/>
        </p:nvSpPr>
        <p:spPr bwMode="auto">
          <a:xfrm>
            <a:off x="2825750" y="2657475"/>
            <a:ext cx="606425" cy="303213"/>
          </a:xfrm>
          <a:prstGeom prst="rect">
            <a:avLst/>
          </a:prstGeom>
          <a:solidFill>
            <a:schemeClr val="accent1"/>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fontAlgn="base">
              <a:spcBef>
                <a:spcPct val="0"/>
              </a:spcBef>
              <a:spcAft>
                <a:spcPct val="0"/>
              </a:spcAft>
            </a:pPr>
            <a:endParaRPr lang="en-US">
              <a:solidFill>
                <a:srgbClr val="000000"/>
              </a:solidFill>
              <a:latin typeface="Gill Sans MT" pitchFamily="34" charset="0"/>
            </a:endParaRPr>
          </a:p>
        </p:txBody>
      </p:sp>
      <p:sp>
        <p:nvSpPr>
          <p:cNvPr id="397318" name="Rectangle 6"/>
          <p:cNvSpPr>
            <a:spLocks noChangeArrowheads="1"/>
          </p:cNvSpPr>
          <p:nvPr/>
        </p:nvSpPr>
        <p:spPr bwMode="auto">
          <a:xfrm>
            <a:off x="2825750" y="2959100"/>
            <a:ext cx="606425" cy="303213"/>
          </a:xfrm>
          <a:prstGeom prst="rect">
            <a:avLst/>
          </a:prstGeom>
          <a:solidFill>
            <a:schemeClr val="accent1"/>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fontAlgn="base">
              <a:spcBef>
                <a:spcPct val="0"/>
              </a:spcBef>
              <a:spcAft>
                <a:spcPct val="0"/>
              </a:spcAft>
            </a:pPr>
            <a:endParaRPr lang="en-US">
              <a:solidFill>
                <a:srgbClr val="000000"/>
              </a:solidFill>
              <a:latin typeface="Gill Sans MT" pitchFamily="34" charset="0"/>
            </a:endParaRPr>
          </a:p>
        </p:txBody>
      </p:sp>
      <p:sp>
        <p:nvSpPr>
          <p:cNvPr id="397319" name="Rectangle 7"/>
          <p:cNvSpPr>
            <a:spLocks noChangeArrowheads="1"/>
          </p:cNvSpPr>
          <p:nvPr/>
        </p:nvSpPr>
        <p:spPr bwMode="auto">
          <a:xfrm>
            <a:off x="2825750" y="3262313"/>
            <a:ext cx="606425" cy="303212"/>
          </a:xfrm>
          <a:prstGeom prst="rect">
            <a:avLst/>
          </a:prstGeom>
          <a:solidFill>
            <a:schemeClr val="accent1"/>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fontAlgn="base">
              <a:spcBef>
                <a:spcPct val="0"/>
              </a:spcBef>
              <a:spcAft>
                <a:spcPct val="0"/>
              </a:spcAft>
            </a:pPr>
            <a:endParaRPr lang="en-US">
              <a:solidFill>
                <a:srgbClr val="000000"/>
              </a:solidFill>
              <a:latin typeface="Gill Sans MT" pitchFamily="34" charset="0"/>
            </a:endParaRPr>
          </a:p>
        </p:txBody>
      </p:sp>
      <p:sp>
        <p:nvSpPr>
          <p:cNvPr id="397321" name="Rectangle 9"/>
          <p:cNvSpPr>
            <a:spLocks noChangeArrowheads="1"/>
          </p:cNvSpPr>
          <p:nvPr/>
        </p:nvSpPr>
        <p:spPr bwMode="auto">
          <a:xfrm>
            <a:off x="2825750" y="3565525"/>
            <a:ext cx="606425" cy="303213"/>
          </a:xfrm>
          <a:prstGeom prst="rect">
            <a:avLst/>
          </a:prstGeom>
          <a:solidFill>
            <a:schemeClr val="accent1"/>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fontAlgn="base">
              <a:spcBef>
                <a:spcPct val="0"/>
              </a:spcBef>
              <a:spcAft>
                <a:spcPct val="0"/>
              </a:spcAft>
            </a:pPr>
            <a:endParaRPr lang="en-US">
              <a:solidFill>
                <a:srgbClr val="000000"/>
              </a:solidFill>
              <a:latin typeface="Gill Sans MT" pitchFamily="34" charset="0"/>
            </a:endParaRPr>
          </a:p>
        </p:txBody>
      </p:sp>
      <p:sp>
        <p:nvSpPr>
          <p:cNvPr id="397322" name="Rectangle 10"/>
          <p:cNvSpPr>
            <a:spLocks noChangeArrowheads="1"/>
          </p:cNvSpPr>
          <p:nvPr/>
        </p:nvSpPr>
        <p:spPr bwMode="auto">
          <a:xfrm>
            <a:off x="2825750" y="3870325"/>
            <a:ext cx="606425" cy="303213"/>
          </a:xfrm>
          <a:prstGeom prst="rect">
            <a:avLst/>
          </a:prstGeom>
          <a:solidFill>
            <a:schemeClr val="accent1"/>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fontAlgn="base">
              <a:spcBef>
                <a:spcPct val="0"/>
              </a:spcBef>
              <a:spcAft>
                <a:spcPct val="0"/>
              </a:spcAft>
            </a:pPr>
            <a:endParaRPr lang="en-US">
              <a:solidFill>
                <a:srgbClr val="000000"/>
              </a:solidFill>
              <a:latin typeface="Gill Sans MT" pitchFamily="34" charset="0"/>
            </a:endParaRPr>
          </a:p>
        </p:txBody>
      </p:sp>
      <p:sp>
        <p:nvSpPr>
          <p:cNvPr id="397323" name="Rectangle 11"/>
          <p:cNvSpPr>
            <a:spLocks noChangeArrowheads="1"/>
          </p:cNvSpPr>
          <p:nvPr/>
        </p:nvSpPr>
        <p:spPr bwMode="auto">
          <a:xfrm>
            <a:off x="2825750" y="4173538"/>
            <a:ext cx="606425" cy="303212"/>
          </a:xfrm>
          <a:prstGeom prst="rect">
            <a:avLst/>
          </a:prstGeom>
          <a:solidFill>
            <a:schemeClr val="accent1"/>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fontAlgn="base">
              <a:spcBef>
                <a:spcPct val="0"/>
              </a:spcBef>
              <a:spcAft>
                <a:spcPct val="0"/>
              </a:spcAft>
            </a:pPr>
            <a:endParaRPr lang="en-US">
              <a:solidFill>
                <a:srgbClr val="000000"/>
              </a:solidFill>
              <a:latin typeface="Gill Sans MT" pitchFamily="34" charset="0"/>
            </a:endParaRPr>
          </a:p>
        </p:txBody>
      </p:sp>
      <p:sp>
        <p:nvSpPr>
          <p:cNvPr id="397324" name="AutoShape 12"/>
          <p:cNvSpPr>
            <a:spLocks noChangeArrowheads="1"/>
          </p:cNvSpPr>
          <p:nvPr/>
        </p:nvSpPr>
        <p:spPr bwMode="auto">
          <a:xfrm>
            <a:off x="3660775" y="2047875"/>
            <a:ext cx="682625" cy="2428875"/>
          </a:xfrm>
          <a:prstGeom prst="roundRect">
            <a:avLst>
              <a:gd name="adj" fmla="val 16667"/>
            </a:avLst>
          </a:prstGeom>
          <a:solidFill>
            <a:schemeClr val="accent1"/>
          </a:solidFill>
          <a:ln w="9525">
            <a:solidFill>
              <a:schemeClr val="tx1"/>
            </a:solidFill>
            <a:round/>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vert="eaVert" wrap="none" anchor="ctr"/>
          <a:lstStyle/>
          <a:p>
            <a:pPr algn="ctr" fontAlgn="base">
              <a:spcBef>
                <a:spcPct val="0"/>
              </a:spcBef>
              <a:spcAft>
                <a:spcPct val="0"/>
              </a:spcAft>
            </a:pPr>
            <a:r>
              <a:rPr lang="en-US">
                <a:solidFill>
                  <a:srgbClr val="000000"/>
                </a:solidFill>
                <a:latin typeface="Gill Sans MT" pitchFamily="34" charset="0"/>
              </a:rPr>
              <a:t>Select Logic</a:t>
            </a:r>
          </a:p>
        </p:txBody>
      </p:sp>
      <p:sp>
        <p:nvSpPr>
          <p:cNvPr id="397325" name="Line 13"/>
          <p:cNvSpPr>
            <a:spLocks noChangeShapeType="1"/>
          </p:cNvSpPr>
          <p:nvPr/>
        </p:nvSpPr>
        <p:spPr bwMode="auto">
          <a:xfrm>
            <a:off x="3432175" y="2578100"/>
            <a:ext cx="228600" cy="0"/>
          </a:xfrm>
          <a:prstGeom prst="line">
            <a:avLst/>
          </a:prstGeom>
          <a:noFill/>
          <a:ln w="9525">
            <a:solidFill>
              <a:schemeClr val="tx1"/>
            </a:solidFill>
            <a:round/>
            <a:headEnd/>
            <a:tailEnd type="triangle" w="med" len="med"/>
          </a:ln>
          <a:effectLst/>
        </p:spPr>
        <p:txBody>
          <a:bodyPr/>
          <a:lstStyle/>
          <a:p>
            <a:pPr fontAlgn="base">
              <a:spcBef>
                <a:spcPct val="0"/>
              </a:spcBef>
              <a:spcAft>
                <a:spcPct val="0"/>
              </a:spcAft>
            </a:pPr>
            <a:endParaRPr lang="en-US">
              <a:solidFill>
                <a:srgbClr val="000000"/>
              </a:solidFill>
              <a:latin typeface="Gill Sans MT" pitchFamily="34" charset="0"/>
            </a:endParaRPr>
          </a:p>
        </p:txBody>
      </p:sp>
      <p:sp>
        <p:nvSpPr>
          <p:cNvPr id="397326" name="Line 14"/>
          <p:cNvSpPr>
            <a:spLocks noChangeShapeType="1"/>
          </p:cNvSpPr>
          <p:nvPr/>
        </p:nvSpPr>
        <p:spPr bwMode="auto">
          <a:xfrm flipH="1">
            <a:off x="3432175" y="2427288"/>
            <a:ext cx="228600" cy="0"/>
          </a:xfrm>
          <a:prstGeom prst="line">
            <a:avLst/>
          </a:prstGeom>
          <a:noFill/>
          <a:ln w="9525">
            <a:solidFill>
              <a:schemeClr val="tx1"/>
            </a:solidFill>
            <a:round/>
            <a:headEnd/>
            <a:tailEnd type="triangle" w="med" len="med"/>
          </a:ln>
          <a:effectLst/>
        </p:spPr>
        <p:txBody>
          <a:bodyPr/>
          <a:lstStyle/>
          <a:p>
            <a:pPr fontAlgn="base">
              <a:spcBef>
                <a:spcPct val="0"/>
              </a:spcBef>
              <a:spcAft>
                <a:spcPct val="0"/>
              </a:spcAft>
            </a:pPr>
            <a:endParaRPr lang="en-US">
              <a:solidFill>
                <a:srgbClr val="000000"/>
              </a:solidFill>
              <a:latin typeface="Gill Sans MT" pitchFamily="34" charset="0"/>
            </a:endParaRPr>
          </a:p>
        </p:txBody>
      </p:sp>
      <p:sp>
        <p:nvSpPr>
          <p:cNvPr id="397353" name="Rectangle 41"/>
          <p:cNvSpPr>
            <a:spLocks noChangeArrowheads="1"/>
          </p:cNvSpPr>
          <p:nvPr/>
        </p:nvSpPr>
        <p:spPr bwMode="auto">
          <a:xfrm>
            <a:off x="2444750" y="2352675"/>
            <a:ext cx="379413" cy="303213"/>
          </a:xfrm>
          <a:prstGeom prst="rect">
            <a:avLst/>
          </a:prstGeom>
          <a:solidFill>
            <a:schemeClr val="accent1"/>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a:solidFill>
                  <a:srgbClr val="000000"/>
                </a:solidFill>
                <a:latin typeface="Gill Sans MT" pitchFamily="34" charset="0"/>
              </a:rPr>
              <a:t>S</a:t>
            </a:r>
            <a:r>
              <a:rPr lang="en-US" baseline="-25000">
                <a:solidFill>
                  <a:srgbClr val="000000"/>
                </a:solidFill>
                <a:latin typeface="Gill Sans MT" pitchFamily="34" charset="0"/>
              </a:rPr>
              <a:t>R</a:t>
            </a:r>
          </a:p>
        </p:txBody>
      </p:sp>
      <p:sp>
        <p:nvSpPr>
          <p:cNvPr id="397354" name="Rectangle 42"/>
          <p:cNvSpPr>
            <a:spLocks noChangeArrowheads="1"/>
          </p:cNvSpPr>
          <p:nvPr/>
        </p:nvSpPr>
        <p:spPr bwMode="auto">
          <a:xfrm>
            <a:off x="2444750" y="2655888"/>
            <a:ext cx="379413" cy="303212"/>
          </a:xfrm>
          <a:prstGeom prst="rect">
            <a:avLst/>
          </a:prstGeom>
          <a:solidFill>
            <a:schemeClr val="accent1"/>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fontAlgn="base">
              <a:spcBef>
                <a:spcPct val="0"/>
              </a:spcBef>
              <a:spcAft>
                <a:spcPct val="0"/>
              </a:spcAft>
            </a:pPr>
            <a:endParaRPr lang="en-US">
              <a:solidFill>
                <a:srgbClr val="000000"/>
              </a:solidFill>
              <a:latin typeface="Gill Sans MT" pitchFamily="34" charset="0"/>
            </a:endParaRPr>
          </a:p>
        </p:txBody>
      </p:sp>
      <p:sp>
        <p:nvSpPr>
          <p:cNvPr id="397355" name="Rectangle 43"/>
          <p:cNvSpPr>
            <a:spLocks noChangeArrowheads="1"/>
          </p:cNvSpPr>
          <p:nvPr/>
        </p:nvSpPr>
        <p:spPr bwMode="auto">
          <a:xfrm>
            <a:off x="2446338" y="2959100"/>
            <a:ext cx="379412" cy="303213"/>
          </a:xfrm>
          <a:prstGeom prst="rect">
            <a:avLst/>
          </a:prstGeom>
          <a:solidFill>
            <a:schemeClr val="accent1"/>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fontAlgn="base">
              <a:spcBef>
                <a:spcPct val="0"/>
              </a:spcBef>
              <a:spcAft>
                <a:spcPct val="0"/>
              </a:spcAft>
            </a:pPr>
            <a:endParaRPr lang="en-US">
              <a:solidFill>
                <a:srgbClr val="000000"/>
              </a:solidFill>
              <a:latin typeface="Gill Sans MT" pitchFamily="34" charset="0"/>
            </a:endParaRPr>
          </a:p>
        </p:txBody>
      </p:sp>
      <p:sp>
        <p:nvSpPr>
          <p:cNvPr id="397356" name="Rectangle 44"/>
          <p:cNvSpPr>
            <a:spLocks noChangeArrowheads="1"/>
          </p:cNvSpPr>
          <p:nvPr/>
        </p:nvSpPr>
        <p:spPr bwMode="auto">
          <a:xfrm>
            <a:off x="2444750" y="3262313"/>
            <a:ext cx="379413" cy="303212"/>
          </a:xfrm>
          <a:prstGeom prst="rect">
            <a:avLst/>
          </a:prstGeom>
          <a:solidFill>
            <a:schemeClr val="accent1"/>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fontAlgn="base">
              <a:spcBef>
                <a:spcPct val="0"/>
              </a:spcBef>
              <a:spcAft>
                <a:spcPct val="0"/>
              </a:spcAft>
            </a:pPr>
            <a:endParaRPr lang="en-US">
              <a:solidFill>
                <a:srgbClr val="000000"/>
              </a:solidFill>
              <a:latin typeface="Gill Sans MT" pitchFamily="34" charset="0"/>
            </a:endParaRPr>
          </a:p>
        </p:txBody>
      </p:sp>
      <p:sp>
        <p:nvSpPr>
          <p:cNvPr id="397357" name="Rectangle 45"/>
          <p:cNvSpPr>
            <a:spLocks noChangeArrowheads="1"/>
          </p:cNvSpPr>
          <p:nvPr/>
        </p:nvSpPr>
        <p:spPr bwMode="auto">
          <a:xfrm>
            <a:off x="2446338" y="3565525"/>
            <a:ext cx="379412" cy="303213"/>
          </a:xfrm>
          <a:prstGeom prst="rect">
            <a:avLst/>
          </a:prstGeom>
          <a:solidFill>
            <a:schemeClr val="accent1"/>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fontAlgn="base">
              <a:spcBef>
                <a:spcPct val="0"/>
              </a:spcBef>
              <a:spcAft>
                <a:spcPct val="0"/>
              </a:spcAft>
            </a:pPr>
            <a:endParaRPr lang="en-US">
              <a:solidFill>
                <a:srgbClr val="000000"/>
              </a:solidFill>
              <a:latin typeface="Gill Sans MT" pitchFamily="34" charset="0"/>
            </a:endParaRPr>
          </a:p>
        </p:txBody>
      </p:sp>
      <p:sp>
        <p:nvSpPr>
          <p:cNvPr id="397358" name="Rectangle 46"/>
          <p:cNvSpPr>
            <a:spLocks noChangeArrowheads="1"/>
          </p:cNvSpPr>
          <p:nvPr/>
        </p:nvSpPr>
        <p:spPr bwMode="auto">
          <a:xfrm>
            <a:off x="2444750" y="3870325"/>
            <a:ext cx="379413" cy="303213"/>
          </a:xfrm>
          <a:prstGeom prst="rect">
            <a:avLst/>
          </a:prstGeom>
          <a:solidFill>
            <a:srgbClr val="CC99FF"/>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fontAlgn="base">
              <a:spcBef>
                <a:spcPct val="0"/>
              </a:spcBef>
              <a:spcAft>
                <a:spcPct val="0"/>
              </a:spcAft>
            </a:pPr>
            <a:endParaRPr lang="en-US">
              <a:solidFill>
                <a:srgbClr val="000000"/>
              </a:solidFill>
              <a:latin typeface="Gill Sans MT" pitchFamily="34" charset="0"/>
            </a:endParaRPr>
          </a:p>
        </p:txBody>
      </p:sp>
      <p:sp>
        <p:nvSpPr>
          <p:cNvPr id="397359" name="Rectangle 47"/>
          <p:cNvSpPr>
            <a:spLocks noChangeArrowheads="1"/>
          </p:cNvSpPr>
          <p:nvPr/>
        </p:nvSpPr>
        <p:spPr bwMode="auto">
          <a:xfrm>
            <a:off x="2444750" y="4173538"/>
            <a:ext cx="379413" cy="303212"/>
          </a:xfrm>
          <a:prstGeom prst="rect">
            <a:avLst/>
          </a:prstGeom>
          <a:solidFill>
            <a:schemeClr val="accent1"/>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fontAlgn="base">
              <a:spcBef>
                <a:spcPct val="0"/>
              </a:spcBef>
              <a:spcAft>
                <a:spcPct val="0"/>
              </a:spcAft>
            </a:pPr>
            <a:endParaRPr lang="en-US">
              <a:solidFill>
                <a:srgbClr val="000000"/>
              </a:solidFill>
              <a:latin typeface="Gill Sans MT" pitchFamily="34" charset="0"/>
            </a:endParaRPr>
          </a:p>
        </p:txBody>
      </p:sp>
      <p:sp>
        <p:nvSpPr>
          <p:cNvPr id="397337" name="Rectangle 25"/>
          <p:cNvSpPr>
            <a:spLocks noChangeArrowheads="1"/>
          </p:cNvSpPr>
          <p:nvPr/>
        </p:nvSpPr>
        <p:spPr bwMode="auto">
          <a:xfrm>
            <a:off x="1687513" y="2352675"/>
            <a:ext cx="379412" cy="303213"/>
          </a:xfrm>
          <a:prstGeom prst="rect">
            <a:avLst/>
          </a:prstGeom>
          <a:solidFill>
            <a:srgbClr val="CC99FF"/>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a:solidFill>
                  <a:srgbClr val="000000"/>
                </a:solidFill>
                <a:latin typeface="Gill Sans MT" pitchFamily="34" charset="0"/>
              </a:rPr>
              <a:t>D</a:t>
            </a:r>
          </a:p>
        </p:txBody>
      </p:sp>
      <p:sp>
        <p:nvSpPr>
          <p:cNvPr id="397338" name="Rectangle 26"/>
          <p:cNvSpPr>
            <a:spLocks noChangeArrowheads="1"/>
          </p:cNvSpPr>
          <p:nvPr/>
        </p:nvSpPr>
        <p:spPr bwMode="auto">
          <a:xfrm>
            <a:off x="1687513" y="2655888"/>
            <a:ext cx="379412" cy="303212"/>
          </a:xfrm>
          <a:prstGeom prst="rect">
            <a:avLst/>
          </a:prstGeom>
          <a:solidFill>
            <a:schemeClr val="accent1"/>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fontAlgn="base">
              <a:spcBef>
                <a:spcPct val="0"/>
              </a:spcBef>
              <a:spcAft>
                <a:spcPct val="0"/>
              </a:spcAft>
            </a:pPr>
            <a:endParaRPr lang="en-US">
              <a:solidFill>
                <a:srgbClr val="000000"/>
              </a:solidFill>
              <a:latin typeface="Gill Sans MT" pitchFamily="34" charset="0"/>
            </a:endParaRPr>
          </a:p>
        </p:txBody>
      </p:sp>
      <p:sp>
        <p:nvSpPr>
          <p:cNvPr id="397339" name="Rectangle 27"/>
          <p:cNvSpPr>
            <a:spLocks noChangeArrowheads="1"/>
          </p:cNvSpPr>
          <p:nvPr/>
        </p:nvSpPr>
        <p:spPr bwMode="auto">
          <a:xfrm>
            <a:off x="1689100" y="2959100"/>
            <a:ext cx="379413" cy="303213"/>
          </a:xfrm>
          <a:prstGeom prst="rect">
            <a:avLst/>
          </a:prstGeom>
          <a:solidFill>
            <a:schemeClr val="accent1"/>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fontAlgn="base">
              <a:spcBef>
                <a:spcPct val="0"/>
              </a:spcBef>
              <a:spcAft>
                <a:spcPct val="0"/>
              </a:spcAft>
            </a:pPr>
            <a:endParaRPr lang="en-US">
              <a:solidFill>
                <a:srgbClr val="000000"/>
              </a:solidFill>
              <a:latin typeface="Gill Sans MT" pitchFamily="34" charset="0"/>
            </a:endParaRPr>
          </a:p>
        </p:txBody>
      </p:sp>
      <p:sp>
        <p:nvSpPr>
          <p:cNvPr id="397340" name="Rectangle 28"/>
          <p:cNvSpPr>
            <a:spLocks noChangeArrowheads="1"/>
          </p:cNvSpPr>
          <p:nvPr/>
        </p:nvSpPr>
        <p:spPr bwMode="auto">
          <a:xfrm>
            <a:off x="1687513" y="3262313"/>
            <a:ext cx="379412" cy="303212"/>
          </a:xfrm>
          <a:prstGeom prst="rect">
            <a:avLst/>
          </a:prstGeom>
          <a:solidFill>
            <a:schemeClr val="accent1"/>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fontAlgn="base">
              <a:spcBef>
                <a:spcPct val="0"/>
              </a:spcBef>
              <a:spcAft>
                <a:spcPct val="0"/>
              </a:spcAft>
            </a:pPr>
            <a:endParaRPr lang="en-US">
              <a:solidFill>
                <a:srgbClr val="000000"/>
              </a:solidFill>
              <a:latin typeface="Gill Sans MT" pitchFamily="34" charset="0"/>
            </a:endParaRPr>
          </a:p>
        </p:txBody>
      </p:sp>
      <p:sp>
        <p:nvSpPr>
          <p:cNvPr id="397341" name="Rectangle 29"/>
          <p:cNvSpPr>
            <a:spLocks noChangeArrowheads="1"/>
          </p:cNvSpPr>
          <p:nvPr/>
        </p:nvSpPr>
        <p:spPr bwMode="auto">
          <a:xfrm>
            <a:off x="1689100" y="3565525"/>
            <a:ext cx="379413" cy="303213"/>
          </a:xfrm>
          <a:prstGeom prst="rect">
            <a:avLst/>
          </a:prstGeom>
          <a:solidFill>
            <a:schemeClr val="accent1"/>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fontAlgn="base">
              <a:spcBef>
                <a:spcPct val="0"/>
              </a:spcBef>
              <a:spcAft>
                <a:spcPct val="0"/>
              </a:spcAft>
            </a:pPr>
            <a:endParaRPr lang="en-US">
              <a:solidFill>
                <a:srgbClr val="000000"/>
              </a:solidFill>
              <a:latin typeface="Gill Sans MT" pitchFamily="34" charset="0"/>
            </a:endParaRPr>
          </a:p>
        </p:txBody>
      </p:sp>
      <p:sp>
        <p:nvSpPr>
          <p:cNvPr id="397342" name="Rectangle 30"/>
          <p:cNvSpPr>
            <a:spLocks noChangeArrowheads="1"/>
          </p:cNvSpPr>
          <p:nvPr/>
        </p:nvSpPr>
        <p:spPr bwMode="auto">
          <a:xfrm>
            <a:off x="1687513" y="3870325"/>
            <a:ext cx="379412" cy="303213"/>
          </a:xfrm>
          <a:prstGeom prst="rect">
            <a:avLst/>
          </a:prstGeom>
          <a:solidFill>
            <a:schemeClr val="accent1"/>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fontAlgn="base">
              <a:spcBef>
                <a:spcPct val="0"/>
              </a:spcBef>
              <a:spcAft>
                <a:spcPct val="0"/>
              </a:spcAft>
            </a:pPr>
            <a:endParaRPr lang="en-US">
              <a:solidFill>
                <a:srgbClr val="000000"/>
              </a:solidFill>
              <a:latin typeface="Gill Sans MT" pitchFamily="34" charset="0"/>
            </a:endParaRPr>
          </a:p>
        </p:txBody>
      </p:sp>
      <p:sp>
        <p:nvSpPr>
          <p:cNvPr id="397343" name="Rectangle 31"/>
          <p:cNvSpPr>
            <a:spLocks noChangeArrowheads="1"/>
          </p:cNvSpPr>
          <p:nvPr/>
        </p:nvSpPr>
        <p:spPr bwMode="auto">
          <a:xfrm>
            <a:off x="1687513" y="4173538"/>
            <a:ext cx="379412" cy="303212"/>
          </a:xfrm>
          <a:prstGeom prst="rect">
            <a:avLst/>
          </a:prstGeom>
          <a:solidFill>
            <a:schemeClr val="accent1"/>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fontAlgn="base">
              <a:spcBef>
                <a:spcPct val="0"/>
              </a:spcBef>
              <a:spcAft>
                <a:spcPct val="0"/>
              </a:spcAft>
            </a:pPr>
            <a:endParaRPr lang="en-US">
              <a:solidFill>
                <a:srgbClr val="000000"/>
              </a:solidFill>
              <a:latin typeface="Gill Sans MT" pitchFamily="34" charset="0"/>
            </a:endParaRPr>
          </a:p>
        </p:txBody>
      </p:sp>
      <p:sp>
        <p:nvSpPr>
          <p:cNvPr id="397345" name="Rectangle 33"/>
          <p:cNvSpPr>
            <a:spLocks noChangeArrowheads="1"/>
          </p:cNvSpPr>
          <p:nvPr/>
        </p:nvSpPr>
        <p:spPr bwMode="auto">
          <a:xfrm>
            <a:off x="2066925" y="2352675"/>
            <a:ext cx="379413" cy="303213"/>
          </a:xfrm>
          <a:prstGeom prst="rect">
            <a:avLst/>
          </a:prstGeom>
          <a:solidFill>
            <a:schemeClr val="accent1"/>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a:solidFill>
                  <a:srgbClr val="000000"/>
                </a:solidFill>
                <a:latin typeface="Gill Sans MT" pitchFamily="34" charset="0"/>
              </a:rPr>
              <a:t>S</a:t>
            </a:r>
            <a:r>
              <a:rPr lang="en-US" baseline="-25000">
                <a:solidFill>
                  <a:srgbClr val="000000"/>
                </a:solidFill>
                <a:latin typeface="Gill Sans MT" pitchFamily="34" charset="0"/>
              </a:rPr>
              <a:t>L</a:t>
            </a:r>
          </a:p>
        </p:txBody>
      </p:sp>
      <p:sp>
        <p:nvSpPr>
          <p:cNvPr id="397346" name="Rectangle 34"/>
          <p:cNvSpPr>
            <a:spLocks noChangeArrowheads="1"/>
          </p:cNvSpPr>
          <p:nvPr/>
        </p:nvSpPr>
        <p:spPr bwMode="auto">
          <a:xfrm>
            <a:off x="2066925" y="2655888"/>
            <a:ext cx="379413" cy="303212"/>
          </a:xfrm>
          <a:prstGeom prst="rect">
            <a:avLst/>
          </a:prstGeom>
          <a:solidFill>
            <a:schemeClr val="accent1"/>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fontAlgn="base">
              <a:spcBef>
                <a:spcPct val="0"/>
              </a:spcBef>
              <a:spcAft>
                <a:spcPct val="0"/>
              </a:spcAft>
            </a:pPr>
            <a:endParaRPr lang="en-US">
              <a:solidFill>
                <a:srgbClr val="000000"/>
              </a:solidFill>
              <a:latin typeface="Gill Sans MT" pitchFamily="34" charset="0"/>
            </a:endParaRPr>
          </a:p>
        </p:txBody>
      </p:sp>
      <p:sp>
        <p:nvSpPr>
          <p:cNvPr id="397347" name="Rectangle 35"/>
          <p:cNvSpPr>
            <a:spLocks noChangeArrowheads="1"/>
          </p:cNvSpPr>
          <p:nvPr/>
        </p:nvSpPr>
        <p:spPr bwMode="auto">
          <a:xfrm>
            <a:off x="2068513" y="2959100"/>
            <a:ext cx="379412" cy="303213"/>
          </a:xfrm>
          <a:prstGeom prst="rect">
            <a:avLst/>
          </a:prstGeom>
          <a:solidFill>
            <a:srgbClr val="CC99FF"/>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fontAlgn="base">
              <a:spcBef>
                <a:spcPct val="0"/>
              </a:spcBef>
              <a:spcAft>
                <a:spcPct val="0"/>
              </a:spcAft>
            </a:pPr>
            <a:endParaRPr lang="en-US">
              <a:solidFill>
                <a:srgbClr val="000000"/>
              </a:solidFill>
              <a:latin typeface="Gill Sans MT" pitchFamily="34" charset="0"/>
            </a:endParaRPr>
          </a:p>
        </p:txBody>
      </p:sp>
      <p:sp>
        <p:nvSpPr>
          <p:cNvPr id="397348" name="Rectangle 36"/>
          <p:cNvSpPr>
            <a:spLocks noChangeArrowheads="1"/>
          </p:cNvSpPr>
          <p:nvPr/>
        </p:nvSpPr>
        <p:spPr bwMode="auto">
          <a:xfrm>
            <a:off x="2066925" y="3262313"/>
            <a:ext cx="379413" cy="303212"/>
          </a:xfrm>
          <a:prstGeom prst="rect">
            <a:avLst/>
          </a:prstGeom>
          <a:solidFill>
            <a:schemeClr val="accent1"/>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fontAlgn="base">
              <a:spcBef>
                <a:spcPct val="0"/>
              </a:spcBef>
              <a:spcAft>
                <a:spcPct val="0"/>
              </a:spcAft>
            </a:pPr>
            <a:endParaRPr lang="en-US">
              <a:solidFill>
                <a:srgbClr val="000000"/>
              </a:solidFill>
              <a:latin typeface="Gill Sans MT" pitchFamily="34" charset="0"/>
            </a:endParaRPr>
          </a:p>
        </p:txBody>
      </p:sp>
      <p:sp>
        <p:nvSpPr>
          <p:cNvPr id="397349" name="Rectangle 37"/>
          <p:cNvSpPr>
            <a:spLocks noChangeArrowheads="1"/>
          </p:cNvSpPr>
          <p:nvPr/>
        </p:nvSpPr>
        <p:spPr bwMode="auto">
          <a:xfrm>
            <a:off x="2068513" y="3565525"/>
            <a:ext cx="379412" cy="303213"/>
          </a:xfrm>
          <a:prstGeom prst="rect">
            <a:avLst/>
          </a:prstGeom>
          <a:solidFill>
            <a:schemeClr val="accent1"/>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fontAlgn="base">
              <a:spcBef>
                <a:spcPct val="0"/>
              </a:spcBef>
              <a:spcAft>
                <a:spcPct val="0"/>
              </a:spcAft>
            </a:pPr>
            <a:endParaRPr lang="en-US">
              <a:solidFill>
                <a:srgbClr val="000000"/>
              </a:solidFill>
              <a:latin typeface="Gill Sans MT" pitchFamily="34" charset="0"/>
            </a:endParaRPr>
          </a:p>
        </p:txBody>
      </p:sp>
      <p:sp>
        <p:nvSpPr>
          <p:cNvPr id="397350" name="Rectangle 38"/>
          <p:cNvSpPr>
            <a:spLocks noChangeArrowheads="1"/>
          </p:cNvSpPr>
          <p:nvPr/>
        </p:nvSpPr>
        <p:spPr bwMode="auto">
          <a:xfrm>
            <a:off x="2066925" y="3870325"/>
            <a:ext cx="379413" cy="303213"/>
          </a:xfrm>
          <a:prstGeom prst="rect">
            <a:avLst/>
          </a:prstGeom>
          <a:solidFill>
            <a:schemeClr val="accent1"/>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fontAlgn="base">
              <a:spcBef>
                <a:spcPct val="0"/>
              </a:spcBef>
              <a:spcAft>
                <a:spcPct val="0"/>
              </a:spcAft>
            </a:pPr>
            <a:endParaRPr lang="en-US">
              <a:solidFill>
                <a:srgbClr val="000000"/>
              </a:solidFill>
              <a:latin typeface="Gill Sans MT" pitchFamily="34" charset="0"/>
            </a:endParaRPr>
          </a:p>
        </p:txBody>
      </p:sp>
      <p:sp>
        <p:nvSpPr>
          <p:cNvPr id="397351" name="Rectangle 39"/>
          <p:cNvSpPr>
            <a:spLocks noChangeArrowheads="1"/>
          </p:cNvSpPr>
          <p:nvPr/>
        </p:nvSpPr>
        <p:spPr bwMode="auto">
          <a:xfrm>
            <a:off x="2066925" y="4173538"/>
            <a:ext cx="379413" cy="303212"/>
          </a:xfrm>
          <a:prstGeom prst="rect">
            <a:avLst/>
          </a:prstGeom>
          <a:solidFill>
            <a:srgbClr val="CC99FF"/>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fontAlgn="base">
              <a:spcBef>
                <a:spcPct val="0"/>
              </a:spcBef>
              <a:spcAft>
                <a:spcPct val="0"/>
              </a:spcAft>
            </a:pPr>
            <a:endParaRPr lang="en-US">
              <a:solidFill>
                <a:srgbClr val="000000"/>
              </a:solidFill>
              <a:latin typeface="Gill Sans MT" pitchFamily="34" charset="0"/>
            </a:endParaRPr>
          </a:p>
        </p:txBody>
      </p:sp>
      <p:sp>
        <p:nvSpPr>
          <p:cNvPr id="397327" name="Rectangle 15"/>
          <p:cNvSpPr>
            <a:spLocks noChangeArrowheads="1"/>
          </p:cNvSpPr>
          <p:nvPr/>
        </p:nvSpPr>
        <p:spPr bwMode="auto">
          <a:xfrm>
            <a:off x="4572000" y="2047875"/>
            <a:ext cx="2503488" cy="2428875"/>
          </a:xfrm>
          <a:prstGeom prst="rect">
            <a:avLst/>
          </a:prstGeom>
          <a:solidFill>
            <a:srgbClr val="0066FF"/>
          </a:solidFill>
          <a:ln w="9525">
            <a:solidFill>
              <a:schemeClr val="tx1"/>
            </a:solid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fontAlgn="base">
              <a:spcBef>
                <a:spcPct val="0"/>
              </a:spcBef>
              <a:spcAft>
                <a:spcPct val="0"/>
              </a:spcAft>
            </a:pPr>
            <a:endParaRPr lang="en-US">
              <a:solidFill>
                <a:srgbClr val="000000"/>
              </a:solidFill>
              <a:latin typeface="Gill Sans MT" pitchFamily="34" charset="0"/>
            </a:endParaRPr>
          </a:p>
        </p:txBody>
      </p:sp>
      <p:sp>
        <p:nvSpPr>
          <p:cNvPr id="397328" name="Rectangle 16"/>
          <p:cNvSpPr>
            <a:spLocks noChangeArrowheads="1"/>
          </p:cNvSpPr>
          <p:nvPr/>
        </p:nvSpPr>
        <p:spPr bwMode="auto">
          <a:xfrm>
            <a:off x="4572000" y="2351088"/>
            <a:ext cx="835025" cy="303212"/>
          </a:xfrm>
          <a:prstGeom prst="rect">
            <a:avLst/>
          </a:prstGeom>
          <a:solidFill>
            <a:schemeClr val="accent1"/>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dirty="0" err="1">
                <a:solidFill>
                  <a:srgbClr val="000000"/>
                </a:solidFill>
                <a:latin typeface="Gill Sans MT" pitchFamily="34" charset="0"/>
              </a:rPr>
              <a:t>opcode</a:t>
            </a:r>
            <a:endParaRPr lang="en-US" dirty="0">
              <a:solidFill>
                <a:srgbClr val="000000"/>
              </a:solidFill>
              <a:latin typeface="Gill Sans MT" pitchFamily="34" charset="0"/>
            </a:endParaRPr>
          </a:p>
        </p:txBody>
      </p:sp>
      <p:sp>
        <p:nvSpPr>
          <p:cNvPr id="397329" name="Rectangle 17"/>
          <p:cNvSpPr>
            <a:spLocks noChangeArrowheads="1"/>
          </p:cNvSpPr>
          <p:nvPr/>
        </p:nvSpPr>
        <p:spPr bwMode="auto">
          <a:xfrm>
            <a:off x="5407025" y="2351088"/>
            <a:ext cx="835025" cy="303212"/>
          </a:xfrm>
          <a:prstGeom prst="rect">
            <a:avLst/>
          </a:prstGeom>
          <a:solidFill>
            <a:srgbClr val="FF99CC"/>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a:solidFill>
                  <a:srgbClr val="000000"/>
                </a:solidFill>
                <a:latin typeface="Gill Sans MT" pitchFamily="34" charset="0"/>
              </a:rPr>
              <a:t>Val</a:t>
            </a:r>
            <a:r>
              <a:rPr lang="en-US" baseline="-25000">
                <a:solidFill>
                  <a:srgbClr val="000000"/>
                </a:solidFill>
                <a:latin typeface="Gill Sans MT" pitchFamily="34" charset="0"/>
              </a:rPr>
              <a:t>L</a:t>
            </a:r>
          </a:p>
        </p:txBody>
      </p:sp>
      <p:sp>
        <p:nvSpPr>
          <p:cNvPr id="397330" name="Rectangle 18"/>
          <p:cNvSpPr>
            <a:spLocks noChangeArrowheads="1"/>
          </p:cNvSpPr>
          <p:nvPr/>
        </p:nvSpPr>
        <p:spPr bwMode="auto">
          <a:xfrm>
            <a:off x="6240463" y="2351088"/>
            <a:ext cx="835025" cy="303212"/>
          </a:xfrm>
          <a:prstGeom prst="rect">
            <a:avLst/>
          </a:prstGeom>
          <a:solidFill>
            <a:srgbClr val="FFFF99"/>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a:solidFill>
                  <a:srgbClr val="000000"/>
                </a:solidFill>
                <a:latin typeface="Gill Sans MT" pitchFamily="34" charset="0"/>
              </a:rPr>
              <a:t>Val</a:t>
            </a:r>
            <a:r>
              <a:rPr lang="en-US" baseline="-25000">
                <a:solidFill>
                  <a:srgbClr val="000000"/>
                </a:solidFill>
                <a:latin typeface="Gill Sans MT" pitchFamily="34" charset="0"/>
              </a:rPr>
              <a:t>R</a:t>
            </a:r>
          </a:p>
        </p:txBody>
      </p:sp>
      <p:sp>
        <p:nvSpPr>
          <p:cNvPr id="397331" name="Line 19"/>
          <p:cNvSpPr>
            <a:spLocks noChangeShapeType="1"/>
          </p:cNvSpPr>
          <p:nvPr/>
        </p:nvSpPr>
        <p:spPr bwMode="auto">
          <a:xfrm>
            <a:off x="4343400" y="2427288"/>
            <a:ext cx="228600" cy="0"/>
          </a:xfrm>
          <a:prstGeom prst="line">
            <a:avLst/>
          </a:prstGeom>
          <a:noFill/>
          <a:ln w="9525">
            <a:solidFill>
              <a:schemeClr val="tx1"/>
            </a:solidFill>
            <a:round/>
            <a:headEnd/>
            <a:tailEnd type="triangle" w="med" len="med"/>
          </a:ln>
          <a:effectLst/>
        </p:spPr>
        <p:txBody>
          <a:bodyPr/>
          <a:lstStyle/>
          <a:p>
            <a:pPr fontAlgn="base">
              <a:spcBef>
                <a:spcPct val="0"/>
              </a:spcBef>
              <a:spcAft>
                <a:spcPct val="0"/>
              </a:spcAft>
            </a:pPr>
            <a:endParaRPr lang="en-US">
              <a:solidFill>
                <a:srgbClr val="000000"/>
              </a:solidFill>
              <a:latin typeface="Gill Sans MT" pitchFamily="34" charset="0"/>
            </a:endParaRPr>
          </a:p>
        </p:txBody>
      </p:sp>
      <p:sp>
        <p:nvSpPr>
          <p:cNvPr id="397332" name="Freeform 20"/>
          <p:cNvSpPr>
            <a:spLocks/>
          </p:cNvSpPr>
          <p:nvPr/>
        </p:nvSpPr>
        <p:spPr bwMode="auto">
          <a:xfrm>
            <a:off x="7075488" y="4779963"/>
            <a:ext cx="303212" cy="455612"/>
          </a:xfrm>
          <a:custGeom>
            <a:avLst/>
            <a:gdLst/>
            <a:ahLst/>
            <a:cxnLst>
              <a:cxn ang="0">
                <a:pos x="0" y="0"/>
              </a:cxn>
              <a:cxn ang="0">
                <a:pos x="0" y="96"/>
              </a:cxn>
              <a:cxn ang="0">
                <a:pos x="47" y="144"/>
              </a:cxn>
              <a:cxn ang="0">
                <a:pos x="0" y="191"/>
              </a:cxn>
              <a:cxn ang="0">
                <a:pos x="0" y="287"/>
              </a:cxn>
              <a:cxn ang="0">
                <a:pos x="191" y="191"/>
              </a:cxn>
              <a:cxn ang="0">
                <a:pos x="191" y="96"/>
              </a:cxn>
              <a:cxn ang="0">
                <a:pos x="0" y="0"/>
              </a:cxn>
            </a:cxnLst>
            <a:rect l="0" t="0" r="r" b="b"/>
            <a:pathLst>
              <a:path w="191" h="287">
                <a:moveTo>
                  <a:pt x="0" y="0"/>
                </a:moveTo>
                <a:lnTo>
                  <a:pt x="0" y="96"/>
                </a:lnTo>
                <a:lnTo>
                  <a:pt x="47" y="144"/>
                </a:lnTo>
                <a:lnTo>
                  <a:pt x="0" y="191"/>
                </a:lnTo>
                <a:lnTo>
                  <a:pt x="0" y="287"/>
                </a:lnTo>
                <a:lnTo>
                  <a:pt x="191" y="191"/>
                </a:lnTo>
                <a:lnTo>
                  <a:pt x="191" y="96"/>
                </a:lnTo>
                <a:lnTo>
                  <a:pt x="0" y="0"/>
                </a:lnTo>
                <a:close/>
              </a:path>
            </a:pathLst>
          </a:custGeom>
          <a:solidFill>
            <a:srgbClr val="3366FF"/>
          </a:solidFill>
          <a:ln w="9525">
            <a:noFill/>
            <a:round/>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a:lstStyle/>
          <a:p>
            <a:pPr fontAlgn="base">
              <a:spcBef>
                <a:spcPct val="0"/>
              </a:spcBef>
              <a:spcAft>
                <a:spcPct val="0"/>
              </a:spcAft>
            </a:pPr>
            <a:endParaRPr lang="en-US">
              <a:solidFill>
                <a:srgbClr val="000000"/>
              </a:solidFill>
              <a:latin typeface="Gill Sans MT" pitchFamily="34" charset="0"/>
            </a:endParaRPr>
          </a:p>
        </p:txBody>
      </p:sp>
      <p:grpSp>
        <p:nvGrpSpPr>
          <p:cNvPr id="397376" name="Group 64"/>
          <p:cNvGrpSpPr>
            <a:grpSpLocks/>
          </p:cNvGrpSpPr>
          <p:nvPr/>
        </p:nvGrpSpPr>
        <p:grpSpPr bwMode="auto">
          <a:xfrm>
            <a:off x="1687514" y="2505075"/>
            <a:ext cx="757238" cy="1820863"/>
            <a:chOff x="920" y="1635"/>
            <a:chExt cx="477" cy="1147"/>
          </a:xfrm>
        </p:grpSpPr>
        <p:cxnSp>
          <p:nvCxnSpPr>
            <p:cNvPr id="397373" name="AutoShape 61"/>
            <p:cNvCxnSpPr>
              <a:cxnSpLocks noChangeShapeType="1"/>
              <a:stCxn id="397337" idx="1"/>
              <a:endCxn id="397347" idx="1"/>
            </p:cNvCxnSpPr>
            <p:nvPr/>
          </p:nvCxnSpPr>
          <p:spPr bwMode="auto">
            <a:xfrm rot="10800000" flipH="1" flipV="1">
              <a:off x="920" y="1635"/>
              <a:ext cx="240" cy="382"/>
            </a:xfrm>
            <a:prstGeom prst="bentConnector3">
              <a:avLst>
                <a:gd name="adj1" fmla="val -60000"/>
              </a:avLst>
            </a:prstGeom>
            <a:noFill/>
            <a:ln w="9525">
              <a:solidFill>
                <a:schemeClr val="tx1"/>
              </a:solidFill>
              <a:miter lim="800000"/>
              <a:headEnd/>
              <a:tailEnd type="triangle" w="med" len="med"/>
            </a:ln>
            <a:effectLst/>
          </p:spPr>
        </p:cxnSp>
        <p:cxnSp>
          <p:nvCxnSpPr>
            <p:cNvPr id="397374" name="AutoShape 62"/>
            <p:cNvCxnSpPr>
              <a:cxnSpLocks noChangeShapeType="1"/>
              <a:stCxn id="397337" idx="1"/>
              <a:endCxn id="397358" idx="1"/>
            </p:cNvCxnSpPr>
            <p:nvPr/>
          </p:nvCxnSpPr>
          <p:spPr bwMode="auto">
            <a:xfrm rot="10800000" flipH="1" flipV="1">
              <a:off x="920" y="1635"/>
              <a:ext cx="477" cy="956"/>
            </a:xfrm>
            <a:prstGeom prst="bentConnector3">
              <a:avLst>
                <a:gd name="adj1" fmla="val -30190"/>
              </a:avLst>
            </a:prstGeom>
            <a:noFill/>
            <a:ln w="9525">
              <a:solidFill>
                <a:schemeClr val="tx1"/>
              </a:solidFill>
              <a:miter lim="800000"/>
              <a:headEnd/>
              <a:tailEnd type="triangle" w="med" len="med"/>
            </a:ln>
            <a:effectLst/>
          </p:spPr>
        </p:cxnSp>
        <p:cxnSp>
          <p:nvCxnSpPr>
            <p:cNvPr id="397375" name="AutoShape 63"/>
            <p:cNvCxnSpPr>
              <a:cxnSpLocks noChangeShapeType="1"/>
              <a:stCxn id="397337" idx="1"/>
              <a:endCxn id="397351" idx="1"/>
            </p:cNvCxnSpPr>
            <p:nvPr/>
          </p:nvCxnSpPr>
          <p:spPr bwMode="auto">
            <a:xfrm rot="10800000" flipH="1" flipV="1">
              <a:off x="920" y="1635"/>
              <a:ext cx="239" cy="1147"/>
            </a:xfrm>
            <a:prstGeom prst="bentConnector3">
              <a:avLst>
                <a:gd name="adj1" fmla="val -60250"/>
              </a:avLst>
            </a:prstGeom>
            <a:noFill/>
            <a:ln w="9525">
              <a:solidFill>
                <a:schemeClr val="tx1"/>
              </a:solidFill>
              <a:miter lim="800000"/>
              <a:headEnd/>
              <a:tailEnd type="triangle" w="med" len="med"/>
            </a:ln>
            <a:effectLst/>
          </p:spPr>
        </p:cxnSp>
      </p:grpSp>
      <p:sp>
        <p:nvSpPr>
          <p:cNvPr id="397361" name="Rectangle 49"/>
          <p:cNvSpPr>
            <a:spLocks noChangeArrowheads="1"/>
          </p:cNvSpPr>
          <p:nvPr/>
        </p:nvSpPr>
        <p:spPr bwMode="auto">
          <a:xfrm>
            <a:off x="4572000" y="2959100"/>
            <a:ext cx="835025" cy="303213"/>
          </a:xfrm>
          <a:prstGeom prst="rect">
            <a:avLst/>
          </a:prstGeom>
          <a:solidFill>
            <a:schemeClr val="accent1"/>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endParaRPr lang="en-US">
              <a:solidFill>
                <a:srgbClr val="000000"/>
              </a:solidFill>
              <a:latin typeface="Gill Sans MT" pitchFamily="34" charset="0"/>
            </a:endParaRPr>
          </a:p>
        </p:txBody>
      </p:sp>
      <p:sp>
        <p:nvSpPr>
          <p:cNvPr id="397362" name="Rectangle 50"/>
          <p:cNvSpPr>
            <a:spLocks noChangeArrowheads="1"/>
          </p:cNvSpPr>
          <p:nvPr/>
        </p:nvSpPr>
        <p:spPr bwMode="auto">
          <a:xfrm>
            <a:off x="5407025" y="2959100"/>
            <a:ext cx="835025" cy="303213"/>
          </a:xfrm>
          <a:prstGeom prst="rect">
            <a:avLst/>
          </a:prstGeom>
          <a:solidFill>
            <a:schemeClr val="accent1"/>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a:solidFill>
                  <a:srgbClr val="000000"/>
                </a:solidFill>
                <a:latin typeface="Gill Sans MT" pitchFamily="34" charset="0"/>
              </a:rPr>
              <a:t>Val</a:t>
            </a:r>
            <a:r>
              <a:rPr lang="en-US" baseline="-25000">
                <a:solidFill>
                  <a:srgbClr val="000000"/>
                </a:solidFill>
                <a:latin typeface="Gill Sans MT" pitchFamily="34" charset="0"/>
              </a:rPr>
              <a:t>L</a:t>
            </a:r>
          </a:p>
        </p:txBody>
      </p:sp>
      <p:sp>
        <p:nvSpPr>
          <p:cNvPr id="397363" name="Rectangle 51"/>
          <p:cNvSpPr>
            <a:spLocks noChangeArrowheads="1"/>
          </p:cNvSpPr>
          <p:nvPr/>
        </p:nvSpPr>
        <p:spPr bwMode="auto">
          <a:xfrm>
            <a:off x="6240463" y="2959100"/>
            <a:ext cx="835025" cy="303213"/>
          </a:xfrm>
          <a:prstGeom prst="rect">
            <a:avLst/>
          </a:prstGeom>
          <a:solidFill>
            <a:schemeClr val="accent1"/>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a:solidFill>
                  <a:srgbClr val="000000"/>
                </a:solidFill>
                <a:latin typeface="Gill Sans MT" pitchFamily="34" charset="0"/>
              </a:rPr>
              <a:t>Val</a:t>
            </a:r>
            <a:r>
              <a:rPr lang="en-US" baseline="-25000">
                <a:solidFill>
                  <a:srgbClr val="000000"/>
                </a:solidFill>
                <a:latin typeface="Gill Sans MT" pitchFamily="34" charset="0"/>
              </a:rPr>
              <a:t>R</a:t>
            </a:r>
          </a:p>
        </p:txBody>
      </p:sp>
      <p:sp>
        <p:nvSpPr>
          <p:cNvPr id="397367" name="Rectangle 55"/>
          <p:cNvSpPr>
            <a:spLocks noChangeArrowheads="1"/>
          </p:cNvSpPr>
          <p:nvPr/>
        </p:nvSpPr>
        <p:spPr bwMode="auto">
          <a:xfrm>
            <a:off x="4572000" y="3870325"/>
            <a:ext cx="835025" cy="303213"/>
          </a:xfrm>
          <a:prstGeom prst="rect">
            <a:avLst/>
          </a:prstGeom>
          <a:solidFill>
            <a:schemeClr val="accent1"/>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endParaRPr lang="en-US">
              <a:solidFill>
                <a:srgbClr val="000000"/>
              </a:solidFill>
              <a:latin typeface="Gill Sans MT" pitchFamily="34" charset="0"/>
            </a:endParaRPr>
          </a:p>
        </p:txBody>
      </p:sp>
      <p:sp>
        <p:nvSpPr>
          <p:cNvPr id="397368" name="Rectangle 56"/>
          <p:cNvSpPr>
            <a:spLocks noChangeArrowheads="1"/>
          </p:cNvSpPr>
          <p:nvPr/>
        </p:nvSpPr>
        <p:spPr bwMode="auto">
          <a:xfrm>
            <a:off x="5407025" y="3870325"/>
            <a:ext cx="835025" cy="303213"/>
          </a:xfrm>
          <a:prstGeom prst="rect">
            <a:avLst/>
          </a:prstGeom>
          <a:solidFill>
            <a:schemeClr val="accent1"/>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a:solidFill>
                  <a:srgbClr val="000000"/>
                </a:solidFill>
                <a:latin typeface="Gill Sans MT" pitchFamily="34" charset="0"/>
              </a:rPr>
              <a:t>Val</a:t>
            </a:r>
            <a:r>
              <a:rPr lang="en-US" baseline="-25000">
                <a:solidFill>
                  <a:srgbClr val="000000"/>
                </a:solidFill>
                <a:latin typeface="Gill Sans MT" pitchFamily="34" charset="0"/>
              </a:rPr>
              <a:t>L</a:t>
            </a:r>
          </a:p>
        </p:txBody>
      </p:sp>
      <p:sp>
        <p:nvSpPr>
          <p:cNvPr id="397369" name="Rectangle 57"/>
          <p:cNvSpPr>
            <a:spLocks noChangeArrowheads="1"/>
          </p:cNvSpPr>
          <p:nvPr/>
        </p:nvSpPr>
        <p:spPr bwMode="auto">
          <a:xfrm>
            <a:off x="6240463" y="3870325"/>
            <a:ext cx="835025" cy="303213"/>
          </a:xfrm>
          <a:prstGeom prst="rect">
            <a:avLst/>
          </a:prstGeom>
          <a:solidFill>
            <a:schemeClr val="accent1"/>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a:solidFill>
                  <a:srgbClr val="000000"/>
                </a:solidFill>
                <a:latin typeface="Gill Sans MT" pitchFamily="34" charset="0"/>
              </a:rPr>
              <a:t>Val</a:t>
            </a:r>
            <a:r>
              <a:rPr lang="en-US" baseline="-25000">
                <a:solidFill>
                  <a:srgbClr val="000000"/>
                </a:solidFill>
                <a:latin typeface="Gill Sans MT" pitchFamily="34" charset="0"/>
              </a:rPr>
              <a:t>R</a:t>
            </a:r>
          </a:p>
        </p:txBody>
      </p:sp>
      <p:sp>
        <p:nvSpPr>
          <p:cNvPr id="397370" name="Rectangle 58"/>
          <p:cNvSpPr>
            <a:spLocks noChangeArrowheads="1"/>
          </p:cNvSpPr>
          <p:nvPr/>
        </p:nvSpPr>
        <p:spPr bwMode="auto">
          <a:xfrm>
            <a:off x="4572000" y="4173538"/>
            <a:ext cx="835025" cy="303212"/>
          </a:xfrm>
          <a:prstGeom prst="rect">
            <a:avLst/>
          </a:prstGeom>
          <a:solidFill>
            <a:schemeClr val="accent1"/>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endParaRPr lang="en-US">
              <a:solidFill>
                <a:srgbClr val="000000"/>
              </a:solidFill>
              <a:latin typeface="Gill Sans MT" pitchFamily="34" charset="0"/>
            </a:endParaRPr>
          </a:p>
        </p:txBody>
      </p:sp>
      <p:sp>
        <p:nvSpPr>
          <p:cNvPr id="397371" name="Rectangle 59"/>
          <p:cNvSpPr>
            <a:spLocks noChangeArrowheads="1"/>
          </p:cNvSpPr>
          <p:nvPr/>
        </p:nvSpPr>
        <p:spPr bwMode="auto">
          <a:xfrm>
            <a:off x="5407025" y="4173538"/>
            <a:ext cx="835025" cy="303212"/>
          </a:xfrm>
          <a:prstGeom prst="rect">
            <a:avLst/>
          </a:prstGeom>
          <a:solidFill>
            <a:schemeClr val="accent1"/>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a:solidFill>
                  <a:srgbClr val="000000"/>
                </a:solidFill>
                <a:latin typeface="Gill Sans MT" pitchFamily="34" charset="0"/>
              </a:rPr>
              <a:t>Val</a:t>
            </a:r>
            <a:r>
              <a:rPr lang="en-US" baseline="-25000">
                <a:solidFill>
                  <a:srgbClr val="000000"/>
                </a:solidFill>
                <a:latin typeface="Gill Sans MT" pitchFamily="34" charset="0"/>
              </a:rPr>
              <a:t>L</a:t>
            </a:r>
          </a:p>
        </p:txBody>
      </p:sp>
      <p:sp>
        <p:nvSpPr>
          <p:cNvPr id="397372" name="Rectangle 60"/>
          <p:cNvSpPr>
            <a:spLocks noChangeArrowheads="1"/>
          </p:cNvSpPr>
          <p:nvPr/>
        </p:nvSpPr>
        <p:spPr bwMode="auto">
          <a:xfrm>
            <a:off x="6240463" y="4173538"/>
            <a:ext cx="835025" cy="303212"/>
          </a:xfrm>
          <a:prstGeom prst="rect">
            <a:avLst/>
          </a:prstGeom>
          <a:solidFill>
            <a:schemeClr val="accent1"/>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a:solidFill>
                  <a:srgbClr val="000000"/>
                </a:solidFill>
                <a:latin typeface="Gill Sans MT" pitchFamily="34" charset="0"/>
              </a:rPr>
              <a:t>Val</a:t>
            </a:r>
            <a:r>
              <a:rPr lang="en-US" baseline="-25000">
                <a:solidFill>
                  <a:srgbClr val="000000"/>
                </a:solidFill>
                <a:latin typeface="Gill Sans MT" pitchFamily="34" charset="0"/>
              </a:rPr>
              <a:t>R</a:t>
            </a:r>
          </a:p>
        </p:txBody>
      </p:sp>
      <p:sp>
        <p:nvSpPr>
          <p:cNvPr id="397381" name="Rectangle 69"/>
          <p:cNvSpPr>
            <a:spLocks noChangeArrowheads="1"/>
          </p:cNvSpPr>
          <p:nvPr/>
        </p:nvSpPr>
        <p:spPr bwMode="auto">
          <a:xfrm>
            <a:off x="7304088" y="4932363"/>
            <a:ext cx="76200" cy="152400"/>
          </a:xfrm>
          <a:prstGeom prst="rect">
            <a:avLst/>
          </a:prstGeom>
          <a:noFill/>
          <a:ln w="9525">
            <a:noFill/>
            <a:miter lim="800000"/>
            <a:headEnd/>
            <a:tailEnd/>
          </a:ln>
          <a:effectLst/>
        </p:spPr>
        <p:txBody>
          <a:bodyPr wrap="none" anchor="ctr"/>
          <a:lstStyle/>
          <a:p>
            <a:pPr fontAlgn="base">
              <a:spcBef>
                <a:spcPct val="0"/>
              </a:spcBef>
              <a:spcAft>
                <a:spcPct val="0"/>
              </a:spcAft>
            </a:pPr>
            <a:endParaRPr lang="en-US">
              <a:solidFill>
                <a:srgbClr val="000000"/>
              </a:solidFill>
              <a:latin typeface="Gill Sans MT" pitchFamily="34" charset="0"/>
            </a:endParaRPr>
          </a:p>
        </p:txBody>
      </p:sp>
      <p:grpSp>
        <p:nvGrpSpPr>
          <p:cNvPr id="397387" name="Group 75"/>
          <p:cNvGrpSpPr>
            <a:grpSpLocks/>
          </p:cNvGrpSpPr>
          <p:nvPr/>
        </p:nvGrpSpPr>
        <p:grpSpPr bwMode="auto">
          <a:xfrm>
            <a:off x="2446338" y="3111500"/>
            <a:ext cx="4933950" cy="1897063"/>
            <a:chOff x="1398" y="2017"/>
            <a:chExt cx="3108" cy="1195"/>
          </a:xfrm>
        </p:grpSpPr>
        <p:cxnSp>
          <p:nvCxnSpPr>
            <p:cNvPr id="397378" name="AutoShape 66"/>
            <p:cNvCxnSpPr>
              <a:cxnSpLocks noChangeShapeType="1"/>
            </p:cNvCxnSpPr>
            <p:nvPr/>
          </p:nvCxnSpPr>
          <p:spPr bwMode="auto">
            <a:xfrm>
              <a:off x="1399" y="2017"/>
              <a:ext cx="1864" cy="0"/>
            </a:xfrm>
            <a:prstGeom prst="straightConnector1">
              <a:avLst/>
            </a:prstGeom>
            <a:noFill/>
            <a:ln w="9525">
              <a:solidFill>
                <a:schemeClr val="tx1"/>
              </a:solidFill>
              <a:round/>
              <a:headEnd/>
              <a:tailEnd type="triangle" w="med" len="med"/>
            </a:ln>
            <a:effectLst/>
          </p:spPr>
        </p:cxnSp>
        <p:cxnSp>
          <p:nvCxnSpPr>
            <p:cNvPr id="397379" name="AutoShape 67"/>
            <p:cNvCxnSpPr>
              <a:cxnSpLocks noChangeShapeType="1"/>
            </p:cNvCxnSpPr>
            <p:nvPr/>
          </p:nvCxnSpPr>
          <p:spPr bwMode="auto">
            <a:xfrm>
              <a:off x="1636" y="2591"/>
              <a:ext cx="2152" cy="0"/>
            </a:xfrm>
            <a:prstGeom prst="straightConnector1">
              <a:avLst/>
            </a:prstGeom>
            <a:noFill/>
            <a:ln w="9525">
              <a:solidFill>
                <a:schemeClr val="tx1"/>
              </a:solidFill>
              <a:round/>
              <a:headEnd/>
              <a:tailEnd type="triangle" w="med" len="med"/>
            </a:ln>
            <a:effectLst/>
          </p:spPr>
        </p:cxnSp>
        <p:cxnSp>
          <p:nvCxnSpPr>
            <p:cNvPr id="397380" name="AutoShape 68"/>
            <p:cNvCxnSpPr>
              <a:cxnSpLocks noChangeShapeType="1"/>
            </p:cNvCxnSpPr>
            <p:nvPr/>
          </p:nvCxnSpPr>
          <p:spPr bwMode="auto">
            <a:xfrm>
              <a:off x="1398" y="2782"/>
              <a:ext cx="1865" cy="0"/>
            </a:xfrm>
            <a:prstGeom prst="straightConnector1">
              <a:avLst/>
            </a:prstGeom>
            <a:noFill/>
            <a:ln w="9525">
              <a:solidFill>
                <a:schemeClr val="tx1"/>
              </a:solidFill>
              <a:round/>
              <a:headEnd/>
              <a:tailEnd type="triangle" w="med" len="med"/>
            </a:ln>
            <a:effectLst/>
          </p:spPr>
        </p:cxnSp>
        <p:cxnSp>
          <p:nvCxnSpPr>
            <p:cNvPr id="397382" name="AutoShape 70"/>
            <p:cNvCxnSpPr>
              <a:cxnSpLocks noChangeShapeType="1"/>
              <a:stCxn id="397381" idx="3"/>
              <a:endCxn id="397371" idx="3"/>
            </p:cNvCxnSpPr>
            <p:nvPr/>
          </p:nvCxnSpPr>
          <p:spPr bwMode="auto">
            <a:xfrm flipH="1" flipV="1">
              <a:off x="3789" y="2782"/>
              <a:ext cx="717" cy="430"/>
            </a:xfrm>
            <a:prstGeom prst="bentConnector3">
              <a:avLst>
                <a:gd name="adj1" fmla="val -20083"/>
              </a:avLst>
            </a:prstGeom>
            <a:noFill/>
            <a:ln w="9525">
              <a:solidFill>
                <a:schemeClr val="tx1"/>
              </a:solidFill>
              <a:miter lim="800000"/>
              <a:headEnd/>
              <a:tailEnd type="triangle" w="med" len="med"/>
            </a:ln>
            <a:effectLst/>
          </p:spPr>
        </p:cxnSp>
        <p:cxnSp>
          <p:nvCxnSpPr>
            <p:cNvPr id="397383" name="AutoShape 71"/>
            <p:cNvCxnSpPr>
              <a:cxnSpLocks noChangeShapeType="1"/>
              <a:stCxn id="397381" idx="3"/>
              <a:endCxn id="397369" idx="3"/>
            </p:cNvCxnSpPr>
            <p:nvPr/>
          </p:nvCxnSpPr>
          <p:spPr bwMode="auto">
            <a:xfrm flipH="1" flipV="1">
              <a:off x="4314" y="2591"/>
              <a:ext cx="192" cy="621"/>
            </a:xfrm>
            <a:prstGeom prst="bentConnector3">
              <a:avLst>
                <a:gd name="adj1" fmla="val -75000"/>
              </a:avLst>
            </a:prstGeom>
            <a:noFill/>
            <a:ln w="9525">
              <a:solidFill>
                <a:schemeClr val="tx1"/>
              </a:solidFill>
              <a:miter lim="800000"/>
              <a:headEnd/>
              <a:tailEnd type="triangle" w="med" len="med"/>
            </a:ln>
            <a:effectLst/>
          </p:spPr>
        </p:cxnSp>
        <p:cxnSp>
          <p:nvCxnSpPr>
            <p:cNvPr id="397384" name="AutoShape 72"/>
            <p:cNvCxnSpPr>
              <a:cxnSpLocks noChangeShapeType="1"/>
              <a:stCxn id="397381" idx="3"/>
              <a:endCxn id="397362" idx="3"/>
            </p:cNvCxnSpPr>
            <p:nvPr/>
          </p:nvCxnSpPr>
          <p:spPr bwMode="auto">
            <a:xfrm flipH="1" flipV="1">
              <a:off x="3789" y="2017"/>
              <a:ext cx="717" cy="1195"/>
            </a:xfrm>
            <a:prstGeom prst="bentConnector3">
              <a:avLst>
                <a:gd name="adj1" fmla="val -20083"/>
              </a:avLst>
            </a:prstGeom>
            <a:noFill/>
            <a:ln w="9525">
              <a:solidFill>
                <a:schemeClr val="tx1"/>
              </a:solidFill>
              <a:miter lim="800000"/>
              <a:headEnd/>
              <a:tailEnd type="triangle" w="med" len="med"/>
            </a:ln>
            <a:effectLst/>
          </p:spPr>
        </p:cxnSp>
      </p:grpSp>
      <p:sp>
        <p:nvSpPr>
          <p:cNvPr id="397388" name="Text Box 76"/>
          <p:cNvSpPr txBox="1">
            <a:spLocks noChangeArrowheads="1"/>
          </p:cNvSpPr>
          <p:nvPr/>
        </p:nvSpPr>
        <p:spPr bwMode="auto">
          <a:xfrm>
            <a:off x="5026025" y="1682750"/>
            <a:ext cx="1420966" cy="369332"/>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dirty="0">
                <a:solidFill>
                  <a:srgbClr val="000000"/>
                </a:solidFill>
                <a:latin typeface="Gill Sans MT" pitchFamily="34" charset="0"/>
              </a:rPr>
              <a:t>Payload RAM</a:t>
            </a:r>
          </a:p>
        </p:txBody>
      </p:sp>
      <p:sp>
        <p:nvSpPr>
          <p:cNvPr id="397334" name="Freeform 22"/>
          <p:cNvSpPr>
            <a:spLocks/>
          </p:cNvSpPr>
          <p:nvPr/>
        </p:nvSpPr>
        <p:spPr bwMode="auto">
          <a:xfrm>
            <a:off x="5784850" y="2655888"/>
            <a:ext cx="1290638" cy="2503487"/>
          </a:xfrm>
          <a:custGeom>
            <a:avLst/>
            <a:gdLst/>
            <a:ahLst/>
            <a:cxnLst>
              <a:cxn ang="0">
                <a:pos x="0" y="0"/>
              </a:cxn>
              <a:cxn ang="0">
                <a:pos x="0" y="1530"/>
              </a:cxn>
              <a:cxn ang="0">
                <a:pos x="813" y="1530"/>
              </a:cxn>
            </a:cxnLst>
            <a:rect l="0" t="0" r="r" b="b"/>
            <a:pathLst>
              <a:path w="813" h="1530">
                <a:moveTo>
                  <a:pt x="0" y="0"/>
                </a:moveTo>
                <a:lnTo>
                  <a:pt x="0" y="1530"/>
                </a:lnTo>
                <a:lnTo>
                  <a:pt x="813" y="1530"/>
                </a:lnTo>
              </a:path>
            </a:pathLst>
          </a:custGeom>
          <a:noFill/>
          <a:ln w="9525">
            <a:solidFill>
              <a:schemeClr val="tx1"/>
            </a:solidFill>
            <a:round/>
            <a:headEnd/>
            <a:tailEnd/>
          </a:ln>
          <a:effectLst/>
        </p:spPr>
        <p:txBody>
          <a:bodyPr/>
          <a:lstStyle/>
          <a:p>
            <a:pPr fontAlgn="base">
              <a:spcBef>
                <a:spcPct val="0"/>
              </a:spcBef>
              <a:spcAft>
                <a:spcPct val="0"/>
              </a:spcAft>
            </a:pPr>
            <a:endParaRPr lang="en-US">
              <a:solidFill>
                <a:srgbClr val="000000"/>
              </a:solidFill>
              <a:latin typeface="Gill Sans MT" pitchFamily="34" charset="0"/>
            </a:endParaRPr>
          </a:p>
        </p:txBody>
      </p:sp>
      <p:sp>
        <p:nvSpPr>
          <p:cNvPr id="397336" name="Freeform 24"/>
          <p:cNvSpPr>
            <a:spLocks/>
          </p:cNvSpPr>
          <p:nvPr/>
        </p:nvSpPr>
        <p:spPr bwMode="auto">
          <a:xfrm>
            <a:off x="4951413" y="2655888"/>
            <a:ext cx="2276475" cy="2732087"/>
          </a:xfrm>
          <a:custGeom>
            <a:avLst/>
            <a:gdLst/>
            <a:ahLst/>
            <a:cxnLst>
              <a:cxn ang="0">
                <a:pos x="0" y="0"/>
              </a:cxn>
              <a:cxn ang="0">
                <a:pos x="0" y="1721"/>
              </a:cxn>
              <a:cxn ang="0">
                <a:pos x="1434" y="1721"/>
              </a:cxn>
              <a:cxn ang="0">
                <a:pos x="1434" y="1577"/>
              </a:cxn>
            </a:cxnLst>
            <a:rect l="0" t="0" r="r" b="b"/>
            <a:pathLst>
              <a:path w="1434" h="1721">
                <a:moveTo>
                  <a:pt x="0" y="0"/>
                </a:moveTo>
                <a:lnTo>
                  <a:pt x="0" y="1721"/>
                </a:lnTo>
                <a:lnTo>
                  <a:pt x="1434" y="1721"/>
                </a:lnTo>
                <a:lnTo>
                  <a:pt x="1434" y="1577"/>
                </a:lnTo>
              </a:path>
            </a:pathLst>
          </a:custGeom>
          <a:noFill/>
          <a:ln w="9525">
            <a:solidFill>
              <a:schemeClr val="tx1"/>
            </a:solidFill>
            <a:round/>
            <a:headEnd/>
            <a:tailEnd/>
          </a:ln>
          <a:effectLst/>
        </p:spPr>
        <p:txBody>
          <a:bodyPr/>
          <a:lstStyle/>
          <a:p>
            <a:pPr fontAlgn="base">
              <a:spcBef>
                <a:spcPct val="0"/>
              </a:spcBef>
              <a:spcAft>
                <a:spcPct val="0"/>
              </a:spcAft>
            </a:pPr>
            <a:endParaRPr lang="en-US">
              <a:solidFill>
                <a:srgbClr val="000000"/>
              </a:solidFill>
              <a:latin typeface="Gill Sans MT" pitchFamily="34" charset="0"/>
            </a:endParaRPr>
          </a:p>
        </p:txBody>
      </p:sp>
      <p:sp>
        <p:nvSpPr>
          <p:cNvPr id="397333" name="Freeform 21"/>
          <p:cNvSpPr>
            <a:spLocks/>
          </p:cNvSpPr>
          <p:nvPr/>
        </p:nvSpPr>
        <p:spPr bwMode="auto">
          <a:xfrm>
            <a:off x="6619875" y="2655888"/>
            <a:ext cx="455613" cy="2200275"/>
          </a:xfrm>
          <a:custGeom>
            <a:avLst/>
            <a:gdLst/>
            <a:ahLst/>
            <a:cxnLst>
              <a:cxn ang="0">
                <a:pos x="0" y="0"/>
              </a:cxn>
              <a:cxn ang="0">
                <a:pos x="0" y="1386"/>
              </a:cxn>
              <a:cxn ang="0">
                <a:pos x="287" y="1386"/>
              </a:cxn>
            </a:cxnLst>
            <a:rect l="0" t="0" r="r" b="b"/>
            <a:pathLst>
              <a:path w="287" h="1386">
                <a:moveTo>
                  <a:pt x="0" y="0"/>
                </a:moveTo>
                <a:lnTo>
                  <a:pt x="0" y="1386"/>
                </a:lnTo>
                <a:lnTo>
                  <a:pt x="287" y="1386"/>
                </a:lnTo>
              </a:path>
            </a:pathLst>
          </a:custGeom>
          <a:noFill/>
          <a:ln w="9525">
            <a:solidFill>
              <a:schemeClr val="tx1"/>
            </a:solidFill>
            <a:round/>
            <a:headEnd/>
            <a:tailEnd/>
          </a:ln>
          <a:effectLst/>
        </p:spPr>
        <p:txBody>
          <a:bodyPr/>
          <a:lstStyle/>
          <a:p>
            <a:pPr fontAlgn="base">
              <a:spcBef>
                <a:spcPct val="0"/>
              </a:spcBef>
              <a:spcAft>
                <a:spcPct val="0"/>
              </a:spcAft>
            </a:pPr>
            <a:endParaRPr lang="en-US">
              <a:solidFill>
                <a:srgbClr val="000000"/>
              </a:solidFill>
              <a:latin typeface="Gill Sans MT" pitchFamily="34" charset="0"/>
            </a:endParaRPr>
          </a:p>
        </p:txBody>
      </p:sp>
    </p:spTree>
    <p:extLst>
      <p:ext uri="{BB962C8B-B14F-4D97-AF65-F5344CB8AC3E}">
        <p14:creationId xmlns:p14="http://schemas.microsoft.com/office/powerpoint/2010/main" val="26093145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9737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97327"/>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97328"/>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97329"/>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97330"/>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97331"/>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97332"/>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97333"/>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97334"/>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97336"/>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97361"/>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97362"/>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97363"/>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397367"/>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397368"/>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397369"/>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397370"/>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397371"/>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397372"/>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397388"/>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397387"/>
                                        </p:tgtEl>
                                        <p:attrNameLst>
                                          <p:attrName>style.visibility</p:attrName>
                                        </p:attrNameLst>
                                      </p:cBhvr>
                                      <p:to>
                                        <p:strVal val="visible"/>
                                      </p:to>
                                    </p:set>
                                  </p:childTnLst>
                                </p:cTn>
                              </p:par>
                              <p:par>
                                <p:cTn id="51" presetID="1" presetClass="emph" presetSubtype="2" fill="hold" nodeType="withEffect">
                                  <p:stCondLst>
                                    <p:cond delay="0"/>
                                  </p:stCondLst>
                                  <p:childTnLst>
                                    <p:animClr clrSpc="rgb" dir="cw">
                                      <p:cBhvr>
                                        <p:cTn id="52" dur="1000" fill="hold"/>
                                        <p:tgtEl>
                                          <p:spTgt spid="397362"/>
                                        </p:tgtEl>
                                        <p:attrNameLst>
                                          <p:attrName>fillcolor</p:attrName>
                                        </p:attrNameLst>
                                      </p:cBhvr>
                                      <p:to>
                                        <a:srgbClr val="FFCC66"/>
                                      </p:to>
                                    </p:animClr>
                                    <p:set>
                                      <p:cBhvr>
                                        <p:cTn id="53" dur="1000" fill="hold"/>
                                        <p:tgtEl>
                                          <p:spTgt spid="397362"/>
                                        </p:tgtEl>
                                        <p:attrNameLst>
                                          <p:attrName>fill.type</p:attrName>
                                        </p:attrNameLst>
                                      </p:cBhvr>
                                      <p:to>
                                        <p:strVal val="solid"/>
                                      </p:to>
                                    </p:set>
                                    <p:set>
                                      <p:cBhvr>
                                        <p:cTn id="54" dur="1000" fill="hold"/>
                                        <p:tgtEl>
                                          <p:spTgt spid="397362"/>
                                        </p:tgtEl>
                                        <p:attrNameLst>
                                          <p:attrName>fill.on</p:attrName>
                                        </p:attrNameLst>
                                      </p:cBhvr>
                                      <p:to>
                                        <p:strVal val="true"/>
                                      </p:to>
                                    </p:set>
                                  </p:childTnLst>
                                </p:cTn>
                              </p:par>
                              <p:par>
                                <p:cTn id="55" presetID="1" presetClass="emph" presetSubtype="2" fill="hold" nodeType="withEffect">
                                  <p:stCondLst>
                                    <p:cond delay="0"/>
                                  </p:stCondLst>
                                  <p:childTnLst>
                                    <p:animClr clrSpc="rgb" dir="cw">
                                      <p:cBhvr>
                                        <p:cTn id="56" dur="1000" fill="hold"/>
                                        <p:tgtEl>
                                          <p:spTgt spid="397369"/>
                                        </p:tgtEl>
                                        <p:attrNameLst>
                                          <p:attrName>fillcolor</p:attrName>
                                        </p:attrNameLst>
                                      </p:cBhvr>
                                      <p:to>
                                        <a:srgbClr val="FFCC66"/>
                                      </p:to>
                                    </p:animClr>
                                    <p:set>
                                      <p:cBhvr>
                                        <p:cTn id="57" dur="1000" fill="hold"/>
                                        <p:tgtEl>
                                          <p:spTgt spid="397369"/>
                                        </p:tgtEl>
                                        <p:attrNameLst>
                                          <p:attrName>fill.type</p:attrName>
                                        </p:attrNameLst>
                                      </p:cBhvr>
                                      <p:to>
                                        <p:strVal val="solid"/>
                                      </p:to>
                                    </p:set>
                                    <p:set>
                                      <p:cBhvr>
                                        <p:cTn id="58" dur="1000" fill="hold"/>
                                        <p:tgtEl>
                                          <p:spTgt spid="397369"/>
                                        </p:tgtEl>
                                        <p:attrNameLst>
                                          <p:attrName>fill.on</p:attrName>
                                        </p:attrNameLst>
                                      </p:cBhvr>
                                      <p:to>
                                        <p:strVal val="true"/>
                                      </p:to>
                                    </p:set>
                                  </p:childTnLst>
                                </p:cTn>
                              </p:par>
                              <p:par>
                                <p:cTn id="59" presetID="1" presetClass="emph" presetSubtype="2" fill="hold" nodeType="withEffect">
                                  <p:stCondLst>
                                    <p:cond delay="0"/>
                                  </p:stCondLst>
                                  <p:childTnLst>
                                    <p:animClr clrSpc="rgb" dir="cw">
                                      <p:cBhvr>
                                        <p:cTn id="60" dur="1000" fill="hold"/>
                                        <p:tgtEl>
                                          <p:spTgt spid="397371"/>
                                        </p:tgtEl>
                                        <p:attrNameLst>
                                          <p:attrName>fillcolor</p:attrName>
                                        </p:attrNameLst>
                                      </p:cBhvr>
                                      <p:to>
                                        <a:srgbClr val="FFCC66"/>
                                      </p:to>
                                    </p:animClr>
                                    <p:set>
                                      <p:cBhvr>
                                        <p:cTn id="61" dur="1000" fill="hold"/>
                                        <p:tgtEl>
                                          <p:spTgt spid="397371"/>
                                        </p:tgtEl>
                                        <p:attrNameLst>
                                          <p:attrName>fill.type</p:attrName>
                                        </p:attrNameLst>
                                      </p:cBhvr>
                                      <p:to>
                                        <p:strVal val="solid"/>
                                      </p:to>
                                    </p:set>
                                    <p:set>
                                      <p:cBhvr>
                                        <p:cTn id="62" dur="1000" fill="hold"/>
                                        <p:tgtEl>
                                          <p:spTgt spid="397371"/>
                                        </p:tgtEl>
                                        <p:attrNameLst>
                                          <p:attrName>fill.on</p:attrName>
                                        </p:attrNameLst>
                                      </p:cBhvr>
                                      <p:to>
                                        <p:strVal val="true"/>
                                      </p:to>
                                    </p:set>
                                  </p:childTnLst>
                                </p:cTn>
                              </p:par>
                              <p:par>
                                <p:cTn id="63" presetID="1" presetClass="exit" presetSubtype="0" fill="hold" grpId="1" nodeType="withEffect">
                                  <p:stCondLst>
                                    <p:cond delay="0"/>
                                  </p:stCondLst>
                                  <p:childTnLst>
                                    <p:set>
                                      <p:cBhvr>
                                        <p:cTn id="64" dur="1" fill="hold">
                                          <p:stCondLst>
                                            <p:cond delay="0"/>
                                          </p:stCondLst>
                                        </p:cTn>
                                        <p:tgtEl>
                                          <p:spTgt spid="397336"/>
                                        </p:tgtEl>
                                        <p:attrNameLst>
                                          <p:attrName>style.visibility</p:attrName>
                                        </p:attrNameLst>
                                      </p:cBhvr>
                                      <p:to>
                                        <p:strVal val="hidden"/>
                                      </p:to>
                                    </p:set>
                                  </p:childTnLst>
                                </p:cTn>
                              </p:par>
                              <p:par>
                                <p:cTn id="65" presetID="1" presetClass="exit" presetSubtype="0" fill="hold" grpId="1" nodeType="withEffect">
                                  <p:stCondLst>
                                    <p:cond delay="0"/>
                                  </p:stCondLst>
                                  <p:childTnLst>
                                    <p:set>
                                      <p:cBhvr>
                                        <p:cTn id="66" dur="1" fill="hold">
                                          <p:stCondLst>
                                            <p:cond delay="0"/>
                                          </p:stCondLst>
                                        </p:cTn>
                                        <p:tgtEl>
                                          <p:spTgt spid="397334"/>
                                        </p:tgtEl>
                                        <p:attrNameLst>
                                          <p:attrName>style.visibility</p:attrName>
                                        </p:attrNameLst>
                                      </p:cBhvr>
                                      <p:to>
                                        <p:strVal val="hidden"/>
                                      </p:to>
                                    </p:set>
                                  </p:childTnLst>
                                </p:cTn>
                              </p:par>
                              <p:par>
                                <p:cTn id="67" presetID="1" presetClass="exit" presetSubtype="0" fill="hold" grpId="1" nodeType="withEffect">
                                  <p:stCondLst>
                                    <p:cond delay="0"/>
                                  </p:stCondLst>
                                  <p:childTnLst>
                                    <p:set>
                                      <p:cBhvr>
                                        <p:cTn id="68" dur="1" fill="hold">
                                          <p:stCondLst>
                                            <p:cond delay="0"/>
                                          </p:stCondLst>
                                        </p:cTn>
                                        <p:tgtEl>
                                          <p:spTgt spid="39733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7327" grpId="0" animBg="1"/>
      <p:bldP spid="397328" grpId="0" animBg="1"/>
      <p:bldP spid="397329" grpId="0" animBg="1"/>
      <p:bldP spid="397330" grpId="0" animBg="1"/>
      <p:bldP spid="397331" grpId="0" animBg="1"/>
      <p:bldP spid="397332" grpId="0" animBg="1"/>
      <p:bldP spid="397361" grpId="0" animBg="1"/>
      <p:bldP spid="397362" grpId="0" animBg="1"/>
      <p:bldP spid="397363" grpId="0" animBg="1"/>
      <p:bldP spid="397367" grpId="0" animBg="1"/>
      <p:bldP spid="397368" grpId="0" animBg="1"/>
      <p:bldP spid="397369" grpId="0" animBg="1"/>
      <p:bldP spid="397370" grpId="0" animBg="1"/>
      <p:bldP spid="397371" grpId="0" animBg="1"/>
      <p:bldP spid="397372" grpId="0" animBg="1"/>
      <p:bldP spid="397388" grpId="0"/>
      <p:bldP spid="397334" grpId="0" animBg="1"/>
      <p:bldP spid="397334" grpId="1" animBg="1"/>
      <p:bldP spid="397336" grpId="0" animBg="1"/>
      <p:bldP spid="397336" grpId="1" animBg="1"/>
      <p:bldP spid="397333" grpId="0" animBg="1"/>
      <p:bldP spid="397333" grpId="1"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1410" name="Rectangle 2"/>
          <p:cNvSpPr>
            <a:spLocks noGrp="1" noChangeArrowheads="1"/>
          </p:cNvSpPr>
          <p:nvPr>
            <p:ph type="title"/>
          </p:nvPr>
        </p:nvSpPr>
        <p:spPr/>
        <p:txBody>
          <a:bodyPr>
            <a:normAutofit fontScale="90000"/>
          </a:bodyPr>
          <a:lstStyle/>
          <a:p>
            <a:r>
              <a:rPr lang="en-US"/>
              <a:t>Again, But Superscalar</a:t>
            </a:r>
          </a:p>
        </p:txBody>
      </p:sp>
      <p:sp>
        <p:nvSpPr>
          <p:cNvPr id="401411" name="Rectangle 3"/>
          <p:cNvSpPr>
            <a:spLocks noChangeArrowheads="1"/>
          </p:cNvSpPr>
          <p:nvPr/>
        </p:nvSpPr>
        <p:spPr bwMode="auto">
          <a:xfrm>
            <a:off x="2814637" y="2063750"/>
            <a:ext cx="606425" cy="303213"/>
          </a:xfrm>
          <a:prstGeom prst="rect">
            <a:avLst/>
          </a:prstGeom>
          <a:solidFill>
            <a:srgbClr val="00FF00"/>
          </a:solidFill>
          <a:ln w="9525">
            <a:solidFill>
              <a:schemeClr val="tx1"/>
            </a:solidFill>
            <a:miter lim="800000"/>
            <a:headEnd/>
            <a:tailEnd/>
          </a:ln>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a:solidFill>
                  <a:srgbClr val="000000"/>
                </a:solidFill>
                <a:latin typeface="Gill Sans MT" pitchFamily="34" charset="0"/>
              </a:rPr>
              <a:t>A</a:t>
            </a:r>
          </a:p>
        </p:txBody>
      </p:sp>
      <p:sp>
        <p:nvSpPr>
          <p:cNvPr id="401412" name="Rectangle 4"/>
          <p:cNvSpPr>
            <a:spLocks noChangeArrowheads="1"/>
          </p:cNvSpPr>
          <p:nvPr/>
        </p:nvSpPr>
        <p:spPr bwMode="auto">
          <a:xfrm>
            <a:off x="2814637" y="2366963"/>
            <a:ext cx="606425" cy="303212"/>
          </a:xfrm>
          <a:prstGeom prst="rect">
            <a:avLst/>
          </a:prstGeom>
          <a:solidFill>
            <a:schemeClr val="accent1"/>
          </a:solidFill>
          <a:ln w="9525">
            <a:solidFill>
              <a:schemeClr val="tx1"/>
            </a:solidFill>
            <a:miter lim="800000"/>
            <a:headEnd/>
            <a:tailEnd/>
          </a:ln>
          <a:effectLst/>
          <a:scene3d>
            <a:camera prst="orthographicFront">
              <a:rot lat="0" lon="0" rev="0"/>
            </a:camera>
            <a:lightRig rig="balanced" dir="t">
              <a:rot lat="0" lon="0" rev="8700000"/>
            </a:lightRig>
          </a:scene3d>
          <a:sp3d>
            <a:bevelT w="190500" h="38100"/>
          </a:sp3d>
        </p:spPr>
        <p:txBody>
          <a:bodyPr wrap="none" anchor="ctr"/>
          <a:lstStyle/>
          <a:p>
            <a:pPr fontAlgn="base">
              <a:spcBef>
                <a:spcPct val="0"/>
              </a:spcBef>
              <a:spcAft>
                <a:spcPct val="0"/>
              </a:spcAft>
            </a:pPr>
            <a:endParaRPr lang="en-US">
              <a:solidFill>
                <a:srgbClr val="000000"/>
              </a:solidFill>
              <a:latin typeface="Gill Sans MT" pitchFamily="34" charset="0"/>
            </a:endParaRPr>
          </a:p>
        </p:txBody>
      </p:sp>
      <p:sp>
        <p:nvSpPr>
          <p:cNvPr id="401413" name="Rectangle 5"/>
          <p:cNvSpPr>
            <a:spLocks noChangeArrowheads="1"/>
          </p:cNvSpPr>
          <p:nvPr/>
        </p:nvSpPr>
        <p:spPr bwMode="auto">
          <a:xfrm>
            <a:off x="2813050" y="2671763"/>
            <a:ext cx="620713" cy="303212"/>
          </a:xfrm>
          <a:prstGeom prst="rect">
            <a:avLst/>
          </a:prstGeom>
          <a:solidFill>
            <a:schemeClr val="accent1"/>
          </a:solidFill>
          <a:ln w="9525">
            <a:solidFill>
              <a:schemeClr val="tx1"/>
            </a:solidFill>
            <a:miter lim="800000"/>
            <a:headEnd/>
            <a:tailEnd/>
          </a:ln>
          <a:effectLst/>
          <a:scene3d>
            <a:camera prst="orthographicFront">
              <a:rot lat="0" lon="0" rev="0"/>
            </a:camera>
            <a:lightRig rig="balanced" dir="t">
              <a:rot lat="0" lon="0" rev="8700000"/>
            </a:lightRig>
          </a:scene3d>
          <a:sp3d>
            <a:bevelT w="190500" h="38100"/>
          </a:sp3d>
        </p:spPr>
        <p:txBody>
          <a:bodyPr wrap="none" anchor="ctr"/>
          <a:lstStyle/>
          <a:p>
            <a:pPr fontAlgn="base">
              <a:spcBef>
                <a:spcPct val="0"/>
              </a:spcBef>
              <a:spcAft>
                <a:spcPct val="0"/>
              </a:spcAft>
            </a:pPr>
            <a:endParaRPr lang="en-US">
              <a:solidFill>
                <a:srgbClr val="000000"/>
              </a:solidFill>
              <a:latin typeface="Gill Sans MT" pitchFamily="34" charset="0"/>
            </a:endParaRPr>
          </a:p>
        </p:txBody>
      </p:sp>
      <p:sp>
        <p:nvSpPr>
          <p:cNvPr id="401414" name="Rectangle 6"/>
          <p:cNvSpPr>
            <a:spLocks noChangeArrowheads="1"/>
          </p:cNvSpPr>
          <p:nvPr/>
        </p:nvSpPr>
        <p:spPr bwMode="auto">
          <a:xfrm>
            <a:off x="2814637" y="2974181"/>
            <a:ext cx="606425" cy="303213"/>
          </a:xfrm>
          <a:prstGeom prst="rect">
            <a:avLst/>
          </a:prstGeom>
          <a:solidFill>
            <a:schemeClr val="accent1"/>
          </a:solidFill>
          <a:ln w="9525">
            <a:solidFill>
              <a:schemeClr val="tx1"/>
            </a:solidFill>
            <a:miter lim="800000"/>
            <a:headEnd/>
            <a:tailEnd/>
          </a:ln>
          <a:effectLst/>
          <a:scene3d>
            <a:camera prst="orthographicFront">
              <a:rot lat="0" lon="0" rev="0"/>
            </a:camera>
            <a:lightRig rig="balanced" dir="t">
              <a:rot lat="0" lon="0" rev="8700000"/>
            </a:lightRig>
          </a:scene3d>
          <a:sp3d>
            <a:bevelT w="190500" h="38100"/>
          </a:sp3d>
        </p:spPr>
        <p:txBody>
          <a:bodyPr wrap="none" anchor="ctr"/>
          <a:lstStyle/>
          <a:p>
            <a:pPr fontAlgn="base">
              <a:spcBef>
                <a:spcPct val="0"/>
              </a:spcBef>
              <a:spcAft>
                <a:spcPct val="0"/>
              </a:spcAft>
            </a:pPr>
            <a:endParaRPr lang="en-US">
              <a:solidFill>
                <a:srgbClr val="000000"/>
              </a:solidFill>
              <a:latin typeface="Gill Sans MT" pitchFamily="34" charset="0"/>
            </a:endParaRPr>
          </a:p>
        </p:txBody>
      </p:sp>
      <p:sp>
        <p:nvSpPr>
          <p:cNvPr id="401415" name="Rectangle 7"/>
          <p:cNvSpPr>
            <a:spLocks noChangeArrowheads="1"/>
          </p:cNvSpPr>
          <p:nvPr/>
        </p:nvSpPr>
        <p:spPr bwMode="auto">
          <a:xfrm>
            <a:off x="2814637" y="1760538"/>
            <a:ext cx="606425" cy="303212"/>
          </a:xfrm>
          <a:prstGeom prst="rect">
            <a:avLst/>
          </a:prstGeom>
          <a:solidFill>
            <a:schemeClr val="accent1"/>
          </a:solidFill>
          <a:ln w="9525">
            <a:solidFill>
              <a:schemeClr val="tx1"/>
            </a:solidFill>
            <a:miter lim="800000"/>
            <a:headEnd/>
            <a:tailEnd/>
          </a:ln>
          <a:effectLst/>
          <a:scene3d>
            <a:camera prst="orthographicFront">
              <a:rot lat="0" lon="0" rev="0"/>
            </a:camera>
            <a:lightRig rig="balanced" dir="t">
              <a:rot lat="0" lon="0" rev="8700000"/>
            </a:lightRig>
          </a:scene3d>
          <a:sp3d>
            <a:bevelT w="190500" h="38100"/>
          </a:sp3d>
        </p:spPr>
        <p:txBody>
          <a:bodyPr wrap="none" anchor="ctr"/>
          <a:lstStyle/>
          <a:p>
            <a:pPr fontAlgn="base">
              <a:spcBef>
                <a:spcPct val="0"/>
              </a:spcBef>
              <a:spcAft>
                <a:spcPct val="0"/>
              </a:spcAft>
            </a:pPr>
            <a:endParaRPr lang="en-US">
              <a:solidFill>
                <a:srgbClr val="000000"/>
              </a:solidFill>
              <a:latin typeface="Gill Sans MT" pitchFamily="34" charset="0"/>
            </a:endParaRPr>
          </a:p>
        </p:txBody>
      </p:sp>
      <p:sp>
        <p:nvSpPr>
          <p:cNvPr id="401416" name="Rectangle 8"/>
          <p:cNvSpPr>
            <a:spLocks noChangeArrowheads="1"/>
          </p:cNvSpPr>
          <p:nvPr/>
        </p:nvSpPr>
        <p:spPr bwMode="auto">
          <a:xfrm>
            <a:off x="2814637" y="3277394"/>
            <a:ext cx="606425" cy="303212"/>
          </a:xfrm>
          <a:prstGeom prst="rect">
            <a:avLst/>
          </a:prstGeom>
          <a:solidFill>
            <a:srgbClr val="00FF00"/>
          </a:solidFill>
          <a:ln w="9525">
            <a:solidFill>
              <a:schemeClr val="tx1"/>
            </a:solidFill>
            <a:miter lim="800000"/>
            <a:headEnd/>
            <a:tailEnd/>
          </a:ln>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a:solidFill>
                  <a:srgbClr val="000000"/>
                </a:solidFill>
                <a:latin typeface="Gill Sans MT" pitchFamily="34" charset="0"/>
              </a:rPr>
              <a:t>B</a:t>
            </a:r>
          </a:p>
        </p:txBody>
      </p:sp>
      <p:sp>
        <p:nvSpPr>
          <p:cNvPr id="401417" name="Rectangle 9"/>
          <p:cNvSpPr>
            <a:spLocks noChangeArrowheads="1"/>
          </p:cNvSpPr>
          <p:nvPr/>
        </p:nvSpPr>
        <p:spPr bwMode="auto">
          <a:xfrm>
            <a:off x="2814637" y="3582194"/>
            <a:ext cx="606425" cy="303212"/>
          </a:xfrm>
          <a:prstGeom prst="rect">
            <a:avLst/>
          </a:prstGeom>
          <a:solidFill>
            <a:schemeClr val="accent1"/>
          </a:solidFill>
          <a:ln w="9525">
            <a:solidFill>
              <a:schemeClr val="tx1"/>
            </a:solidFill>
            <a:miter lim="800000"/>
            <a:headEnd/>
            <a:tailEnd/>
          </a:ln>
          <a:effectLst/>
          <a:scene3d>
            <a:camera prst="orthographicFront">
              <a:rot lat="0" lon="0" rev="0"/>
            </a:camera>
            <a:lightRig rig="balanced" dir="t">
              <a:rot lat="0" lon="0" rev="8700000"/>
            </a:lightRig>
          </a:scene3d>
          <a:sp3d>
            <a:bevelT w="190500" h="38100"/>
          </a:sp3d>
        </p:spPr>
        <p:txBody>
          <a:bodyPr wrap="none" anchor="ctr"/>
          <a:lstStyle/>
          <a:p>
            <a:pPr fontAlgn="base">
              <a:spcBef>
                <a:spcPct val="0"/>
              </a:spcBef>
              <a:spcAft>
                <a:spcPct val="0"/>
              </a:spcAft>
            </a:pPr>
            <a:endParaRPr lang="en-US">
              <a:solidFill>
                <a:srgbClr val="000000"/>
              </a:solidFill>
              <a:latin typeface="Gill Sans MT" pitchFamily="34" charset="0"/>
            </a:endParaRPr>
          </a:p>
        </p:txBody>
      </p:sp>
      <p:sp>
        <p:nvSpPr>
          <p:cNvPr id="401418" name="Rectangle 10"/>
          <p:cNvSpPr>
            <a:spLocks noChangeArrowheads="1"/>
          </p:cNvSpPr>
          <p:nvPr/>
        </p:nvSpPr>
        <p:spPr bwMode="auto">
          <a:xfrm>
            <a:off x="2814637" y="3885406"/>
            <a:ext cx="606425" cy="303213"/>
          </a:xfrm>
          <a:prstGeom prst="rect">
            <a:avLst/>
          </a:prstGeom>
          <a:solidFill>
            <a:schemeClr val="accent1"/>
          </a:solidFill>
          <a:ln w="9525">
            <a:solidFill>
              <a:schemeClr val="tx1"/>
            </a:solidFill>
            <a:miter lim="800000"/>
            <a:headEnd/>
            <a:tailEnd/>
          </a:ln>
          <a:effectLst/>
          <a:scene3d>
            <a:camera prst="orthographicFront">
              <a:rot lat="0" lon="0" rev="0"/>
            </a:camera>
            <a:lightRig rig="balanced" dir="t">
              <a:rot lat="0" lon="0" rev="8700000"/>
            </a:lightRig>
          </a:scene3d>
          <a:sp3d>
            <a:bevelT w="190500" h="38100"/>
          </a:sp3d>
        </p:spPr>
        <p:txBody>
          <a:bodyPr wrap="none" anchor="ctr"/>
          <a:lstStyle/>
          <a:p>
            <a:pPr fontAlgn="base">
              <a:spcBef>
                <a:spcPct val="0"/>
              </a:spcBef>
              <a:spcAft>
                <a:spcPct val="0"/>
              </a:spcAft>
            </a:pPr>
            <a:endParaRPr lang="en-US">
              <a:solidFill>
                <a:srgbClr val="000000"/>
              </a:solidFill>
              <a:latin typeface="Gill Sans MT" pitchFamily="34" charset="0"/>
            </a:endParaRPr>
          </a:p>
        </p:txBody>
      </p:sp>
      <p:sp>
        <p:nvSpPr>
          <p:cNvPr id="401419" name="AutoShape 11"/>
          <p:cNvSpPr>
            <a:spLocks noChangeArrowheads="1"/>
          </p:cNvSpPr>
          <p:nvPr/>
        </p:nvSpPr>
        <p:spPr bwMode="auto">
          <a:xfrm>
            <a:off x="3660775" y="1760538"/>
            <a:ext cx="682625" cy="2428875"/>
          </a:xfrm>
          <a:prstGeom prst="roundRect">
            <a:avLst>
              <a:gd name="adj" fmla="val 16667"/>
            </a:avLst>
          </a:prstGeom>
          <a:solidFill>
            <a:schemeClr val="accent1"/>
          </a:solidFill>
          <a:ln w="9525">
            <a:solidFill>
              <a:schemeClr val="tx1"/>
            </a:solidFill>
            <a:round/>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vert="eaVert" wrap="none" anchor="ctr"/>
          <a:lstStyle/>
          <a:p>
            <a:pPr algn="ctr" fontAlgn="base">
              <a:spcBef>
                <a:spcPct val="0"/>
              </a:spcBef>
              <a:spcAft>
                <a:spcPct val="0"/>
              </a:spcAft>
            </a:pPr>
            <a:r>
              <a:rPr lang="en-US">
                <a:solidFill>
                  <a:srgbClr val="000000"/>
                </a:solidFill>
                <a:latin typeface="Gill Sans MT" pitchFamily="34" charset="0"/>
              </a:rPr>
              <a:t>Select Logic</a:t>
            </a:r>
          </a:p>
        </p:txBody>
      </p:sp>
      <p:sp>
        <p:nvSpPr>
          <p:cNvPr id="401420" name="Line 12"/>
          <p:cNvSpPr>
            <a:spLocks noChangeShapeType="1"/>
          </p:cNvSpPr>
          <p:nvPr/>
        </p:nvSpPr>
        <p:spPr bwMode="auto">
          <a:xfrm>
            <a:off x="3432175" y="2290763"/>
            <a:ext cx="228600" cy="0"/>
          </a:xfrm>
          <a:prstGeom prst="line">
            <a:avLst/>
          </a:prstGeom>
          <a:noFill/>
          <a:ln w="9525">
            <a:solidFill>
              <a:schemeClr val="tx1"/>
            </a:solidFill>
            <a:round/>
            <a:headEnd/>
            <a:tailEnd type="triangle" w="med" len="med"/>
          </a:ln>
          <a:effectLst/>
        </p:spPr>
        <p:txBody>
          <a:bodyPr/>
          <a:lstStyle/>
          <a:p>
            <a:pPr fontAlgn="base">
              <a:spcBef>
                <a:spcPct val="0"/>
              </a:spcBef>
              <a:spcAft>
                <a:spcPct val="0"/>
              </a:spcAft>
            </a:pPr>
            <a:endParaRPr lang="en-US">
              <a:solidFill>
                <a:srgbClr val="000000"/>
              </a:solidFill>
              <a:latin typeface="Gill Sans MT" pitchFamily="34" charset="0"/>
            </a:endParaRPr>
          </a:p>
        </p:txBody>
      </p:sp>
      <p:sp>
        <p:nvSpPr>
          <p:cNvPr id="401421" name="Line 13"/>
          <p:cNvSpPr>
            <a:spLocks noChangeShapeType="1"/>
          </p:cNvSpPr>
          <p:nvPr/>
        </p:nvSpPr>
        <p:spPr bwMode="auto">
          <a:xfrm flipH="1">
            <a:off x="3432175" y="2139950"/>
            <a:ext cx="228600" cy="0"/>
          </a:xfrm>
          <a:prstGeom prst="line">
            <a:avLst/>
          </a:prstGeom>
          <a:noFill/>
          <a:ln w="9525">
            <a:solidFill>
              <a:schemeClr val="tx1"/>
            </a:solidFill>
            <a:round/>
            <a:headEnd/>
            <a:tailEnd type="triangle" w="med" len="med"/>
          </a:ln>
          <a:effectLst/>
        </p:spPr>
        <p:txBody>
          <a:bodyPr/>
          <a:lstStyle/>
          <a:p>
            <a:pPr fontAlgn="base">
              <a:spcBef>
                <a:spcPct val="0"/>
              </a:spcBef>
              <a:spcAft>
                <a:spcPct val="0"/>
              </a:spcAft>
            </a:pPr>
            <a:endParaRPr lang="en-US">
              <a:solidFill>
                <a:srgbClr val="000000"/>
              </a:solidFill>
              <a:latin typeface="Gill Sans MT" pitchFamily="34" charset="0"/>
            </a:endParaRPr>
          </a:p>
        </p:txBody>
      </p:sp>
      <p:sp>
        <p:nvSpPr>
          <p:cNvPr id="401422" name="Rectangle 14"/>
          <p:cNvSpPr>
            <a:spLocks noChangeArrowheads="1"/>
          </p:cNvSpPr>
          <p:nvPr/>
        </p:nvSpPr>
        <p:spPr bwMode="auto">
          <a:xfrm>
            <a:off x="2433637" y="2065338"/>
            <a:ext cx="379413" cy="303212"/>
          </a:xfrm>
          <a:prstGeom prst="rect">
            <a:avLst/>
          </a:prstGeom>
          <a:solidFill>
            <a:schemeClr val="accent1"/>
          </a:solidFill>
          <a:ln w="9525">
            <a:solidFill>
              <a:schemeClr val="tx1"/>
            </a:solidFill>
            <a:miter lim="800000"/>
            <a:headEnd/>
            <a:tailEnd/>
          </a:ln>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a:solidFill>
                  <a:srgbClr val="000000"/>
                </a:solidFill>
                <a:latin typeface="Gill Sans MT" pitchFamily="34" charset="0"/>
              </a:rPr>
              <a:t>S</a:t>
            </a:r>
            <a:r>
              <a:rPr lang="en-US" baseline="-25000">
                <a:solidFill>
                  <a:srgbClr val="000000"/>
                </a:solidFill>
                <a:latin typeface="Gill Sans MT" pitchFamily="34" charset="0"/>
              </a:rPr>
              <a:t>R</a:t>
            </a:r>
          </a:p>
        </p:txBody>
      </p:sp>
      <p:sp>
        <p:nvSpPr>
          <p:cNvPr id="401423" name="Rectangle 15"/>
          <p:cNvSpPr>
            <a:spLocks noChangeArrowheads="1"/>
          </p:cNvSpPr>
          <p:nvPr/>
        </p:nvSpPr>
        <p:spPr bwMode="auto">
          <a:xfrm>
            <a:off x="2433637" y="2368550"/>
            <a:ext cx="379413" cy="303213"/>
          </a:xfrm>
          <a:prstGeom prst="rect">
            <a:avLst/>
          </a:prstGeom>
          <a:solidFill>
            <a:schemeClr val="accent1"/>
          </a:solidFill>
          <a:ln w="9525">
            <a:solidFill>
              <a:schemeClr val="tx1"/>
            </a:solidFill>
            <a:miter lim="800000"/>
            <a:headEnd/>
            <a:tailEnd/>
          </a:ln>
          <a:effectLst/>
          <a:scene3d>
            <a:camera prst="orthographicFront">
              <a:rot lat="0" lon="0" rev="0"/>
            </a:camera>
            <a:lightRig rig="balanced" dir="t">
              <a:rot lat="0" lon="0" rev="8700000"/>
            </a:lightRig>
          </a:scene3d>
          <a:sp3d>
            <a:bevelT w="190500" h="38100"/>
          </a:sp3d>
        </p:spPr>
        <p:txBody>
          <a:bodyPr wrap="none" anchor="ctr"/>
          <a:lstStyle/>
          <a:p>
            <a:pPr fontAlgn="base">
              <a:spcBef>
                <a:spcPct val="0"/>
              </a:spcBef>
              <a:spcAft>
                <a:spcPct val="0"/>
              </a:spcAft>
            </a:pPr>
            <a:endParaRPr lang="en-US">
              <a:solidFill>
                <a:srgbClr val="000000"/>
              </a:solidFill>
              <a:latin typeface="Gill Sans MT" pitchFamily="34" charset="0"/>
            </a:endParaRPr>
          </a:p>
        </p:txBody>
      </p:sp>
      <p:sp>
        <p:nvSpPr>
          <p:cNvPr id="401424" name="Rectangle 16"/>
          <p:cNvSpPr>
            <a:spLocks noChangeArrowheads="1"/>
          </p:cNvSpPr>
          <p:nvPr/>
        </p:nvSpPr>
        <p:spPr bwMode="auto">
          <a:xfrm>
            <a:off x="2446338" y="2671763"/>
            <a:ext cx="368299" cy="303212"/>
          </a:xfrm>
          <a:prstGeom prst="rect">
            <a:avLst/>
          </a:prstGeom>
          <a:solidFill>
            <a:schemeClr val="accent1"/>
          </a:solidFill>
          <a:ln w="9525">
            <a:solidFill>
              <a:schemeClr val="tx1"/>
            </a:solidFill>
            <a:miter lim="800000"/>
            <a:headEnd/>
            <a:tailEnd/>
          </a:ln>
          <a:effectLst/>
          <a:scene3d>
            <a:camera prst="orthographicFront">
              <a:rot lat="0" lon="0" rev="0"/>
            </a:camera>
            <a:lightRig rig="balanced" dir="t">
              <a:rot lat="0" lon="0" rev="8700000"/>
            </a:lightRig>
          </a:scene3d>
          <a:sp3d>
            <a:bevelT w="190500" h="38100"/>
          </a:sp3d>
        </p:spPr>
        <p:txBody>
          <a:bodyPr wrap="none" anchor="ctr"/>
          <a:lstStyle/>
          <a:p>
            <a:pPr fontAlgn="base">
              <a:spcBef>
                <a:spcPct val="0"/>
              </a:spcBef>
              <a:spcAft>
                <a:spcPct val="0"/>
              </a:spcAft>
            </a:pPr>
            <a:endParaRPr lang="en-US">
              <a:solidFill>
                <a:srgbClr val="000000"/>
              </a:solidFill>
              <a:latin typeface="Gill Sans MT" pitchFamily="34" charset="0"/>
            </a:endParaRPr>
          </a:p>
        </p:txBody>
      </p:sp>
      <p:sp>
        <p:nvSpPr>
          <p:cNvPr id="401425" name="Rectangle 17"/>
          <p:cNvSpPr>
            <a:spLocks noChangeArrowheads="1"/>
          </p:cNvSpPr>
          <p:nvPr/>
        </p:nvSpPr>
        <p:spPr bwMode="auto">
          <a:xfrm>
            <a:off x="2433637" y="2974181"/>
            <a:ext cx="379413" cy="303213"/>
          </a:xfrm>
          <a:prstGeom prst="rect">
            <a:avLst/>
          </a:prstGeom>
          <a:solidFill>
            <a:srgbClr val="99CC00"/>
          </a:solidFill>
          <a:ln w="9525">
            <a:solidFill>
              <a:schemeClr val="tx1"/>
            </a:solidFill>
            <a:miter lim="800000"/>
            <a:headEnd/>
            <a:tailEnd/>
          </a:ln>
          <a:effectLst/>
          <a:scene3d>
            <a:camera prst="orthographicFront">
              <a:rot lat="0" lon="0" rev="0"/>
            </a:camera>
            <a:lightRig rig="balanced" dir="t">
              <a:rot lat="0" lon="0" rev="8700000"/>
            </a:lightRig>
          </a:scene3d>
          <a:sp3d>
            <a:bevelT w="190500" h="38100"/>
          </a:sp3d>
        </p:spPr>
        <p:txBody>
          <a:bodyPr wrap="none" anchor="ctr"/>
          <a:lstStyle/>
          <a:p>
            <a:pPr fontAlgn="base">
              <a:spcBef>
                <a:spcPct val="0"/>
              </a:spcBef>
              <a:spcAft>
                <a:spcPct val="0"/>
              </a:spcAft>
            </a:pPr>
            <a:endParaRPr lang="en-US">
              <a:solidFill>
                <a:srgbClr val="000000"/>
              </a:solidFill>
              <a:latin typeface="Gill Sans MT" pitchFamily="34" charset="0"/>
            </a:endParaRPr>
          </a:p>
        </p:txBody>
      </p:sp>
      <p:sp>
        <p:nvSpPr>
          <p:cNvPr id="401426" name="Rectangle 18"/>
          <p:cNvSpPr>
            <a:spLocks noChangeArrowheads="1"/>
          </p:cNvSpPr>
          <p:nvPr/>
        </p:nvSpPr>
        <p:spPr bwMode="auto">
          <a:xfrm>
            <a:off x="2435225" y="3277394"/>
            <a:ext cx="379412" cy="303212"/>
          </a:xfrm>
          <a:prstGeom prst="rect">
            <a:avLst/>
          </a:prstGeom>
          <a:solidFill>
            <a:schemeClr val="accent1"/>
          </a:solidFill>
          <a:ln w="9525">
            <a:solidFill>
              <a:schemeClr val="tx1"/>
            </a:solidFill>
            <a:miter lim="800000"/>
            <a:headEnd/>
            <a:tailEnd/>
          </a:ln>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a:solidFill>
                  <a:srgbClr val="000000"/>
                </a:solidFill>
                <a:latin typeface="Gill Sans MT" pitchFamily="34" charset="0"/>
              </a:rPr>
              <a:t>S</a:t>
            </a:r>
            <a:r>
              <a:rPr lang="en-US" baseline="-25000">
                <a:solidFill>
                  <a:srgbClr val="000000"/>
                </a:solidFill>
                <a:latin typeface="Gill Sans MT" pitchFamily="34" charset="0"/>
              </a:rPr>
              <a:t>R</a:t>
            </a:r>
          </a:p>
        </p:txBody>
      </p:sp>
      <p:sp>
        <p:nvSpPr>
          <p:cNvPr id="401427" name="Rectangle 19"/>
          <p:cNvSpPr>
            <a:spLocks noChangeArrowheads="1"/>
          </p:cNvSpPr>
          <p:nvPr/>
        </p:nvSpPr>
        <p:spPr bwMode="auto">
          <a:xfrm>
            <a:off x="2433637" y="3582194"/>
            <a:ext cx="379413" cy="303212"/>
          </a:xfrm>
          <a:prstGeom prst="rect">
            <a:avLst/>
          </a:prstGeom>
          <a:solidFill>
            <a:srgbClr val="CC99FF"/>
          </a:solidFill>
          <a:ln w="9525">
            <a:solidFill>
              <a:schemeClr val="tx1"/>
            </a:solidFill>
            <a:miter lim="800000"/>
            <a:headEnd/>
            <a:tailEnd/>
          </a:ln>
          <a:effectLst/>
          <a:scene3d>
            <a:camera prst="orthographicFront">
              <a:rot lat="0" lon="0" rev="0"/>
            </a:camera>
            <a:lightRig rig="balanced" dir="t">
              <a:rot lat="0" lon="0" rev="8700000"/>
            </a:lightRig>
          </a:scene3d>
          <a:sp3d>
            <a:bevelT w="190500" h="38100"/>
          </a:sp3d>
        </p:spPr>
        <p:txBody>
          <a:bodyPr wrap="none" anchor="ctr"/>
          <a:lstStyle/>
          <a:p>
            <a:pPr fontAlgn="base">
              <a:spcBef>
                <a:spcPct val="0"/>
              </a:spcBef>
              <a:spcAft>
                <a:spcPct val="0"/>
              </a:spcAft>
            </a:pPr>
            <a:endParaRPr lang="en-US">
              <a:solidFill>
                <a:srgbClr val="000000"/>
              </a:solidFill>
              <a:latin typeface="Gill Sans MT" pitchFamily="34" charset="0"/>
            </a:endParaRPr>
          </a:p>
        </p:txBody>
      </p:sp>
      <p:sp>
        <p:nvSpPr>
          <p:cNvPr id="401428" name="Rectangle 20"/>
          <p:cNvSpPr>
            <a:spLocks noChangeArrowheads="1"/>
          </p:cNvSpPr>
          <p:nvPr/>
        </p:nvSpPr>
        <p:spPr bwMode="auto">
          <a:xfrm>
            <a:off x="2433637" y="3885406"/>
            <a:ext cx="379413" cy="303213"/>
          </a:xfrm>
          <a:prstGeom prst="rect">
            <a:avLst/>
          </a:prstGeom>
          <a:solidFill>
            <a:schemeClr val="accent1"/>
          </a:solidFill>
          <a:ln w="9525">
            <a:solidFill>
              <a:schemeClr val="tx1"/>
            </a:solidFill>
            <a:miter lim="800000"/>
            <a:headEnd/>
            <a:tailEnd/>
          </a:ln>
          <a:effectLst/>
          <a:scene3d>
            <a:camera prst="orthographicFront">
              <a:rot lat="0" lon="0" rev="0"/>
            </a:camera>
            <a:lightRig rig="balanced" dir="t">
              <a:rot lat="0" lon="0" rev="8700000"/>
            </a:lightRig>
          </a:scene3d>
          <a:sp3d>
            <a:bevelT w="190500" h="38100"/>
          </a:sp3d>
        </p:spPr>
        <p:txBody>
          <a:bodyPr wrap="none" anchor="ctr"/>
          <a:lstStyle/>
          <a:p>
            <a:pPr fontAlgn="base">
              <a:spcBef>
                <a:spcPct val="0"/>
              </a:spcBef>
              <a:spcAft>
                <a:spcPct val="0"/>
              </a:spcAft>
            </a:pPr>
            <a:endParaRPr lang="en-US">
              <a:solidFill>
                <a:srgbClr val="000000"/>
              </a:solidFill>
              <a:latin typeface="Gill Sans MT" pitchFamily="34" charset="0"/>
            </a:endParaRPr>
          </a:p>
        </p:txBody>
      </p:sp>
      <p:sp>
        <p:nvSpPr>
          <p:cNvPr id="401429" name="Rectangle 21"/>
          <p:cNvSpPr>
            <a:spLocks noChangeArrowheads="1"/>
          </p:cNvSpPr>
          <p:nvPr/>
        </p:nvSpPr>
        <p:spPr bwMode="auto">
          <a:xfrm>
            <a:off x="2433637" y="1760538"/>
            <a:ext cx="379413" cy="303212"/>
          </a:xfrm>
          <a:prstGeom prst="rect">
            <a:avLst/>
          </a:prstGeom>
          <a:solidFill>
            <a:schemeClr val="accent1"/>
          </a:solidFill>
          <a:ln w="9525">
            <a:solidFill>
              <a:schemeClr val="tx1"/>
            </a:solidFill>
            <a:miter lim="800000"/>
            <a:headEnd/>
            <a:tailEnd/>
          </a:ln>
          <a:effectLst/>
          <a:scene3d>
            <a:camera prst="orthographicFront">
              <a:rot lat="0" lon="0" rev="0"/>
            </a:camera>
            <a:lightRig rig="balanced" dir="t">
              <a:rot lat="0" lon="0" rev="8700000"/>
            </a:lightRig>
          </a:scene3d>
          <a:sp3d>
            <a:bevelT w="190500" h="38100"/>
          </a:sp3d>
        </p:spPr>
        <p:txBody>
          <a:bodyPr wrap="none" anchor="ctr"/>
          <a:lstStyle/>
          <a:p>
            <a:pPr fontAlgn="base">
              <a:spcBef>
                <a:spcPct val="0"/>
              </a:spcBef>
              <a:spcAft>
                <a:spcPct val="0"/>
              </a:spcAft>
            </a:pPr>
            <a:endParaRPr lang="en-US">
              <a:solidFill>
                <a:srgbClr val="000000"/>
              </a:solidFill>
              <a:latin typeface="Gill Sans MT" pitchFamily="34" charset="0"/>
            </a:endParaRPr>
          </a:p>
        </p:txBody>
      </p:sp>
      <p:sp>
        <p:nvSpPr>
          <p:cNvPr id="401430" name="Rectangle 22"/>
          <p:cNvSpPr>
            <a:spLocks noChangeArrowheads="1"/>
          </p:cNvSpPr>
          <p:nvPr/>
        </p:nvSpPr>
        <p:spPr bwMode="auto">
          <a:xfrm>
            <a:off x="1676400" y="2065338"/>
            <a:ext cx="379412" cy="303212"/>
          </a:xfrm>
          <a:prstGeom prst="rect">
            <a:avLst/>
          </a:prstGeom>
          <a:solidFill>
            <a:srgbClr val="CC99FF"/>
          </a:solidFill>
          <a:ln w="9525">
            <a:solidFill>
              <a:schemeClr val="tx1"/>
            </a:solidFill>
            <a:miter lim="800000"/>
            <a:headEnd/>
            <a:tailEnd/>
          </a:ln>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a:solidFill>
                  <a:srgbClr val="000000"/>
                </a:solidFill>
                <a:latin typeface="Gill Sans MT" pitchFamily="34" charset="0"/>
              </a:rPr>
              <a:t>D</a:t>
            </a:r>
          </a:p>
        </p:txBody>
      </p:sp>
      <p:sp>
        <p:nvSpPr>
          <p:cNvPr id="401431" name="Rectangle 23"/>
          <p:cNvSpPr>
            <a:spLocks noChangeArrowheads="1"/>
          </p:cNvSpPr>
          <p:nvPr/>
        </p:nvSpPr>
        <p:spPr bwMode="auto">
          <a:xfrm>
            <a:off x="1676400" y="2368550"/>
            <a:ext cx="379412" cy="303213"/>
          </a:xfrm>
          <a:prstGeom prst="rect">
            <a:avLst/>
          </a:prstGeom>
          <a:solidFill>
            <a:schemeClr val="accent1"/>
          </a:solidFill>
          <a:ln w="9525">
            <a:solidFill>
              <a:schemeClr val="tx1"/>
            </a:solidFill>
            <a:miter lim="800000"/>
            <a:headEnd/>
            <a:tailEnd/>
          </a:ln>
          <a:effectLst/>
          <a:scene3d>
            <a:camera prst="orthographicFront">
              <a:rot lat="0" lon="0" rev="0"/>
            </a:camera>
            <a:lightRig rig="balanced" dir="t">
              <a:rot lat="0" lon="0" rev="8700000"/>
            </a:lightRig>
          </a:scene3d>
          <a:sp3d>
            <a:bevelT w="190500" h="38100"/>
          </a:sp3d>
        </p:spPr>
        <p:txBody>
          <a:bodyPr wrap="none" anchor="ctr"/>
          <a:lstStyle/>
          <a:p>
            <a:pPr fontAlgn="base">
              <a:spcBef>
                <a:spcPct val="0"/>
              </a:spcBef>
              <a:spcAft>
                <a:spcPct val="0"/>
              </a:spcAft>
            </a:pPr>
            <a:endParaRPr lang="en-US">
              <a:solidFill>
                <a:srgbClr val="000000"/>
              </a:solidFill>
              <a:latin typeface="Gill Sans MT" pitchFamily="34" charset="0"/>
            </a:endParaRPr>
          </a:p>
        </p:txBody>
      </p:sp>
      <p:sp>
        <p:nvSpPr>
          <p:cNvPr id="401432" name="Rectangle 24"/>
          <p:cNvSpPr>
            <a:spLocks noChangeArrowheads="1"/>
          </p:cNvSpPr>
          <p:nvPr/>
        </p:nvSpPr>
        <p:spPr bwMode="auto">
          <a:xfrm>
            <a:off x="1677987" y="2671763"/>
            <a:ext cx="379413" cy="303212"/>
          </a:xfrm>
          <a:prstGeom prst="rect">
            <a:avLst/>
          </a:prstGeom>
          <a:solidFill>
            <a:schemeClr val="accent1"/>
          </a:solidFill>
          <a:ln w="9525">
            <a:solidFill>
              <a:schemeClr val="tx1"/>
            </a:solidFill>
            <a:miter lim="800000"/>
            <a:headEnd/>
            <a:tailEnd/>
          </a:ln>
          <a:effectLst/>
          <a:scene3d>
            <a:camera prst="orthographicFront">
              <a:rot lat="0" lon="0" rev="0"/>
            </a:camera>
            <a:lightRig rig="balanced" dir="t">
              <a:rot lat="0" lon="0" rev="8700000"/>
            </a:lightRig>
          </a:scene3d>
          <a:sp3d>
            <a:bevelT w="190500" h="38100"/>
          </a:sp3d>
        </p:spPr>
        <p:txBody>
          <a:bodyPr wrap="none" anchor="ctr"/>
          <a:lstStyle/>
          <a:p>
            <a:pPr fontAlgn="base">
              <a:spcBef>
                <a:spcPct val="0"/>
              </a:spcBef>
              <a:spcAft>
                <a:spcPct val="0"/>
              </a:spcAft>
            </a:pPr>
            <a:endParaRPr lang="en-US">
              <a:solidFill>
                <a:srgbClr val="000000"/>
              </a:solidFill>
              <a:latin typeface="Gill Sans MT" pitchFamily="34" charset="0"/>
            </a:endParaRPr>
          </a:p>
        </p:txBody>
      </p:sp>
      <p:sp>
        <p:nvSpPr>
          <p:cNvPr id="401433" name="Rectangle 25"/>
          <p:cNvSpPr>
            <a:spLocks noChangeArrowheads="1"/>
          </p:cNvSpPr>
          <p:nvPr/>
        </p:nvSpPr>
        <p:spPr bwMode="auto">
          <a:xfrm>
            <a:off x="1676400" y="2974181"/>
            <a:ext cx="379412" cy="303213"/>
          </a:xfrm>
          <a:prstGeom prst="rect">
            <a:avLst/>
          </a:prstGeom>
          <a:solidFill>
            <a:schemeClr val="accent1"/>
          </a:solidFill>
          <a:ln w="9525">
            <a:solidFill>
              <a:schemeClr val="tx1"/>
            </a:solidFill>
            <a:miter lim="800000"/>
            <a:headEnd/>
            <a:tailEnd/>
          </a:ln>
          <a:effectLst/>
          <a:scene3d>
            <a:camera prst="orthographicFront">
              <a:rot lat="0" lon="0" rev="0"/>
            </a:camera>
            <a:lightRig rig="balanced" dir="t">
              <a:rot lat="0" lon="0" rev="8700000"/>
            </a:lightRig>
          </a:scene3d>
          <a:sp3d>
            <a:bevelT w="190500" h="38100"/>
          </a:sp3d>
        </p:spPr>
        <p:txBody>
          <a:bodyPr wrap="none" anchor="ctr"/>
          <a:lstStyle/>
          <a:p>
            <a:pPr fontAlgn="base">
              <a:spcBef>
                <a:spcPct val="0"/>
              </a:spcBef>
              <a:spcAft>
                <a:spcPct val="0"/>
              </a:spcAft>
            </a:pPr>
            <a:endParaRPr lang="en-US">
              <a:solidFill>
                <a:srgbClr val="000000"/>
              </a:solidFill>
              <a:latin typeface="Gill Sans MT" pitchFamily="34" charset="0"/>
            </a:endParaRPr>
          </a:p>
        </p:txBody>
      </p:sp>
      <p:sp>
        <p:nvSpPr>
          <p:cNvPr id="401434" name="Rectangle 26"/>
          <p:cNvSpPr>
            <a:spLocks noChangeArrowheads="1"/>
          </p:cNvSpPr>
          <p:nvPr/>
        </p:nvSpPr>
        <p:spPr bwMode="auto">
          <a:xfrm>
            <a:off x="1677987" y="3277394"/>
            <a:ext cx="379413" cy="303212"/>
          </a:xfrm>
          <a:prstGeom prst="rect">
            <a:avLst/>
          </a:prstGeom>
          <a:solidFill>
            <a:srgbClr val="99CC00"/>
          </a:solidFill>
          <a:ln w="9525">
            <a:solidFill>
              <a:schemeClr val="tx1"/>
            </a:solidFill>
            <a:miter lim="800000"/>
            <a:headEnd/>
            <a:tailEnd/>
          </a:ln>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a:solidFill>
                  <a:srgbClr val="000000"/>
                </a:solidFill>
                <a:latin typeface="Gill Sans MT" pitchFamily="34" charset="0"/>
              </a:rPr>
              <a:t>D</a:t>
            </a:r>
          </a:p>
        </p:txBody>
      </p:sp>
      <p:sp>
        <p:nvSpPr>
          <p:cNvPr id="401435" name="Rectangle 27"/>
          <p:cNvSpPr>
            <a:spLocks noChangeArrowheads="1"/>
          </p:cNvSpPr>
          <p:nvPr/>
        </p:nvSpPr>
        <p:spPr bwMode="auto">
          <a:xfrm>
            <a:off x="1676400" y="3582194"/>
            <a:ext cx="379412" cy="303212"/>
          </a:xfrm>
          <a:prstGeom prst="rect">
            <a:avLst/>
          </a:prstGeom>
          <a:solidFill>
            <a:schemeClr val="accent1"/>
          </a:solidFill>
          <a:ln w="9525">
            <a:solidFill>
              <a:schemeClr val="tx1"/>
            </a:solidFill>
            <a:miter lim="800000"/>
            <a:headEnd/>
            <a:tailEnd/>
          </a:ln>
          <a:effectLst/>
          <a:scene3d>
            <a:camera prst="orthographicFront">
              <a:rot lat="0" lon="0" rev="0"/>
            </a:camera>
            <a:lightRig rig="balanced" dir="t">
              <a:rot lat="0" lon="0" rev="8700000"/>
            </a:lightRig>
          </a:scene3d>
          <a:sp3d>
            <a:bevelT w="190500" h="38100"/>
          </a:sp3d>
        </p:spPr>
        <p:txBody>
          <a:bodyPr wrap="none" anchor="ctr"/>
          <a:lstStyle/>
          <a:p>
            <a:pPr fontAlgn="base">
              <a:spcBef>
                <a:spcPct val="0"/>
              </a:spcBef>
              <a:spcAft>
                <a:spcPct val="0"/>
              </a:spcAft>
            </a:pPr>
            <a:endParaRPr lang="en-US">
              <a:solidFill>
                <a:srgbClr val="000000"/>
              </a:solidFill>
              <a:latin typeface="Gill Sans MT" pitchFamily="34" charset="0"/>
            </a:endParaRPr>
          </a:p>
        </p:txBody>
      </p:sp>
      <p:sp>
        <p:nvSpPr>
          <p:cNvPr id="401436" name="Rectangle 28"/>
          <p:cNvSpPr>
            <a:spLocks noChangeArrowheads="1"/>
          </p:cNvSpPr>
          <p:nvPr/>
        </p:nvSpPr>
        <p:spPr bwMode="auto">
          <a:xfrm>
            <a:off x="1676400" y="3885406"/>
            <a:ext cx="379412" cy="303213"/>
          </a:xfrm>
          <a:prstGeom prst="rect">
            <a:avLst/>
          </a:prstGeom>
          <a:solidFill>
            <a:schemeClr val="accent1"/>
          </a:solidFill>
          <a:ln w="9525">
            <a:solidFill>
              <a:schemeClr val="tx1"/>
            </a:solidFill>
            <a:miter lim="800000"/>
            <a:headEnd/>
            <a:tailEnd/>
          </a:ln>
          <a:effectLst/>
          <a:scene3d>
            <a:camera prst="orthographicFront">
              <a:rot lat="0" lon="0" rev="0"/>
            </a:camera>
            <a:lightRig rig="balanced" dir="t">
              <a:rot lat="0" lon="0" rev="8700000"/>
            </a:lightRig>
          </a:scene3d>
          <a:sp3d>
            <a:bevelT w="190500" h="38100"/>
          </a:sp3d>
        </p:spPr>
        <p:txBody>
          <a:bodyPr wrap="none" anchor="ctr"/>
          <a:lstStyle/>
          <a:p>
            <a:pPr fontAlgn="base">
              <a:spcBef>
                <a:spcPct val="0"/>
              </a:spcBef>
              <a:spcAft>
                <a:spcPct val="0"/>
              </a:spcAft>
            </a:pPr>
            <a:endParaRPr lang="en-US">
              <a:solidFill>
                <a:srgbClr val="000000"/>
              </a:solidFill>
              <a:latin typeface="Gill Sans MT" pitchFamily="34" charset="0"/>
            </a:endParaRPr>
          </a:p>
        </p:txBody>
      </p:sp>
      <p:sp>
        <p:nvSpPr>
          <p:cNvPr id="401437" name="Rectangle 29"/>
          <p:cNvSpPr>
            <a:spLocks noChangeArrowheads="1"/>
          </p:cNvSpPr>
          <p:nvPr/>
        </p:nvSpPr>
        <p:spPr bwMode="auto">
          <a:xfrm>
            <a:off x="1676400" y="1760538"/>
            <a:ext cx="379412" cy="303212"/>
          </a:xfrm>
          <a:prstGeom prst="rect">
            <a:avLst/>
          </a:prstGeom>
          <a:solidFill>
            <a:schemeClr val="accent1"/>
          </a:solidFill>
          <a:ln w="9525">
            <a:solidFill>
              <a:schemeClr val="tx1"/>
            </a:solidFill>
            <a:miter lim="800000"/>
            <a:headEnd/>
            <a:tailEnd/>
          </a:ln>
          <a:effectLst/>
          <a:scene3d>
            <a:camera prst="orthographicFront">
              <a:rot lat="0" lon="0" rev="0"/>
            </a:camera>
            <a:lightRig rig="balanced" dir="t">
              <a:rot lat="0" lon="0" rev="8700000"/>
            </a:lightRig>
          </a:scene3d>
          <a:sp3d>
            <a:bevelT w="190500" h="38100"/>
          </a:sp3d>
        </p:spPr>
        <p:txBody>
          <a:bodyPr wrap="none" anchor="ctr"/>
          <a:lstStyle/>
          <a:p>
            <a:pPr fontAlgn="base">
              <a:spcBef>
                <a:spcPct val="0"/>
              </a:spcBef>
              <a:spcAft>
                <a:spcPct val="0"/>
              </a:spcAft>
            </a:pPr>
            <a:endParaRPr lang="en-US">
              <a:solidFill>
                <a:srgbClr val="000000"/>
              </a:solidFill>
              <a:latin typeface="Gill Sans MT" pitchFamily="34" charset="0"/>
            </a:endParaRPr>
          </a:p>
        </p:txBody>
      </p:sp>
      <p:sp>
        <p:nvSpPr>
          <p:cNvPr id="401438" name="Rectangle 30"/>
          <p:cNvSpPr>
            <a:spLocks noChangeArrowheads="1"/>
          </p:cNvSpPr>
          <p:nvPr/>
        </p:nvSpPr>
        <p:spPr bwMode="auto">
          <a:xfrm>
            <a:off x="2055812" y="2065338"/>
            <a:ext cx="379413" cy="303212"/>
          </a:xfrm>
          <a:prstGeom prst="rect">
            <a:avLst/>
          </a:prstGeom>
          <a:solidFill>
            <a:schemeClr val="accent1"/>
          </a:solidFill>
          <a:ln w="9525">
            <a:solidFill>
              <a:schemeClr val="tx1"/>
            </a:solidFill>
            <a:miter lim="800000"/>
            <a:headEnd/>
            <a:tailEnd/>
          </a:ln>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a:solidFill>
                  <a:srgbClr val="000000"/>
                </a:solidFill>
                <a:latin typeface="Gill Sans MT" pitchFamily="34" charset="0"/>
              </a:rPr>
              <a:t>S</a:t>
            </a:r>
            <a:r>
              <a:rPr lang="en-US" baseline="-25000">
                <a:solidFill>
                  <a:srgbClr val="000000"/>
                </a:solidFill>
                <a:latin typeface="Gill Sans MT" pitchFamily="34" charset="0"/>
              </a:rPr>
              <a:t>L</a:t>
            </a:r>
          </a:p>
        </p:txBody>
      </p:sp>
      <p:sp>
        <p:nvSpPr>
          <p:cNvPr id="401439" name="Rectangle 31"/>
          <p:cNvSpPr>
            <a:spLocks noChangeArrowheads="1"/>
          </p:cNvSpPr>
          <p:nvPr/>
        </p:nvSpPr>
        <p:spPr bwMode="auto">
          <a:xfrm>
            <a:off x="2055812" y="2368550"/>
            <a:ext cx="379413" cy="303213"/>
          </a:xfrm>
          <a:prstGeom prst="rect">
            <a:avLst/>
          </a:prstGeom>
          <a:solidFill>
            <a:schemeClr val="accent1"/>
          </a:solidFill>
          <a:ln w="9525">
            <a:solidFill>
              <a:schemeClr val="tx1"/>
            </a:solidFill>
            <a:miter lim="800000"/>
            <a:headEnd/>
            <a:tailEnd/>
          </a:ln>
          <a:effectLst/>
          <a:scene3d>
            <a:camera prst="orthographicFront">
              <a:rot lat="0" lon="0" rev="0"/>
            </a:camera>
            <a:lightRig rig="balanced" dir="t">
              <a:rot lat="0" lon="0" rev="8700000"/>
            </a:lightRig>
          </a:scene3d>
          <a:sp3d>
            <a:bevelT w="190500" h="38100"/>
          </a:sp3d>
        </p:spPr>
        <p:txBody>
          <a:bodyPr wrap="none" anchor="ctr"/>
          <a:lstStyle/>
          <a:p>
            <a:pPr fontAlgn="base">
              <a:spcBef>
                <a:spcPct val="0"/>
              </a:spcBef>
              <a:spcAft>
                <a:spcPct val="0"/>
              </a:spcAft>
            </a:pPr>
            <a:endParaRPr lang="en-US">
              <a:solidFill>
                <a:srgbClr val="000000"/>
              </a:solidFill>
              <a:latin typeface="Gill Sans MT" pitchFamily="34" charset="0"/>
            </a:endParaRPr>
          </a:p>
        </p:txBody>
      </p:sp>
      <p:sp>
        <p:nvSpPr>
          <p:cNvPr id="401440" name="Rectangle 32"/>
          <p:cNvSpPr>
            <a:spLocks noChangeArrowheads="1"/>
          </p:cNvSpPr>
          <p:nvPr/>
        </p:nvSpPr>
        <p:spPr bwMode="auto">
          <a:xfrm>
            <a:off x="2057400" y="2671763"/>
            <a:ext cx="379412" cy="303212"/>
          </a:xfrm>
          <a:prstGeom prst="rect">
            <a:avLst/>
          </a:prstGeom>
          <a:solidFill>
            <a:srgbClr val="CC99FF"/>
          </a:solidFill>
          <a:ln w="9525">
            <a:solidFill>
              <a:schemeClr val="tx1"/>
            </a:solidFill>
            <a:miter lim="800000"/>
            <a:headEnd/>
            <a:tailEnd/>
          </a:ln>
          <a:effectLst/>
          <a:scene3d>
            <a:camera prst="orthographicFront">
              <a:rot lat="0" lon="0" rev="0"/>
            </a:camera>
            <a:lightRig rig="balanced" dir="t">
              <a:rot lat="0" lon="0" rev="8700000"/>
            </a:lightRig>
          </a:scene3d>
          <a:sp3d>
            <a:bevelT w="190500" h="38100"/>
          </a:sp3d>
        </p:spPr>
        <p:txBody>
          <a:bodyPr wrap="none" anchor="ctr"/>
          <a:lstStyle/>
          <a:p>
            <a:pPr fontAlgn="base">
              <a:spcBef>
                <a:spcPct val="0"/>
              </a:spcBef>
              <a:spcAft>
                <a:spcPct val="0"/>
              </a:spcAft>
            </a:pPr>
            <a:endParaRPr lang="en-US">
              <a:solidFill>
                <a:srgbClr val="000000"/>
              </a:solidFill>
              <a:latin typeface="Gill Sans MT" pitchFamily="34" charset="0"/>
            </a:endParaRPr>
          </a:p>
        </p:txBody>
      </p:sp>
      <p:sp>
        <p:nvSpPr>
          <p:cNvPr id="401441" name="Rectangle 33"/>
          <p:cNvSpPr>
            <a:spLocks noChangeArrowheads="1"/>
          </p:cNvSpPr>
          <p:nvPr/>
        </p:nvSpPr>
        <p:spPr bwMode="auto">
          <a:xfrm>
            <a:off x="2055812" y="2974181"/>
            <a:ext cx="379413" cy="303213"/>
          </a:xfrm>
          <a:prstGeom prst="rect">
            <a:avLst/>
          </a:prstGeom>
          <a:solidFill>
            <a:schemeClr val="accent1"/>
          </a:solidFill>
          <a:ln w="9525">
            <a:solidFill>
              <a:schemeClr val="tx1"/>
            </a:solidFill>
            <a:miter lim="800000"/>
            <a:headEnd/>
            <a:tailEnd/>
          </a:ln>
          <a:effectLst/>
          <a:scene3d>
            <a:camera prst="orthographicFront">
              <a:rot lat="0" lon="0" rev="0"/>
            </a:camera>
            <a:lightRig rig="balanced" dir="t">
              <a:rot lat="0" lon="0" rev="8700000"/>
            </a:lightRig>
          </a:scene3d>
          <a:sp3d>
            <a:bevelT w="190500" h="38100"/>
          </a:sp3d>
        </p:spPr>
        <p:txBody>
          <a:bodyPr wrap="none" anchor="ctr"/>
          <a:lstStyle/>
          <a:p>
            <a:pPr fontAlgn="base">
              <a:spcBef>
                <a:spcPct val="0"/>
              </a:spcBef>
              <a:spcAft>
                <a:spcPct val="0"/>
              </a:spcAft>
            </a:pPr>
            <a:endParaRPr lang="en-US">
              <a:solidFill>
                <a:srgbClr val="000000"/>
              </a:solidFill>
              <a:latin typeface="Gill Sans MT" pitchFamily="34" charset="0"/>
            </a:endParaRPr>
          </a:p>
        </p:txBody>
      </p:sp>
      <p:sp>
        <p:nvSpPr>
          <p:cNvPr id="401442" name="Rectangle 34"/>
          <p:cNvSpPr>
            <a:spLocks noChangeArrowheads="1"/>
          </p:cNvSpPr>
          <p:nvPr/>
        </p:nvSpPr>
        <p:spPr bwMode="auto">
          <a:xfrm>
            <a:off x="2057400" y="3277394"/>
            <a:ext cx="379412" cy="303212"/>
          </a:xfrm>
          <a:prstGeom prst="rect">
            <a:avLst/>
          </a:prstGeom>
          <a:solidFill>
            <a:schemeClr val="accent1"/>
          </a:solidFill>
          <a:ln w="9525">
            <a:solidFill>
              <a:schemeClr val="tx1"/>
            </a:solidFill>
            <a:miter lim="800000"/>
            <a:headEnd/>
            <a:tailEnd/>
          </a:ln>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a:solidFill>
                  <a:srgbClr val="000000"/>
                </a:solidFill>
                <a:latin typeface="Gill Sans MT" pitchFamily="34" charset="0"/>
              </a:rPr>
              <a:t>S</a:t>
            </a:r>
            <a:r>
              <a:rPr lang="en-US" baseline="-25000">
                <a:solidFill>
                  <a:srgbClr val="000000"/>
                </a:solidFill>
                <a:latin typeface="Gill Sans MT" pitchFamily="34" charset="0"/>
              </a:rPr>
              <a:t>L</a:t>
            </a:r>
          </a:p>
        </p:txBody>
      </p:sp>
      <p:sp>
        <p:nvSpPr>
          <p:cNvPr id="401443" name="Rectangle 35"/>
          <p:cNvSpPr>
            <a:spLocks noChangeArrowheads="1"/>
          </p:cNvSpPr>
          <p:nvPr/>
        </p:nvSpPr>
        <p:spPr bwMode="auto">
          <a:xfrm>
            <a:off x="2055812" y="3582194"/>
            <a:ext cx="379413" cy="303212"/>
          </a:xfrm>
          <a:prstGeom prst="rect">
            <a:avLst/>
          </a:prstGeom>
          <a:solidFill>
            <a:schemeClr val="accent1"/>
          </a:solidFill>
          <a:ln w="9525">
            <a:solidFill>
              <a:schemeClr val="tx1"/>
            </a:solidFill>
            <a:miter lim="800000"/>
            <a:headEnd/>
            <a:tailEnd/>
          </a:ln>
          <a:effectLst/>
          <a:scene3d>
            <a:camera prst="orthographicFront">
              <a:rot lat="0" lon="0" rev="0"/>
            </a:camera>
            <a:lightRig rig="balanced" dir="t">
              <a:rot lat="0" lon="0" rev="8700000"/>
            </a:lightRig>
          </a:scene3d>
          <a:sp3d>
            <a:bevelT w="190500" h="38100"/>
          </a:sp3d>
        </p:spPr>
        <p:txBody>
          <a:bodyPr wrap="none" anchor="ctr"/>
          <a:lstStyle/>
          <a:p>
            <a:pPr fontAlgn="base">
              <a:spcBef>
                <a:spcPct val="0"/>
              </a:spcBef>
              <a:spcAft>
                <a:spcPct val="0"/>
              </a:spcAft>
            </a:pPr>
            <a:endParaRPr lang="en-US">
              <a:solidFill>
                <a:srgbClr val="000000"/>
              </a:solidFill>
              <a:latin typeface="Gill Sans MT" pitchFamily="34" charset="0"/>
            </a:endParaRPr>
          </a:p>
        </p:txBody>
      </p:sp>
      <p:sp>
        <p:nvSpPr>
          <p:cNvPr id="401444" name="Rectangle 36"/>
          <p:cNvSpPr>
            <a:spLocks noChangeArrowheads="1"/>
          </p:cNvSpPr>
          <p:nvPr/>
        </p:nvSpPr>
        <p:spPr bwMode="auto">
          <a:xfrm>
            <a:off x="2055812" y="3885406"/>
            <a:ext cx="379413" cy="303213"/>
          </a:xfrm>
          <a:prstGeom prst="rect">
            <a:avLst/>
          </a:prstGeom>
          <a:solidFill>
            <a:srgbClr val="CC99FF"/>
          </a:solidFill>
          <a:ln w="9525">
            <a:solidFill>
              <a:schemeClr val="tx1"/>
            </a:solidFill>
            <a:miter lim="800000"/>
            <a:headEnd/>
            <a:tailEnd/>
          </a:ln>
          <a:effectLst/>
          <a:scene3d>
            <a:camera prst="orthographicFront">
              <a:rot lat="0" lon="0" rev="0"/>
            </a:camera>
            <a:lightRig rig="balanced" dir="t">
              <a:rot lat="0" lon="0" rev="8700000"/>
            </a:lightRig>
          </a:scene3d>
          <a:sp3d>
            <a:bevelT w="190500" h="38100"/>
          </a:sp3d>
        </p:spPr>
        <p:txBody>
          <a:bodyPr wrap="none" anchor="ctr"/>
          <a:lstStyle/>
          <a:p>
            <a:pPr fontAlgn="base">
              <a:spcBef>
                <a:spcPct val="0"/>
              </a:spcBef>
              <a:spcAft>
                <a:spcPct val="0"/>
              </a:spcAft>
            </a:pPr>
            <a:endParaRPr lang="en-US">
              <a:solidFill>
                <a:srgbClr val="000000"/>
              </a:solidFill>
              <a:latin typeface="Gill Sans MT" pitchFamily="34" charset="0"/>
            </a:endParaRPr>
          </a:p>
        </p:txBody>
      </p:sp>
      <p:sp>
        <p:nvSpPr>
          <p:cNvPr id="401445" name="Rectangle 37"/>
          <p:cNvSpPr>
            <a:spLocks noChangeArrowheads="1"/>
          </p:cNvSpPr>
          <p:nvPr/>
        </p:nvSpPr>
        <p:spPr bwMode="auto">
          <a:xfrm>
            <a:off x="2055812" y="1760538"/>
            <a:ext cx="379413" cy="303212"/>
          </a:xfrm>
          <a:prstGeom prst="rect">
            <a:avLst/>
          </a:prstGeom>
          <a:solidFill>
            <a:srgbClr val="99CC00"/>
          </a:solidFill>
          <a:ln w="9525">
            <a:solidFill>
              <a:schemeClr val="tx1"/>
            </a:solidFill>
            <a:miter lim="800000"/>
            <a:headEnd/>
            <a:tailEnd/>
          </a:ln>
          <a:effectLst/>
          <a:scene3d>
            <a:camera prst="orthographicFront">
              <a:rot lat="0" lon="0" rev="0"/>
            </a:camera>
            <a:lightRig rig="balanced" dir="t">
              <a:rot lat="0" lon="0" rev="8700000"/>
            </a:lightRig>
          </a:scene3d>
          <a:sp3d>
            <a:bevelT w="190500" h="38100"/>
          </a:sp3d>
        </p:spPr>
        <p:txBody>
          <a:bodyPr wrap="none" anchor="ctr"/>
          <a:lstStyle/>
          <a:p>
            <a:pPr fontAlgn="base">
              <a:spcBef>
                <a:spcPct val="0"/>
              </a:spcBef>
              <a:spcAft>
                <a:spcPct val="0"/>
              </a:spcAft>
            </a:pPr>
            <a:endParaRPr lang="en-US">
              <a:solidFill>
                <a:srgbClr val="000000"/>
              </a:solidFill>
              <a:latin typeface="Gill Sans MT" pitchFamily="34" charset="0"/>
            </a:endParaRPr>
          </a:p>
        </p:txBody>
      </p:sp>
      <p:sp>
        <p:nvSpPr>
          <p:cNvPr id="401447" name="Rectangle 39"/>
          <p:cNvSpPr>
            <a:spLocks noChangeArrowheads="1"/>
          </p:cNvSpPr>
          <p:nvPr/>
        </p:nvSpPr>
        <p:spPr bwMode="auto">
          <a:xfrm>
            <a:off x="4572000" y="1760538"/>
            <a:ext cx="2503488" cy="2428875"/>
          </a:xfrm>
          <a:prstGeom prst="rect">
            <a:avLst/>
          </a:prstGeom>
          <a:solidFill>
            <a:srgbClr val="0066FF"/>
          </a:solidFill>
          <a:ln w="9525">
            <a:solidFill>
              <a:schemeClr val="tx1"/>
            </a:solid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fontAlgn="base">
              <a:spcBef>
                <a:spcPct val="0"/>
              </a:spcBef>
              <a:spcAft>
                <a:spcPct val="0"/>
              </a:spcAft>
            </a:pPr>
            <a:endParaRPr lang="en-US">
              <a:solidFill>
                <a:srgbClr val="000000"/>
              </a:solidFill>
              <a:latin typeface="Gill Sans MT" pitchFamily="34" charset="0"/>
            </a:endParaRPr>
          </a:p>
        </p:txBody>
      </p:sp>
      <p:sp>
        <p:nvSpPr>
          <p:cNvPr id="401448" name="Rectangle 40"/>
          <p:cNvSpPr>
            <a:spLocks noChangeArrowheads="1"/>
          </p:cNvSpPr>
          <p:nvPr/>
        </p:nvSpPr>
        <p:spPr bwMode="auto">
          <a:xfrm>
            <a:off x="4572000" y="2063750"/>
            <a:ext cx="835025" cy="303213"/>
          </a:xfrm>
          <a:prstGeom prst="rect">
            <a:avLst/>
          </a:prstGeom>
          <a:solidFill>
            <a:schemeClr val="accent1"/>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a:solidFill>
                  <a:srgbClr val="000000"/>
                </a:solidFill>
                <a:latin typeface="Gill Sans MT" pitchFamily="34" charset="0"/>
              </a:rPr>
              <a:t>opcode</a:t>
            </a:r>
          </a:p>
        </p:txBody>
      </p:sp>
      <p:sp>
        <p:nvSpPr>
          <p:cNvPr id="401449" name="Rectangle 41"/>
          <p:cNvSpPr>
            <a:spLocks noChangeArrowheads="1"/>
          </p:cNvSpPr>
          <p:nvPr/>
        </p:nvSpPr>
        <p:spPr bwMode="auto">
          <a:xfrm>
            <a:off x="5407025" y="2063750"/>
            <a:ext cx="835025" cy="303213"/>
          </a:xfrm>
          <a:prstGeom prst="rect">
            <a:avLst/>
          </a:prstGeom>
          <a:solidFill>
            <a:srgbClr val="FF99CC"/>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a:solidFill>
                  <a:srgbClr val="000000"/>
                </a:solidFill>
                <a:latin typeface="Gill Sans MT" pitchFamily="34" charset="0"/>
              </a:rPr>
              <a:t>Val</a:t>
            </a:r>
            <a:r>
              <a:rPr lang="en-US" baseline="-25000">
                <a:solidFill>
                  <a:srgbClr val="000000"/>
                </a:solidFill>
                <a:latin typeface="Gill Sans MT" pitchFamily="34" charset="0"/>
              </a:rPr>
              <a:t>L</a:t>
            </a:r>
          </a:p>
        </p:txBody>
      </p:sp>
      <p:sp>
        <p:nvSpPr>
          <p:cNvPr id="401450" name="Rectangle 42"/>
          <p:cNvSpPr>
            <a:spLocks noChangeArrowheads="1"/>
          </p:cNvSpPr>
          <p:nvPr/>
        </p:nvSpPr>
        <p:spPr bwMode="auto">
          <a:xfrm>
            <a:off x="6240463" y="2063750"/>
            <a:ext cx="835025" cy="303213"/>
          </a:xfrm>
          <a:prstGeom prst="rect">
            <a:avLst/>
          </a:prstGeom>
          <a:solidFill>
            <a:srgbClr val="FFFF99"/>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a:solidFill>
                  <a:srgbClr val="000000"/>
                </a:solidFill>
                <a:latin typeface="Gill Sans MT" pitchFamily="34" charset="0"/>
              </a:rPr>
              <a:t>Val</a:t>
            </a:r>
            <a:r>
              <a:rPr lang="en-US" baseline="-25000">
                <a:solidFill>
                  <a:srgbClr val="000000"/>
                </a:solidFill>
                <a:latin typeface="Gill Sans MT" pitchFamily="34" charset="0"/>
              </a:rPr>
              <a:t>R</a:t>
            </a:r>
          </a:p>
        </p:txBody>
      </p:sp>
      <p:sp>
        <p:nvSpPr>
          <p:cNvPr id="401451" name="Line 43"/>
          <p:cNvSpPr>
            <a:spLocks noChangeShapeType="1"/>
          </p:cNvSpPr>
          <p:nvPr/>
        </p:nvSpPr>
        <p:spPr bwMode="auto">
          <a:xfrm>
            <a:off x="4343400" y="2139950"/>
            <a:ext cx="228600" cy="0"/>
          </a:xfrm>
          <a:prstGeom prst="line">
            <a:avLst/>
          </a:prstGeom>
          <a:noFill/>
          <a:ln w="9525">
            <a:solidFill>
              <a:schemeClr val="tx1"/>
            </a:solidFill>
            <a:round/>
            <a:headEnd/>
            <a:tailEnd type="triangle" w="med" len="med"/>
          </a:ln>
          <a:effectLst/>
        </p:spPr>
        <p:txBody>
          <a:bodyPr/>
          <a:lstStyle/>
          <a:p>
            <a:pPr fontAlgn="base">
              <a:spcBef>
                <a:spcPct val="0"/>
              </a:spcBef>
              <a:spcAft>
                <a:spcPct val="0"/>
              </a:spcAft>
            </a:pPr>
            <a:endParaRPr lang="en-US">
              <a:solidFill>
                <a:srgbClr val="000000"/>
              </a:solidFill>
              <a:latin typeface="Gill Sans MT" pitchFamily="34" charset="0"/>
            </a:endParaRPr>
          </a:p>
        </p:txBody>
      </p:sp>
      <p:sp>
        <p:nvSpPr>
          <p:cNvPr id="401460" name="Rectangle 52"/>
          <p:cNvSpPr>
            <a:spLocks noChangeArrowheads="1"/>
          </p:cNvSpPr>
          <p:nvPr/>
        </p:nvSpPr>
        <p:spPr bwMode="auto">
          <a:xfrm>
            <a:off x="4572000" y="2671763"/>
            <a:ext cx="835025" cy="303212"/>
          </a:xfrm>
          <a:prstGeom prst="rect">
            <a:avLst/>
          </a:prstGeom>
          <a:solidFill>
            <a:schemeClr val="accent1"/>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endParaRPr lang="en-US">
              <a:solidFill>
                <a:srgbClr val="000000"/>
              </a:solidFill>
              <a:latin typeface="Gill Sans MT" pitchFamily="34" charset="0"/>
            </a:endParaRPr>
          </a:p>
        </p:txBody>
      </p:sp>
      <p:sp>
        <p:nvSpPr>
          <p:cNvPr id="401461" name="Rectangle 53"/>
          <p:cNvSpPr>
            <a:spLocks noChangeArrowheads="1"/>
          </p:cNvSpPr>
          <p:nvPr/>
        </p:nvSpPr>
        <p:spPr bwMode="auto">
          <a:xfrm>
            <a:off x="5407025" y="2671763"/>
            <a:ext cx="835025" cy="303212"/>
          </a:xfrm>
          <a:prstGeom prst="rect">
            <a:avLst/>
          </a:prstGeom>
          <a:solidFill>
            <a:schemeClr val="accent1"/>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a:solidFill>
                  <a:srgbClr val="000000"/>
                </a:solidFill>
                <a:latin typeface="Gill Sans MT" pitchFamily="34" charset="0"/>
              </a:rPr>
              <a:t>Val</a:t>
            </a:r>
            <a:r>
              <a:rPr lang="en-US" baseline="-25000">
                <a:solidFill>
                  <a:srgbClr val="000000"/>
                </a:solidFill>
                <a:latin typeface="Gill Sans MT" pitchFamily="34" charset="0"/>
              </a:rPr>
              <a:t>L</a:t>
            </a:r>
          </a:p>
        </p:txBody>
      </p:sp>
      <p:sp>
        <p:nvSpPr>
          <p:cNvPr id="401462" name="Rectangle 54"/>
          <p:cNvSpPr>
            <a:spLocks noChangeArrowheads="1"/>
          </p:cNvSpPr>
          <p:nvPr/>
        </p:nvSpPr>
        <p:spPr bwMode="auto">
          <a:xfrm>
            <a:off x="6240463" y="2671763"/>
            <a:ext cx="835025" cy="303212"/>
          </a:xfrm>
          <a:prstGeom prst="rect">
            <a:avLst/>
          </a:prstGeom>
          <a:solidFill>
            <a:schemeClr val="accent1"/>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a:solidFill>
                  <a:srgbClr val="000000"/>
                </a:solidFill>
                <a:latin typeface="Gill Sans MT" pitchFamily="34" charset="0"/>
              </a:rPr>
              <a:t>Val</a:t>
            </a:r>
            <a:r>
              <a:rPr lang="en-US" baseline="-25000">
                <a:solidFill>
                  <a:srgbClr val="000000"/>
                </a:solidFill>
                <a:latin typeface="Gill Sans MT" pitchFamily="34" charset="0"/>
              </a:rPr>
              <a:t>R</a:t>
            </a:r>
          </a:p>
        </p:txBody>
      </p:sp>
      <p:sp>
        <p:nvSpPr>
          <p:cNvPr id="401463" name="Rectangle 55"/>
          <p:cNvSpPr>
            <a:spLocks noChangeArrowheads="1"/>
          </p:cNvSpPr>
          <p:nvPr/>
        </p:nvSpPr>
        <p:spPr bwMode="auto">
          <a:xfrm>
            <a:off x="4572000" y="3582988"/>
            <a:ext cx="835025" cy="303212"/>
          </a:xfrm>
          <a:prstGeom prst="rect">
            <a:avLst/>
          </a:prstGeom>
          <a:solidFill>
            <a:schemeClr val="accent1"/>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endParaRPr lang="en-US">
              <a:solidFill>
                <a:srgbClr val="000000"/>
              </a:solidFill>
              <a:latin typeface="Gill Sans MT" pitchFamily="34" charset="0"/>
            </a:endParaRPr>
          </a:p>
        </p:txBody>
      </p:sp>
      <p:sp>
        <p:nvSpPr>
          <p:cNvPr id="401464" name="Rectangle 56"/>
          <p:cNvSpPr>
            <a:spLocks noChangeArrowheads="1"/>
          </p:cNvSpPr>
          <p:nvPr/>
        </p:nvSpPr>
        <p:spPr bwMode="auto">
          <a:xfrm>
            <a:off x="5407025" y="3582988"/>
            <a:ext cx="835025" cy="303212"/>
          </a:xfrm>
          <a:prstGeom prst="rect">
            <a:avLst/>
          </a:prstGeom>
          <a:solidFill>
            <a:schemeClr val="accent1"/>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a:solidFill>
                  <a:srgbClr val="000000"/>
                </a:solidFill>
                <a:latin typeface="Gill Sans MT" pitchFamily="34" charset="0"/>
              </a:rPr>
              <a:t>Val</a:t>
            </a:r>
            <a:r>
              <a:rPr lang="en-US" baseline="-25000">
                <a:solidFill>
                  <a:srgbClr val="000000"/>
                </a:solidFill>
                <a:latin typeface="Gill Sans MT" pitchFamily="34" charset="0"/>
              </a:rPr>
              <a:t>L</a:t>
            </a:r>
          </a:p>
        </p:txBody>
      </p:sp>
      <p:sp>
        <p:nvSpPr>
          <p:cNvPr id="401465" name="Rectangle 57"/>
          <p:cNvSpPr>
            <a:spLocks noChangeArrowheads="1"/>
          </p:cNvSpPr>
          <p:nvPr/>
        </p:nvSpPr>
        <p:spPr bwMode="auto">
          <a:xfrm>
            <a:off x="6240463" y="3582988"/>
            <a:ext cx="835025" cy="303212"/>
          </a:xfrm>
          <a:prstGeom prst="rect">
            <a:avLst/>
          </a:prstGeom>
          <a:solidFill>
            <a:schemeClr val="accent1"/>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a:solidFill>
                  <a:srgbClr val="000000"/>
                </a:solidFill>
                <a:latin typeface="Gill Sans MT" pitchFamily="34" charset="0"/>
              </a:rPr>
              <a:t>Val</a:t>
            </a:r>
            <a:r>
              <a:rPr lang="en-US" baseline="-25000">
                <a:solidFill>
                  <a:srgbClr val="000000"/>
                </a:solidFill>
                <a:latin typeface="Gill Sans MT" pitchFamily="34" charset="0"/>
              </a:rPr>
              <a:t>R</a:t>
            </a:r>
          </a:p>
        </p:txBody>
      </p:sp>
      <p:sp>
        <p:nvSpPr>
          <p:cNvPr id="401466" name="Rectangle 58"/>
          <p:cNvSpPr>
            <a:spLocks noChangeArrowheads="1"/>
          </p:cNvSpPr>
          <p:nvPr/>
        </p:nvSpPr>
        <p:spPr bwMode="auto">
          <a:xfrm>
            <a:off x="4572000" y="3886200"/>
            <a:ext cx="835025" cy="303213"/>
          </a:xfrm>
          <a:prstGeom prst="rect">
            <a:avLst/>
          </a:prstGeom>
          <a:solidFill>
            <a:schemeClr val="accent1"/>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endParaRPr lang="en-US">
              <a:solidFill>
                <a:srgbClr val="000000"/>
              </a:solidFill>
              <a:latin typeface="Gill Sans MT" pitchFamily="34" charset="0"/>
            </a:endParaRPr>
          </a:p>
        </p:txBody>
      </p:sp>
      <p:sp>
        <p:nvSpPr>
          <p:cNvPr id="401467" name="Rectangle 59"/>
          <p:cNvSpPr>
            <a:spLocks noChangeArrowheads="1"/>
          </p:cNvSpPr>
          <p:nvPr/>
        </p:nvSpPr>
        <p:spPr bwMode="auto">
          <a:xfrm>
            <a:off x="5407025" y="3886200"/>
            <a:ext cx="835025" cy="303213"/>
          </a:xfrm>
          <a:prstGeom prst="rect">
            <a:avLst/>
          </a:prstGeom>
          <a:solidFill>
            <a:schemeClr val="accent1"/>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a:solidFill>
                  <a:srgbClr val="000000"/>
                </a:solidFill>
                <a:latin typeface="Gill Sans MT" pitchFamily="34" charset="0"/>
              </a:rPr>
              <a:t>Val</a:t>
            </a:r>
            <a:r>
              <a:rPr lang="en-US" baseline="-25000">
                <a:solidFill>
                  <a:srgbClr val="000000"/>
                </a:solidFill>
                <a:latin typeface="Gill Sans MT" pitchFamily="34" charset="0"/>
              </a:rPr>
              <a:t>L</a:t>
            </a:r>
          </a:p>
        </p:txBody>
      </p:sp>
      <p:sp>
        <p:nvSpPr>
          <p:cNvPr id="401468" name="Rectangle 60"/>
          <p:cNvSpPr>
            <a:spLocks noChangeArrowheads="1"/>
          </p:cNvSpPr>
          <p:nvPr/>
        </p:nvSpPr>
        <p:spPr bwMode="auto">
          <a:xfrm>
            <a:off x="6240463" y="3886200"/>
            <a:ext cx="835025" cy="303213"/>
          </a:xfrm>
          <a:prstGeom prst="rect">
            <a:avLst/>
          </a:prstGeom>
          <a:solidFill>
            <a:schemeClr val="accent1"/>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a:solidFill>
                  <a:srgbClr val="000000"/>
                </a:solidFill>
                <a:latin typeface="Gill Sans MT" pitchFamily="34" charset="0"/>
              </a:rPr>
              <a:t>Val</a:t>
            </a:r>
            <a:r>
              <a:rPr lang="en-US" baseline="-25000">
                <a:solidFill>
                  <a:srgbClr val="000000"/>
                </a:solidFill>
                <a:latin typeface="Gill Sans MT" pitchFamily="34" charset="0"/>
              </a:rPr>
              <a:t>R</a:t>
            </a:r>
          </a:p>
        </p:txBody>
      </p:sp>
      <p:sp>
        <p:nvSpPr>
          <p:cNvPr id="401469" name="Rectangle 61"/>
          <p:cNvSpPr>
            <a:spLocks noChangeArrowheads="1"/>
          </p:cNvSpPr>
          <p:nvPr/>
        </p:nvSpPr>
        <p:spPr bwMode="auto">
          <a:xfrm>
            <a:off x="7304088" y="4419600"/>
            <a:ext cx="76200" cy="152400"/>
          </a:xfrm>
          <a:prstGeom prst="rect">
            <a:avLst/>
          </a:prstGeom>
          <a:noFill/>
          <a:ln w="9525">
            <a:noFill/>
            <a:miter lim="800000"/>
            <a:headEnd/>
            <a:tailEnd/>
          </a:ln>
          <a:effectLst/>
        </p:spPr>
        <p:txBody>
          <a:bodyPr wrap="none" anchor="ctr"/>
          <a:lstStyle/>
          <a:p>
            <a:pPr fontAlgn="base">
              <a:spcBef>
                <a:spcPct val="0"/>
              </a:spcBef>
              <a:spcAft>
                <a:spcPct val="0"/>
              </a:spcAft>
            </a:pPr>
            <a:endParaRPr lang="en-US">
              <a:solidFill>
                <a:srgbClr val="000000"/>
              </a:solidFill>
              <a:latin typeface="Gill Sans MT" pitchFamily="34" charset="0"/>
            </a:endParaRPr>
          </a:p>
        </p:txBody>
      </p:sp>
      <p:sp>
        <p:nvSpPr>
          <p:cNvPr id="401478" name="Rectangle 70"/>
          <p:cNvSpPr>
            <a:spLocks noChangeArrowheads="1"/>
          </p:cNvSpPr>
          <p:nvPr/>
        </p:nvSpPr>
        <p:spPr bwMode="auto">
          <a:xfrm>
            <a:off x="4572000" y="3278188"/>
            <a:ext cx="835025" cy="303212"/>
          </a:xfrm>
          <a:prstGeom prst="rect">
            <a:avLst/>
          </a:prstGeom>
          <a:solidFill>
            <a:schemeClr val="accent1"/>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a:solidFill>
                  <a:srgbClr val="000000"/>
                </a:solidFill>
                <a:latin typeface="Gill Sans MT" pitchFamily="34" charset="0"/>
              </a:rPr>
              <a:t>opcode</a:t>
            </a:r>
          </a:p>
        </p:txBody>
      </p:sp>
      <p:sp>
        <p:nvSpPr>
          <p:cNvPr id="401479" name="Rectangle 71"/>
          <p:cNvSpPr>
            <a:spLocks noChangeArrowheads="1"/>
          </p:cNvSpPr>
          <p:nvPr/>
        </p:nvSpPr>
        <p:spPr bwMode="auto">
          <a:xfrm>
            <a:off x="5407025" y="3278188"/>
            <a:ext cx="835025" cy="303212"/>
          </a:xfrm>
          <a:prstGeom prst="rect">
            <a:avLst/>
          </a:prstGeom>
          <a:solidFill>
            <a:srgbClr val="CCFFCC"/>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a:solidFill>
                  <a:srgbClr val="000000"/>
                </a:solidFill>
                <a:latin typeface="Gill Sans MT" pitchFamily="34" charset="0"/>
              </a:rPr>
              <a:t>Val</a:t>
            </a:r>
            <a:r>
              <a:rPr lang="en-US" baseline="-25000">
                <a:solidFill>
                  <a:srgbClr val="000000"/>
                </a:solidFill>
                <a:latin typeface="Gill Sans MT" pitchFamily="34" charset="0"/>
              </a:rPr>
              <a:t>L</a:t>
            </a:r>
          </a:p>
        </p:txBody>
      </p:sp>
      <p:sp>
        <p:nvSpPr>
          <p:cNvPr id="401480" name="Rectangle 72"/>
          <p:cNvSpPr>
            <a:spLocks noChangeArrowheads="1"/>
          </p:cNvSpPr>
          <p:nvPr/>
        </p:nvSpPr>
        <p:spPr bwMode="auto">
          <a:xfrm>
            <a:off x="6240463" y="3278188"/>
            <a:ext cx="835025" cy="303212"/>
          </a:xfrm>
          <a:prstGeom prst="rect">
            <a:avLst/>
          </a:prstGeom>
          <a:solidFill>
            <a:srgbClr val="99CCFF"/>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a:solidFill>
                  <a:srgbClr val="000000"/>
                </a:solidFill>
                <a:latin typeface="Gill Sans MT" pitchFamily="34" charset="0"/>
              </a:rPr>
              <a:t>Val</a:t>
            </a:r>
            <a:r>
              <a:rPr lang="en-US" baseline="-25000">
                <a:solidFill>
                  <a:srgbClr val="000000"/>
                </a:solidFill>
                <a:latin typeface="Gill Sans MT" pitchFamily="34" charset="0"/>
              </a:rPr>
              <a:t>R</a:t>
            </a:r>
          </a:p>
        </p:txBody>
      </p:sp>
      <p:grpSp>
        <p:nvGrpSpPr>
          <p:cNvPr id="401501" name="Group 93"/>
          <p:cNvGrpSpPr>
            <a:grpSpLocks/>
          </p:cNvGrpSpPr>
          <p:nvPr/>
        </p:nvGrpSpPr>
        <p:grpSpPr bwMode="auto">
          <a:xfrm>
            <a:off x="1676400" y="1911351"/>
            <a:ext cx="757237" cy="2125662"/>
            <a:chOff x="1056" y="1347"/>
            <a:chExt cx="477" cy="1339"/>
          </a:xfrm>
          <a:effectLst/>
        </p:grpSpPr>
        <p:grpSp>
          <p:nvGrpSpPr>
            <p:cNvPr id="401456" name="Group 48"/>
            <p:cNvGrpSpPr>
              <a:grpSpLocks/>
            </p:cNvGrpSpPr>
            <p:nvPr/>
          </p:nvGrpSpPr>
          <p:grpSpPr bwMode="auto">
            <a:xfrm>
              <a:off x="1056" y="1539"/>
              <a:ext cx="477" cy="1147"/>
              <a:chOff x="913" y="1634"/>
              <a:chExt cx="477" cy="1147"/>
            </a:xfrm>
          </p:grpSpPr>
          <p:cxnSp>
            <p:nvCxnSpPr>
              <p:cNvPr id="401457" name="AutoShape 49"/>
              <p:cNvCxnSpPr>
                <a:cxnSpLocks noChangeShapeType="1"/>
                <a:stCxn id="401430" idx="1"/>
                <a:endCxn id="401440" idx="1"/>
              </p:cNvCxnSpPr>
              <p:nvPr/>
            </p:nvCxnSpPr>
            <p:spPr bwMode="auto">
              <a:xfrm rot="10800000" flipH="1" flipV="1">
                <a:off x="913" y="1634"/>
                <a:ext cx="240" cy="382"/>
              </a:xfrm>
              <a:prstGeom prst="bentConnector3">
                <a:avLst>
                  <a:gd name="adj1" fmla="val -60000"/>
                </a:avLst>
              </a:prstGeom>
              <a:noFill/>
              <a:ln w="25400">
                <a:solidFill>
                  <a:srgbClr val="CC99FF"/>
                </a:solidFill>
                <a:miter lim="800000"/>
                <a:headEnd/>
                <a:tailEnd type="triangle" w="med" len="med"/>
              </a:ln>
              <a:effectLst/>
            </p:spPr>
          </p:cxnSp>
          <p:cxnSp>
            <p:nvCxnSpPr>
              <p:cNvPr id="401458" name="AutoShape 50"/>
              <p:cNvCxnSpPr>
                <a:cxnSpLocks noChangeShapeType="1"/>
                <a:stCxn id="401430" idx="1"/>
                <a:endCxn id="401427" idx="1"/>
              </p:cNvCxnSpPr>
              <p:nvPr/>
            </p:nvCxnSpPr>
            <p:spPr bwMode="auto">
              <a:xfrm rot="10800000" flipH="1" flipV="1">
                <a:off x="913" y="1634"/>
                <a:ext cx="477" cy="956"/>
              </a:xfrm>
              <a:prstGeom prst="bentConnector3">
                <a:avLst>
                  <a:gd name="adj1" fmla="val -30189"/>
                </a:avLst>
              </a:prstGeom>
              <a:noFill/>
              <a:ln w="25400">
                <a:solidFill>
                  <a:srgbClr val="CC99FF"/>
                </a:solidFill>
                <a:miter lim="800000"/>
                <a:headEnd/>
                <a:tailEnd type="triangle" w="med" len="med"/>
              </a:ln>
              <a:effectLst/>
            </p:spPr>
          </p:cxnSp>
          <p:cxnSp>
            <p:nvCxnSpPr>
              <p:cNvPr id="401459" name="AutoShape 51"/>
              <p:cNvCxnSpPr>
                <a:cxnSpLocks noChangeShapeType="1"/>
                <a:stCxn id="401430" idx="1"/>
                <a:endCxn id="401444" idx="1"/>
              </p:cNvCxnSpPr>
              <p:nvPr/>
            </p:nvCxnSpPr>
            <p:spPr bwMode="auto">
              <a:xfrm rot="10800000" flipH="1" flipV="1">
                <a:off x="913" y="1634"/>
                <a:ext cx="239" cy="1147"/>
              </a:xfrm>
              <a:prstGeom prst="bentConnector3">
                <a:avLst>
                  <a:gd name="adj1" fmla="val -60251"/>
                </a:avLst>
              </a:prstGeom>
              <a:noFill/>
              <a:ln w="25400">
                <a:solidFill>
                  <a:srgbClr val="CC99FF"/>
                </a:solidFill>
                <a:miter lim="800000"/>
                <a:headEnd/>
                <a:tailEnd type="triangle" w="med" len="med"/>
              </a:ln>
              <a:effectLst/>
            </p:spPr>
          </p:cxnSp>
        </p:grpSp>
        <p:cxnSp>
          <p:nvCxnSpPr>
            <p:cNvPr id="401482" name="AutoShape 74"/>
            <p:cNvCxnSpPr>
              <a:cxnSpLocks noChangeShapeType="1"/>
              <a:stCxn id="401434" idx="1"/>
              <a:endCxn id="401445" idx="1"/>
            </p:cNvCxnSpPr>
            <p:nvPr/>
          </p:nvCxnSpPr>
          <p:spPr bwMode="auto">
            <a:xfrm rot="10800000" flipH="1">
              <a:off x="1057" y="1347"/>
              <a:ext cx="238" cy="956"/>
            </a:xfrm>
            <a:prstGeom prst="bentConnector3">
              <a:avLst>
                <a:gd name="adj1" fmla="val -60504"/>
              </a:avLst>
            </a:prstGeom>
            <a:noFill/>
            <a:ln w="25400">
              <a:solidFill>
                <a:srgbClr val="99CC00"/>
              </a:solidFill>
              <a:miter lim="800000"/>
              <a:headEnd/>
              <a:tailEnd type="triangle" w="med" len="med"/>
            </a:ln>
            <a:effectLst/>
          </p:spPr>
        </p:cxnSp>
        <p:cxnSp>
          <p:nvCxnSpPr>
            <p:cNvPr id="401483" name="AutoShape 75"/>
            <p:cNvCxnSpPr>
              <a:cxnSpLocks noChangeShapeType="1"/>
              <a:stCxn id="401434" idx="1"/>
              <a:endCxn id="401425" idx="1"/>
            </p:cNvCxnSpPr>
            <p:nvPr/>
          </p:nvCxnSpPr>
          <p:spPr bwMode="auto">
            <a:xfrm rot="10800000" flipH="1">
              <a:off x="1057" y="2112"/>
              <a:ext cx="476" cy="191"/>
            </a:xfrm>
            <a:prstGeom prst="bentConnector3">
              <a:avLst>
                <a:gd name="adj1" fmla="val -30252"/>
              </a:avLst>
            </a:prstGeom>
            <a:noFill/>
            <a:ln w="25400">
              <a:solidFill>
                <a:srgbClr val="99CC00"/>
              </a:solidFill>
              <a:miter lim="800000"/>
              <a:headEnd/>
              <a:tailEnd type="triangle" w="med" len="med"/>
            </a:ln>
            <a:effectLst/>
          </p:spPr>
        </p:cxnSp>
      </p:grpSp>
      <p:sp>
        <p:nvSpPr>
          <p:cNvPr id="401487" name="Rectangle 79"/>
          <p:cNvSpPr>
            <a:spLocks noChangeArrowheads="1"/>
          </p:cNvSpPr>
          <p:nvPr/>
        </p:nvSpPr>
        <p:spPr bwMode="auto">
          <a:xfrm>
            <a:off x="4572000" y="2974975"/>
            <a:ext cx="835025" cy="303213"/>
          </a:xfrm>
          <a:prstGeom prst="rect">
            <a:avLst/>
          </a:prstGeom>
          <a:solidFill>
            <a:schemeClr val="accent1"/>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endParaRPr lang="en-US">
              <a:solidFill>
                <a:srgbClr val="000000"/>
              </a:solidFill>
              <a:latin typeface="Gill Sans MT" pitchFamily="34" charset="0"/>
            </a:endParaRPr>
          </a:p>
        </p:txBody>
      </p:sp>
      <p:sp>
        <p:nvSpPr>
          <p:cNvPr id="401488" name="Rectangle 80"/>
          <p:cNvSpPr>
            <a:spLocks noChangeArrowheads="1"/>
          </p:cNvSpPr>
          <p:nvPr/>
        </p:nvSpPr>
        <p:spPr bwMode="auto">
          <a:xfrm>
            <a:off x="5407025" y="2974975"/>
            <a:ext cx="835025" cy="303213"/>
          </a:xfrm>
          <a:prstGeom prst="rect">
            <a:avLst/>
          </a:prstGeom>
          <a:solidFill>
            <a:schemeClr val="accent1"/>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a:solidFill>
                  <a:srgbClr val="000000"/>
                </a:solidFill>
                <a:latin typeface="Gill Sans MT" pitchFamily="34" charset="0"/>
              </a:rPr>
              <a:t>Val</a:t>
            </a:r>
            <a:r>
              <a:rPr lang="en-US" baseline="-25000">
                <a:solidFill>
                  <a:srgbClr val="000000"/>
                </a:solidFill>
                <a:latin typeface="Gill Sans MT" pitchFamily="34" charset="0"/>
              </a:rPr>
              <a:t>L</a:t>
            </a:r>
          </a:p>
        </p:txBody>
      </p:sp>
      <p:sp>
        <p:nvSpPr>
          <p:cNvPr id="401489" name="Rectangle 81"/>
          <p:cNvSpPr>
            <a:spLocks noChangeArrowheads="1"/>
          </p:cNvSpPr>
          <p:nvPr/>
        </p:nvSpPr>
        <p:spPr bwMode="auto">
          <a:xfrm>
            <a:off x="6240463" y="2974975"/>
            <a:ext cx="835025" cy="303213"/>
          </a:xfrm>
          <a:prstGeom prst="rect">
            <a:avLst/>
          </a:prstGeom>
          <a:solidFill>
            <a:schemeClr val="accent1"/>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a:solidFill>
                  <a:srgbClr val="000000"/>
                </a:solidFill>
                <a:latin typeface="Gill Sans MT" pitchFamily="34" charset="0"/>
              </a:rPr>
              <a:t>Val</a:t>
            </a:r>
            <a:r>
              <a:rPr lang="en-US" baseline="-25000">
                <a:solidFill>
                  <a:srgbClr val="000000"/>
                </a:solidFill>
                <a:latin typeface="Gill Sans MT" pitchFamily="34" charset="0"/>
              </a:rPr>
              <a:t>R</a:t>
            </a:r>
          </a:p>
        </p:txBody>
      </p:sp>
      <p:sp>
        <p:nvSpPr>
          <p:cNvPr id="401490" name="Rectangle 82"/>
          <p:cNvSpPr>
            <a:spLocks noChangeArrowheads="1"/>
          </p:cNvSpPr>
          <p:nvPr/>
        </p:nvSpPr>
        <p:spPr bwMode="auto">
          <a:xfrm>
            <a:off x="4572000" y="1760538"/>
            <a:ext cx="835025" cy="303212"/>
          </a:xfrm>
          <a:prstGeom prst="rect">
            <a:avLst/>
          </a:prstGeom>
          <a:solidFill>
            <a:schemeClr val="accent1"/>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endParaRPr lang="en-US">
              <a:solidFill>
                <a:srgbClr val="000000"/>
              </a:solidFill>
              <a:latin typeface="Gill Sans MT" pitchFamily="34" charset="0"/>
            </a:endParaRPr>
          </a:p>
        </p:txBody>
      </p:sp>
      <p:sp>
        <p:nvSpPr>
          <p:cNvPr id="401491" name="Rectangle 83"/>
          <p:cNvSpPr>
            <a:spLocks noChangeArrowheads="1"/>
          </p:cNvSpPr>
          <p:nvPr/>
        </p:nvSpPr>
        <p:spPr bwMode="auto">
          <a:xfrm>
            <a:off x="5407025" y="1760538"/>
            <a:ext cx="835025" cy="303212"/>
          </a:xfrm>
          <a:prstGeom prst="rect">
            <a:avLst/>
          </a:prstGeom>
          <a:solidFill>
            <a:schemeClr val="accent1"/>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a:solidFill>
                  <a:srgbClr val="000000"/>
                </a:solidFill>
                <a:latin typeface="Gill Sans MT" pitchFamily="34" charset="0"/>
              </a:rPr>
              <a:t>Val</a:t>
            </a:r>
            <a:r>
              <a:rPr lang="en-US" baseline="-25000">
                <a:solidFill>
                  <a:srgbClr val="000000"/>
                </a:solidFill>
                <a:latin typeface="Gill Sans MT" pitchFamily="34" charset="0"/>
              </a:rPr>
              <a:t>L</a:t>
            </a:r>
          </a:p>
        </p:txBody>
      </p:sp>
      <p:sp>
        <p:nvSpPr>
          <p:cNvPr id="401492" name="Rectangle 84"/>
          <p:cNvSpPr>
            <a:spLocks noChangeArrowheads="1"/>
          </p:cNvSpPr>
          <p:nvPr/>
        </p:nvSpPr>
        <p:spPr bwMode="auto">
          <a:xfrm>
            <a:off x="6240463" y="1760538"/>
            <a:ext cx="835025" cy="303212"/>
          </a:xfrm>
          <a:prstGeom prst="rect">
            <a:avLst/>
          </a:prstGeom>
          <a:solidFill>
            <a:schemeClr val="accent1"/>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a:solidFill>
                  <a:srgbClr val="000000"/>
                </a:solidFill>
                <a:latin typeface="Gill Sans MT" pitchFamily="34" charset="0"/>
              </a:rPr>
              <a:t>Val</a:t>
            </a:r>
            <a:r>
              <a:rPr lang="en-US" baseline="-25000">
                <a:solidFill>
                  <a:srgbClr val="000000"/>
                </a:solidFill>
                <a:latin typeface="Gill Sans MT" pitchFamily="34" charset="0"/>
              </a:rPr>
              <a:t>R</a:t>
            </a:r>
          </a:p>
        </p:txBody>
      </p:sp>
      <p:grpSp>
        <p:nvGrpSpPr>
          <p:cNvPr id="401502" name="Group 94"/>
          <p:cNvGrpSpPr>
            <a:grpSpLocks/>
          </p:cNvGrpSpPr>
          <p:nvPr/>
        </p:nvGrpSpPr>
        <p:grpSpPr bwMode="auto">
          <a:xfrm>
            <a:off x="4875213" y="2368550"/>
            <a:ext cx="2352675" cy="3033713"/>
            <a:chOff x="3071" y="1635"/>
            <a:chExt cx="1482" cy="1911"/>
          </a:xfrm>
        </p:grpSpPr>
        <p:sp>
          <p:nvSpPr>
            <p:cNvPr id="401484" name="Freeform 76"/>
            <p:cNvSpPr>
              <a:spLocks/>
            </p:cNvSpPr>
            <p:nvPr/>
          </p:nvSpPr>
          <p:spPr bwMode="auto">
            <a:xfrm>
              <a:off x="3071" y="2399"/>
              <a:ext cx="1482" cy="1147"/>
            </a:xfrm>
            <a:custGeom>
              <a:avLst/>
              <a:gdLst/>
              <a:ahLst/>
              <a:cxnLst>
                <a:cxn ang="0">
                  <a:pos x="0" y="0"/>
                </a:cxn>
                <a:cxn ang="0">
                  <a:pos x="0" y="1147"/>
                </a:cxn>
                <a:cxn ang="0">
                  <a:pos x="1530" y="1147"/>
                </a:cxn>
                <a:cxn ang="0">
                  <a:pos x="1530" y="1052"/>
                </a:cxn>
              </a:cxnLst>
              <a:rect l="0" t="0" r="r" b="b"/>
              <a:pathLst>
                <a:path w="1530" h="1147">
                  <a:moveTo>
                    <a:pt x="0" y="0"/>
                  </a:moveTo>
                  <a:lnTo>
                    <a:pt x="0" y="1147"/>
                  </a:lnTo>
                  <a:lnTo>
                    <a:pt x="1530" y="1147"/>
                  </a:lnTo>
                  <a:lnTo>
                    <a:pt x="1530" y="1052"/>
                  </a:lnTo>
                </a:path>
              </a:pathLst>
            </a:custGeom>
            <a:noFill/>
            <a:ln w="9525">
              <a:solidFill>
                <a:schemeClr val="tx1"/>
              </a:solidFill>
              <a:round/>
              <a:headEnd/>
              <a:tailEnd/>
            </a:ln>
            <a:effectLst/>
          </p:spPr>
          <p:txBody>
            <a:bodyPr/>
            <a:lstStyle/>
            <a:p>
              <a:pPr fontAlgn="base">
                <a:spcBef>
                  <a:spcPct val="0"/>
                </a:spcBef>
                <a:spcAft>
                  <a:spcPct val="0"/>
                </a:spcAft>
              </a:pPr>
              <a:endParaRPr lang="en-US">
                <a:solidFill>
                  <a:srgbClr val="000000"/>
                </a:solidFill>
                <a:latin typeface="Gill Sans MT" pitchFamily="34" charset="0"/>
              </a:endParaRPr>
            </a:p>
          </p:txBody>
        </p:sp>
        <p:sp>
          <p:nvSpPr>
            <p:cNvPr id="401485" name="Freeform 77"/>
            <p:cNvSpPr>
              <a:spLocks/>
            </p:cNvSpPr>
            <p:nvPr/>
          </p:nvSpPr>
          <p:spPr bwMode="auto">
            <a:xfrm>
              <a:off x="3549" y="2399"/>
              <a:ext cx="909" cy="1052"/>
            </a:xfrm>
            <a:custGeom>
              <a:avLst/>
              <a:gdLst/>
              <a:ahLst/>
              <a:cxnLst>
                <a:cxn ang="0">
                  <a:pos x="0" y="0"/>
                </a:cxn>
                <a:cxn ang="0">
                  <a:pos x="0" y="1004"/>
                </a:cxn>
                <a:cxn ang="0">
                  <a:pos x="909" y="1004"/>
                </a:cxn>
              </a:cxnLst>
              <a:rect l="0" t="0" r="r" b="b"/>
              <a:pathLst>
                <a:path w="909" h="1004">
                  <a:moveTo>
                    <a:pt x="0" y="0"/>
                  </a:moveTo>
                  <a:lnTo>
                    <a:pt x="0" y="1004"/>
                  </a:lnTo>
                  <a:lnTo>
                    <a:pt x="909" y="1004"/>
                  </a:lnTo>
                </a:path>
              </a:pathLst>
            </a:custGeom>
            <a:noFill/>
            <a:ln w="38100">
              <a:solidFill>
                <a:srgbClr val="00FF00"/>
              </a:solidFill>
              <a:round/>
              <a:headEnd/>
              <a:tailEnd/>
            </a:ln>
            <a:effectLst/>
          </p:spPr>
          <p:txBody>
            <a:bodyPr/>
            <a:lstStyle/>
            <a:p>
              <a:pPr fontAlgn="base">
                <a:spcBef>
                  <a:spcPct val="0"/>
                </a:spcBef>
                <a:spcAft>
                  <a:spcPct val="0"/>
                </a:spcAft>
              </a:pPr>
              <a:endParaRPr lang="en-US">
                <a:solidFill>
                  <a:srgbClr val="000000"/>
                </a:solidFill>
                <a:latin typeface="Gill Sans MT" pitchFamily="34" charset="0"/>
              </a:endParaRPr>
            </a:p>
          </p:txBody>
        </p:sp>
        <p:sp>
          <p:nvSpPr>
            <p:cNvPr id="401486" name="Freeform 78"/>
            <p:cNvSpPr>
              <a:spLocks/>
            </p:cNvSpPr>
            <p:nvPr/>
          </p:nvSpPr>
          <p:spPr bwMode="auto">
            <a:xfrm>
              <a:off x="4123" y="2399"/>
              <a:ext cx="335" cy="861"/>
            </a:xfrm>
            <a:custGeom>
              <a:avLst/>
              <a:gdLst/>
              <a:ahLst/>
              <a:cxnLst>
                <a:cxn ang="0">
                  <a:pos x="0" y="0"/>
                </a:cxn>
                <a:cxn ang="0">
                  <a:pos x="0" y="861"/>
                </a:cxn>
                <a:cxn ang="0">
                  <a:pos x="335" y="861"/>
                </a:cxn>
              </a:cxnLst>
              <a:rect l="0" t="0" r="r" b="b"/>
              <a:pathLst>
                <a:path w="335" h="861">
                  <a:moveTo>
                    <a:pt x="0" y="0"/>
                  </a:moveTo>
                  <a:lnTo>
                    <a:pt x="0" y="861"/>
                  </a:lnTo>
                  <a:lnTo>
                    <a:pt x="335" y="861"/>
                  </a:lnTo>
                </a:path>
              </a:pathLst>
            </a:custGeom>
            <a:noFill/>
            <a:ln w="38100">
              <a:solidFill>
                <a:srgbClr val="99CCFF"/>
              </a:solidFill>
              <a:round/>
              <a:headEnd/>
              <a:tailEnd/>
            </a:ln>
            <a:effectLst/>
          </p:spPr>
          <p:txBody>
            <a:bodyPr/>
            <a:lstStyle/>
            <a:p>
              <a:pPr fontAlgn="base">
                <a:spcBef>
                  <a:spcPct val="0"/>
                </a:spcBef>
                <a:spcAft>
                  <a:spcPct val="0"/>
                </a:spcAft>
              </a:pPr>
              <a:endParaRPr lang="en-US">
                <a:solidFill>
                  <a:srgbClr val="000000"/>
                </a:solidFill>
                <a:latin typeface="Gill Sans MT" pitchFamily="34" charset="0"/>
              </a:endParaRPr>
            </a:p>
          </p:txBody>
        </p:sp>
        <p:sp>
          <p:nvSpPr>
            <p:cNvPr id="401455" name="Freeform 47"/>
            <p:cNvSpPr>
              <a:spLocks/>
            </p:cNvSpPr>
            <p:nvPr/>
          </p:nvSpPr>
          <p:spPr bwMode="auto">
            <a:xfrm>
              <a:off x="3215" y="1635"/>
              <a:ext cx="1338" cy="1530"/>
            </a:xfrm>
            <a:custGeom>
              <a:avLst/>
              <a:gdLst/>
              <a:ahLst/>
              <a:cxnLst>
                <a:cxn ang="0">
                  <a:pos x="0" y="0"/>
                </a:cxn>
                <a:cxn ang="0">
                  <a:pos x="0" y="1721"/>
                </a:cxn>
                <a:cxn ang="0">
                  <a:pos x="1434" y="1721"/>
                </a:cxn>
                <a:cxn ang="0">
                  <a:pos x="1434" y="1577"/>
                </a:cxn>
              </a:cxnLst>
              <a:rect l="0" t="0" r="r" b="b"/>
              <a:pathLst>
                <a:path w="1434" h="1721">
                  <a:moveTo>
                    <a:pt x="0" y="0"/>
                  </a:moveTo>
                  <a:lnTo>
                    <a:pt x="0" y="1721"/>
                  </a:lnTo>
                  <a:lnTo>
                    <a:pt x="1434" y="1721"/>
                  </a:lnTo>
                  <a:lnTo>
                    <a:pt x="1434" y="1577"/>
                  </a:lnTo>
                </a:path>
              </a:pathLst>
            </a:custGeom>
            <a:noFill/>
            <a:ln w="9525">
              <a:solidFill>
                <a:schemeClr val="tx1"/>
              </a:solidFill>
              <a:round/>
              <a:headEnd/>
              <a:tailEnd/>
            </a:ln>
            <a:effectLst/>
          </p:spPr>
          <p:txBody>
            <a:bodyPr/>
            <a:lstStyle/>
            <a:p>
              <a:pPr fontAlgn="base">
                <a:spcBef>
                  <a:spcPct val="0"/>
                </a:spcBef>
                <a:spcAft>
                  <a:spcPct val="0"/>
                </a:spcAft>
              </a:pPr>
              <a:endParaRPr lang="en-US">
                <a:solidFill>
                  <a:srgbClr val="000000"/>
                </a:solidFill>
                <a:latin typeface="Gill Sans MT" pitchFamily="34" charset="0"/>
              </a:endParaRPr>
            </a:p>
          </p:txBody>
        </p:sp>
        <p:sp>
          <p:nvSpPr>
            <p:cNvPr id="401454" name="Freeform 46"/>
            <p:cNvSpPr>
              <a:spLocks/>
            </p:cNvSpPr>
            <p:nvPr/>
          </p:nvSpPr>
          <p:spPr bwMode="auto">
            <a:xfrm>
              <a:off x="3741" y="1635"/>
              <a:ext cx="716" cy="1435"/>
            </a:xfrm>
            <a:custGeom>
              <a:avLst/>
              <a:gdLst/>
              <a:ahLst/>
              <a:cxnLst>
                <a:cxn ang="0">
                  <a:pos x="0" y="0"/>
                </a:cxn>
                <a:cxn ang="0">
                  <a:pos x="0" y="1530"/>
                </a:cxn>
                <a:cxn ang="0">
                  <a:pos x="813" y="1530"/>
                </a:cxn>
              </a:cxnLst>
              <a:rect l="0" t="0" r="r" b="b"/>
              <a:pathLst>
                <a:path w="813" h="1530">
                  <a:moveTo>
                    <a:pt x="0" y="0"/>
                  </a:moveTo>
                  <a:lnTo>
                    <a:pt x="0" y="1530"/>
                  </a:lnTo>
                  <a:lnTo>
                    <a:pt x="813" y="1530"/>
                  </a:lnTo>
                </a:path>
              </a:pathLst>
            </a:custGeom>
            <a:noFill/>
            <a:ln w="38100">
              <a:solidFill>
                <a:srgbClr val="FF99CC"/>
              </a:solidFill>
              <a:round/>
              <a:headEnd/>
              <a:tailEnd/>
            </a:ln>
            <a:effectLst/>
          </p:spPr>
          <p:txBody>
            <a:bodyPr/>
            <a:lstStyle/>
            <a:p>
              <a:pPr fontAlgn="base">
                <a:spcBef>
                  <a:spcPct val="0"/>
                </a:spcBef>
                <a:spcAft>
                  <a:spcPct val="0"/>
                </a:spcAft>
              </a:pPr>
              <a:endParaRPr lang="en-US">
                <a:solidFill>
                  <a:srgbClr val="000000"/>
                </a:solidFill>
                <a:latin typeface="Gill Sans MT" pitchFamily="34" charset="0"/>
              </a:endParaRPr>
            </a:p>
          </p:txBody>
        </p:sp>
        <p:sp>
          <p:nvSpPr>
            <p:cNvPr id="401453" name="Freeform 45"/>
            <p:cNvSpPr>
              <a:spLocks/>
            </p:cNvSpPr>
            <p:nvPr/>
          </p:nvSpPr>
          <p:spPr bwMode="auto">
            <a:xfrm>
              <a:off x="4266" y="1635"/>
              <a:ext cx="191" cy="1243"/>
            </a:xfrm>
            <a:custGeom>
              <a:avLst/>
              <a:gdLst/>
              <a:ahLst/>
              <a:cxnLst>
                <a:cxn ang="0">
                  <a:pos x="0" y="0"/>
                </a:cxn>
                <a:cxn ang="0">
                  <a:pos x="0" y="1386"/>
                </a:cxn>
                <a:cxn ang="0">
                  <a:pos x="287" y="1386"/>
                </a:cxn>
              </a:cxnLst>
              <a:rect l="0" t="0" r="r" b="b"/>
              <a:pathLst>
                <a:path w="287" h="1386">
                  <a:moveTo>
                    <a:pt x="0" y="0"/>
                  </a:moveTo>
                  <a:lnTo>
                    <a:pt x="0" y="1386"/>
                  </a:lnTo>
                  <a:lnTo>
                    <a:pt x="287" y="1386"/>
                  </a:lnTo>
                </a:path>
              </a:pathLst>
            </a:custGeom>
            <a:noFill/>
            <a:ln w="38100">
              <a:solidFill>
                <a:srgbClr val="FFFF99"/>
              </a:solidFill>
              <a:round/>
              <a:headEnd/>
              <a:tailEnd/>
            </a:ln>
            <a:effectLst/>
          </p:spPr>
          <p:txBody>
            <a:bodyPr/>
            <a:lstStyle/>
            <a:p>
              <a:pPr fontAlgn="base">
                <a:spcBef>
                  <a:spcPct val="0"/>
                </a:spcBef>
                <a:spcAft>
                  <a:spcPct val="0"/>
                </a:spcAft>
              </a:pPr>
              <a:endParaRPr lang="en-US">
                <a:solidFill>
                  <a:srgbClr val="000000"/>
                </a:solidFill>
                <a:latin typeface="Gill Sans MT" pitchFamily="34" charset="0"/>
              </a:endParaRPr>
            </a:p>
          </p:txBody>
        </p:sp>
      </p:grpSp>
      <p:grpSp>
        <p:nvGrpSpPr>
          <p:cNvPr id="401504" name="Group 96"/>
          <p:cNvGrpSpPr>
            <a:grpSpLocks/>
          </p:cNvGrpSpPr>
          <p:nvPr/>
        </p:nvGrpSpPr>
        <p:grpSpPr bwMode="auto">
          <a:xfrm>
            <a:off x="2446338" y="1911350"/>
            <a:ext cx="3795712" cy="2127250"/>
            <a:chOff x="1541" y="1347"/>
            <a:chExt cx="2391" cy="1340"/>
          </a:xfrm>
        </p:grpSpPr>
        <p:cxnSp>
          <p:nvCxnSpPr>
            <p:cNvPr id="401471" name="AutoShape 63"/>
            <p:cNvCxnSpPr>
              <a:cxnSpLocks noChangeShapeType="1"/>
            </p:cNvCxnSpPr>
            <p:nvPr/>
          </p:nvCxnSpPr>
          <p:spPr bwMode="auto">
            <a:xfrm>
              <a:off x="1542" y="1922"/>
              <a:ext cx="1864" cy="0"/>
            </a:xfrm>
            <a:prstGeom prst="straightConnector1">
              <a:avLst/>
            </a:prstGeom>
            <a:noFill/>
            <a:ln w="9525">
              <a:solidFill>
                <a:schemeClr val="tx1"/>
              </a:solidFill>
              <a:round/>
              <a:headEnd/>
              <a:tailEnd type="triangle" w="med" len="med"/>
            </a:ln>
            <a:effectLst/>
          </p:spPr>
        </p:cxnSp>
        <p:cxnSp>
          <p:nvCxnSpPr>
            <p:cNvPr id="401472" name="AutoShape 64"/>
            <p:cNvCxnSpPr>
              <a:cxnSpLocks noChangeShapeType="1"/>
            </p:cNvCxnSpPr>
            <p:nvPr/>
          </p:nvCxnSpPr>
          <p:spPr bwMode="auto">
            <a:xfrm>
              <a:off x="1779" y="2496"/>
              <a:ext cx="2152" cy="0"/>
            </a:xfrm>
            <a:prstGeom prst="straightConnector1">
              <a:avLst/>
            </a:prstGeom>
            <a:noFill/>
            <a:ln w="9525">
              <a:solidFill>
                <a:schemeClr val="tx1"/>
              </a:solidFill>
              <a:round/>
              <a:headEnd/>
              <a:tailEnd type="triangle" w="med" len="med"/>
            </a:ln>
            <a:effectLst/>
          </p:spPr>
        </p:cxnSp>
        <p:cxnSp>
          <p:nvCxnSpPr>
            <p:cNvPr id="401473" name="AutoShape 65"/>
            <p:cNvCxnSpPr>
              <a:cxnSpLocks noChangeShapeType="1"/>
            </p:cNvCxnSpPr>
            <p:nvPr/>
          </p:nvCxnSpPr>
          <p:spPr bwMode="auto">
            <a:xfrm>
              <a:off x="1541" y="2687"/>
              <a:ext cx="1865" cy="0"/>
            </a:xfrm>
            <a:prstGeom prst="straightConnector1">
              <a:avLst/>
            </a:prstGeom>
            <a:noFill/>
            <a:ln w="9525">
              <a:solidFill>
                <a:schemeClr val="tx1"/>
              </a:solidFill>
              <a:round/>
              <a:headEnd/>
              <a:tailEnd type="triangle" w="med" len="med"/>
            </a:ln>
            <a:effectLst/>
          </p:spPr>
        </p:cxnSp>
        <p:sp>
          <p:nvSpPr>
            <p:cNvPr id="401495" name="Line 87"/>
            <p:cNvSpPr>
              <a:spLocks noChangeShapeType="1"/>
            </p:cNvSpPr>
            <p:nvPr/>
          </p:nvSpPr>
          <p:spPr bwMode="auto">
            <a:xfrm>
              <a:off x="1541" y="1347"/>
              <a:ext cx="1865" cy="0"/>
            </a:xfrm>
            <a:prstGeom prst="line">
              <a:avLst/>
            </a:prstGeom>
            <a:noFill/>
            <a:ln w="9525">
              <a:solidFill>
                <a:schemeClr val="tx1"/>
              </a:solidFill>
              <a:round/>
              <a:headEnd/>
              <a:tailEnd type="triangle" w="med" len="med"/>
            </a:ln>
            <a:effectLst/>
          </p:spPr>
          <p:txBody>
            <a:bodyPr/>
            <a:lstStyle/>
            <a:p>
              <a:pPr fontAlgn="base">
                <a:spcBef>
                  <a:spcPct val="0"/>
                </a:spcBef>
                <a:spcAft>
                  <a:spcPct val="0"/>
                </a:spcAft>
              </a:pPr>
              <a:endParaRPr lang="en-US">
                <a:solidFill>
                  <a:srgbClr val="000000"/>
                </a:solidFill>
                <a:latin typeface="Gill Sans MT" pitchFamily="34" charset="0"/>
              </a:endParaRPr>
            </a:p>
          </p:txBody>
        </p:sp>
        <p:sp>
          <p:nvSpPr>
            <p:cNvPr id="401496" name="Line 88"/>
            <p:cNvSpPr>
              <a:spLocks noChangeShapeType="1"/>
            </p:cNvSpPr>
            <p:nvPr/>
          </p:nvSpPr>
          <p:spPr bwMode="auto">
            <a:xfrm>
              <a:off x="1780" y="2112"/>
              <a:ext cx="2152" cy="0"/>
            </a:xfrm>
            <a:prstGeom prst="line">
              <a:avLst/>
            </a:prstGeom>
            <a:noFill/>
            <a:ln w="9525">
              <a:solidFill>
                <a:schemeClr val="tx1"/>
              </a:solidFill>
              <a:round/>
              <a:headEnd/>
              <a:tailEnd type="triangle" w="med" len="med"/>
            </a:ln>
            <a:effectLst/>
          </p:spPr>
          <p:txBody>
            <a:bodyPr/>
            <a:lstStyle/>
            <a:p>
              <a:pPr fontAlgn="base">
                <a:spcBef>
                  <a:spcPct val="0"/>
                </a:spcBef>
                <a:spcAft>
                  <a:spcPct val="0"/>
                </a:spcAft>
              </a:pPr>
              <a:endParaRPr lang="en-US">
                <a:solidFill>
                  <a:srgbClr val="000000"/>
                </a:solidFill>
                <a:latin typeface="Gill Sans MT" pitchFamily="34" charset="0"/>
              </a:endParaRPr>
            </a:p>
          </p:txBody>
        </p:sp>
      </p:grpSp>
      <p:grpSp>
        <p:nvGrpSpPr>
          <p:cNvPr id="401503" name="Group 95"/>
          <p:cNvGrpSpPr>
            <a:grpSpLocks/>
          </p:cNvGrpSpPr>
          <p:nvPr/>
        </p:nvGrpSpPr>
        <p:grpSpPr bwMode="auto">
          <a:xfrm>
            <a:off x="6242050" y="1911350"/>
            <a:ext cx="1593850" cy="3187700"/>
            <a:chOff x="3932" y="1347"/>
            <a:chExt cx="1004" cy="2008"/>
          </a:xfrm>
        </p:grpSpPr>
        <p:cxnSp>
          <p:nvCxnSpPr>
            <p:cNvPr id="401474" name="AutoShape 66"/>
            <p:cNvCxnSpPr>
              <a:cxnSpLocks noChangeShapeType="1"/>
              <a:stCxn id="401469" idx="3"/>
            </p:cNvCxnSpPr>
            <p:nvPr/>
          </p:nvCxnSpPr>
          <p:spPr bwMode="auto">
            <a:xfrm flipH="1" flipV="1">
              <a:off x="3932" y="2687"/>
              <a:ext cx="717" cy="288"/>
            </a:xfrm>
            <a:prstGeom prst="bentConnector3">
              <a:avLst>
                <a:gd name="adj1" fmla="val -20083"/>
              </a:avLst>
            </a:prstGeom>
            <a:noFill/>
            <a:ln w="38100">
              <a:solidFill>
                <a:srgbClr val="FFCC99"/>
              </a:solidFill>
              <a:miter lim="800000"/>
              <a:headEnd/>
              <a:tailEnd type="triangle" w="med" len="med"/>
            </a:ln>
            <a:effectLst/>
          </p:spPr>
        </p:cxnSp>
        <p:cxnSp>
          <p:nvCxnSpPr>
            <p:cNvPr id="401475" name="AutoShape 67"/>
            <p:cNvCxnSpPr>
              <a:cxnSpLocks noChangeShapeType="1"/>
              <a:stCxn id="401469" idx="3"/>
              <a:endCxn id="401465" idx="3"/>
            </p:cNvCxnSpPr>
            <p:nvPr/>
          </p:nvCxnSpPr>
          <p:spPr bwMode="auto">
            <a:xfrm flipH="1" flipV="1">
              <a:off x="4457" y="2496"/>
              <a:ext cx="192" cy="479"/>
            </a:xfrm>
            <a:prstGeom prst="bentConnector3">
              <a:avLst>
                <a:gd name="adj1" fmla="val -75000"/>
              </a:avLst>
            </a:prstGeom>
            <a:noFill/>
            <a:ln w="38100">
              <a:solidFill>
                <a:srgbClr val="FFCC99"/>
              </a:solidFill>
              <a:miter lim="800000"/>
              <a:headEnd/>
              <a:tailEnd type="triangle" w="med" len="med"/>
            </a:ln>
            <a:effectLst/>
          </p:spPr>
        </p:cxnSp>
        <p:cxnSp>
          <p:nvCxnSpPr>
            <p:cNvPr id="401476" name="AutoShape 68"/>
            <p:cNvCxnSpPr>
              <a:cxnSpLocks noChangeShapeType="1"/>
              <a:stCxn id="401469" idx="3"/>
              <a:endCxn id="401461" idx="3"/>
            </p:cNvCxnSpPr>
            <p:nvPr/>
          </p:nvCxnSpPr>
          <p:spPr bwMode="auto">
            <a:xfrm flipH="1" flipV="1">
              <a:off x="3932" y="1922"/>
              <a:ext cx="717" cy="1053"/>
            </a:xfrm>
            <a:prstGeom prst="bentConnector3">
              <a:avLst>
                <a:gd name="adj1" fmla="val -20083"/>
              </a:avLst>
            </a:prstGeom>
            <a:noFill/>
            <a:ln w="38100">
              <a:solidFill>
                <a:srgbClr val="FFCC99"/>
              </a:solidFill>
              <a:miter lim="800000"/>
              <a:headEnd/>
              <a:tailEnd type="triangle" w="med" len="med"/>
            </a:ln>
            <a:effectLst/>
          </p:spPr>
        </p:cxnSp>
        <p:sp>
          <p:nvSpPr>
            <p:cNvPr id="401494" name="Freeform 86"/>
            <p:cNvSpPr>
              <a:spLocks/>
            </p:cNvSpPr>
            <p:nvPr/>
          </p:nvSpPr>
          <p:spPr bwMode="auto">
            <a:xfrm>
              <a:off x="3932" y="1347"/>
              <a:ext cx="1004" cy="2008"/>
            </a:xfrm>
            <a:custGeom>
              <a:avLst/>
              <a:gdLst/>
              <a:ahLst/>
              <a:cxnLst>
                <a:cxn ang="0">
                  <a:pos x="717" y="2008"/>
                </a:cxn>
                <a:cxn ang="0">
                  <a:pos x="1004" y="2008"/>
                </a:cxn>
                <a:cxn ang="0">
                  <a:pos x="1004" y="0"/>
                </a:cxn>
                <a:cxn ang="0">
                  <a:pos x="0" y="0"/>
                </a:cxn>
              </a:cxnLst>
              <a:rect l="0" t="0" r="r" b="b"/>
              <a:pathLst>
                <a:path w="1004" h="2008">
                  <a:moveTo>
                    <a:pt x="717" y="2008"/>
                  </a:moveTo>
                  <a:lnTo>
                    <a:pt x="1004" y="2008"/>
                  </a:lnTo>
                  <a:lnTo>
                    <a:pt x="1004" y="0"/>
                  </a:lnTo>
                  <a:lnTo>
                    <a:pt x="0" y="0"/>
                  </a:lnTo>
                </a:path>
              </a:pathLst>
            </a:custGeom>
            <a:noFill/>
            <a:ln w="38100">
              <a:solidFill>
                <a:srgbClr val="00CCFF"/>
              </a:solidFill>
              <a:round/>
              <a:headEnd/>
              <a:tailEnd type="triangle" w="med" len="med"/>
            </a:ln>
            <a:effectLst/>
          </p:spPr>
          <p:txBody>
            <a:bodyPr/>
            <a:lstStyle/>
            <a:p>
              <a:pPr fontAlgn="base">
                <a:spcBef>
                  <a:spcPct val="0"/>
                </a:spcBef>
                <a:spcAft>
                  <a:spcPct val="0"/>
                </a:spcAft>
              </a:pPr>
              <a:endParaRPr lang="en-US">
                <a:solidFill>
                  <a:srgbClr val="000000"/>
                </a:solidFill>
                <a:latin typeface="Gill Sans MT" pitchFamily="34" charset="0"/>
              </a:endParaRPr>
            </a:p>
          </p:txBody>
        </p:sp>
        <p:sp>
          <p:nvSpPr>
            <p:cNvPr id="401497" name="Freeform 89"/>
            <p:cNvSpPr>
              <a:spLocks/>
            </p:cNvSpPr>
            <p:nvPr/>
          </p:nvSpPr>
          <p:spPr bwMode="auto">
            <a:xfrm>
              <a:off x="4458" y="2112"/>
              <a:ext cx="478" cy="1243"/>
            </a:xfrm>
            <a:custGeom>
              <a:avLst/>
              <a:gdLst/>
              <a:ahLst/>
              <a:cxnLst>
                <a:cxn ang="0">
                  <a:pos x="191" y="1243"/>
                </a:cxn>
                <a:cxn ang="0">
                  <a:pos x="478" y="1243"/>
                </a:cxn>
                <a:cxn ang="0">
                  <a:pos x="478" y="0"/>
                </a:cxn>
                <a:cxn ang="0">
                  <a:pos x="0" y="0"/>
                </a:cxn>
              </a:cxnLst>
              <a:rect l="0" t="0" r="r" b="b"/>
              <a:pathLst>
                <a:path w="478" h="1243">
                  <a:moveTo>
                    <a:pt x="191" y="1243"/>
                  </a:moveTo>
                  <a:lnTo>
                    <a:pt x="478" y="1243"/>
                  </a:lnTo>
                  <a:lnTo>
                    <a:pt x="478" y="0"/>
                  </a:lnTo>
                  <a:lnTo>
                    <a:pt x="0" y="0"/>
                  </a:lnTo>
                </a:path>
              </a:pathLst>
            </a:custGeom>
            <a:noFill/>
            <a:ln w="38100">
              <a:solidFill>
                <a:srgbClr val="00CCFF"/>
              </a:solidFill>
              <a:round/>
              <a:headEnd/>
              <a:tailEnd type="triangle" w="med" len="med"/>
            </a:ln>
            <a:effectLst/>
          </p:spPr>
          <p:txBody>
            <a:bodyPr/>
            <a:lstStyle/>
            <a:p>
              <a:pPr fontAlgn="base">
                <a:spcBef>
                  <a:spcPct val="0"/>
                </a:spcBef>
                <a:spcAft>
                  <a:spcPct val="0"/>
                </a:spcAft>
              </a:pPr>
              <a:endParaRPr lang="en-US">
                <a:solidFill>
                  <a:srgbClr val="000000"/>
                </a:solidFill>
                <a:latin typeface="Gill Sans MT" pitchFamily="34" charset="0"/>
              </a:endParaRPr>
            </a:p>
          </p:txBody>
        </p:sp>
      </p:grpSp>
      <p:sp>
        <p:nvSpPr>
          <p:cNvPr id="401452" name="Freeform 44"/>
          <p:cNvSpPr>
            <a:spLocks/>
          </p:cNvSpPr>
          <p:nvPr/>
        </p:nvSpPr>
        <p:spPr bwMode="auto">
          <a:xfrm>
            <a:off x="7075488" y="4267200"/>
            <a:ext cx="303212" cy="455613"/>
          </a:xfrm>
          <a:custGeom>
            <a:avLst/>
            <a:gdLst/>
            <a:ahLst/>
            <a:cxnLst>
              <a:cxn ang="0">
                <a:pos x="0" y="0"/>
              </a:cxn>
              <a:cxn ang="0">
                <a:pos x="0" y="96"/>
              </a:cxn>
              <a:cxn ang="0">
                <a:pos x="47" y="144"/>
              </a:cxn>
              <a:cxn ang="0">
                <a:pos x="0" y="191"/>
              </a:cxn>
              <a:cxn ang="0">
                <a:pos x="0" y="287"/>
              </a:cxn>
              <a:cxn ang="0">
                <a:pos x="191" y="191"/>
              </a:cxn>
              <a:cxn ang="0">
                <a:pos x="191" y="96"/>
              </a:cxn>
              <a:cxn ang="0">
                <a:pos x="0" y="0"/>
              </a:cxn>
            </a:cxnLst>
            <a:rect l="0" t="0" r="r" b="b"/>
            <a:pathLst>
              <a:path w="191" h="287">
                <a:moveTo>
                  <a:pt x="0" y="0"/>
                </a:moveTo>
                <a:lnTo>
                  <a:pt x="0" y="96"/>
                </a:lnTo>
                <a:lnTo>
                  <a:pt x="47" y="144"/>
                </a:lnTo>
                <a:lnTo>
                  <a:pt x="0" y="191"/>
                </a:lnTo>
                <a:lnTo>
                  <a:pt x="0" y="287"/>
                </a:lnTo>
                <a:lnTo>
                  <a:pt x="191" y="191"/>
                </a:lnTo>
                <a:lnTo>
                  <a:pt x="191" y="96"/>
                </a:lnTo>
                <a:lnTo>
                  <a:pt x="0" y="0"/>
                </a:lnTo>
                <a:close/>
              </a:path>
            </a:pathLst>
          </a:custGeom>
          <a:solidFill>
            <a:srgbClr val="3366FF"/>
          </a:solidFill>
          <a:ln w="9525">
            <a:noFill/>
            <a:round/>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a:lstStyle/>
          <a:p>
            <a:pPr fontAlgn="base">
              <a:spcBef>
                <a:spcPct val="0"/>
              </a:spcBef>
              <a:spcAft>
                <a:spcPct val="0"/>
              </a:spcAft>
            </a:pPr>
            <a:endParaRPr lang="en-US">
              <a:solidFill>
                <a:srgbClr val="000000"/>
              </a:solidFill>
              <a:latin typeface="Gill Sans MT" pitchFamily="34" charset="0"/>
            </a:endParaRPr>
          </a:p>
        </p:txBody>
      </p:sp>
      <p:sp>
        <p:nvSpPr>
          <p:cNvPr id="401481" name="Freeform 73"/>
          <p:cNvSpPr>
            <a:spLocks/>
          </p:cNvSpPr>
          <p:nvPr/>
        </p:nvSpPr>
        <p:spPr bwMode="auto">
          <a:xfrm>
            <a:off x="7077075" y="4872038"/>
            <a:ext cx="303213" cy="455612"/>
          </a:xfrm>
          <a:custGeom>
            <a:avLst/>
            <a:gdLst/>
            <a:ahLst/>
            <a:cxnLst>
              <a:cxn ang="0">
                <a:pos x="0" y="0"/>
              </a:cxn>
              <a:cxn ang="0">
                <a:pos x="0" y="96"/>
              </a:cxn>
              <a:cxn ang="0">
                <a:pos x="47" y="144"/>
              </a:cxn>
              <a:cxn ang="0">
                <a:pos x="0" y="191"/>
              </a:cxn>
              <a:cxn ang="0">
                <a:pos x="0" y="287"/>
              </a:cxn>
              <a:cxn ang="0">
                <a:pos x="191" y="191"/>
              </a:cxn>
              <a:cxn ang="0">
                <a:pos x="191" y="96"/>
              </a:cxn>
              <a:cxn ang="0">
                <a:pos x="0" y="0"/>
              </a:cxn>
            </a:cxnLst>
            <a:rect l="0" t="0" r="r" b="b"/>
            <a:pathLst>
              <a:path w="191" h="287">
                <a:moveTo>
                  <a:pt x="0" y="0"/>
                </a:moveTo>
                <a:lnTo>
                  <a:pt x="0" y="96"/>
                </a:lnTo>
                <a:lnTo>
                  <a:pt x="47" y="144"/>
                </a:lnTo>
                <a:lnTo>
                  <a:pt x="0" y="191"/>
                </a:lnTo>
                <a:lnTo>
                  <a:pt x="0" y="287"/>
                </a:lnTo>
                <a:lnTo>
                  <a:pt x="191" y="191"/>
                </a:lnTo>
                <a:lnTo>
                  <a:pt x="191" y="96"/>
                </a:lnTo>
                <a:lnTo>
                  <a:pt x="0" y="0"/>
                </a:lnTo>
                <a:close/>
              </a:path>
            </a:pathLst>
          </a:custGeom>
          <a:solidFill>
            <a:srgbClr val="3366FF"/>
          </a:solidFill>
          <a:ln w="9525">
            <a:noFill/>
            <a:round/>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a:lstStyle/>
          <a:p>
            <a:pPr fontAlgn="base">
              <a:spcBef>
                <a:spcPct val="0"/>
              </a:spcBef>
              <a:spcAft>
                <a:spcPct val="0"/>
              </a:spcAft>
            </a:pPr>
            <a:endParaRPr lang="en-US">
              <a:solidFill>
                <a:srgbClr val="000000"/>
              </a:solidFill>
              <a:latin typeface="Gill Sans MT" pitchFamily="34" charset="0"/>
            </a:endParaRPr>
          </a:p>
        </p:txBody>
      </p:sp>
      <p:sp>
        <p:nvSpPr>
          <p:cNvPr id="401498" name="Line 90"/>
          <p:cNvSpPr>
            <a:spLocks noChangeShapeType="1"/>
          </p:cNvSpPr>
          <p:nvPr/>
        </p:nvSpPr>
        <p:spPr bwMode="auto">
          <a:xfrm>
            <a:off x="3433763" y="3505200"/>
            <a:ext cx="228600" cy="0"/>
          </a:xfrm>
          <a:prstGeom prst="line">
            <a:avLst/>
          </a:prstGeom>
          <a:noFill/>
          <a:ln w="9525">
            <a:solidFill>
              <a:schemeClr val="tx1"/>
            </a:solidFill>
            <a:round/>
            <a:headEnd/>
            <a:tailEnd type="triangle" w="med" len="med"/>
          </a:ln>
          <a:effectLst/>
        </p:spPr>
        <p:txBody>
          <a:bodyPr/>
          <a:lstStyle/>
          <a:p>
            <a:pPr fontAlgn="base">
              <a:spcBef>
                <a:spcPct val="0"/>
              </a:spcBef>
              <a:spcAft>
                <a:spcPct val="0"/>
              </a:spcAft>
            </a:pPr>
            <a:endParaRPr lang="en-US">
              <a:solidFill>
                <a:srgbClr val="000000"/>
              </a:solidFill>
              <a:latin typeface="Gill Sans MT" pitchFamily="34" charset="0"/>
            </a:endParaRPr>
          </a:p>
        </p:txBody>
      </p:sp>
      <p:sp>
        <p:nvSpPr>
          <p:cNvPr id="401499" name="Line 91"/>
          <p:cNvSpPr>
            <a:spLocks noChangeShapeType="1"/>
          </p:cNvSpPr>
          <p:nvPr/>
        </p:nvSpPr>
        <p:spPr bwMode="auto">
          <a:xfrm flipH="1">
            <a:off x="3433763" y="3354388"/>
            <a:ext cx="228600" cy="0"/>
          </a:xfrm>
          <a:prstGeom prst="line">
            <a:avLst/>
          </a:prstGeom>
          <a:noFill/>
          <a:ln w="9525">
            <a:solidFill>
              <a:schemeClr val="tx1"/>
            </a:solidFill>
            <a:round/>
            <a:headEnd/>
            <a:tailEnd type="triangle" w="med" len="med"/>
          </a:ln>
          <a:effectLst/>
        </p:spPr>
        <p:txBody>
          <a:bodyPr/>
          <a:lstStyle/>
          <a:p>
            <a:pPr fontAlgn="base">
              <a:spcBef>
                <a:spcPct val="0"/>
              </a:spcBef>
              <a:spcAft>
                <a:spcPct val="0"/>
              </a:spcAft>
            </a:pPr>
            <a:endParaRPr lang="en-US">
              <a:solidFill>
                <a:srgbClr val="000000"/>
              </a:solidFill>
              <a:latin typeface="Gill Sans MT" pitchFamily="34" charset="0"/>
            </a:endParaRPr>
          </a:p>
        </p:txBody>
      </p:sp>
      <p:sp>
        <p:nvSpPr>
          <p:cNvPr id="401500" name="Line 92"/>
          <p:cNvSpPr>
            <a:spLocks noChangeShapeType="1"/>
          </p:cNvSpPr>
          <p:nvPr/>
        </p:nvSpPr>
        <p:spPr bwMode="auto">
          <a:xfrm>
            <a:off x="4344988" y="3354388"/>
            <a:ext cx="228600" cy="0"/>
          </a:xfrm>
          <a:prstGeom prst="line">
            <a:avLst/>
          </a:prstGeom>
          <a:noFill/>
          <a:ln w="9525">
            <a:solidFill>
              <a:schemeClr val="tx1"/>
            </a:solidFill>
            <a:round/>
            <a:headEnd/>
            <a:tailEnd type="triangle" w="med" len="med"/>
          </a:ln>
          <a:effectLst/>
        </p:spPr>
        <p:txBody>
          <a:bodyPr/>
          <a:lstStyle/>
          <a:p>
            <a:pPr fontAlgn="base">
              <a:spcBef>
                <a:spcPct val="0"/>
              </a:spcBef>
              <a:spcAft>
                <a:spcPct val="0"/>
              </a:spcAft>
            </a:pPr>
            <a:endParaRPr lang="en-US">
              <a:solidFill>
                <a:srgbClr val="000000"/>
              </a:solidFill>
              <a:latin typeface="Gill Sans MT" pitchFamily="34" charset="0"/>
            </a:endParaRPr>
          </a:p>
        </p:txBody>
      </p:sp>
      <p:sp>
        <p:nvSpPr>
          <p:cNvPr id="401505" name="Oval 97"/>
          <p:cNvSpPr>
            <a:spLocks noChangeArrowheads="1"/>
          </p:cNvSpPr>
          <p:nvPr/>
        </p:nvSpPr>
        <p:spPr bwMode="auto">
          <a:xfrm>
            <a:off x="5178427" y="1608138"/>
            <a:ext cx="2201863" cy="2884487"/>
          </a:xfrm>
          <a:prstGeom prst="ellipse">
            <a:avLst/>
          </a:prstGeom>
          <a:noFill/>
          <a:ln w="63500">
            <a:solidFill>
              <a:srgbClr val="6600CC"/>
            </a:solidFill>
            <a:round/>
            <a:headEnd/>
            <a:tailEnd/>
          </a:ln>
          <a:effectLst/>
        </p:spPr>
        <p:txBody>
          <a:bodyPr wrap="none" anchor="ctr"/>
          <a:lstStyle/>
          <a:p>
            <a:pPr fontAlgn="base">
              <a:spcBef>
                <a:spcPct val="0"/>
              </a:spcBef>
              <a:spcAft>
                <a:spcPct val="0"/>
              </a:spcAft>
            </a:pPr>
            <a:endParaRPr lang="en-US">
              <a:solidFill>
                <a:srgbClr val="000000"/>
              </a:solidFill>
              <a:latin typeface="Gill Sans MT" pitchFamily="34" charset="0"/>
            </a:endParaRPr>
          </a:p>
        </p:txBody>
      </p:sp>
      <p:sp>
        <p:nvSpPr>
          <p:cNvPr id="102" name="TextBox 101"/>
          <p:cNvSpPr txBox="1"/>
          <p:nvPr/>
        </p:nvSpPr>
        <p:spPr>
          <a:xfrm>
            <a:off x="0" y="6237822"/>
            <a:ext cx="9144000" cy="575554"/>
          </a:xfrm>
          <a:prstGeom prst="rect">
            <a:avLst/>
          </a:prstGeom>
          <a:noFill/>
        </p:spPr>
        <p:txBody>
          <a:bodyPr wrap="square" lIns="82309" tIns="41154" rIns="82309" bIns="41154" rtlCol="0">
            <a:spAutoFit/>
          </a:bodyPr>
          <a:lstStyle/>
          <a:p>
            <a:pPr marL="0" lvl="1" indent="-514291" algn="ctr"/>
            <a:r>
              <a:rPr lang="en-US" sz="3200" dirty="0">
                <a:solidFill>
                  <a:schemeClr val="bg1"/>
                </a:solidFill>
              </a:rPr>
              <a:t>Scheduler </a:t>
            </a:r>
            <a:r>
              <a:rPr lang="en-US" sz="3200" b="1" i="1" dirty="0">
                <a:solidFill>
                  <a:schemeClr val="bg1"/>
                </a:solidFill>
              </a:rPr>
              <a:t>captures</a:t>
            </a:r>
            <a:r>
              <a:rPr lang="en-US" sz="3200" dirty="0">
                <a:solidFill>
                  <a:schemeClr val="bg1"/>
                </a:solidFill>
              </a:rPr>
              <a:t> values</a:t>
            </a:r>
          </a:p>
        </p:txBody>
      </p:sp>
    </p:spTree>
    <p:extLst>
      <p:ext uri="{BB962C8B-B14F-4D97-AF65-F5344CB8AC3E}">
        <p14:creationId xmlns:p14="http://schemas.microsoft.com/office/powerpoint/2010/main" val="1763338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0150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0150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01503"/>
                                        </p:tgtEl>
                                        <p:attrNameLst>
                                          <p:attrName>style.visibility</p:attrName>
                                        </p:attrNameLst>
                                      </p:cBhvr>
                                      <p:to>
                                        <p:strVal val="visible"/>
                                      </p:to>
                                    </p:set>
                                  </p:childTnLst>
                                </p:cTn>
                              </p:par>
                              <p:par>
                                <p:cTn id="15" presetID="1" presetClass="exit" presetSubtype="0" fill="hold" nodeType="withEffect">
                                  <p:stCondLst>
                                    <p:cond delay="0"/>
                                  </p:stCondLst>
                                  <p:childTnLst>
                                    <p:set>
                                      <p:cBhvr>
                                        <p:cTn id="16" dur="1" fill="hold">
                                          <p:stCondLst>
                                            <p:cond delay="0"/>
                                          </p:stCondLst>
                                        </p:cTn>
                                        <p:tgtEl>
                                          <p:spTgt spid="401502"/>
                                        </p:tgtEl>
                                        <p:attrNameLst>
                                          <p:attrName>style.visibility</p:attrName>
                                        </p:attrNameLst>
                                      </p:cBhvr>
                                      <p:to>
                                        <p:strVal val="hidden"/>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401504"/>
                                        </p:tgtEl>
                                        <p:attrNameLst>
                                          <p:attrName>style.visibility</p:attrName>
                                        </p:attrNameLst>
                                      </p:cBhvr>
                                      <p:to>
                                        <p:strVal val="visible"/>
                                      </p:to>
                                    </p:set>
                                  </p:childTnLst>
                                </p:cTn>
                              </p:par>
                              <p:par>
                                <p:cTn id="21" presetID="1" presetClass="emph" presetSubtype="2" fill="hold" nodeType="withEffect">
                                  <p:stCondLst>
                                    <p:cond delay="0"/>
                                  </p:stCondLst>
                                  <p:childTnLst>
                                    <p:animClr clrSpc="rgb" dir="cw">
                                      <p:cBhvr>
                                        <p:cTn id="22" dur="1000" fill="hold"/>
                                        <p:tgtEl>
                                          <p:spTgt spid="401491"/>
                                        </p:tgtEl>
                                        <p:attrNameLst>
                                          <p:attrName>fillcolor</p:attrName>
                                        </p:attrNameLst>
                                      </p:cBhvr>
                                      <p:to>
                                        <a:srgbClr val="CCFFFF"/>
                                      </p:to>
                                    </p:animClr>
                                    <p:set>
                                      <p:cBhvr>
                                        <p:cTn id="23" dur="1000" fill="hold"/>
                                        <p:tgtEl>
                                          <p:spTgt spid="401491"/>
                                        </p:tgtEl>
                                        <p:attrNameLst>
                                          <p:attrName>fill.type</p:attrName>
                                        </p:attrNameLst>
                                      </p:cBhvr>
                                      <p:to>
                                        <p:strVal val="solid"/>
                                      </p:to>
                                    </p:set>
                                    <p:set>
                                      <p:cBhvr>
                                        <p:cTn id="24" dur="1000" fill="hold"/>
                                        <p:tgtEl>
                                          <p:spTgt spid="401491"/>
                                        </p:tgtEl>
                                        <p:attrNameLst>
                                          <p:attrName>fill.on</p:attrName>
                                        </p:attrNameLst>
                                      </p:cBhvr>
                                      <p:to>
                                        <p:strVal val="true"/>
                                      </p:to>
                                    </p:set>
                                  </p:childTnLst>
                                </p:cTn>
                              </p:par>
                              <p:par>
                                <p:cTn id="25" presetID="1" presetClass="emph" presetSubtype="2" fill="hold" nodeType="withEffect">
                                  <p:stCondLst>
                                    <p:cond delay="0"/>
                                  </p:stCondLst>
                                  <p:childTnLst>
                                    <p:animClr clrSpc="rgb" dir="cw">
                                      <p:cBhvr>
                                        <p:cTn id="26" dur="1000" fill="hold"/>
                                        <p:tgtEl>
                                          <p:spTgt spid="401489"/>
                                        </p:tgtEl>
                                        <p:attrNameLst>
                                          <p:attrName>fillcolor</p:attrName>
                                        </p:attrNameLst>
                                      </p:cBhvr>
                                      <p:to>
                                        <a:srgbClr val="CCFFFF"/>
                                      </p:to>
                                    </p:animClr>
                                    <p:set>
                                      <p:cBhvr>
                                        <p:cTn id="27" dur="1000" fill="hold"/>
                                        <p:tgtEl>
                                          <p:spTgt spid="401489"/>
                                        </p:tgtEl>
                                        <p:attrNameLst>
                                          <p:attrName>fill.type</p:attrName>
                                        </p:attrNameLst>
                                      </p:cBhvr>
                                      <p:to>
                                        <p:strVal val="solid"/>
                                      </p:to>
                                    </p:set>
                                    <p:set>
                                      <p:cBhvr>
                                        <p:cTn id="28" dur="1000" fill="hold"/>
                                        <p:tgtEl>
                                          <p:spTgt spid="401489"/>
                                        </p:tgtEl>
                                        <p:attrNameLst>
                                          <p:attrName>fill.on</p:attrName>
                                        </p:attrNameLst>
                                      </p:cBhvr>
                                      <p:to>
                                        <p:strVal val="true"/>
                                      </p:to>
                                    </p:set>
                                  </p:childTnLst>
                                </p:cTn>
                              </p:par>
                              <p:par>
                                <p:cTn id="29" presetID="1" presetClass="emph" presetSubtype="2" fill="hold" nodeType="withEffect">
                                  <p:stCondLst>
                                    <p:cond delay="0"/>
                                  </p:stCondLst>
                                  <p:childTnLst>
                                    <p:animClr clrSpc="rgb" dir="cw">
                                      <p:cBhvr>
                                        <p:cTn id="30" dur="1000" fill="hold"/>
                                        <p:tgtEl>
                                          <p:spTgt spid="401461"/>
                                        </p:tgtEl>
                                        <p:attrNameLst>
                                          <p:attrName>fillcolor</p:attrName>
                                        </p:attrNameLst>
                                      </p:cBhvr>
                                      <p:to>
                                        <a:srgbClr val="FFCC66"/>
                                      </p:to>
                                    </p:animClr>
                                    <p:set>
                                      <p:cBhvr>
                                        <p:cTn id="31" dur="1000" fill="hold"/>
                                        <p:tgtEl>
                                          <p:spTgt spid="401461"/>
                                        </p:tgtEl>
                                        <p:attrNameLst>
                                          <p:attrName>fill.type</p:attrName>
                                        </p:attrNameLst>
                                      </p:cBhvr>
                                      <p:to>
                                        <p:strVal val="solid"/>
                                      </p:to>
                                    </p:set>
                                    <p:set>
                                      <p:cBhvr>
                                        <p:cTn id="32" dur="1000" fill="hold"/>
                                        <p:tgtEl>
                                          <p:spTgt spid="401461"/>
                                        </p:tgtEl>
                                        <p:attrNameLst>
                                          <p:attrName>fill.on</p:attrName>
                                        </p:attrNameLst>
                                      </p:cBhvr>
                                      <p:to>
                                        <p:strVal val="true"/>
                                      </p:to>
                                    </p:set>
                                  </p:childTnLst>
                                </p:cTn>
                              </p:par>
                              <p:par>
                                <p:cTn id="33" presetID="1" presetClass="emph" presetSubtype="2" fill="hold" nodeType="withEffect">
                                  <p:stCondLst>
                                    <p:cond delay="0"/>
                                  </p:stCondLst>
                                  <p:childTnLst>
                                    <p:animClr clrSpc="rgb" dir="cw">
                                      <p:cBhvr>
                                        <p:cTn id="34" dur="1000" fill="hold"/>
                                        <p:tgtEl>
                                          <p:spTgt spid="401465"/>
                                        </p:tgtEl>
                                        <p:attrNameLst>
                                          <p:attrName>fillcolor</p:attrName>
                                        </p:attrNameLst>
                                      </p:cBhvr>
                                      <p:to>
                                        <a:srgbClr val="FFCC66"/>
                                      </p:to>
                                    </p:animClr>
                                    <p:set>
                                      <p:cBhvr>
                                        <p:cTn id="35" dur="1000" fill="hold"/>
                                        <p:tgtEl>
                                          <p:spTgt spid="401465"/>
                                        </p:tgtEl>
                                        <p:attrNameLst>
                                          <p:attrName>fill.type</p:attrName>
                                        </p:attrNameLst>
                                      </p:cBhvr>
                                      <p:to>
                                        <p:strVal val="solid"/>
                                      </p:to>
                                    </p:set>
                                    <p:set>
                                      <p:cBhvr>
                                        <p:cTn id="36" dur="1000" fill="hold"/>
                                        <p:tgtEl>
                                          <p:spTgt spid="401465"/>
                                        </p:tgtEl>
                                        <p:attrNameLst>
                                          <p:attrName>fill.on</p:attrName>
                                        </p:attrNameLst>
                                      </p:cBhvr>
                                      <p:to>
                                        <p:strVal val="true"/>
                                      </p:to>
                                    </p:set>
                                  </p:childTnLst>
                                </p:cTn>
                              </p:par>
                              <p:par>
                                <p:cTn id="37" presetID="1" presetClass="emph" presetSubtype="2" fill="hold" nodeType="withEffect">
                                  <p:stCondLst>
                                    <p:cond delay="0"/>
                                  </p:stCondLst>
                                  <p:childTnLst>
                                    <p:animClr clrSpc="rgb" dir="cw">
                                      <p:cBhvr>
                                        <p:cTn id="38" dur="1000" fill="hold"/>
                                        <p:tgtEl>
                                          <p:spTgt spid="401467"/>
                                        </p:tgtEl>
                                        <p:attrNameLst>
                                          <p:attrName>fillcolor</p:attrName>
                                        </p:attrNameLst>
                                      </p:cBhvr>
                                      <p:to>
                                        <a:srgbClr val="FFCC66"/>
                                      </p:to>
                                    </p:animClr>
                                    <p:set>
                                      <p:cBhvr>
                                        <p:cTn id="39" dur="1000" fill="hold"/>
                                        <p:tgtEl>
                                          <p:spTgt spid="401467"/>
                                        </p:tgtEl>
                                        <p:attrNameLst>
                                          <p:attrName>fill.type</p:attrName>
                                        </p:attrNameLst>
                                      </p:cBhvr>
                                      <p:to>
                                        <p:strVal val="solid"/>
                                      </p:to>
                                    </p:set>
                                    <p:set>
                                      <p:cBhvr>
                                        <p:cTn id="40" dur="1000" fill="hold"/>
                                        <p:tgtEl>
                                          <p:spTgt spid="401467"/>
                                        </p:tgtEl>
                                        <p:attrNameLst>
                                          <p:attrName>fill.on</p:attrName>
                                        </p:attrNameLst>
                                      </p:cBhvr>
                                      <p:to>
                                        <p:strVal val="tru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401505"/>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10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1505" grpId="0" animBg="1"/>
      <p:bldP spid="10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0866" name="Rectangle 2"/>
          <p:cNvSpPr>
            <a:spLocks noGrp="1" noChangeArrowheads="1"/>
          </p:cNvSpPr>
          <p:nvPr>
            <p:ph type="title"/>
          </p:nvPr>
        </p:nvSpPr>
        <p:spPr/>
        <p:txBody>
          <a:bodyPr>
            <a:normAutofit fontScale="90000"/>
          </a:bodyPr>
          <a:lstStyle/>
          <a:p>
            <a:r>
              <a:rPr lang="en-US"/>
              <a:t>Issue Width</a:t>
            </a:r>
          </a:p>
        </p:txBody>
      </p:sp>
      <p:sp>
        <p:nvSpPr>
          <p:cNvPr id="420867" name="Rectangle 3"/>
          <p:cNvSpPr>
            <a:spLocks noGrp="1" noChangeArrowheads="1"/>
          </p:cNvSpPr>
          <p:nvPr>
            <p:ph idx="1"/>
          </p:nvPr>
        </p:nvSpPr>
        <p:spPr/>
        <p:txBody>
          <a:bodyPr/>
          <a:lstStyle/>
          <a:p>
            <a:r>
              <a:rPr lang="en-US" dirty="0"/>
              <a:t>Max </a:t>
            </a:r>
            <a:r>
              <a:rPr lang="en-US" dirty="0" err="1"/>
              <a:t>insns</a:t>
            </a:r>
            <a:r>
              <a:rPr lang="en-US" dirty="0"/>
              <a:t>. selected each cycle is </a:t>
            </a:r>
            <a:r>
              <a:rPr lang="en-US" i="1" u="sng" dirty="0"/>
              <a:t>issue width</a:t>
            </a:r>
            <a:endParaRPr lang="en-US" u="sng" dirty="0"/>
          </a:p>
          <a:p>
            <a:pPr lvl="1"/>
            <a:r>
              <a:rPr lang="en-US" dirty="0"/>
              <a:t>Previous slides showed different issue widths</a:t>
            </a:r>
          </a:p>
          <a:p>
            <a:pPr lvl="2"/>
            <a:r>
              <a:rPr lang="en-US" dirty="0"/>
              <a:t>four, one, and two</a:t>
            </a:r>
          </a:p>
          <a:p>
            <a:r>
              <a:rPr lang="en-US" dirty="0"/>
              <a:t>Hardware requirements:</a:t>
            </a:r>
          </a:p>
          <a:p>
            <a:pPr lvl="1"/>
            <a:r>
              <a:rPr lang="en-US" dirty="0"/>
              <a:t>Naively, issue width of N requires N tag broadcast buses</a:t>
            </a:r>
          </a:p>
          <a:p>
            <a:pPr lvl="1"/>
            <a:r>
              <a:rPr lang="en-US" dirty="0"/>
              <a:t>Can “specialize” some of the issue slots</a:t>
            </a:r>
          </a:p>
          <a:p>
            <a:pPr lvl="2"/>
            <a:r>
              <a:rPr lang="en-US" dirty="0"/>
              <a:t>E.g., a slot that only executes branches (no outputs)</a:t>
            </a:r>
          </a:p>
        </p:txBody>
      </p:sp>
    </p:spTree>
    <p:extLst>
      <p:ext uri="{BB962C8B-B14F-4D97-AF65-F5344CB8AC3E}">
        <p14:creationId xmlns:p14="http://schemas.microsoft.com/office/powerpoint/2010/main" val="33738058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tns:customPropertyEditors xmlns:tns="http://schemas.microsoft.com/office/2006/customDocumentInformationPanel">
  <tns:showOnOpen>false</tns:showOnOpen>
  <tns:defaultPropertyEditorNamespace>Standard properties</tns:defaultPropertyEditorNamespace>
</tns:customPropertyEditors>
</file>

<file path=customXml/itemProps1.xml><?xml version="1.0" encoding="utf-8"?>
<ds:datastoreItem xmlns:ds="http://schemas.openxmlformats.org/officeDocument/2006/customXml" ds:itemID="{F3695433-FFAA-4056-A646-A00B780CE494}">
  <ds:schemaRefs>
    <ds:schemaRef ds:uri="http://schemas.microsoft.com/office/2006/customDocumentInformationPanel"/>
  </ds:schemaRefs>
</ds:datastoreItem>
</file>

<file path=docProps/app.xml><?xml version="1.0" encoding="utf-8"?>
<Properties xmlns="http://schemas.openxmlformats.org/officeDocument/2006/extended-properties" xmlns:vt="http://schemas.openxmlformats.org/officeDocument/2006/docPropsVTypes">
  <TotalTime>0</TotalTime>
  <Words>4692</Words>
  <Application>Microsoft Office PowerPoint</Application>
  <PresentationFormat>On-screen Show (4:3)</PresentationFormat>
  <Paragraphs>1399</Paragraphs>
  <Slides>56</Slides>
  <Notes>36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56</vt:i4>
      </vt:variant>
    </vt:vector>
  </HeadingPairs>
  <TitlesOfParts>
    <vt:vector size="61" baseType="lpstr">
      <vt:lpstr>Arial</vt:lpstr>
      <vt:lpstr>Calibri</vt:lpstr>
      <vt:lpstr>Cambria Math</vt:lpstr>
      <vt:lpstr>Gill Sans MT</vt:lpstr>
      <vt:lpstr>Office Theme</vt:lpstr>
      <vt:lpstr>CSE 502: Computer Architecture</vt:lpstr>
      <vt:lpstr>Data-Capture Scheduler</vt:lpstr>
      <vt:lpstr>Components of a Scheduler</vt:lpstr>
      <vt:lpstr>Scheduling Loop or Wakeup-Select Loop</vt:lpstr>
      <vt:lpstr>Scalar Scheduler (Issue Width = 1)</vt:lpstr>
      <vt:lpstr>Superscalar Scheduler (detail of one entry)</vt:lpstr>
      <vt:lpstr>Interaction with Execution</vt:lpstr>
      <vt:lpstr>Again, But Superscalar</vt:lpstr>
      <vt:lpstr>Issue Width</vt:lpstr>
      <vt:lpstr>Simple Scheduler Pipeline</vt:lpstr>
      <vt:lpstr>Deeper Scheduler Pipeline</vt:lpstr>
      <vt:lpstr>Even Deeper Scheduler Pipeline</vt:lpstr>
      <vt:lpstr>Very Deep Scheduler Pipeline</vt:lpstr>
      <vt:lpstr>Pipelineing Critical Loops</vt:lpstr>
      <vt:lpstr>IPC vs. Frequency</vt:lpstr>
      <vt:lpstr>Non-Data-Capture Scheduler</vt:lpstr>
      <vt:lpstr>Pipeline Timing</vt:lpstr>
      <vt:lpstr>Handling Multi-Cycle Instructions</vt:lpstr>
      <vt:lpstr>Delayed Tag Broadcast (1/3)</vt:lpstr>
      <vt:lpstr>Delayed Tag Broadcast (2/3)</vt:lpstr>
      <vt:lpstr>Delayed Tag Broadcast (3/3)</vt:lpstr>
      <vt:lpstr>Delayed Wakeup</vt:lpstr>
      <vt:lpstr>Non-Deterministic Latencies</vt:lpstr>
      <vt:lpstr>The Wait-and-See Approach</vt:lpstr>
      <vt:lpstr>Load-Hit Speculation</vt:lpstr>
      <vt:lpstr>Load-Hit Mis-speculation</vt:lpstr>
      <vt:lpstr>“But wait, there’s more!”</vt:lpstr>
      <vt:lpstr>Squashing (1/3)</vt:lpstr>
      <vt:lpstr>Squashing (2/3)</vt:lpstr>
      <vt:lpstr>Squashing (3/3)</vt:lpstr>
      <vt:lpstr>Scheduler Allocation (1/3)</vt:lpstr>
      <vt:lpstr>Scheduler Allocation (2/3)</vt:lpstr>
      <vt:lpstr>Scheduler Allocation (3/3)</vt:lpstr>
      <vt:lpstr>Select Logic</vt:lpstr>
      <vt:lpstr>Simple Select Logic</vt:lpstr>
      <vt:lpstr>Random Select</vt:lpstr>
      <vt:lpstr>Oldest-First Select</vt:lpstr>
      <vt:lpstr>Implementing Oldest First Select (1/3)</vt:lpstr>
      <vt:lpstr>Implementing Oldest First Select (2/3)</vt:lpstr>
      <vt:lpstr>Implementing Oldest First Select (3/3)</vt:lpstr>
      <vt:lpstr>Problems in N-of-M Select (1/2)</vt:lpstr>
      <vt:lpstr>Problems in N-of-M Select (2/2)</vt:lpstr>
      <vt:lpstr>Partitioned Select</vt:lpstr>
      <vt:lpstr>Multiple Units of the Same Type</vt:lpstr>
      <vt:lpstr>Chain Select Logics</vt:lpstr>
      <vt:lpstr>Select Binding (1/2)</vt:lpstr>
      <vt:lpstr>Select Binding (2/2)</vt:lpstr>
      <vt:lpstr>Make N Match Functional Units?</vt:lpstr>
      <vt:lpstr>Execution Ports (1/2)</vt:lpstr>
      <vt:lpstr>Execution Ports (2/2)</vt:lpstr>
      <vt:lpstr>Port Binding</vt:lpstr>
      <vt:lpstr>Port Assignment</vt:lpstr>
      <vt:lpstr>Decentralized RS (1/4)</vt:lpstr>
      <vt:lpstr>Decentralized RS (2/4)</vt:lpstr>
      <vt:lpstr>Decentralized RS (3/4)</vt:lpstr>
      <vt:lpstr>Decentralized RS (4/4)</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Computer Architecture What is it, and how is it related to Computer Science anyway?</dc:title>
  <dc:creator>mike</dc:creator>
  <cp:lastModifiedBy>Michael  Ferdman</cp:lastModifiedBy>
  <cp:revision>305</cp:revision>
  <dcterms:created xsi:type="dcterms:W3CDTF">2012-09-21T01:57:31Z</dcterms:created>
  <dcterms:modified xsi:type="dcterms:W3CDTF">2020-03-26T16:46:40Z</dcterms:modified>
</cp:coreProperties>
</file>