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76" r:id="rId3"/>
    <p:sldId id="394" r:id="rId4"/>
    <p:sldId id="390" r:id="rId5"/>
    <p:sldId id="391" r:id="rId6"/>
    <p:sldId id="396" r:id="rId7"/>
    <p:sldId id="392" r:id="rId8"/>
    <p:sldId id="393" r:id="rId9"/>
    <p:sldId id="462" r:id="rId10"/>
    <p:sldId id="378" r:id="rId11"/>
    <p:sldId id="408" r:id="rId12"/>
    <p:sldId id="409" r:id="rId13"/>
    <p:sldId id="410" r:id="rId14"/>
    <p:sldId id="455" r:id="rId15"/>
    <p:sldId id="427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1" r:id="rId24"/>
    <p:sldId id="444" r:id="rId25"/>
    <p:sldId id="445" r:id="rId26"/>
    <p:sldId id="446" r:id="rId27"/>
    <p:sldId id="44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2559" autoAdjust="0"/>
  </p:normalViewPr>
  <p:slideViewPr>
    <p:cSldViewPr>
      <p:cViewPr varScale="1">
        <p:scale>
          <a:sx n="152" d="100"/>
          <a:sy n="152" d="100"/>
        </p:scale>
        <p:origin x="2056" y="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meisner:Documents:work:Research:ZipIO:old:analyticModel:model.xlsb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155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868766404199499E-2"/>
          <c:y val="9.2386264216972797E-2"/>
          <c:w val="0.57496669433956105"/>
          <c:h val="0.80873493975903599"/>
        </c:manualLayout>
      </c:layout>
      <c:pie3DChart>
        <c:varyColors val="1"/>
        <c:ser>
          <c:idx val="0"/>
          <c:order val="0"/>
          <c:tx>
            <c:strRef>
              <c:f>'UltraSparc 2000 Power'!$D$5</c:f>
              <c:strCache>
                <c:ptCount val="1"/>
                <c:pt idx="0">
                  <c:v>Absolute</c:v>
                </c:pt>
              </c:strCache>
            </c:strRef>
          </c:tx>
          <c:explosion val="1"/>
          <c:dPt>
            <c:idx val="0"/>
            <c:bubble3D val="0"/>
            <c:explosion val="21"/>
            <c:spPr>
              <a:effectLst/>
            </c:spPr>
            <c:extLst>
              <c:ext xmlns:c16="http://schemas.microsoft.com/office/drawing/2014/chart" uri="{C3380CC4-5D6E-409C-BE32-E72D297353CC}">
                <c16:uniqueId val="{00000001-DDBE-4591-ADD4-39990BC909A6}"/>
              </c:ext>
            </c:extLst>
          </c:dPt>
          <c:dPt>
            <c:idx val="1"/>
            <c:bubble3D val="0"/>
            <c:explosion val="20"/>
            <c:extLst>
              <c:ext xmlns:c16="http://schemas.microsoft.com/office/drawing/2014/chart" uri="{C3380CC4-5D6E-409C-BE32-E72D297353CC}">
                <c16:uniqueId val="{00000002-DDBE-4591-ADD4-39990BC909A6}"/>
              </c:ext>
            </c:extLst>
          </c:dPt>
          <c:dPt>
            <c:idx val="2"/>
            <c:bubble3D val="0"/>
            <c:explosion val="0"/>
            <c:extLst>
              <c:ext xmlns:c16="http://schemas.microsoft.com/office/drawing/2014/chart" uri="{C3380CC4-5D6E-409C-BE32-E72D297353CC}">
                <c16:uniqueId val="{00000003-DDBE-4591-ADD4-39990BC909A6}"/>
              </c:ext>
            </c:extLst>
          </c:dPt>
          <c:dPt>
            <c:idx val="6"/>
            <c:bubble3D val="0"/>
            <c:explosion val="14"/>
            <c:extLst>
              <c:ext xmlns:c16="http://schemas.microsoft.com/office/drawing/2014/chart" uri="{C3380CC4-5D6E-409C-BE32-E72D297353CC}">
                <c16:uniqueId val="{00000004-DDBE-4591-ADD4-39990BC909A6}"/>
              </c:ext>
            </c:extLst>
          </c:dPt>
          <c:dLbls>
            <c:dLbl>
              <c:idx val="2"/>
              <c:layout>
                <c:manualLayout>
                  <c:x val="5.4630446194225697E-2"/>
                  <c:y val="7.19663167104112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BE-4591-ADD4-39990BC909A6}"/>
                </c:ext>
              </c:extLst>
            </c:dLbl>
            <c:dLbl>
              <c:idx val="3"/>
              <c:layout>
                <c:manualLayout>
                  <c:x val="-5.10499429797985E-2"/>
                  <c:y val="5.6282136419694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BE-4591-ADD4-39990BC909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>
                    <a:latin typeface="Calibri"/>
                    <a:cs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'UltraSparc 2000 Power'!$B$7:$B$13</c:f>
              <c:strCache>
                <c:ptCount val="7"/>
                <c:pt idx="0">
                  <c:v>Processor</c:v>
                </c:pt>
                <c:pt idx="1">
                  <c:v>Memory</c:v>
                </c:pt>
                <c:pt idx="2">
                  <c:v>I/O</c:v>
                </c:pt>
                <c:pt idx="3">
                  <c:v>Disk</c:v>
                </c:pt>
                <c:pt idx="4">
                  <c:v>Services</c:v>
                </c:pt>
                <c:pt idx="5">
                  <c:v>Fans</c:v>
                </c:pt>
                <c:pt idx="6">
                  <c:v>AC/DC Conversion</c:v>
                </c:pt>
              </c:strCache>
            </c:strRef>
          </c:cat>
          <c:val>
            <c:numRef>
              <c:f>'UltraSparc 2000 Power'!$D$7:$D$13</c:f>
              <c:numCache>
                <c:formatCode>General</c:formatCode>
                <c:ptCount val="7"/>
                <c:pt idx="0">
                  <c:v>67.75</c:v>
                </c:pt>
                <c:pt idx="1">
                  <c:v>59.620000000000012</c:v>
                </c:pt>
                <c:pt idx="2">
                  <c:v>59.620000000000012</c:v>
                </c:pt>
                <c:pt idx="3">
                  <c:v>10.84</c:v>
                </c:pt>
                <c:pt idx="4">
                  <c:v>29.810000000000031</c:v>
                </c:pt>
                <c:pt idx="5">
                  <c:v>27.1</c:v>
                </c:pt>
                <c:pt idx="6">
                  <c:v>40.65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BE-4591-ADD4-39990BC909A6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'UltraSparc 2000 Power'!$B$6:$B$13</c:f>
              <c:strCache>
                <c:ptCount val="8"/>
                <c:pt idx="0">
                  <c:v>Total</c:v>
                </c:pt>
                <c:pt idx="1">
                  <c:v>Processor</c:v>
                </c:pt>
                <c:pt idx="2">
                  <c:v>Memory</c:v>
                </c:pt>
                <c:pt idx="3">
                  <c:v>I/O</c:v>
                </c:pt>
                <c:pt idx="4">
                  <c:v>Disk</c:v>
                </c:pt>
                <c:pt idx="5">
                  <c:v>Services</c:v>
                </c:pt>
                <c:pt idx="6">
                  <c:v>Fans</c:v>
                </c:pt>
                <c:pt idx="7">
                  <c:v>AC/DC Conversion</c:v>
                </c:pt>
              </c:strCache>
            </c:strRef>
          </c:cat>
          <c:val>
            <c:numRef>
              <c:f>'UltraSparc 2000 Power'!$B$5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DBE-4591-ADD4-39990BC909A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8688832020997372"/>
          <c:y val="0.21033530183727031"/>
          <c:w val="0.39963775736289298"/>
          <c:h val="0.58347903424722503"/>
        </c:manualLayout>
      </c:layout>
      <c:overlay val="0"/>
      <c:txPr>
        <a:bodyPr/>
        <a:lstStyle/>
        <a:p>
          <a:pPr>
            <a:defRPr sz="2200">
              <a:latin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731CE-73EB-4D70-B7EA-107B48943C7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65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445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26510-AAC1-4A2B-901E-7D9BDA7477FB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585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26510-AAC1-4A2B-901E-7D9BDA7477FB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11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26510-AAC1-4A2B-901E-7D9BDA7477FB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822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DAD7F0-5E5A-404F-97BE-C59D218B369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5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6F0096-CAF5-48D8-8F92-F554B25070A1}" type="slidenum">
              <a:rPr lang="en-GB"/>
              <a:pPr/>
              <a:t>22</a:t>
            </a:fld>
            <a:endParaRPr lang="en-GB" dirty="0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4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ED754A-0A57-4BEF-90C3-DFB434FF5EBA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51362" cy="3414712"/>
          </a:xfrm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39167"/>
            <a:ext cx="5027414" cy="411389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/>
              <a:t>Real life analogy:  After driving through 60 minutes of traffic jam,  how much time can you make up by speeding in the final mile?</a:t>
            </a:r>
          </a:p>
          <a:p>
            <a:endParaRPr lang="en-US" dirty="0"/>
          </a:p>
          <a:p>
            <a:r>
              <a:rPr lang="en-US" dirty="0"/>
              <a:t>Applications in Computer Architecture</a:t>
            </a:r>
          </a:p>
          <a:p>
            <a:pPr lvl="1"/>
            <a:r>
              <a:rPr lang="en-US" dirty="0"/>
              <a:t>RISC - Reduced Instruction Set Computer</a:t>
            </a:r>
          </a:p>
          <a:p>
            <a:pPr lvl="2"/>
            <a:r>
              <a:rPr lang="en-US" dirty="0"/>
              <a:t>Optimized to execute </a:t>
            </a:r>
            <a:r>
              <a:rPr lang="en-US" i="1" dirty="0"/>
              <a:t>frequently</a:t>
            </a:r>
            <a:r>
              <a:rPr lang="en-US" dirty="0"/>
              <a:t> used instructions quickly</a:t>
            </a:r>
            <a:endParaRPr lang="en-US" sz="1300" dirty="0"/>
          </a:p>
          <a:p>
            <a:pPr lvl="2"/>
            <a:r>
              <a:rPr lang="en-US" i="1" dirty="0"/>
              <a:t>Infrequently</a:t>
            </a:r>
            <a:r>
              <a:rPr lang="en-US" dirty="0"/>
              <a:t> used instructions can take a long time, or even emulated by software</a:t>
            </a:r>
          </a:p>
          <a:p>
            <a:pPr lvl="2"/>
            <a:endParaRPr lang="en-US" sz="1300" dirty="0"/>
          </a:p>
          <a:p>
            <a:pPr lvl="2"/>
            <a:r>
              <a:rPr lang="en-US" sz="1300" i="1" dirty="0">
                <a:solidFill>
                  <a:schemeClr val="bg2"/>
                </a:solidFill>
              </a:rPr>
              <a:t>We should concentrate efforts on improving frequently occurring events or frequently used mechanisms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9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587375"/>
            <a:ext cx="4554538" cy="3416300"/>
          </a:xfrm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91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587375"/>
            <a:ext cx="4554538" cy="3416300"/>
          </a:xfrm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644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587375"/>
            <a:ext cx="4554538" cy="3416300"/>
          </a:xfrm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28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587375"/>
            <a:ext cx="4554538" cy="3416300"/>
          </a:xfrm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9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189359-8061-4215-871A-4704388DE231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Real life analogy:  </a:t>
            </a:r>
          </a:p>
          <a:p>
            <a:pPr lvl="1"/>
            <a:r>
              <a:rPr lang="en-US" sz="1300" dirty="0"/>
              <a:t>spatial locality - where you choose to sit in a room</a:t>
            </a:r>
          </a:p>
          <a:p>
            <a:pPr lvl="1"/>
            <a:r>
              <a:rPr lang="en-US" sz="1300" dirty="0"/>
              <a:t>temporal locality - will you be here again next week?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Examples in computer architecture: </a:t>
            </a:r>
          </a:p>
          <a:p>
            <a:r>
              <a:rPr lang="en-US" dirty="0"/>
              <a:t>				Execution of program loops</a:t>
            </a:r>
          </a:p>
          <a:p>
            <a:pPr lvl="1"/>
            <a:endParaRPr lang="en-US" sz="1300" dirty="0"/>
          </a:p>
          <a:p>
            <a:pPr lvl="2"/>
            <a:r>
              <a:rPr lang="en-US" sz="1300" dirty="0"/>
              <a:t>spatial locality - after you execute an instruction, with very good probability, you will execute the next instruction</a:t>
            </a:r>
          </a:p>
          <a:p>
            <a:pPr lvl="2"/>
            <a:endParaRPr lang="en-US" sz="700" dirty="0"/>
          </a:p>
          <a:p>
            <a:pPr lvl="2"/>
            <a:r>
              <a:rPr lang="en-US" sz="1300" dirty="0"/>
              <a:t>temporal locality - you are very likely to repeat  the same instructions many times</a:t>
            </a:r>
            <a:endParaRPr lang="en-US" sz="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37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824E9-65E6-47C7-877F-2A8331A0FF12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81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5311B-DBF2-48AA-9F9F-B864B692AEA2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75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E04-27D9-46D0-8E5E-574105FE926A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AE38-4FE2-476F-AA29-FD0042468091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6061-B959-4725-AE30-AE21542BD07F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76CA-E5D3-415A-B499-5EA633AA3DAB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20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742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8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27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06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0703-D0DB-4A3D-ABC1-9E0431DA8AAE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011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249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4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B630-68D3-414D-A4F1-D52DC56D80A2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B9F0-29CA-4A58-A3D9-1C052DF9BA45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82E9-8412-4C19-8503-641E651FD71E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580A-C8C9-4E4B-B69B-76B8547A83E7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B5B7-A1B6-4CB9-A312-C2E879147BB1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B7FF-81EC-4713-8ACA-86CB1D8B9296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D87C-1DEC-40A5-9AB9-4C611B4D13B1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D5742-DAB5-4053-860F-1717404AFD38}" type="datetime1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7" descr="PPTbackground_Red.jpg"/>
          <p:cNvPicPr>
            <a:picLocks noChangeAspect="1"/>
          </p:cNvPicPr>
          <p:nvPr userDrawn="1"/>
        </p:nvPicPr>
        <p:blipFill>
          <a:blip r:embed="rId24" cstate="print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4" descr="SBU horz_2clr_cmyk.eps"/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18137"/>
            <a:ext cx="2311425" cy="39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868144" y="116632"/>
            <a:ext cx="327585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B6022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CSE502: Computer Architecture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7" r:id="rId2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rgbClr val="B60225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Review and Background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Locality Principle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Recent past is a good indication of near future</a:t>
            </a:r>
          </a:p>
          <a:p>
            <a:endParaRPr lang="en-US" dirty="0"/>
          </a:p>
          <a:p>
            <a:pPr lvl="1">
              <a:buNone/>
            </a:pPr>
            <a:r>
              <a:rPr lang="en-US" i="1" u="sng" dirty="0"/>
              <a:t>Temporal Locality</a:t>
            </a:r>
            <a:r>
              <a:rPr lang="en-US" dirty="0"/>
              <a:t>: If you looked something up, it is very likely that you will look it up again soon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i="1" u="sng" dirty="0"/>
              <a:t>Spatial Locality</a:t>
            </a:r>
            <a:r>
              <a:rPr lang="en-US" dirty="0"/>
              <a:t>: If you looked something up, it is very likely you will look up something nearby soon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Power vs. Energy (1/2)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/>
              <a:t>Power</a:t>
            </a:r>
            <a:r>
              <a:rPr lang="en-US" dirty="0"/>
              <a:t>: instantaneous rate of energy transfer</a:t>
            </a:r>
          </a:p>
          <a:p>
            <a:pPr lvl="1"/>
            <a:r>
              <a:rPr lang="en-US" dirty="0"/>
              <a:t>Expressed in Watts</a:t>
            </a:r>
          </a:p>
          <a:p>
            <a:pPr lvl="1"/>
            <a:r>
              <a:rPr lang="en-US" dirty="0"/>
              <a:t>In Architecture, implies conversion of electricity to heat</a:t>
            </a:r>
          </a:p>
          <a:p>
            <a:pPr lvl="1"/>
            <a:r>
              <a:rPr lang="en-US" dirty="0"/>
              <a:t>Power(Comp1+Comp2)=Power(Comp1)+Power(Comp2)</a:t>
            </a:r>
          </a:p>
          <a:p>
            <a:pPr lvl="1"/>
            <a:endParaRPr lang="en-US" dirty="0"/>
          </a:p>
          <a:p>
            <a:r>
              <a:rPr lang="en-US" i="1" u="sng" dirty="0"/>
              <a:t>Energy</a:t>
            </a:r>
            <a:r>
              <a:rPr lang="en-US" dirty="0"/>
              <a:t>: measure of using power for some time</a:t>
            </a:r>
          </a:p>
          <a:p>
            <a:pPr lvl="1"/>
            <a:r>
              <a:rPr lang="en-US" dirty="0"/>
              <a:t>Expressed in Joules</a:t>
            </a:r>
          </a:p>
          <a:p>
            <a:pPr lvl="1"/>
            <a:r>
              <a:rPr lang="en-US" dirty="0"/>
              <a:t>power * time (joules = watts * seconds)</a:t>
            </a:r>
          </a:p>
          <a:p>
            <a:pPr lvl="1"/>
            <a:r>
              <a:rPr lang="en-US" dirty="0"/>
              <a:t>Energy(OP1+OP2)=Energy(OP1)+Energy(OP2)</a:t>
            </a:r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 rot="-5400000">
            <a:off x="-1114424" y="3444875"/>
            <a:ext cx="2870200" cy="3397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buClr>
                <a:srgbClr val="009900"/>
              </a:buClr>
              <a:buSzPct val="100000"/>
            </a:pPr>
            <a:r>
              <a:rPr lang="en-US" sz="1800" b="1" dirty="0">
                <a:solidFill>
                  <a:schemeClr val="bg1"/>
                </a:solidFill>
              </a:rPr>
              <a:t>What uses power in a chip?</a:t>
            </a:r>
          </a:p>
        </p:txBody>
      </p:sp>
    </p:spTree>
    <p:extLst>
      <p:ext uri="{BB962C8B-B14F-4D97-AF65-F5344CB8AC3E}">
        <p14:creationId xmlns:p14="http://schemas.microsoft.com/office/powerpoint/2010/main" val="27001477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Power vs. Energy (2/2)</a:t>
            </a:r>
          </a:p>
        </p:txBody>
      </p:sp>
      <p:pic>
        <p:nvPicPr>
          <p:cNvPr id="291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752600"/>
            <a:ext cx="7305675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059586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energy important?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3" y="3477231"/>
            <a:ext cx="5004048" cy="2760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electricity consumption has costs</a:t>
            </a:r>
          </a:p>
          <a:p>
            <a:pPr lvl="1"/>
            <a:r>
              <a:rPr lang="en-US" dirty="0"/>
              <a:t>Impacts battery life for mobile</a:t>
            </a:r>
          </a:p>
          <a:p>
            <a:pPr lvl="1"/>
            <a:r>
              <a:rPr lang="en-US" dirty="0"/>
              <a:t>Impacts electricity costs for tethered</a:t>
            </a:r>
          </a:p>
          <a:p>
            <a:pPr lvl="2"/>
            <a:r>
              <a:rPr lang="en-US" dirty="0"/>
              <a:t>Delivering power for buildings, countries</a:t>
            </a:r>
          </a:p>
          <a:p>
            <a:pPr lvl="2"/>
            <a:r>
              <a:rPr lang="en-US" dirty="0"/>
              <a:t>Gets worse with larger data centers ($7M for 1000 racks)</a:t>
            </a:r>
          </a:p>
        </p:txBody>
      </p:sp>
    </p:spTree>
    <p:extLst>
      <p:ext uri="{BB962C8B-B14F-4D97-AF65-F5344CB8AC3E}">
        <p14:creationId xmlns:p14="http://schemas.microsoft.com/office/powerpoint/2010/main" val="2762911500"/>
      </p:ext>
    </p:extLst>
  </p:cSld>
  <p:clrMapOvr>
    <a:masterClrMapping/>
  </p:clrMapOvr>
  <p:transition advTm="147883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2" descr="http://www.txcesssurplus.com/catalog/24941-DELL-WDRTF-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336" y="2060848"/>
            <a:ext cx="2578136" cy="2990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power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power has a peak</a:t>
            </a:r>
          </a:p>
          <a:p>
            <a:r>
              <a:rPr lang="en-US" dirty="0"/>
              <a:t>All power “spent” is converted to heat</a:t>
            </a:r>
          </a:p>
          <a:p>
            <a:pPr lvl="1"/>
            <a:r>
              <a:rPr lang="en-US" dirty="0"/>
              <a:t>Must dissipate the heat</a:t>
            </a:r>
          </a:p>
          <a:p>
            <a:pPr lvl="1"/>
            <a:r>
              <a:rPr lang="en-US" dirty="0"/>
              <a:t>Need heat sinks and fans</a:t>
            </a:r>
          </a:p>
          <a:p>
            <a:r>
              <a:rPr lang="en-US" dirty="0"/>
              <a:t>What if fans not fast enough?</a:t>
            </a:r>
          </a:p>
          <a:p>
            <a:pPr lvl="1"/>
            <a:r>
              <a:rPr lang="en-US" dirty="0"/>
              <a:t>Chip powers off (if it’s smart enough)</a:t>
            </a:r>
          </a:p>
          <a:p>
            <a:pPr lvl="1"/>
            <a:r>
              <a:rPr lang="en-US" dirty="0"/>
              <a:t>Melts otherwise</a:t>
            </a:r>
          </a:p>
          <a:p>
            <a:r>
              <a:rPr lang="en-US" dirty="0"/>
              <a:t>Thermal failures even when fans OK</a:t>
            </a:r>
          </a:p>
          <a:p>
            <a:pPr lvl="1"/>
            <a:r>
              <a:rPr lang="en-US" dirty="0"/>
              <a:t>50% server reliability degradation for +10°C</a:t>
            </a:r>
          </a:p>
          <a:p>
            <a:pPr lvl="1"/>
            <a:r>
              <a:rPr lang="en-US" dirty="0"/>
              <a:t>50% decrease in hard disk lifetime for </a:t>
            </a:r>
            <a:r>
              <a:rPr lang="en-US"/>
              <a:t>+15°C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913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Power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power vs. Static power</a:t>
            </a:r>
          </a:p>
          <a:p>
            <a:pPr lvl="1"/>
            <a:r>
              <a:rPr lang="en-US" dirty="0"/>
              <a:t>Static: “leakage” power</a:t>
            </a:r>
          </a:p>
          <a:p>
            <a:pPr lvl="1"/>
            <a:r>
              <a:rPr lang="en-US" dirty="0"/>
              <a:t>Dynamic: “switching” power</a:t>
            </a:r>
          </a:p>
          <a:p>
            <a:pPr lvl="1"/>
            <a:endParaRPr lang="en-US" dirty="0"/>
          </a:p>
          <a:p>
            <a:r>
              <a:rPr lang="en-US" dirty="0"/>
              <a:t>Static power: steady, constant energy cost</a:t>
            </a:r>
          </a:p>
          <a:p>
            <a:r>
              <a:rPr lang="en-US" dirty="0"/>
              <a:t>Dynamic power: transitions from 0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1 and 1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0</a:t>
            </a: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4876800" y="2743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dirty="0"/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685800" y="19050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82600" indent="-482600" defTabSz="479425">
              <a:lnSpc>
                <a:spcPct val="90000"/>
              </a:lnSpc>
              <a:spcBef>
                <a:spcPct val="30000"/>
              </a:spcBef>
              <a:buClr>
                <a:srgbClr val="009900"/>
              </a:buClr>
              <a:buSzPct val="100000"/>
              <a:buFontTx/>
              <a:buChar char="•"/>
            </a:pPr>
            <a:endParaRPr lang="en-US" b="1" dirty="0">
              <a:latin typeface="Arial" charset="0"/>
            </a:endParaRP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 rot="-5400000">
            <a:off x="-1114424" y="3444875"/>
            <a:ext cx="2870200" cy="3397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buClr>
                <a:srgbClr val="009900"/>
              </a:buClr>
              <a:buSzPct val="100000"/>
            </a:pPr>
            <a:r>
              <a:rPr lang="en-US" sz="1800" b="1" dirty="0">
                <a:solidFill>
                  <a:schemeClr val="bg1"/>
                </a:solidFill>
              </a:rPr>
              <a:t>What uses power in a chip?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Power: The Basics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543791"/>
                <a:ext cx="8423910" cy="493016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sz="3100" b="1" dirty="0"/>
                  <a:t>Dynamic Power</a:t>
                </a:r>
              </a:p>
              <a:p>
                <a:pPr lvl="1"/>
                <a:r>
                  <a:rPr lang="en-US" sz="2600" dirty="0"/>
                  <a:t>Related to switching activity of transistors (from 0</a:t>
                </a:r>
                <a:r>
                  <a:rPr lang="en-US" sz="2600" dirty="0">
                    <a:sym typeface="Wingdings" pitchFamily="2" charset="2"/>
                  </a:rPr>
                  <a:t></a:t>
                </a:r>
                <a:r>
                  <a:rPr lang="en-US" sz="2600" dirty="0"/>
                  <a:t>1 and 1</a:t>
                </a:r>
                <a:r>
                  <a:rPr lang="en-US" sz="2600" dirty="0">
                    <a:sym typeface="Wingdings" pitchFamily="2" charset="2"/>
                  </a:rPr>
                  <a:t></a:t>
                </a:r>
                <a:r>
                  <a:rPr lang="en-US" sz="2600" dirty="0"/>
                  <a:t>0)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sz="3100" dirty="0">
                    <a:solidFill>
                      <a:srgbClr val="0070C0"/>
                    </a:solidFill>
                  </a:rPr>
                  <a:t>Dynamic Power </a:t>
                </a:r>
                <a14:m>
                  <m:oMath xmlns:m="http://schemas.openxmlformats.org/officeDocument/2006/math">
                    <m:r>
                      <a:rPr lang="en-US" sz="31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sz="31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bSup>
                      <m:sSubSupPr>
                        <m:ctrlP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𝑑𝑑</m:t>
                        </m:r>
                      </m:sub>
                      <m:sup>
                        <m: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2</m:t>
                        </m:r>
                      </m:sup>
                    </m:sSubSup>
                    <m:r>
                      <a:rPr lang="en-US" sz="31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𝐴𝑓</m:t>
                    </m:r>
                  </m:oMath>
                </a14:m>
                <a:endParaRPr lang="en-US" sz="3100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sz="2600" dirty="0"/>
                  <a:t>C: capacitance, function of transistor size and wire length</a:t>
                </a:r>
              </a:p>
              <a:p>
                <a:pPr lvl="1"/>
                <a:r>
                  <a:rPr lang="en-US" sz="2600" dirty="0" err="1"/>
                  <a:t>V</a:t>
                </a:r>
                <a:r>
                  <a:rPr lang="en-US" sz="2600" baseline="-25000" dirty="0" err="1"/>
                  <a:t>dd</a:t>
                </a:r>
                <a:r>
                  <a:rPr lang="en-US" sz="2600" dirty="0"/>
                  <a:t>: Supply voltage</a:t>
                </a:r>
              </a:p>
              <a:p>
                <a:pPr lvl="1"/>
                <a:r>
                  <a:rPr lang="en-US" sz="2600" dirty="0"/>
                  <a:t>A: Activity factor (average fraction of transistors switching)</a:t>
                </a:r>
              </a:p>
              <a:p>
                <a:pPr lvl="1"/>
                <a:r>
                  <a:rPr lang="en-US" sz="2600" dirty="0"/>
                  <a:t>f: clock frequency</a:t>
                </a:r>
              </a:p>
              <a:p>
                <a:pPr lvl="1"/>
                <a:r>
                  <a:rPr lang="en-US" sz="2600" dirty="0"/>
                  <a:t>About 50-70% of processor power</a:t>
                </a: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543791"/>
                <a:ext cx="8423910" cy="4930161"/>
              </a:xfrm>
              <a:blipFill rotWithShape="0">
                <a:blip r:embed="rId3"/>
                <a:stretch>
                  <a:fillRect l="-796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4236720" y="2624328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dirty="0"/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685800" y="19050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82600" indent="-482600" defTabSz="479425">
              <a:lnSpc>
                <a:spcPct val="90000"/>
              </a:lnSpc>
              <a:spcBef>
                <a:spcPct val="30000"/>
              </a:spcBef>
              <a:buClr>
                <a:srgbClr val="009900"/>
              </a:buClr>
              <a:buSzPct val="100000"/>
              <a:buFontTx/>
              <a:buChar char="•"/>
            </a:pPr>
            <a:endParaRPr lang="en-US" b="1" dirty="0">
              <a:latin typeface="Arial" charset="0"/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579120" y="3112008"/>
            <a:ext cx="1066800" cy="533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9" name="Freeform 4"/>
          <p:cNvSpPr>
            <a:spLocks/>
          </p:cNvSpPr>
          <p:nvPr/>
        </p:nvSpPr>
        <p:spPr bwMode="auto">
          <a:xfrm>
            <a:off x="579120" y="3645408"/>
            <a:ext cx="25908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0"/>
              </a:cxn>
              <a:cxn ang="0">
                <a:pos x="672" y="288"/>
              </a:cxn>
              <a:cxn ang="0">
                <a:pos x="1008" y="288"/>
              </a:cxn>
              <a:cxn ang="0">
                <a:pos x="1008" y="0"/>
              </a:cxn>
              <a:cxn ang="0">
                <a:pos x="1632" y="0"/>
              </a:cxn>
              <a:cxn ang="0">
                <a:pos x="1632" y="96"/>
              </a:cxn>
              <a:cxn ang="0">
                <a:pos x="1104" y="96"/>
              </a:cxn>
              <a:cxn ang="0">
                <a:pos x="1104" y="384"/>
              </a:cxn>
              <a:cxn ang="0">
                <a:pos x="576" y="384"/>
              </a:cxn>
              <a:cxn ang="0">
                <a:pos x="576" y="96"/>
              </a:cxn>
              <a:cxn ang="0">
                <a:pos x="0" y="96"/>
              </a:cxn>
              <a:cxn ang="0">
                <a:pos x="0" y="0"/>
              </a:cxn>
            </a:cxnLst>
            <a:rect l="0" t="0" r="r" b="b"/>
            <a:pathLst>
              <a:path w="1632" h="384">
                <a:moveTo>
                  <a:pt x="0" y="0"/>
                </a:moveTo>
                <a:lnTo>
                  <a:pt x="672" y="0"/>
                </a:lnTo>
                <a:lnTo>
                  <a:pt x="672" y="288"/>
                </a:lnTo>
                <a:lnTo>
                  <a:pt x="1008" y="288"/>
                </a:lnTo>
                <a:lnTo>
                  <a:pt x="1008" y="0"/>
                </a:lnTo>
                <a:lnTo>
                  <a:pt x="1632" y="0"/>
                </a:lnTo>
                <a:lnTo>
                  <a:pt x="1632" y="96"/>
                </a:lnTo>
                <a:lnTo>
                  <a:pt x="1104" y="96"/>
                </a:lnTo>
                <a:lnTo>
                  <a:pt x="1104" y="384"/>
                </a:lnTo>
                <a:lnTo>
                  <a:pt x="576" y="384"/>
                </a:lnTo>
                <a:lnTo>
                  <a:pt x="576" y="96"/>
                </a:lnTo>
                <a:lnTo>
                  <a:pt x="0" y="96"/>
                </a:lnTo>
                <a:lnTo>
                  <a:pt x="0" y="0"/>
                </a:lnTo>
                <a:close/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70" name="Group 5"/>
          <p:cNvGrpSpPr>
            <a:grpSpLocks/>
          </p:cNvGrpSpPr>
          <p:nvPr/>
        </p:nvGrpSpPr>
        <p:grpSpPr bwMode="auto">
          <a:xfrm>
            <a:off x="1188720" y="2350008"/>
            <a:ext cx="1447800" cy="1752600"/>
            <a:chOff x="1152" y="1440"/>
            <a:chExt cx="912" cy="1104"/>
          </a:xfrm>
        </p:grpSpPr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1440" y="1536"/>
              <a:ext cx="336" cy="100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2" name="Line 7"/>
            <p:cNvSpPr>
              <a:spLocks noChangeShapeType="1"/>
            </p:cNvSpPr>
            <p:nvPr/>
          </p:nvSpPr>
          <p:spPr bwMode="auto">
            <a:xfrm flipV="1">
              <a:off x="1440" y="2496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3" name="Line 8"/>
            <p:cNvSpPr>
              <a:spLocks noChangeShapeType="1"/>
            </p:cNvSpPr>
            <p:nvPr/>
          </p:nvSpPr>
          <p:spPr bwMode="auto">
            <a:xfrm flipV="1">
              <a:off x="1440" y="244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4" name="Line 9"/>
            <p:cNvSpPr>
              <a:spLocks noChangeShapeType="1"/>
            </p:cNvSpPr>
            <p:nvPr/>
          </p:nvSpPr>
          <p:spPr bwMode="auto">
            <a:xfrm flipV="1">
              <a:off x="1440" y="240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5" name="Line 10"/>
            <p:cNvSpPr>
              <a:spLocks noChangeShapeType="1"/>
            </p:cNvSpPr>
            <p:nvPr/>
          </p:nvSpPr>
          <p:spPr bwMode="auto">
            <a:xfrm flipV="1">
              <a:off x="1440" y="163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6" name="Line 11"/>
            <p:cNvSpPr>
              <a:spLocks noChangeShapeType="1"/>
            </p:cNvSpPr>
            <p:nvPr/>
          </p:nvSpPr>
          <p:spPr bwMode="auto">
            <a:xfrm flipV="1">
              <a:off x="1440" y="168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7" name="Line 12"/>
            <p:cNvSpPr>
              <a:spLocks noChangeShapeType="1"/>
            </p:cNvSpPr>
            <p:nvPr/>
          </p:nvSpPr>
          <p:spPr bwMode="auto">
            <a:xfrm flipV="1">
              <a:off x="1440" y="172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8" name="Line 13"/>
            <p:cNvSpPr>
              <a:spLocks noChangeShapeType="1"/>
            </p:cNvSpPr>
            <p:nvPr/>
          </p:nvSpPr>
          <p:spPr bwMode="auto">
            <a:xfrm flipV="1">
              <a:off x="1440" y="1776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9" name="Line 14"/>
            <p:cNvSpPr>
              <a:spLocks noChangeShapeType="1"/>
            </p:cNvSpPr>
            <p:nvPr/>
          </p:nvSpPr>
          <p:spPr bwMode="auto">
            <a:xfrm flipV="1">
              <a:off x="1440" y="1824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0" name="Line 15"/>
            <p:cNvSpPr>
              <a:spLocks noChangeShapeType="1"/>
            </p:cNvSpPr>
            <p:nvPr/>
          </p:nvSpPr>
          <p:spPr bwMode="auto">
            <a:xfrm flipV="1">
              <a:off x="1440" y="187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1" name="Line 16"/>
            <p:cNvSpPr>
              <a:spLocks noChangeShapeType="1"/>
            </p:cNvSpPr>
            <p:nvPr/>
          </p:nvSpPr>
          <p:spPr bwMode="auto">
            <a:xfrm flipV="1">
              <a:off x="1440" y="192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2" name="Line 17"/>
            <p:cNvSpPr>
              <a:spLocks noChangeShapeType="1"/>
            </p:cNvSpPr>
            <p:nvPr/>
          </p:nvSpPr>
          <p:spPr bwMode="auto">
            <a:xfrm flipV="1">
              <a:off x="1440" y="196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3" name="Line 18"/>
            <p:cNvSpPr>
              <a:spLocks noChangeShapeType="1"/>
            </p:cNvSpPr>
            <p:nvPr/>
          </p:nvSpPr>
          <p:spPr bwMode="auto">
            <a:xfrm flipV="1">
              <a:off x="1440" y="2016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flipV="1">
              <a:off x="1440" y="2064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flipV="1">
              <a:off x="1440" y="211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flipV="1">
              <a:off x="1440" y="216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flipV="1">
              <a:off x="1440" y="220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flipV="1">
              <a:off x="1440" y="2256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flipV="1">
              <a:off x="1440" y="2304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90" name="Line 25"/>
            <p:cNvSpPr>
              <a:spLocks noChangeShapeType="1"/>
            </p:cNvSpPr>
            <p:nvPr/>
          </p:nvSpPr>
          <p:spPr bwMode="auto">
            <a:xfrm flipV="1">
              <a:off x="1440" y="235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91" name="Oval 26"/>
            <p:cNvSpPr>
              <a:spLocks noChangeArrowheads="1"/>
            </p:cNvSpPr>
            <p:nvPr/>
          </p:nvSpPr>
          <p:spPr bwMode="auto">
            <a:xfrm>
              <a:off x="1152" y="1440"/>
              <a:ext cx="91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92" name="Oval 27"/>
            <p:cNvSpPr>
              <a:spLocks noChangeArrowheads="1"/>
            </p:cNvSpPr>
            <p:nvPr/>
          </p:nvSpPr>
          <p:spPr bwMode="auto">
            <a:xfrm>
              <a:off x="1344" y="1488"/>
              <a:ext cx="528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93" name="Rectangle 28"/>
          <p:cNvSpPr>
            <a:spLocks noChangeArrowheads="1"/>
          </p:cNvSpPr>
          <p:nvPr/>
        </p:nvSpPr>
        <p:spPr bwMode="auto">
          <a:xfrm>
            <a:off x="579120" y="3112008"/>
            <a:ext cx="1066800" cy="533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4" name="Rectangle 29"/>
          <p:cNvSpPr>
            <a:spLocks noChangeArrowheads="1"/>
          </p:cNvSpPr>
          <p:nvPr/>
        </p:nvSpPr>
        <p:spPr bwMode="auto">
          <a:xfrm>
            <a:off x="579120" y="3112008"/>
            <a:ext cx="1066800" cy="533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" name="Text Box 30"/>
          <p:cNvSpPr txBox="1">
            <a:spLocks noChangeArrowheads="1"/>
          </p:cNvSpPr>
          <p:nvPr/>
        </p:nvSpPr>
        <p:spPr bwMode="auto">
          <a:xfrm>
            <a:off x="2788920" y="2351597"/>
            <a:ext cx="1601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Applied Voltage</a:t>
            </a:r>
          </a:p>
        </p:txBody>
      </p:sp>
      <p:grpSp>
        <p:nvGrpSpPr>
          <p:cNvPr id="96" name="Group 31"/>
          <p:cNvGrpSpPr>
            <a:grpSpLocks/>
          </p:cNvGrpSpPr>
          <p:nvPr/>
        </p:nvGrpSpPr>
        <p:grpSpPr bwMode="auto">
          <a:xfrm>
            <a:off x="579121" y="3189794"/>
            <a:ext cx="2543176" cy="369886"/>
            <a:chOff x="768" y="1969"/>
            <a:chExt cx="1602" cy="233"/>
          </a:xfrm>
        </p:grpSpPr>
        <p:sp>
          <p:nvSpPr>
            <p:cNvPr id="97" name="Text Box 32"/>
            <p:cNvSpPr txBox="1">
              <a:spLocks noChangeArrowheads="1"/>
            </p:cNvSpPr>
            <p:nvPr/>
          </p:nvSpPr>
          <p:spPr bwMode="auto">
            <a:xfrm>
              <a:off x="768" y="1969"/>
              <a:ext cx="52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FFFF"/>
                  </a:solidFill>
                  <a:latin typeface="Gill Sans MT" pitchFamily="34" charset="0"/>
                </a:rPr>
                <a:t>Source</a:t>
              </a:r>
            </a:p>
          </p:txBody>
        </p:sp>
        <p:sp>
          <p:nvSpPr>
            <p:cNvPr id="98" name="Text Box 33"/>
            <p:cNvSpPr txBox="1">
              <a:spLocks noChangeArrowheads="1"/>
            </p:cNvSpPr>
            <p:nvPr/>
          </p:nvSpPr>
          <p:spPr bwMode="auto">
            <a:xfrm>
              <a:off x="1920" y="1969"/>
              <a:ext cx="4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FFFF"/>
                  </a:solidFill>
                  <a:latin typeface="Gill Sans MT" pitchFamily="34" charset="0"/>
                </a:rPr>
                <a:t>Drain</a:t>
              </a:r>
            </a:p>
          </p:txBody>
        </p:sp>
      </p:grpSp>
      <p:sp>
        <p:nvSpPr>
          <p:cNvPr id="99" name="Text Box 34"/>
          <p:cNvSpPr txBox="1">
            <a:spLocks noChangeArrowheads="1"/>
          </p:cNvSpPr>
          <p:nvPr/>
        </p:nvSpPr>
        <p:spPr bwMode="auto">
          <a:xfrm>
            <a:off x="974959" y="2063302"/>
            <a:ext cx="6415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Gate</a:t>
            </a:r>
          </a:p>
        </p:txBody>
      </p:sp>
      <p:grpSp>
        <p:nvGrpSpPr>
          <p:cNvPr id="100" name="Group 35"/>
          <p:cNvGrpSpPr>
            <a:grpSpLocks/>
          </p:cNvGrpSpPr>
          <p:nvPr/>
        </p:nvGrpSpPr>
        <p:grpSpPr bwMode="auto">
          <a:xfrm>
            <a:off x="426721" y="3342194"/>
            <a:ext cx="3838576" cy="369886"/>
            <a:chOff x="672" y="2065"/>
            <a:chExt cx="2418" cy="233"/>
          </a:xfrm>
        </p:grpSpPr>
        <p:sp>
          <p:nvSpPr>
            <p:cNvPr id="101" name="Line 36"/>
            <p:cNvSpPr>
              <a:spLocks noChangeShapeType="1"/>
            </p:cNvSpPr>
            <p:nvPr/>
          </p:nvSpPr>
          <p:spPr bwMode="auto">
            <a:xfrm>
              <a:off x="672" y="2160"/>
              <a:ext cx="1824" cy="0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02" name="Text Box 37"/>
            <p:cNvSpPr txBox="1">
              <a:spLocks noChangeArrowheads="1"/>
            </p:cNvSpPr>
            <p:nvPr/>
          </p:nvSpPr>
          <p:spPr bwMode="auto">
            <a:xfrm>
              <a:off x="2496" y="2065"/>
              <a:ext cx="5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Current</a:t>
              </a:r>
            </a:p>
          </p:txBody>
        </p:sp>
      </p:grpSp>
      <p:grpSp>
        <p:nvGrpSpPr>
          <p:cNvPr id="103" name="Group 38"/>
          <p:cNvGrpSpPr>
            <a:grpSpLocks/>
          </p:cNvGrpSpPr>
          <p:nvPr/>
        </p:nvGrpSpPr>
        <p:grpSpPr bwMode="auto">
          <a:xfrm>
            <a:off x="2103120" y="3340608"/>
            <a:ext cx="2071688" cy="1143000"/>
            <a:chOff x="1728" y="2064"/>
            <a:chExt cx="1305" cy="720"/>
          </a:xfrm>
        </p:grpSpPr>
        <p:sp>
          <p:nvSpPr>
            <p:cNvPr id="104" name="Text Box 39"/>
            <p:cNvSpPr txBox="1">
              <a:spLocks noChangeArrowheads="1"/>
            </p:cNvSpPr>
            <p:nvPr/>
          </p:nvSpPr>
          <p:spPr bwMode="auto">
            <a:xfrm>
              <a:off x="1872" y="2305"/>
              <a:ext cx="116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Threshold Voltage</a:t>
              </a:r>
            </a:p>
          </p:txBody>
        </p:sp>
        <p:sp>
          <p:nvSpPr>
            <p:cNvPr id="105" name="Line 40"/>
            <p:cNvSpPr>
              <a:spLocks noChangeShapeType="1"/>
            </p:cNvSpPr>
            <p:nvPr/>
          </p:nvSpPr>
          <p:spPr bwMode="auto">
            <a:xfrm flipV="1">
              <a:off x="1824" y="25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06" name="Line 41"/>
            <p:cNvSpPr>
              <a:spLocks noChangeShapeType="1"/>
            </p:cNvSpPr>
            <p:nvPr/>
          </p:nvSpPr>
          <p:spPr bwMode="auto">
            <a:xfrm>
              <a:off x="1824" y="20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07" name="Line 42"/>
            <p:cNvSpPr>
              <a:spLocks noChangeShapeType="1"/>
            </p:cNvSpPr>
            <p:nvPr/>
          </p:nvSpPr>
          <p:spPr bwMode="auto">
            <a:xfrm>
              <a:off x="1728" y="254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08" name="Line 43"/>
            <p:cNvSpPr>
              <a:spLocks noChangeShapeType="1"/>
            </p:cNvSpPr>
            <p:nvPr/>
          </p:nvSpPr>
          <p:spPr bwMode="auto">
            <a:xfrm>
              <a:off x="1728" y="2256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109" name="Group 44"/>
          <p:cNvGrpSpPr>
            <a:grpSpLocks/>
          </p:cNvGrpSpPr>
          <p:nvPr/>
        </p:nvGrpSpPr>
        <p:grpSpPr bwMode="auto">
          <a:xfrm>
            <a:off x="5317089" y="2060765"/>
            <a:ext cx="2743200" cy="2284412"/>
            <a:chOff x="3216" y="2017"/>
            <a:chExt cx="1728" cy="1439"/>
          </a:xfrm>
        </p:grpSpPr>
        <p:sp>
          <p:nvSpPr>
            <p:cNvPr id="110" name="Rectangle 45"/>
            <p:cNvSpPr>
              <a:spLocks noChangeArrowheads="1"/>
            </p:cNvSpPr>
            <p:nvPr/>
          </p:nvSpPr>
          <p:spPr bwMode="auto">
            <a:xfrm>
              <a:off x="3216" y="2784"/>
              <a:ext cx="1728" cy="67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11" name="Rectangle 46"/>
            <p:cNvSpPr>
              <a:spLocks noChangeArrowheads="1"/>
            </p:cNvSpPr>
            <p:nvPr/>
          </p:nvSpPr>
          <p:spPr bwMode="auto">
            <a:xfrm>
              <a:off x="3456" y="2784"/>
              <a:ext cx="288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12" name="Rectangle 47"/>
            <p:cNvSpPr>
              <a:spLocks noChangeArrowheads="1"/>
            </p:cNvSpPr>
            <p:nvPr/>
          </p:nvSpPr>
          <p:spPr bwMode="auto">
            <a:xfrm>
              <a:off x="4416" y="2784"/>
              <a:ext cx="288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3744" y="2736"/>
              <a:ext cx="672" cy="48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14" name="Rectangle 49"/>
            <p:cNvSpPr>
              <a:spLocks noChangeArrowheads="1"/>
            </p:cNvSpPr>
            <p:nvPr/>
          </p:nvSpPr>
          <p:spPr bwMode="auto">
            <a:xfrm>
              <a:off x="3744" y="2640"/>
              <a:ext cx="672" cy="9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15" name="Line 50"/>
            <p:cNvSpPr>
              <a:spLocks noChangeShapeType="1"/>
            </p:cNvSpPr>
            <p:nvPr/>
          </p:nvSpPr>
          <p:spPr bwMode="auto">
            <a:xfrm flipV="1">
              <a:off x="4080" y="225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16" name="Text Box 51"/>
            <p:cNvSpPr txBox="1">
              <a:spLocks noChangeArrowheads="1"/>
            </p:cNvSpPr>
            <p:nvPr/>
          </p:nvSpPr>
          <p:spPr bwMode="auto">
            <a:xfrm>
              <a:off x="3840" y="2017"/>
              <a:ext cx="40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Gate</a:t>
              </a:r>
            </a:p>
          </p:txBody>
        </p:sp>
        <p:sp>
          <p:nvSpPr>
            <p:cNvPr id="117" name="Text Box 52"/>
            <p:cNvSpPr txBox="1">
              <a:spLocks noChangeArrowheads="1"/>
            </p:cNvSpPr>
            <p:nvPr/>
          </p:nvSpPr>
          <p:spPr bwMode="auto">
            <a:xfrm>
              <a:off x="3312" y="3082"/>
              <a:ext cx="52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Source</a:t>
              </a:r>
            </a:p>
          </p:txBody>
        </p:sp>
        <p:sp>
          <p:nvSpPr>
            <p:cNvPr id="118" name="Text Box 53"/>
            <p:cNvSpPr txBox="1">
              <a:spLocks noChangeArrowheads="1"/>
            </p:cNvSpPr>
            <p:nvPr/>
          </p:nvSpPr>
          <p:spPr bwMode="auto">
            <a:xfrm>
              <a:off x="4320" y="3073"/>
              <a:ext cx="4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Drain</a:t>
              </a:r>
            </a:p>
          </p:txBody>
        </p:sp>
      </p:grpSp>
      <p:sp>
        <p:nvSpPr>
          <p:cNvPr id="119" name="Text Box 54"/>
          <p:cNvSpPr txBox="1">
            <a:spLocks noChangeArrowheads="1"/>
          </p:cNvSpPr>
          <p:nvPr/>
        </p:nvSpPr>
        <p:spPr bwMode="auto">
          <a:xfrm>
            <a:off x="6155291" y="2746566"/>
            <a:ext cx="1114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+ + + + +</a:t>
            </a:r>
          </a:p>
        </p:txBody>
      </p:sp>
      <p:grpSp>
        <p:nvGrpSpPr>
          <p:cNvPr id="120" name="Group 55"/>
          <p:cNvGrpSpPr>
            <a:grpSpLocks/>
          </p:cNvGrpSpPr>
          <p:nvPr/>
        </p:nvGrpSpPr>
        <p:grpSpPr bwMode="auto">
          <a:xfrm>
            <a:off x="6155286" y="3127581"/>
            <a:ext cx="1074738" cy="369888"/>
            <a:chOff x="3744" y="3514"/>
            <a:chExt cx="677" cy="233"/>
          </a:xfrm>
        </p:grpSpPr>
        <p:sp>
          <p:nvSpPr>
            <p:cNvPr id="121" name="Rectangle 56"/>
            <p:cNvSpPr>
              <a:spLocks noChangeArrowheads="1"/>
            </p:cNvSpPr>
            <p:nvPr/>
          </p:nvSpPr>
          <p:spPr bwMode="auto">
            <a:xfrm>
              <a:off x="3748" y="3600"/>
              <a:ext cx="672" cy="9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22" name="Text Box 57"/>
            <p:cNvSpPr txBox="1">
              <a:spLocks noChangeArrowheads="1"/>
            </p:cNvSpPr>
            <p:nvPr/>
          </p:nvSpPr>
          <p:spPr bwMode="auto">
            <a:xfrm>
              <a:off x="3744" y="3514"/>
              <a:ext cx="67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-  -  -  -  -</a:t>
              </a:r>
            </a:p>
          </p:txBody>
        </p:sp>
      </p:grpSp>
      <p:grpSp>
        <p:nvGrpSpPr>
          <p:cNvPr id="123" name="Group 58"/>
          <p:cNvGrpSpPr>
            <a:grpSpLocks/>
          </p:cNvGrpSpPr>
          <p:nvPr/>
        </p:nvGrpSpPr>
        <p:grpSpPr bwMode="auto">
          <a:xfrm>
            <a:off x="5469490" y="2670365"/>
            <a:ext cx="2771776" cy="722312"/>
            <a:chOff x="3312" y="2401"/>
            <a:chExt cx="1746" cy="455"/>
          </a:xfrm>
        </p:grpSpPr>
        <p:sp>
          <p:nvSpPr>
            <p:cNvPr id="124" name="Freeform 59"/>
            <p:cNvSpPr>
              <a:spLocks/>
            </p:cNvSpPr>
            <p:nvPr/>
          </p:nvSpPr>
          <p:spPr bwMode="auto">
            <a:xfrm>
              <a:off x="3312" y="2640"/>
              <a:ext cx="1536" cy="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48"/>
                </a:cxn>
                <a:cxn ang="0">
                  <a:pos x="288" y="192"/>
                </a:cxn>
                <a:cxn ang="0">
                  <a:pos x="1248" y="192"/>
                </a:cxn>
                <a:cxn ang="0">
                  <a:pos x="1248" y="48"/>
                </a:cxn>
                <a:cxn ang="0">
                  <a:pos x="1536" y="0"/>
                </a:cxn>
              </a:cxnLst>
              <a:rect l="0" t="0" r="r" b="b"/>
              <a:pathLst>
                <a:path w="1536" h="216">
                  <a:moveTo>
                    <a:pt x="0" y="0"/>
                  </a:moveTo>
                  <a:cubicBezTo>
                    <a:pt x="96" y="8"/>
                    <a:pt x="192" y="16"/>
                    <a:pt x="240" y="48"/>
                  </a:cubicBezTo>
                  <a:cubicBezTo>
                    <a:pt x="288" y="80"/>
                    <a:pt x="120" y="168"/>
                    <a:pt x="288" y="192"/>
                  </a:cubicBezTo>
                  <a:cubicBezTo>
                    <a:pt x="456" y="216"/>
                    <a:pt x="1088" y="216"/>
                    <a:pt x="1248" y="192"/>
                  </a:cubicBezTo>
                  <a:cubicBezTo>
                    <a:pt x="1408" y="168"/>
                    <a:pt x="1200" y="80"/>
                    <a:pt x="1248" y="48"/>
                  </a:cubicBezTo>
                  <a:cubicBezTo>
                    <a:pt x="1296" y="16"/>
                    <a:pt x="1416" y="8"/>
                    <a:pt x="1536" y="0"/>
                  </a:cubicBezTo>
                </a:path>
              </a:pathLst>
            </a:custGeom>
            <a:noFill/>
            <a:ln w="38100">
              <a:solidFill>
                <a:srgbClr val="00FFFF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25" name="Text Box 60"/>
            <p:cNvSpPr txBox="1">
              <a:spLocks noChangeArrowheads="1"/>
            </p:cNvSpPr>
            <p:nvPr/>
          </p:nvSpPr>
          <p:spPr bwMode="auto">
            <a:xfrm>
              <a:off x="4464" y="2401"/>
              <a:ext cx="5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Current</a:t>
              </a:r>
            </a:p>
          </p:txBody>
        </p:sp>
      </p:grpSp>
      <p:sp>
        <p:nvSpPr>
          <p:cNvPr id="126" name="Freeform 61"/>
          <p:cNvSpPr>
            <a:spLocks/>
          </p:cNvSpPr>
          <p:nvPr/>
        </p:nvSpPr>
        <p:spPr bwMode="auto">
          <a:xfrm>
            <a:off x="579120" y="2731008"/>
            <a:ext cx="1066800" cy="38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144"/>
              </a:cxn>
              <a:cxn ang="0">
                <a:pos x="576" y="144"/>
              </a:cxn>
              <a:cxn ang="0">
                <a:pos x="576" y="0"/>
              </a:cxn>
              <a:cxn ang="0">
                <a:pos x="672" y="0"/>
              </a:cxn>
              <a:cxn ang="0">
                <a:pos x="672" y="240"/>
              </a:cxn>
              <a:cxn ang="0">
                <a:pos x="0" y="240"/>
              </a:cxn>
            </a:cxnLst>
            <a:rect l="0" t="0" r="r" b="b"/>
            <a:pathLst>
              <a:path w="672" h="240">
                <a:moveTo>
                  <a:pt x="0" y="240"/>
                </a:moveTo>
                <a:lnTo>
                  <a:pt x="0" y="144"/>
                </a:lnTo>
                <a:lnTo>
                  <a:pt x="576" y="144"/>
                </a:lnTo>
                <a:lnTo>
                  <a:pt x="576" y="0"/>
                </a:lnTo>
                <a:lnTo>
                  <a:pt x="672" y="0"/>
                </a:lnTo>
                <a:lnTo>
                  <a:pt x="672" y="240"/>
                </a:lnTo>
                <a:lnTo>
                  <a:pt x="0" y="240"/>
                </a:lnTo>
                <a:close/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7" name="Freeform 62"/>
          <p:cNvSpPr>
            <a:spLocks/>
          </p:cNvSpPr>
          <p:nvPr/>
        </p:nvSpPr>
        <p:spPr bwMode="auto">
          <a:xfrm>
            <a:off x="2179320" y="2731008"/>
            <a:ext cx="990600" cy="38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  <a:cxn ang="0">
                <a:pos x="96" y="144"/>
              </a:cxn>
              <a:cxn ang="0">
                <a:pos x="624" y="144"/>
              </a:cxn>
              <a:cxn ang="0">
                <a:pos x="624" y="240"/>
              </a:cxn>
              <a:cxn ang="0">
                <a:pos x="0" y="240"/>
              </a:cxn>
            </a:cxnLst>
            <a:rect l="0" t="0" r="r" b="b"/>
            <a:pathLst>
              <a:path w="624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  <a:lnTo>
                  <a:pt x="96" y="144"/>
                </a:lnTo>
                <a:lnTo>
                  <a:pt x="624" y="144"/>
                </a:lnTo>
                <a:lnTo>
                  <a:pt x="624" y="240"/>
                </a:lnTo>
                <a:lnTo>
                  <a:pt x="0" y="240"/>
                </a:lnTo>
                <a:close/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280590" name="Group 280589"/>
          <p:cNvGrpSpPr/>
          <p:nvPr/>
        </p:nvGrpSpPr>
        <p:grpSpPr>
          <a:xfrm>
            <a:off x="7450689" y="3269233"/>
            <a:ext cx="1363218" cy="1075944"/>
            <a:chOff x="7450689" y="3452113"/>
            <a:chExt cx="1363218" cy="1075944"/>
          </a:xfrm>
        </p:grpSpPr>
        <p:cxnSp>
          <p:nvCxnSpPr>
            <p:cNvPr id="6" name="Elbow Connector 5"/>
            <p:cNvCxnSpPr>
              <a:stCxn id="112" idx="0"/>
              <a:endCxn id="132" idx="0"/>
            </p:cNvCxnSpPr>
            <p:nvPr/>
          </p:nvCxnSpPr>
          <p:spPr>
            <a:xfrm rot="16200000" flipH="1">
              <a:off x="7849885" y="3052917"/>
              <a:ext cx="247308" cy="1045700"/>
            </a:xfrm>
            <a:prstGeom prst="bentConnector3">
              <a:avLst>
                <a:gd name="adj1" fmla="val -92435"/>
              </a:avLst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Rectangle 45"/>
            <p:cNvSpPr>
              <a:spLocks noChangeArrowheads="1"/>
            </p:cNvSpPr>
            <p:nvPr/>
          </p:nvSpPr>
          <p:spPr bwMode="auto">
            <a:xfrm>
              <a:off x="8301171" y="3699421"/>
              <a:ext cx="390436" cy="104103"/>
            </a:xfrm>
            <a:prstGeom prst="rect">
              <a:avLst/>
            </a:prstGeom>
            <a:ln w="12700">
              <a:solidFill>
                <a:schemeClr val="tx1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grpSp>
          <p:nvGrpSpPr>
            <p:cNvPr id="280587" name="Group 280586"/>
            <p:cNvGrpSpPr/>
            <p:nvPr/>
          </p:nvGrpSpPr>
          <p:grpSpPr>
            <a:xfrm>
              <a:off x="8348634" y="4389945"/>
              <a:ext cx="295510" cy="138112"/>
              <a:chOff x="8367595" y="4392549"/>
              <a:chExt cx="295510" cy="138112"/>
            </a:xfrm>
          </p:grpSpPr>
          <p:cxnSp>
            <p:nvCxnSpPr>
              <p:cNvPr id="280585" name="Straight Connector 280584"/>
              <p:cNvCxnSpPr/>
              <p:nvPr/>
            </p:nvCxnSpPr>
            <p:spPr>
              <a:xfrm>
                <a:off x="8367595" y="4392549"/>
                <a:ext cx="29551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8404340" y="4459224"/>
                <a:ext cx="22202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8458384" y="4530661"/>
                <a:ext cx="1139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0589" name="Straight Arrow Connector 280588"/>
            <p:cNvCxnSpPr>
              <a:stCxn id="132" idx="2"/>
            </p:cNvCxnSpPr>
            <p:nvPr/>
          </p:nvCxnSpPr>
          <p:spPr>
            <a:xfrm>
              <a:off x="8496389" y="3803524"/>
              <a:ext cx="0" cy="58642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ectangle 45"/>
            <p:cNvSpPr>
              <a:spLocks noChangeArrowheads="1"/>
            </p:cNvSpPr>
            <p:nvPr/>
          </p:nvSpPr>
          <p:spPr bwMode="auto">
            <a:xfrm>
              <a:off x="8661507" y="3651757"/>
              <a:ext cx="152400" cy="18986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44" name="Rectangle 45"/>
            <p:cNvSpPr>
              <a:spLocks noChangeArrowheads="1"/>
            </p:cNvSpPr>
            <p:nvPr/>
          </p:nvSpPr>
          <p:spPr bwMode="auto">
            <a:xfrm>
              <a:off x="8178281" y="3651757"/>
              <a:ext cx="152400" cy="18986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686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7 L -1.38889E-6 -0.1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09167 -2.59259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16667 -2.59259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/>
      <p:bldP spid="1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Power: The Basics (2/2)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543791"/>
                <a:ext cx="8423910" cy="463317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sz="3100" b="1" dirty="0"/>
                  <a:t>Static Power</a:t>
                </a:r>
              </a:p>
              <a:p>
                <a:pPr lvl="1"/>
                <a:r>
                  <a:rPr lang="en-US" dirty="0"/>
                  <a:t>Current leaking from a transistor even if doing nothing (steady, constant energy cost)</a:t>
                </a: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0070C0"/>
                  </a:solidFill>
                </a:endParaRPr>
              </a:p>
              <a:p>
                <a:pPr>
                  <a:spcBef>
                    <a:spcPts val="4800"/>
                  </a:spcBef>
                </a:pPr>
                <a:r>
                  <a:rPr lang="en-US" sz="3100" dirty="0">
                    <a:solidFill>
                      <a:srgbClr val="0070C0"/>
                    </a:solidFill>
                  </a:rPr>
                  <a:t>Static Power </a:t>
                </a:r>
                <a14:m>
                  <m:oMath xmlns:m="http://schemas.openxmlformats.org/officeDocument/2006/math">
                    <m:r>
                      <a:rPr lang="en-US" sz="31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sz="31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𝑑𝑑</m:t>
                        </m:r>
                      </m:sub>
                    </m:sSub>
                  </m:oMath>
                </a14:m>
                <a:r>
                  <a:rPr lang="en-US" sz="3100" dirty="0">
                    <a:solidFill>
                      <a:srgbClr val="0070C0"/>
                    </a:solidFill>
                  </a:rPr>
                  <a:t>  </a:t>
                </a:r>
                <a:r>
                  <a:rPr lang="en-US" sz="3100" dirty="0"/>
                  <a:t>and</a:t>
                </a:r>
                <a:r>
                  <a:rPr lang="en-US" sz="3100" dirty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31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US" sz="31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1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1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31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1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1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1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𝑡h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3100" dirty="0">
                    <a:solidFill>
                      <a:srgbClr val="0070C0"/>
                    </a:solidFill>
                  </a:rPr>
                  <a:t>  </a:t>
                </a:r>
                <a:r>
                  <a:rPr lang="en-US" sz="3100" dirty="0"/>
                  <a:t>and</a:t>
                </a:r>
                <a:r>
                  <a:rPr lang="en-US" sz="3100" dirty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31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sz="31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n-US" sz="31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1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31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1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3100" b="0" dirty="0">
                  <a:solidFill>
                    <a:srgbClr val="0070C0"/>
                  </a:solidFill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This is a first-order model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: some positive constants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 Threshold Voltage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 Temperature</a:t>
                </a:r>
              </a:p>
              <a:p>
                <a:pPr lvl="1"/>
                <a:r>
                  <a:rPr lang="en-US" dirty="0"/>
                  <a:t>About 30-50% of processor power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543791"/>
                <a:ext cx="8423910" cy="4633171"/>
              </a:xfrm>
              <a:blipFill rotWithShape="0">
                <a:blip r:embed="rId3"/>
                <a:stretch>
                  <a:fillRect l="-796" t="-2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685800" y="19050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82600" indent="-482600" defTabSz="479425">
              <a:lnSpc>
                <a:spcPct val="90000"/>
              </a:lnSpc>
              <a:spcBef>
                <a:spcPct val="30000"/>
              </a:spcBef>
              <a:buClr>
                <a:srgbClr val="009900"/>
              </a:buClr>
              <a:buSzPct val="100000"/>
              <a:buFontTx/>
              <a:buChar char="•"/>
            </a:pPr>
            <a:endParaRPr lang="en-US" b="1" dirty="0">
              <a:latin typeface="Arial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133088" y="3062301"/>
            <a:ext cx="1066800" cy="533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" name="Freeform 4"/>
          <p:cNvSpPr>
            <a:spLocks/>
          </p:cNvSpPr>
          <p:nvPr/>
        </p:nvSpPr>
        <p:spPr bwMode="auto">
          <a:xfrm>
            <a:off x="4133088" y="3595701"/>
            <a:ext cx="25908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0"/>
              </a:cxn>
              <a:cxn ang="0">
                <a:pos x="672" y="288"/>
              </a:cxn>
              <a:cxn ang="0">
                <a:pos x="1008" y="288"/>
              </a:cxn>
              <a:cxn ang="0">
                <a:pos x="1008" y="0"/>
              </a:cxn>
              <a:cxn ang="0">
                <a:pos x="1632" y="0"/>
              </a:cxn>
              <a:cxn ang="0">
                <a:pos x="1632" y="96"/>
              </a:cxn>
              <a:cxn ang="0">
                <a:pos x="1104" y="96"/>
              </a:cxn>
              <a:cxn ang="0">
                <a:pos x="1104" y="384"/>
              </a:cxn>
              <a:cxn ang="0">
                <a:pos x="576" y="384"/>
              </a:cxn>
              <a:cxn ang="0">
                <a:pos x="576" y="96"/>
              </a:cxn>
              <a:cxn ang="0">
                <a:pos x="0" y="96"/>
              </a:cxn>
              <a:cxn ang="0">
                <a:pos x="0" y="0"/>
              </a:cxn>
            </a:cxnLst>
            <a:rect l="0" t="0" r="r" b="b"/>
            <a:pathLst>
              <a:path w="1632" h="384">
                <a:moveTo>
                  <a:pt x="0" y="0"/>
                </a:moveTo>
                <a:lnTo>
                  <a:pt x="672" y="0"/>
                </a:lnTo>
                <a:lnTo>
                  <a:pt x="672" y="288"/>
                </a:lnTo>
                <a:lnTo>
                  <a:pt x="1008" y="288"/>
                </a:lnTo>
                <a:lnTo>
                  <a:pt x="1008" y="0"/>
                </a:lnTo>
                <a:lnTo>
                  <a:pt x="1632" y="0"/>
                </a:lnTo>
                <a:lnTo>
                  <a:pt x="1632" y="96"/>
                </a:lnTo>
                <a:lnTo>
                  <a:pt x="1104" y="96"/>
                </a:lnTo>
                <a:lnTo>
                  <a:pt x="1104" y="384"/>
                </a:lnTo>
                <a:lnTo>
                  <a:pt x="576" y="384"/>
                </a:lnTo>
                <a:lnTo>
                  <a:pt x="576" y="96"/>
                </a:lnTo>
                <a:lnTo>
                  <a:pt x="0" y="96"/>
                </a:lnTo>
                <a:lnTo>
                  <a:pt x="0" y="0"/>
                </a:lnTo>
                <a:close/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4742688" y="2300301"/>
            <a:ext cx="1447800" cy="1752600"/>
            <a:chOff x="1152" y="1440"/>
            <a:chExt cx="912" cy="1104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440" y="1536"/>
              <a:ext cx="336" cy="100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V="1">
              <a:off x="1440" y="2496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1440" y="244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1440" y="240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1440" y="163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V="1">
              <a:off x="1440" y="168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V="1">
              <a:off x="1440" y="172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 flipV="1">
              <a:off x="1440" y="1776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 flipV="1">
              <a:off x="1440" y="1824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flipV="1">
              <a:off x="1440" y="187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 flipV="1">
              <a:off x="1440" y="192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V="1">
              <a:off x="1440" y="196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 flipV="1">
              <a:off x="1440" y="2016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flipV="1">
              <a:off x="1440" y="2064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 flipV="1">
              <a:off x="1440" y="211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 flipV="1">
              <a:off x="1440" y="216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V="1">
              <a:off x="1440" y="220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 flipV="1">
              <a:off x="1440" y="2256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 flipV="1">
              <a:off x="1440" y="2304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 flipV="1">
              <a:off x="1440" y="235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1" name="Oval 26"/>
            <p:cNvSpPr>
              <a:spLocks noChangeArrowheads="1"/>
            </p:cNvSpPr>
            <p:nvPr/>
          </p:nvSpPr>
          <p:spPr bwMode="auto">
            <a:xfrm>
              <a:off x="1152" y="1440"/>
              <a:ext cx="91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2" name="Oval 27"/>
            <p:cNvSpPr>
              <a:spLocks noChangeArrowheads="1"/>
            </p:cNvSpPr>
            <p:nvPr/>
          </p:nvSpPr>
          <p:spPr bwMode="auto">
            <a:xfrm>
              <a:off x="1344" y="1488"/>
              <a:ext cx="528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33" name="Freeform 28"/>
          <p:cNvSpPr>
            <a:spLocks/>
          </p:cNvSpPr>
          <p:nvPr/>
        </p:nvSpPr>
        <p:spPr bwMode="auto">
          <a:xfrm>
            <a:off x="4133088" y="2681301"/>
            <a:ext cx="1066800" cy="38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144"/>
              </a:cxn>
              <a:cxn ang="0">
                <a:pos x="576" y="144"/>
              </a:cxn>
              <a:cxn ang="0">
                <a:pos x="576" y="0"/>
              </a:cxn>
              <a:cxn ang="0">
                <a:pos x="672" y="0"/>
              </a:cxn>
              <a:cxn ang="0">
                <a:pos x="672" y="240"/>
              </a:cxn>
              <a:cxn ang="0">
                <a:pos x="0" y="240"/>
              </a:cxn>
            </a:cxnLst>
            <a:rect l="0" t="0" r="r" b="b"/>
            <a:pathLst>
              <a:path w="672" h="240">
                <a:moveTo>
                  <a:pt x="0" y="240"/>
                </a:moveTo>
                <a:lnTo>
                  <a:pt x="0" y="144"/>
                </a:lnTo>
                <a:lnTo>
                  <a:pt x="576" y="144"/>
                </a:lnTo>
                <a:lnTo>
                  <a:pt x="576" y="0"/>
                </a:lnTo>
                <a:lnTo>
                  <a:pt x="672" y="0"/>
                </a:lnTo>
                <a:lnTo>
                  <a:pt x="672" y="240"/>
                </a:lnTo>
                <a:lnTo>
                  <a:pt x="0" y="240"/>
                </a:lnTo>
                <a:close/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5733288" y="2681301"/>
            <a:ext cx="990600" cy="38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  <a:cxn ang="0">
                <a:pos x="96" y="144"/>
              </a:cxn>
              <a:cxn ang="0">
                <a:pos x="624" y="144"/>
              </a:cxn>
              <a:cxn ang="0">
                <a:pos x="624" y="240"/>
              </a:cxn>
              <a:cxn ang="0">
                <a:pos x="0" y="240"/>
              </a:cxn>
            </a:cxnLst>
            <a:rect l="0" t="0" r="r" b="b"/>
            <a:pathLst>
              <a:path w="624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  <a:lnTo>
                  <a:pt x="96" y="144"/>
                </a:lnTo>
                <a:lnTo>
                  <a:pt x="624" y="144"/>
                </a:lnTo>
                <a:lnTo>
                  <a:pt x="624" y="240"/>
                </a:lnTo>
                <a:lnTo>
                  <a:pt x="0" y="240"/>
                </a:lnTo>
                <a:close/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5" name="Freeform 30"/>
          <p:cNvSpPr>
            <a:spLocks/>
          </p:cNvSpPr>
          <p:nvPr/>
        </p:nvSpPr>
        <p:spPr bwMode="auto">
          <a:xfrm>
            <a:off x="5199888" y="2605101"/>
            <a:ext cx="76200" cy="6096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8" y="0"/>
              </a:cxn>
              <a:cxn ang="0">
                <a:pos x="48" y="240"/>
              </a:cxn>
              <a:cxn ang="0">
                <a:pos x="0" y="336"/>
              </a:cxn>
            </a:cxnLst>
            <a:rect l="0" t="0" r="r" b="b"/>
            <a:pathLst>
              <a:path w="48" h="336">
                <a:moveTo>
                  <a:pt x="0" y="336"/>
                </a:moveTo>
                <a:lnTo>
                  <a:pt x="0" y="0"/>
                </a:lnTo>
                <a:lnTo>
                  <a:pt x="48" y="0"/>
                </a:lnTo>
                <a:lnTo>
                  <a:pt x="48" y="240"/>
                </a:lnTo>
                <a:lnTo>
                  <a:pt x="0" y="336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36" name="Group 31"/>
          <p:cNvGrpSpPr>
            <a:grpSpLocks/>
          </p:cNvGrpSpPr>
          <p:nvPr/>
        </p:nvGrpSpPr>
        <p:grpSpPr bwMode="auto">
          <a:xfrm>
            <a:off x="4056888" y="2605101"/>
            <a:ext cx="1143000" cy="1676400"/>
            <a:chOff x="1968" y="1632"/>
            <a:chExt cx="720" cy="1056"/>
          </a:xfrm>
        </p:grpSpPr>
        <p:sp>
          <p:nvSpPr>
            <p:cNvPr id="37" name="Freeform 32"/>
            <p:cNvSpPr>
              <a:spLocks/>
            </p:cNvSpPr>
            <p:nvPr/>
          </p:nvSpPr>
          <p:spPr bwMode="auto">
            <a:xfrm>
              <a:off x="2016" y="1632"/>
              <a:ext cx="672" cy="192"/>
            </a:xfrm>
            <a:custGeom>
              <a:avLst/>
              <a:gdLst/>
              <a:ahLst/>
              <a:cxnLst>
                <a:cxn ang="0">
                  <a:pos x="672" y="48"/>
                </a:cxn>
                <a:cxn ang="0">
                  <a:pos x="576" y="48"/>
                </a:cxn>
                <a:cxn ang="0">
                  <a:pos x="576" y="192"/>
                </a:cxn>
                <a:cxn ang="0">
                  <a:pos x="0" y="192"/>
                </a:cxn>
                <a:cxn ang="0">
                  <a:pos x="0" y="144"/>
                </a:cxn>
                <a:cxn ang="0">
                  <a:pos x="528" y="144"/>
                </a:cxn>
                <a:cxn ang="0">
                  <a:pos x="528" y="0"/>
                </a:cxn>
                <a:cxn ang="0">
                  <a:pos x="672" y="0"/>
                </a:cxn>
                <a:cxn ang="0">
                  <a:pos x="672" y="48"/>
                </a:cxn>
              </a:cxnLst>
              <a:rect l="0" t="0" r="r" b="b"/>
              <a:pathLst>
                <a:path w="672" h="192">
                  <a:moveTo>
                    <a:pt x="672" y="48"/>
                  </a:moveTo>
                  <a:lnTo>
                    <a:pt x="576" y="48"/>
                  </a:lnTo>
                  <a:lnTo>
                    <a:pt x="576" y="192"/>
                  </a:lnTo>
                  <a:lnTo>
                    <a:pt x="0" y="192"/>
                  </a:lnTo>
                  <a:lnTo>
                    <a:pt x="0" y="144"/>
                  </a:lnTo>
                  <a:lnTo>
                    <a:pt x="528" y="144"/>
                  </a:lnTo>
                  <a:lnTo>
                    <a:pt x="528" y="0"/>
                  </a:lnTo>
                  <a:lnTo>
                    <a:pt x="672" y="0"/>
                  </a:lnTo>
                  <a:lnTo>
                    <a:pt x="672" y="48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grpSp>
          <p:nvGrpSpPr>
            <p:cNvPr id="38" name="Group 33"/>
            <p:cNvGrpSpPr>
              <a:grpSpLocks/>
            </p:cNvGrpSpPr>
            <p:nvPr/>
          </p:nvGrpSpPr>
          <p:grpSpPr bwMode="auto">
            <a:xfrm>
              <a:off x="1968" y="1824"/>
              <a:ext cx="48" cy="144"/>
              <a:chOff x="3504" y="2784"/>
              <a:chExt cx="48" cy="144"/>
            </a:xfrm>
          </p:grpSpPr>
          <p:sp>
            <p:nvSpPr>
              <p:cNvPr id="54" name="AutoShape 34"/>
              <p:cNvSpPr>
                <a:spLocks noChangeArrowheads="1"/>
              </p:cNvSpPr>
              <p:nvPr/>
            </p:nvSpPr>
            <p:spPr bwMode="auto">
              <a:xfrm>
                <a:off x="3504" y="2784"/>
                <a:ext cx="48" cy="96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55" name="Oval 35"/>
              <p:cNvSpPr>
                <a:spLocks noChangeArrowheads="1"/>
              </p:cNvSpPr>
              <p:nvPr/>
            </p:nvSpPr>
            <p:spPr bwMode="auto">
              <a:xfrm>
                <a:off x="3504" y="2832"/>
                <a:ext cx="48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grpSp>
          <p:nvGrpSpPr>
            <p:cNvPr id="39" name="Group 36"/>
            <p:cNvGrpSpPr>
              <a:grpSpLocks/>
            </p:cNvGrpSpPr>
            <p:nvPr/>
          </p:nvGrpSpPr>
          <p:grpSpPr bwMode="auto">
            <a:xfrm>
              <a:off x="1968" y="2016"/>
              <a:ext cx="48" cy="144"/>
              <a:chOff x="3504" y="2784"/>
              <a:chExt cx="48" cy="144"/>
            </a:xfrm>
          </p:grpSpPr>
          <p:sp>
            <p:nvSpPr>
              <p:cNvPr id="52" name="AutoShape 37"/>
              <p:cNvSpPr>
                <a:spLocks noChangeArrowheads="1"/>
              </p:cNvSpPr>
              <p:nvPr/>
            </p:nvSpPr>
            <p:spPr bwMode="auto">
              <a:xfrm>
                <a:off x="3504" y="2784"/>
                <a:ext cx="48" cy="96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53" name="Oval 38"/>
              <p:cNvSpPr>
                <a:spLocks noChangeArrowheads="1"/>
              </p:cNvSpPr>
              <p:nvPr/>
            </p:nvSpPr>
            <p:spPr bwMode="auto">
              <a:xfrm>
                <a:off x="3504" y="2832"/>
                <a:ext cx="48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grpSp>
          <p:nvGrpSpPr>
            <p:cNvPr id="40" name="Group 39"/>
            <p:cNvGrpSpPr>
              <a:grpSpLocks/>
            </p:cNvGrpSpPr>
            <p:nvPr/>
          </p:nvGrpSpPr>
          <p:grpSpPr bwMode="auto">
            <a:xfrm>
              <a:off x="1968" y="2256"/>
              <a:ext cx="48" cy="144"/>
              <a:chOff x="3504" y="2784"/>
              <a:chExt cx="48" cy="144"/>
            </a:xfrm>
          </p:grpSpPr>
          <p:sp>
            <p:nvSpPr>
              <p:cNvPr id="50" name="AutoShape 40"/>
              <p:cNvSpPr>
                <a:spLocks noChangeArrowheads="1"/>
              </p:cNvSpPr>
              <p:nvPr/>
            </p:nvSpPr>
            <p:spPr bwMode="auto">
              <a:xfrm>
                <a:off x="3504" y="2784"/>
                <a:ext cx="48" cy="96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51" name="Oval 41"/>
              <p:cNvSpPr>
                <a:spLocks noChangeArrowheads="1"/>
              </p:cNvSpPr>
              <p:nvPr/>
            </p:nvSpPr>
            <p:spPr bwMode="auto">
              <a:xfrm>
                <a:off x="3504" y="2832"/>
                <a:ext cx="48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grpSp>
          <p:nvGrpSpPr>
            <p:cNvPr id="41" name="Group 42"/>
            <p:cNvGrpSpPr>
              <a:grpSpLocks/>
            </p:cNvGrpSpPr>
            <p:nvPr/>
          </p:nvGrpSpPr>
          <p:grpSpPr bwMode="auto">
            <a:xfrm>
              <a:off x="1968" y="2544"/>
              <a:ext cx="48" cy="144"/>
              <a:chOff x="3504" y="2784"/>
              <a:chExt cx="48" cy="144"/>
            </a:xfrm>
          </p:grpSpPr>
          <p:sp>
            <p:nvSpPr>
              <p:cNvPr id="48" name="AutoShape 43"/>
              <p:cNvSpPr>
                <a:spLocks noChangeArrowheads="1"/>
              </p:cNvSpPr>
              <p:nvPr/>
            </p:nvSpPr>
            <p:spPr bwMode="auto">
              <a:xfrm>
                <a:off x="3504" y="2784"/>
                <a:ext cx="48" cy="96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49" name="Oval 44"/>
              <p:cNvSpPr>
                <a:spLocks noChangeArrowheads="1"/>
              </p:cNvSpPr>
              <p:nvPr/>
            </p:nvSpPr>
            <p:spPr bwMode="auto">
              <a:xfrm>
                <a:off x="3504" y="2832"/>
                <a:ext cx="48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</p:grp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378242" y="2911490"/>
            <a:ext cx="27897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Channel Leakage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Sub-threshold Conductance</a:t>
            </a: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3218688" y="2454290"/>
            <a:ext cx="144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Gate Leakage</a:t>
            </a:r>
          </a:p>
        </p:txBody>
      </p:sp>
      <p:grpSp>
        <p:nvGrpSpPr>
          <p:cNvPr id="58" name="Group 53"/>
          <p:cNvGrpSpPr>
            <a:grpSpLocks/>
          </p:cNvGrpSpPr>
          <p:nvPr/>
        </p:nvGrpSpPr>
        <p:grpSpPr bwMode="auto">
          <a:xfrm>
            <a:off x="5199888" y="3519501"/>
            <a:ext cx="1600200" cy="609600"/>
            <a:chOff x="2688" y="2208"/>
            <a:chExt cx="1008" cy="384"/>
          </a:xfrm>
        </p:grpSpPr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3024" y="2208"/>
              <a:ext cx="624" cy="48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grpSp>
          <p:nvGrpSpPr>
            <p:cNvPr id="60" name="Group 55"/>
            <p:cNvGrpSpPr>
              <a:grpSpLocks/>
            </p:cNvGrpSpPr>
            <p:nvPr/>
          </p:nvGrpSpPr>
          <p:grpSpPr bwMode="auto">
            <a:xfrm>
              <a:off x="3648" y="2256"/>
              <a:ext cx="48" cy="144"/>
              <a:chOff x="3504" y="2784"/>
              <a:chExt cx="48" cy="144"/>
            </a:xfrm>
          </p:grpSpPr>
          <p:sp>
            <p:nvSpPr>
              <p:cNvPr id="74" name="AutoShape 56"/>
              <p:cNvSpPr>
                <a:spLocks noChangeArrowheads="1"/>
              </p:cNvSpPr>
              <p:nvPr/>
            </p:nvSpPr>
            <p:spPr bwMode="auto">
              <a:xfrm>
                <a:off x="3504" y="2784"/>
                <a:ext cx="48" cy="96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75" name="Oval 57"/>
              <p:cNvSpPr>
                <a:spLocks noChangeArrowheads="1"/>
              </p:cNvSpPr>
              <p:nvPr/>
            </p:nvSpPr>
            <p:spPr bwMode="auto">
              <a:xfrm>
                <a:off x="3504" y="2832"/>
                <a:ext cx="48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grpSp>
          <p:nvGrpSpPr>
            <p:cNvPr id="61" name="Group 58"/>
            <p:cNvGrpSpPr>
              <a:grpSpLocks/>
            </p:cNvGrpSpPr>
            <p:nvPr/>
          </p:nvGrpSpPr>
          <p:grpSpPr bwMode="auto">
            <a:xfrm>
              <a:off x="3648" y="2448"/>
              <a:ext cx="48" cy="144"/>
              <a:chOff x="3504" y="2784"/>
              <a:chExt cx="48" cy="144"/>
            </a:xfrm>
          </p:grpSpPr>
          <p:sp>
            <p:nvSpPr>
              <p:cNvPr id="72" name="AutoShape 59"/>
              <p:cNvSpPr>
                <a:spLocks noChangeArrowheads="1"/>
              </p:cNvSpPr>
              <p:nvPr/>
            </p:nvSpPr>
            <p:spPr bwMode="auto">
              <a:xfrm>
                <a:off x="3504" y="2784"/>
                <a:ext cx="48" cy="96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73" name="Oval 60"/>
              <p:cNvSpPr>
                <a:spLocks noChangeArrowheads="1"/>
              </p:cNvSpPr>
              <p:nvPr/>
            </p:nvSpPr>
            <p:spPr bwMode="auto">
              <a:xfrm>
                <a:off x="3504" y="2832"/>
                <a:ext cx="48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2688" y="2208"/>
              <a:ext cx="33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6"/>
                </a:cxn>
                <a:cxn ang="0">
                  <a:pos x="336" y="336"/>
                </a:cxn>
                <a:cxn ang="0">
                  <a:pos x="336" y="0"/>
                </a:cxn>
                <a:cxn ang="0">
                  <a:pos x="288" y="0"/>
                </a:cxn>
                <a:cxn ang="0">
                  <a:pos x="288" y="288"/>
                </a:cxn>
                <a:cxn ang="0">
                  <a:pos x="48" y="288"/>
                </a:cxn>
                <a:cxn ang="0">
                  <a:pos x="48" y="0"/>
                </a:cxn>
                <a:cxn ang="0">
                  <a:pos x="0" y="0"/>
                </a:cxn>
              </a:cxnLst>
              <a:rect l="0" t="0" r="r" b="b"/>
              <a:pathLst>
                <a:path w="336" h="336">
                  <a:moveTo>
                    <a:pt x="0" y="0"/>
                  </a:moveTo>
                  <a:lnTo>
                    <a:pt x="0" y="336"/>
                  </a:lnTo>
                  <a:lnTo>
                    <a:pt x="336" y="336"/>
                  </a:lnTo>
                  <a:lnTo>
                    <a:pt x="336" y="0"/>
                  </a:lnTo>
                  <a:lnTo>
                    <a:pt x="288" y="0"/>
                  </a:lnTo>
                  <a:lnTo>
                    <a:pt x="288" y="288"/>
                  </a:lnTo>
                  <a:lnTo>
                    <a:pt x="48" y="288"/>
                  </a:lnTo>
                  <a:lnTo>
                    <a:pt x="4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5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6" grpId="0"/>
      <p:bldP spid="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Thermal Runaway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Leakage is an exponential function of temperature</a:t>
            </a:r>
          </a:p>
          <a:p>
            <a:r>
              <a:rPr lang="en-US" dirty="0">
                <a:sym typeface="Wingdings" pitchFamily="2" charset="2"/>
              </a:rPr>
              <a:t> Temp leads to  Leakage</a:t>
            </a:r>
          </a:p>
          <a:p>
            <a:r>
              <a:rPr lang="en-US" dirty="0">
                <a:sym typeface="Wingdings" pitchFamily="2" charset="2"/>
              </a:rPr>
              <a:t>Which burns more power</a:t>
            </a:r>
          </a:p>
          <a:p>
            <a:r>
              <a:rPr lang="en-US" dirty="0">
                <a:sym typeface="Wingdings" pitchFamily="2" charset="2"/>
              </a:rPr>
              <a:t>Which leads to  Temp, which leads to…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Positive feedback loop will melt your chip</a:t>
            </a:r>
          </a:p>
        </p:txBody>
      </p:sp>
    </p:spTree>
    <p:extLst>
      <p:ext uri="{BB962C8B-B14F-4D97-AF65-F5344CB8AC3E}">
        <p14:creationId xmlns:p14="http://schemas.microsoft.com/office/powerpoint/2010/main" val="1533625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Why Power Became an Issue?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Ideal scaling was great (aka Dennard scaling)</a:t>
            </a:r>
          </a:p>
          <a:p>
            <a:pPr lvl="1"/>
            <a:r>
              <a:rPr lang="en-US" dirty="0"/>
              <a:t>Every new semiconductor generation:</a:t>
            </a:r>
          </a:p>
          <a:p>
            <a:pPr lvl="2"/>
            <a:r>
              <a:rPr lang="en-US" dirty="0"/>
              <a:t>Transistor dimension: x 0.7</a:t>
            </a:r>
          </a:p>
          <a:p>
            <a:pPr lvl="2"/>
            <a:r>
              <a:rPr lang="en-US" dirty="0"/>
              <a:t>Transistor area: x 0.5</a:t>
            </a:r>
          </a:p>
          <a:p>
            <a:pPr lvl="2"/>
            <a:r>
              <a:rPr lang="en-US" dirty="0"/>
              <a:t>C and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: x 0.7</a:t>
            </a:r>
          </a:p>
          <a:p>
            <a:pPr lvl="2"/>
            <a:r>
              <a:rPr lang="en-US" dirty="0"/>
              <a:t>Frequency: 1 / 0.7 = 1.4</a:t>
            </a:r>
          </a:p>
          <a:p>
            <a:pPr lvl="1"/>
            <a:r>
              <a:rPr lang="en-US" dirty="0"/>
              <a:t>Constant dynamic power density</a:t>
            </a:r>
          </a:p>
          <a:p>
            <a:pPr lvl="1"/>
            <a:r>
              <a:rPr lang="en-US" dirty="0"/>
              <a:t>In those good old days, leakage was not a big deal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940152" y="2708920"/>
                <a:ext cx="2690032" cy="9712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i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Dynamic Power: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𝑑𝑑</m:t>
                          </m:r>
                        </m:sub>
                        <m:sup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2</m:t>
                          </m:r>
                        </m:sup>
                      </m:sSubSup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𝐴𝑓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708920"/>
                <a:ext cx="2690032" cy="971292"/>
              </a:xfrm>
              <a:prstGeom prst="rect">
                <a:avLst/>
              </a:prstGeom>
              <a:blipFill rotWithShape="0">
                <a:blip r:embed="rId2"/>
                <a:stretch>
                  <a:fillRect l="-4525" t="-6250" r="-3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6306846"/>
            <a:ext cx="9144000" cy="528349"/>
          </a:xfrm>
        </p:spPr>
        <p:txBody>
          <a:bodyPr>
            <a:norm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40% faster and 2x more transistors at same power</a:t>
            </a:r>
          </a:p>
        </p:txBody>
      </p:sp>
    </p:spTree>
    <p:extLst>
      <p:ext uri="{BB962C8B-B14F-4D97-AF65-F5344CB8AC3E}">
        <p14:creationId xmlns:p14="http://schemas.microsoft.com/office/powerpoint/2010/main" val="83852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1752600" y="3681561"/>
            <a:ext cx="5562600" cy="1150937"/>
            <a:chOff x="1104" y="2487"/>
            <a:chExt cx="3504" cy="725"/>
          </a:xfrm>
        </p:grpSpPr>
        <p:sp>
          <p:nvSpPr>
            <p:cNvPr id="1056" name="Rectangle 5"/>
            <p:cNvSpPr>
              <a:spLocks noChangeArrowheads="1"/>
            </p:cNvSpPr>
            <p:nvPr/>
          </p:nvSpPr>
          <p:spPr bwMode="auto">
            <a:xfrm>
              <a:off x="1108" y="2836"/>
              <a:ext cx="3500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en-US" sz="2800" dirty="0">
                  <a:latin typeface="Arial" charset="0"/>
                </a:rPr>
                <a:t> 1</a:t>
              </a:r>
            </a:p>
          </p:txBody>
        </p:sp>
        <p:sp>
          <p:nvSpPr>
            <p:cNvPr id="1057" name="Line 6"/>
            <p:cNvSpPr>
              <a:spLocks noChangeShapeType="1"/>
            </p:cNvSpPr>
            <p:nvPr/>
          </p:nvSpPr>
          <p:spPr bwMode="auto">
            <a:xfrm>
              <a:off x="1104" y="2784"/>
              <a:ext cx="3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58" name="Rectangle 7"/>
            <p:cNvSpPr>
              <a:spLocks noChangeArrowheads="1"/>
            </p:cNvSpPr>
            <p:nvPr/>
          </p:nvSpPr>
          <p:spPr bwMode="auto">
            <a:xfrm>
              <a:off x="2535" y="2487"/>
              <a:ext cx="55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dirty="0">
                  <a:latin typeface="Arial" charset="0"/>
                </a:rPr>
                <a:t>time</a:t>
              </a:r>
              <a:r>
                <a:rPr lang="en-US" baseline="-25000" dirty="0">
                  <a:latin typeface="Arial" charset="0"/>
                </a:rPr>
                <a:t>orig</a:t>
              </a:r>
            </a:p>
          </p:txBody>
        </p:sp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916861" y="3687131"/>
            <a:ext cx="7620000" cy="2546350"/>
            <a:chOff x="576" y="2487"/>
            <a:chExt cx="4800" cy="1604"/>
          </a:xfrm>
        </p:grpSpPr>
        <p:sp>
          <p:nvSpPr>
            <p:cNvPr id="1050" name="Rectangle 48"/>
            <p:cNvSpPr>
              <a:spLocks noChangeArrowheads="1"/>
            </p:cNvSpPr>
            <p:nvPr/>
          </p:nvSpPr>
          <p:spPr bwMode="auto">
            <a:xfrm>
              <a:off x="576" y="2496"/>
              <a:ext cx="4800" cy="159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4" name="Group 49"/>
            <p:cNvGrpSpPr>
              <a:grpSpLocks/>
            </p:cNvGrpSpPr>
            <p:nvPr/>
          </p:nvGrpSpPr>
          <p:grpSpPr bwMode="auto">
            <a:xfrm>
              <a:off x="1104" y="2487"/>
              <a:ext cx="3504" cy="725"/>
              <a:chOff x="1104" y="2487"/>
              <a:chExt cx="3504" cy="725"/>
            </a:xfrm>
          </p:grpSpPr>
          <p:sp>
            <p:nvSpPr>
              <p:cNvPr id="1052" name="Rectangle 50"/>
              <p:cNvSpPr>
                <a:spLocks noChangeArrowheads="1"/>
              </p:cNvSpPr>
              <p:nvPr/>
            </p:nvSpPr>
            <p:spPr bwMode="auto">
              <a:xfrm>
                <a:off x="1728" y="2836"/>
                <a:ext cx="2876" cy="37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r>
                  <a:rPr lang="en-US" sz="2800" dirty="0">
                    <a:solidFill>
                      <a:schemeClr val="accent1"/>
                    </a:solidFill>
                    <a:latin typeface="Arial" charset="0"/>
                  </a:rPr>
                  <a:t>f</a:t>
                </a:r>
                <a:endParaRPr lang="en-US" sz="2800" baseline="-25000" dirty="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053" name="Rectangle 51"/>
              <p:cNvSpPr>
                <a:spLocks noChangeArrowheads="1"/>
              </p:cNvSpPr>
              <p:nvPr/>
            </p:nvSpPr>
            <p:spPr bwMode="auto">
              <a:xfrm>
                <a:off x="1108" y="2836"/>
                <a:ext cx="620" cy="37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r>
                  <a:rPr lang="en-US" sz="2800" dirty="0">
                    <a:latin typeface="Arial" charset="0"/>
                  </a:rPr>
                  <a:t>(1 - </a:t>
                </a:r>
                <a:r>
                  <a:rPr lang="en-US" sz="2800" dirty="0">
                    <a:solidFill>
                      <a:schemeClr val="accent1"/>
                    </a:solidFill>
                    <a:latin typeface="Arial" charset="0"/>
                  </a:rPr>
                  <a:t>f</a:t>
                </a:r>
                <a:r>
                  <a:rPr lang="en-US" sz="2800" dirty="0">
                    <a:latin typeface="Arial" charset="0"/>
                  </a:rPr>
                  <a:t>)</a:t>
                </a:r>
              </a:p>
            </p:txBody>
          </p:sp>
          <p:sp>
            <p:nvSpPr>
              <p:cNvPr id="1054" name="Line 52"/>
              <p:cNvSpPr>
                <a:spLocks noChangeShapeType="1"/>
              </p:cNvSpPr>
              <p:nvPr/>
            </p:nvSpPr>
            <p:spPr bwMode="auto">
              <a:xfrm>
                <a:off x="1104" y="2784"/>
                <a:ext cx="35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5" name="Rectangle 53"/>
              <p:cNvSpPr>
                <a:spLocks noChangeArrowheads="1"/>
              </p:cNvSpPr>
              <p:nvPr/>
            </p:nvSpPr>
            <p:spPr bwMode="auto">
              <a:xfrm>
                <a:off x="2535" y="2487"/>
                <a:ext cx="55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l"/>
                <a:r>
                  <a:rPr lang="en-US" dirty="0">
                    <a:latin typeface="Arial" charset="0"/>
                  </a:rPr>
                  <a:t>time</a:t>
                </a:r>
                <a:r>
                  <a:rPr lang="en-US" baseline="-25000" dirty="0">
                    <a:latin typeface="Arial" charset="0"/>
                  </a:rPr>
                  <a:t>orig</a:t>
                </a:r>
              </a:p>
            </p:txBody>
          </p:sp>
        </p:grpSp>
      </p:grp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1066800" y="3706103"/>
            <a:ext cx="7391400" cy="2484437"/>
            <a:chOff x="672" y="2487"/>
            <a:chExt cx="4656" cy="1565"/>
          </a:xfrm>
        </p:grpSpPr>
        <p:sp>
          <p:nvSpPr>
            <p:cNvPr id="1040" name="Rectangle 60"/>
            <p:cNvSpPr>
              <a:spLocks noChangeArrowheads="1"/>
            </p:cNvSpPr>
            <p:nvPr/>
          </p:nvSpPr>
          <p:spPr bwMode="auto">
            <a:xfrm>
              <a:off x="672" y="2496"/>
              <a:ext cx="4656" cy="15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" name="Group 61"/>
            <p:cNvGrpSpPr>
              <a:grpSpLocks/>
            </p:cNvGrpSpPr>
            <p:nvPr/>
          </p:nvGrpSpPr>
          <p:grpSpPr bwMode="auto">
            <a:xfrm>
              <a:off x="1104" y="2487"/>
              <a:ext cx="3504" cy="725"/>
              <a:chOff x="1104" y="2487"/>
              <a:chExt cx="3504" cy="725"/>
            </a:xfrm>
          </p:grpSpPr>
          <p:sp>
            <p:nvSpPr>
              <p:cNvPr id="1042" name="Rectangle 62"/>
              <p:cNvSpPr>
                <a:spLocks noChangeArrowheads="1"/>
              </p:cNvSpPr>
              <p:nvPr/>
            </p:nvSpPr>
            <p:spPr bwMode="auto">
              <a:xfrm>
                <a:off x="4032" y="2836"/>
                <a:ext cx="572" cy="37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r>
                  <a:rPr lang="en-US" sz="2800" dirty="0">
                    <a:solidFill>
                      <a:schemeClr val="accent1"/>
                    </a:solidFill>
                    <a:latin typeface="Arial" charset="0"/>
                  </a:rPr>
                  <a:t>f</a:t>
                </a:r>
                <a:endParaRPr lang="en-US" sz="2800" baseline="-25000" dirty="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043" name="Rectangle 63"/>
              <p:cNvSpPr>
                <a:spLocks noChangeArrowheads="1"/>
              </p:cNvSpPr>
              <p:nvPr/>
            </p:nvSpPr>
            <p:spPr bwMode="auto">
              <a:xfrm>
                <a:off x="1108" y="2836"/>
                <a:ext cx="2924" cy="37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r>
                  <a:rPr lang="en-US" sz="2800" dirty="0">
                    <a:latin typeface="Arial" charset="0"/>
                  </a:rPr>
                  <a:t>(1 - </a:t>
                </a:r>
                <a:r>
                  <a:rPr lang="en-US" sz="2800" dirty="0">
                    <a:solidFill>
                      <a:schemeClr val="accent1"/>
                    </a:solidFill>
                    <a:latin typeface="Arial" charset="0"/>
                  </a:rPr>
                  <a:t>f</a:t>
                </a:r>
                <a:r>
                  <a:rPr lang="en-US" sz="2800" dirty="0">
                    <a:latin typeface="Arial" charset="0"/>
                  </a:rPr>
                  <a:t>)</a:t>
                </a:r>
              </a:p>
            </p:txBody>
          </p:sp>
          <p:sp>
            <p:nvSpPr>
              <p:cNvPr id="1044" name="Line 64"/>
              <p:cNvSpPr>
                <a:spLocks noChangeShapeType="1"/>
              </p:cNvSpPr>
              <p:nvPr/>
            </p:nvSpPr>
            <p:spPr bwMode="auto">
              <a:xfrm>
                <a:off x="1104" y="2784"/>
                <a:ext cx="35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5" name="Rectangle 65"/>
              <p:cNvSpPr>
                <a:spLocks noChangeArrowheads="1"/>
              </p:cNvSpPr>
              <p:nvPr/>
            </p:nvSpPr>
            <p:spPr bwMode="auto">
              <a:xfrm>
                <a:off x="2535" y="2487"/>
                <a:ext cx="55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l"/>
                <a:r>
                  <a:rPr lang="en-US" dirty="0">
                    <a:latin typeface="Arial" charset="0"/>
                  </a:rPr>
                  <a:t>time</a:t>
                </a:r>
                <a:r>
                  <a:rPr lang="en-US" baseline="-25000" dirty="0">
                    <a:latin typeface="Arial" charset="0"/>
                  </a:rPr>
                  <a:t>orig</a:t>
                </a:r>
              </a:p>
            </p:txBody>
          </p:sp>
        </p:grpSp>
      </p:grp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>
            <a:normAutofit fontScale="90000"/>
          </a:bodyPr>
          <a:lstStyle/>
          <a:p>
            <a:r>
              <a:rPr lang="en-US" i="1" u="sng" dirty="0"/>
              <a:t>Amdahl’s Law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7862" y="1359024"/>
            <a:ext cx="7998593" cy="2286000"/>
          </a:xfrm>
          <a:noFill/>
        </p:spPr>
        <p:txBody>
          <a:bodyPr lIns="90488" tIns="44450" rIns="90488" bIns="44450"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i="1" u="sng" dirty="0"/>
              <a:t>Speedup</a:t>
            </a:r>
            <a:r>
              <a:rPr lang="en-US" dirty="0"/>
              <a:t> = time</a:t>
            </a:r>
            <a:r>
              <a:rPr lang="en-US" baseline="-25000" dirty="0"/>
              <a:t>without enhancement </a:t>
            </a:r>
            <a:r>
              <a:rPr lang="en-US" dirty="0"/>
              <a:t>/ time</a:t>
            </a:r>
            <a:r>
              <a:rPr lang="en-US" baseline="-25000" dirty="0"/>
              <a:t>with enhancement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An enhancement speeds up fraction </a:t>
            </a:r>
            <a:r>
              <a:rPr lang="en-US" dirty="0">
                <a:solidFill>
                  <a:schemeClr val="accent1"/>
                </a:solidFill>
              </a:rPr>
              <a:t>f </a:t>
            </a:r>
            <a:r>
              <a:rPr lang="en-US" dirty="0"/>
              <a:t>of a task by factor </a:t>
            </a:r>
            <a:r>
              <a:rPr lang="en-US" dirty="0">
                <a:solidFill>
                  <a:schemeClr val="accent1"/>
                </a:solidFill>
              </a:rPr>
              <a:t>S</a:t>
            </a:r>
          </a:p>
          <a:p>
            <a:pPr>
              <a:buFontTx/>
              <a:buNone/>
            </a:pPr>
            <a:r>
              <a:rPr lang="en-US" dirty="0"/>
              <a:t>		time</a:t>
            </a:r>
            <a:r>
              <a:rPr lang="en-US" baseline="-25000" dirty="0"/>
              <a:t>new </a:t>
            </a:r>
            <a:r>
              <a:rPr lang="en-US" dirty="0"/>
              <a:t>= time</a:t>
            </a:r>
            <a:r>
              <a:rPr lang="en-US" baseline="-25000" dirty="0"/>
              <a:t>orig</a:t>
            </a:r>
            <a:r>
              <a:rPr lang="en-US" dirty="0">
                <a:cs typeface="Arial" charset="0"/>
              </a:rPr>
              <a:t>·( </a:t>
            </a:r>
            <a:r>
              <a:rPr lang="en-US" dirty="0"/>
              <a:t>(1-</a:t>
            </a:r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) + </a:t>
            </a:r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/</a:t>
            </a:r>
            <a:r>
              <a:rPr lang="en-US" dirty="0">
                <a:solidFill>
                  <a:schemeClr val="accent1"/>
                </a:solidFill>
              </a:rPr>
              <a:t>S </a:t>
            </a:r>
            <a:r>
              <a:rPr lang="en-US" dirty="0"/>
              <a:t>)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accent1"/>
                </a:solidFill>
              </a:rPr>
              <a:t>		</a:t>
            </a:r>
            <a:r>
              <a:rPr lang="en-US" dirty="0"/>
              <a:t>S</a:t>
            </a:r>
            <a:r>
              <a:rPr lang="en-US" baseline="-25000" dirty="0"/>
              <a:t>overall</a:t>
            </a:r>
            <a:r>
              <a:rPr lang="en-US" dirty="0"/>
              <a:t> = 1 / ( </a:t>
            </a:r>
            <a:r>
              <a:rPr lang="en-US" dirty="0">
                <a:cs typeface="Arial" charset="0"/>
              </a:rPr>
              <a:t>(1-</a:t>
            </a:r>
            <a:r>
              <a:rPr lang="en-US" dirty="0">
                <a:solidFill>
                  <a:schemeClr val="accent1"/>
                </a:solidFill>
                <a:cs typeface="Arial" charset="0"/>
              </a:rPr>
              <a:t>f</a:t>
            </a:r>
            <a:r>
              <a:rPr lang="en-US" dirty="0">
                <a:cs typeface="Arial" charset="0"/>
              </a:rPr>
              <a:t>)</a:t>
            </a:r>
            <a:r>
              <a:rPr lang="en-US" dirty="0">
                <a:solidFill>
                  <a:schemeClr val="accent1"/>
                </a:solidFill>
                <a:cs typeface="Arial" charset="0"/>
              </a:rPr>
              <a:t> </a:t>
            </a:r>
            <a:r>
              <a:rPr lang="en-US" dirty="0">
                <a:cs typeface="Arial" charset="0"/>
              </a:rPr>
              <a:t>+ </a:t>
            </a:r>
            <a:r>
              <a:rPr lang="en-US" dirty="0">
                <a:solidFill>
                  <a:schemeClr val="accent1"/>
                </a:solidFill>
                <a:cs typeface="Arial" charset="0"/>
              </a:rPr>
              <a:t>f</a:t>
            </a:r>
            <a:r>
              <a:rPr lang="en-US" dirty="0">
                <a:cs typeface="Arial" charset="0"/>
              </a:rPr>
              <a:t>/</a:t>
            </a:r>
            <a:r>
              <a:rPr lang="en-US" dirty="0">
                <a:solidFill>
                  <a:schemeClr val="accent1"/>
                </a:solidFill>
                <a:cs typeface="Arial" charset="0"/>
              </a:rPr>
              <a:t>S </a:t>
            </a:r>
            <a:r>
              <a:rPr lang="en-US" dirty="0">
                <a:cs typeface="Arial" charset="0"/>
              </a:rPr>
              <a:t>)</a:t>
            </a:r>
            <a:endParaRPr lang="en-US" dirty="0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1752600" y="4995247"/>
            <a:ext cx="3276600" cy="1152525"/>
            <a:chOff x="1104" y="3312"/>
            <a:chExt cx="2064" cy="726"/>
          </a:xfrm>
        </p:grpSpPr>
        <p:sp>
          <p:nvSpPr>
            <p:cNvPr id="1046" name="Rectangle 55"/>
            <p:cNvSpPr>
              <a:spLocks noChangeArrowheads="1"/>
            </p:cNvSpPr>
            <p:nvPr/>
          </p:nvSpPr>
          <p:spPr bwMode="auto">
            <a:xfrm>
              <a:off x="1108" y="3661"/>
              <a:ext cx="620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en-US" sz="2800" dirty="0">
                  <a:latin typeface="Arial" charset="0"/>
                </a:rPr>
                <a:t>(1 - </a:t>
              </a:r>
              <a:r>
                <a:rPr lang="en-US" sz="2800" dirty="0">
                  <a:solidFill>
                    <a:schemeClr val="accent1"/>
                  </a:solidFill>
                  <a:latin typeface="Arial" charset="0"/>
                </a:rPr>
                <a:t>f</a:t>
              </a:r>
              <a:r>
                <a:rPr lang="en-US" sz="2800" dirty="0">
                  <a:latin typeface="Arial" charset="0"/>
                </a:rPr>
                <a:t>)</a:t>
              </a:r>
            </a:p>
          </p:txBody>
        </p:sp>
        <p:sp>
          <p:nvSpPr>
            <p:cNvPr id="1047" name="Line 56"/>
            <p:cNvSpPr>
              <a:spLocks noChangeShapeType="1"/>
            </p:cNvSpPr>
            <p:nvPr/>
          </p:nvSpPr>
          <p:spPr bwMode="auto">
            <a:xfrm flipV="1">
              <a:off x="1104" y="3600"/>
              <a:ext cx="20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8" name="Rectangle 57"/>
            <p:cNvSpPr>
              <a:spLocks noChangeArrowheads="1"/>
            </p:cNvSpPr>
            <p:nvPr/>
          </p:nvSpPr>
          <p:spPr bwMode="auto">
            <a:xfrm>
              <a:off x="2535" y="3312"/>
              <a:ext cx="56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dirty="0">
                  <a:latin typeface="Arial" charset="0"/>
                </a:rPr>
                <a:t>time</a:t>
              </a:r>
              <a:r>
                <a:rPr lang="en-US" baseline="-25000" dirty="0">
                  <a:latin typeface="Arial" charset="0"/>
                </a:rPr>
                <a:t>new</a:t>
              </a:r>
            </a:p>
          </p:txBody>
        </p:sp>
        <p:sp>
          <p:nvSpPr>
            <p:cNvPr id="1049" name="Rectangle 58"/>
            <p:cNvSpPr>
              <a:spLocks noChangeArrowheads="1"/>
            </p:cNvSpPr>
            <p:nvPr/>
          </p:nvSpPr>
          <p:spPr bwMode="auto">
            <a:xfrm>
              <a:off x="1728" y="3662"/>
              <a:ext cx="1440" cy="37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800" dirty="0">
                  <a:solidFill>
                    <a:schemeClr val="accent1"/>
                  </a:solidFill>
                  <a:latin typeface="Arial" charset="0"/>
                </a:rPr>
                <a:t>f/S</a:t>
              </a:r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1752600" y="4991248"/>
            <a:ext cx="5105400" cy="1150938"/>
            <a:chOff x="1104" y="3312"/>
            <a:chExt cx="3216" cy="725"/>
          </a:xfrm>
        </p:grpSpPr>
        <p:sp>
          <p:nvSpPr>
            <p:cNvPr id="1036" name="Rectangle 67"/>
            <p:cNvSpPr>
              <a:spLocks noChangeArrowheads="1"/>
            </p:cNvSpPr>
            <p:nvPr/>
          </p:nvSpPr>
          <p:spPr bwMode="auto">
            <a:xfrm>
              <a:off x="1108" y="3661"/>
              <a:ext cx="2924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r>
                <a:rPr lang="en-US" sz="2800" dirty="0">
                  <a:latin typeface="Arial" charset="0"/>
                </a:rPr>
                <a:t>(1 - </a:t>
              </a:r>
              <a:r>
                <a:rPr lang="en-US" sz="2800" dirty="0">
                  <a:solidFill>
                    <a:schemeClr val="accent1"/>
                  </a:solidFill>
                  <a:latin typeface="Arial" charset="0"/>
                </a:rPr>
                <a:t>f</a:t>
              </a:r>
              <a:r>
                <a:rPr lang="en-US" sz="2800" dirty="0">
                  <a:latin typeface="Arial" charset="0"/>
                </a:rPr>
                <a:t>)</a:t>
              </a:r>
            </a:p>
          </p:txBody>
        </p:sp>
        <p:sp>
          <p:nvSpPr>
            <p:cNvPr id="1037" name="Line 68"/>
            <p:cNvSpPr>
              <a:spLocks noChangeShapeType="1"/>
            </p:cNvSpPr>
            <p:nvPr/>
          </p:nvSpPr>
          <p:spPr bwMode="auto">
            <a:xfrm flipV="1">
              <a:off x="1104" y="3600"/>
              <a:ext cx="3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8" name="Rectangle 69"/>
            <p:cNvSpPr>
              <a:spLocks noChangeArrowheads="1"/>
            </p:cNvSpPr>
            <p:nvPr/>
          </p:nvSpPr>
          <p:spPr bwMode="auto">
            <a:xfrm>
              <a:off x="2535" y="3312"/>
              <a:ext cx="56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dirty="0">
                  <a:latin typeface="Arial" charset="0"/>
                </a:rPr>
                <a:t>time</a:t>
              </a:r>
              <a:r>
                <a:rPr lang="en-US" baseline="-25000" dirty="0">
                  <a:latin typeface="Arial" charset="0"/>
                </a:rPr>
                <a:t>new</a:t>
              </a:r>
            </a:p>
          </p:txBody>
        </p:sp>
        <p:sp>
          <p:nvSpPr>
            <p:cNvPr id="1039" name="Rectangle 70"/>
            <p:cNvSpPr>
              <a:spLocks noChangeArrowheads="1"/>
            </p:cNvSpPr>
            <p:nvPr/>
          </p:nvSpPr>
          <p:spPr bwMode="auto">
            <a:xfrm>
              <a:off x="4032" y="3661"/>
              <a:ext cx="288" cy="37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>
                  <a:solidFill>
                    <a:schemeClr val="accent1"/>
                  </a:solidFill>
                  <a:latin typeface="Arial" charset="0"/>
                </a:rPr>
                <a:t>f/S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Why Power Became an Issue?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8263830" cy="463317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Recent reality: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 does not decrease much</a:t>
            </a:r>
          </a:p>
          <a:p>
            <a:pPr lvl="1"/>
            <a:r>
              <a:rPr lang="en-US" dirty="0"/>
              <a:t>Switching speed is roughly proportional to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 - V</a:t>
            </a:r>
            <a:r>
              <a:rPr lang="en-US" baseline="-25000" dirty="0"/>
              <a:t>th</a:t>
            </a:r>
            <a:endParaRPr lang="en-US" dirty="0"/>
          </a:p>
          <a:p>
            <a:pPr lvl="2"/>
            <a:r>
              <a:rPr lang="en-US" dirty="0"/>
              <a:t>If too close to threshold voltage (V</a:t>
            </a:r>
            <a:r>
              <a:rPr lang="en-US" baseline="-25000" dirty="0"/>
              <a:t>th</a:t>
            </a:r>
            <a:r>
              <a:rPr lang="en-US" dirty="0"/>
              <a:t>) → slow transistor</a:t>
            </a:r>
          </a:p>
          <a:p>
            <a:pPr lvl="2"/>
            <a:r>
              <a:rPr lang="en-US" dirty="0"/>
              <a:t>Fast transistor &amp; low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 → low V</a:t>
            </a:r>
            <a:r>
              <a:rPr lang="en-US" baseline="-25000" dirty="0"/>
              <a:t>th</a:t>
            </a:r>
            <a:r>
              <a:rPr lang="en-US" dirty="0"/>
              <a:t> → exponential leakage increase </a:t>
            </a:r>
            <a:r>
              <a:rPr 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US" baseline="-25000" dirty="0">
              <a:solidFill>
                <a:srgbClr val="FF0000"/>
              </a:solidFill>
            </a:endParaRPr>
          </a:p>
          <a:p>
            <a:pPr lvl="1">
              <a:buFont typeface="Calibri" panose="020F0502020204030204" pitchFamily="34" charset="0"/>
              <a:buChar char="→"/>
            </a:pPr>
            <a:r>
              <a:rPr lang="en-US" dirty="0">
                <a:solidFill>
                  <a:srgbClr val="FF0000"/>
                </a:solidFill>
              </a:rPr>
              <a:t>Dynamic power density keeps increasing</a:t>
            </a:r>
          </a:p>
          <a:p>
            <a:pPr lvl="1"/>
            <a:r>
              <a:rPr lang="en-US" dirty="0"/>
              <a:t>Leakage power has also become a big deal today</a:t>
            </a:r>
          </a:p>
          <a:p>
            <a:pPr lvl="2"/>
            <a:r>
              <a:rPr lang="en-US" dirty="0"/>
              <a:t>Due to lower Vth, smaller transistors, higher temperatures, etc.</a:t>
            </a:r>
          </a:p>
          <a:p>
            <a:r>
              <a:rPr lang="en-US" dirty="0"/>
              <a:t>Example: power consumption in Intel processors</a:t>
            </a:r>
          </a:p>
          <a:p>
            <a:pPr lvl="1"/>
            <a:r>
              <a:rPr lang="en-US" dirty="0"/>
              <a:t>Intel 80386 consumed ~ 2 W</a:t>
            </a:r>
          </a:p>
          <a:p>
            <a:pPr lvl="1"/>
            <a:r>
              <a:rPr lang="en-US" dirty="0"/>
              <a:t>3.3 GHz Intel Core i7 consumes ~ 130 W</a:t>
            </a:r>
          </a:p>
          <a:p>
            <a:pPr lvl="1"/>
            <a:r>
              <a:rPr lang="en-US" dirty="0"/>
              <a:t>Heat must be dissipated from 1.5 x 1.5 cm</a:t>
            </a:r>
            <a:r>
              <a:rPr lang="en-US" baseline="30000" dirty="0"/>
              <a:t>2</a:t>
            </a:r>
            <a:r>
              <a:rPr lang="en-US" dirty="0"/>
              <a:t> chip</a:t>
            </a:r>
          </a:p>
          <a:p>
            <a:pPr lvl="1"/>
            <a:r>
              <a:rPr lang="en-US" dirty="0"/>
              <a:t>This is the limit of what can be cooled by air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Referred to as the </a:t>
            </a:r>
            <a:r>
              <a:rPr lang="en-US" b="1" i="1" dirty="0"/>
              <a:t>Power Wall</a:t>
            </a:r>
          </a:p>
        </p:txBody>
      </p:sp>
    </p:spTree>
    <p:extLst>
      <p:ext uri="{BB962C8B-B14F-4D97-AF65-F5344CB8AC3E}">
        <p14:creationId xmlns:p14="http://schemas.microsoft.com/office/powerpoint/2010/main" val="4016284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1442" y="3140968"/>
            <a:ext cx="2067062" cy="157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Reduce Power?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Clock gating</a:t>
            </a:r>
          </a:p>
          <a:p>
            <a:pPr lvl="1"/>
            <a:r>
              <a:rPr lang="en-US"/>
              <a:t>Stop switching in unused components</a:t>
            </a:r>
          </a:p>
          <a:p>
            <a:pPr lvl="1"/>
            <a:r>
              <a:rPr lang="en-US"/>
              <a:t>Done automatically in most designs</a:t>
            </a:r>
          </a:p>
          <a:p>
            <a:pPr lvl="1"/>
            <a:r>
              <a:rPr lang="en-US"/>
              <a:t>Near instantaneous on/off behavior</a:t>
            </a:r>
          </a:p>
          <a:p>
            <a:r>
              <a:rPr lang="en-US"/>
              <a:t>Power gating</a:t>
            </a:r>
          </a:p>
          <a:p>
            <a:pPr lvl="1"/>
            <a:r>
              <a:rPr lang="en-US"/>
              <a:t>Turn off power to unused cores/caches</a:t>
            </a:r>
          </a:p>
          <a:p>
            <a:pPr lvl="1"/>
            <a:r>
              <a:rPr lang="en-US"/>
              <a:t>High latency for on/off</a:t>
            </a:r>
          </a:p>
          <a:p>
            <a:pPr lvl="2"/>
            <a:r>
              <a:rPr lang="en-US"/>
              <a:t>Saving SW state, flushing dirty cache lines, turning off clock tree</a:t>
            </a:r>
          </a:p>
          <a:p>
            <a:pPr lvl="2"/>
            <a:r>
              <a:rPr lang="en-US"/>
              <a:t>Carefully done to avoid voltage spikes or memory bottlenecks</a:t>
            </a:r>
          </a:p>
          <a:p>
            <a:pPr lvl="1"/>
            <a:r>
              <a:rPr lang="en-US"/>
              <a:t>Issue: Area &amp; power consumption of power gate</a:t>
            </a:r>
          </a:p>
          <a:p>
            <a:pPr lvl="1"/>
            <a:r>
              <a:rPr lang="en-US"/>
              <a:t>Opportunity: use thermal headroom for other cores</a:t>
            </a:r>
          </a:p>
          <a:p>
            <a:pPr lvl="1"/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9338" y="1524000"/>
            <a:ext cx="2557462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375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Reduce Power? (2/3)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Voltage (V): quadratic effect on </a:t>
            </a:r>
            <a:r>
              <a:rPr lang="en-US" dirty="0" err="1"/>
              <a:t>dyn</a:t>
            </a:r>
            <a:r>
              <a:rPr lang="en-US" dirty="0"/>
              <a:t>. power</a:t>
            </a:r>
          </a:p>
          <a:p>
            <a:pPr lvl="1"/>
            <a:r>
              <a:rPr lang="en-US" dirty="0"/>
              <a:t>Negative (~linear) effect on frequency</a:t>
            </a:r>
          </a:p>
          <a:p>
            <a:r>
              <a:rPr lang="en-US" dirty="0"/>
              <a:t>Dynamic Voltage/Frequency Scaling (DVFS): set frequency to the lowest needed</a:t>
            </a:r>
          </a:p>
          <a:p>
            <a:pPr lvl="1"/>
            <a:r>
              <a:rPr lang="en-US" dirty="0"/>
              <a:t>Execution time = IC * CPI * f</a:t>
            </a:r>
          </a:p>
          <a:p>
            <a:r>
              <a:rPr lang="en-US" dirty="0"/>
              <a:t>Scale back V to lowest for that frequency</a:t>
            </a:r>
          </a:p>
          <a:p>
            <a:pPr lvl="1"/>
            <a:r>
              <a:rPr lang="en-US" dirty="0"/>
              <a:t>Lower voltage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slower transistors</a:t>
            </a:r>
          </a:p>
          <a:p>
            <a:pPr lvl="1"/>
            <a:r>
              <a:rPr lang="en-US" dirty="0" err="1"/>
              <a:t>Dyn</a:t>
            </a:r>
            <a:r>
              <a:rPr lang="en-US" dirty="0"/>
              <a:t>. Power ≈ C * V</a:t>
            </a:r>
            <a:r>
              <a:rPr lang="en-US" baseline="30000" dirty="0"/>
              <a:t>2</a:t>
            </a:r>
            <a:r>
              <a:rPr lang="en-US" dirty="0"/>
              <a:t> * F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Not Enough! Need Much More!</a:t>
            </a:r>
          </a:p>
        </p:txBody>
      </p:sp>
    </p:spTree>
    <p:extLst>
      <p:ext uri="{BB962C8B-B14F-4D97-AF65-F5344CB8AC3E}">
        <p14:creationId xmlns:p14="http://schemas.microsoft.com/office/powerpoint/2010/main" val="534029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Processor Is Not Alone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Need whole-system approaches to save energy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895350" y="1263725"/>
          <a:ext cx="7620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6"/>
          <p:cNvPicPr>
            <a:picLocks noChangeAspect="1"/>
          </p:cNvPicPr>
          <p:nvPr/>
        </p:nvPicPr>
        <p:blipFill>
          <a:blip r:embed="rId3" cstate="print"/>
          <a:srcRect t="41795" b="36877"/>
          <a:stretch>
            <a:fillRect/>
          </a:stretch>
        </p:blipFill>
        <p:spPr bwMode="auto">
          <a:xfrm>
            <a:off x="4331679" y="1551514"/>
            <a:ext cx="3429001" cy="5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82715" y="1545236"/>
            <a:ext cx="2584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 dirty="0" err="1">
                <a:latin typeface="Calibri" charset="0"/>
                <a:ea typeface="Times New Roman" charset="0"/>
                <a:cs typeface="Times New Roman" charset="0"/>
              </a:rPr>
              <a:t>SunFire</a:t>
            </a:r>
            <a:r>
              <a:rPr lang="en-US" sz="3200" b="1" dirty="0">
                <a:latin typeface="Calibri" charset="0"/>
                <a:ea typeface="Times New Roman" charset="0"/>
                <a:cs typeface="Times New Roman" charset="0"/>
              </a:rPr>
              <a:t> T2000</a:t>
            </a:r>
          </a:p>
        </p:txBody>
      </p:sp>
      <p:cxnSp>
        <p:nvCxnSpPr>
          <p:cNvPr id="8" name="Straight Arrow Connector 7"/>
          <p:cNvCxnSpPr>
            <a:cxnSpLocks noChangeShapeType="1"/>
            <a:stCxn id="9" idx="0"/>
          </p:cNvCxnSpPr>
          <p:nvPr/>
        </p:nvCxnSpPr>
        <p:spPr bwMode="auto">
          <a:xfrm flipV="1">
            <a:off x="1472651" y="4501664"/>
            <a:ext cx="723472" cy="655559"/>
          </a:xfrm>
          <a:prstGeom prst="straightConnector1">
            <a:avLst/>
          </a:prstGeom>
          <a:noFill/>
          <a:ln w="476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2969" y="5157223"/>
            <a:ext cx="2519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" charset="0"/>
                <a:ea typeface="Times New Roman" charset="0"/>
                <a:cs typeface="Times New Roman" charset="0"/>
              </a:rPr>
              <a:t>&lt; ¼ System Power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942253" y="5156288"/>
            <a:ext cx="2065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" charset="0"/>
                <a:ea typeface="Times New Roman" charset="0"/>
                <a:cs typeface="Times New Roman" charset="0"/>
              </a:rPr>
              <a:t>&gt; ½ CPU Power</a:t>
            </a:r>
          </a:p>
        </p:txBody>
      </p:sp>
      <p:cxnSp>
        <p:nvCxnSpPr>
          <p:cNvPr id="12" name="Straight Arrow Connector 11"/>
          <p:cNvCxnSpPr>
            <a:cxnSpLocks noChangeShapeType="1"/>
            <a:stCxn id="10" idx="0"/>
          </p:cNvCxnSpPr>
          <p:nvPr/>
        </p:nvCxnSpPr>
        <p:spPr bwMode="auto">
          <a:xfrm flipH="1" flipV="1">
            <a:off x="4798646" y="4251572"/>
            <a:ext cx="1176276" cy="904716"/>
          </a:xfrm>
          <a:prstGeom prst="straightConnector1">
            <a:avLst/>
          </a:prstGeom>
          <a:noFill/>
          <a:ln w="47625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02159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ISA: A contract between HW and SW</a:t>
            </a:r>
          </a:p>
        </p:txBody>
      </p:sp>
      <p:sp>
        <p:nvSpPr>
          <p:cNvPr id="860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/>
              <a:t>ISA</a:t>
            </a:r>
            <a:r>
              <a:rPr lang="en-US" dirty="0"/>
              <a:t>: Instruction Set Architecture</a:t>
            </a:r>
          </a:p>
          <a:p>
            <a:pPr lvl="1"/>
            <a:r>
              <a:rPr lang="en-US" dirty="0"/>
              <a:t>A well-defined hardware/software interface</a:t>
            </a:r>
          </a:p>
          <a:p>
            <a:r>
              <a:rPr lang="en-US" dirty="0"/>
              <a:t>The “contract” between software and hardware</a:t>
            </a:r>
          </a:p>
          <a:p>
            <a:pPr lvl="1"/>
            <a:r>
              <a:rPr lang="en-US" dirty="0"/>
              <a:t>Functional definition of operations supported by hardware</a:t>
            </a:r>
          </a:p>
          <a:p>
            <a:pPr lvl="1"/>
            <a:r>
              <a:rPr lang="en-US" dirty="0"/>
              <a:t>Precise description of how to invoke all features</a:t>
            </a:r>
          </a:p>
          <a:p>
            <a:r>
              <a:rPr lang="en-US" dirty="0"/>
              <a:t>No guarantees regarding</a:t>
            </a:r>
          </a:p>
          <a:p>
            <a:pPr lvl="1"/>
            <a:r>
              <a:rPr lang="en-US" dirty="0"/>
              <a:t>How operations are implemented</a:t>
            </a:r>
          </a:p>
          <a:p>
            <a:pPr lvl="1"/>
            <a:r>
              <a:rPr lang="en-US" dirty="0"/>
              <a:t>Which operations are fast and which are slow (and when)</a:t>
            </a:r>
          </a:p>
          <a:p>
            <a:pPr lvl="1"/>
            <a:r>
              <a:rPr lang="en-US" dirty="0"/>
              <a:t>Which operations take more energy (and which take less)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Components of an ISA</a:t>
            </a:r>
            <a:endParaRPr lang="en-US" dirty="0"/>
          </a:p>
        </p:txBody>
      </p:sp>
      <p:sp>
        <p:nvSpPr>
          <p:cNvPr id="860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Programmer-visible states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 counter, general purpose registers, </a:t>
            </a:r>
            <a:br>
              <a:rPr lang="en-US" dirty="0"/>
            </a:br>
            <a:r>
              <a:rPr lang="en-US" dirty="0"/>
              <a:t>memory, control registers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Programmer-visible behaviors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to do, when to do it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binary encoding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191414" y="3862672"/>
            <a:ext cx="2952328" cy="1366528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US" dirty="0"/>
              <a:t>if </a:t>
            </a:r>
            <a:r>
              <a:rPr lang="en-US" dirty="0" err="1"/>
              <a:t>imem</a:t>
            </a:r>
            <a:r>
              <a:rPr lang="en-US" dirty="0"/>
              <a:t>[rip]==“add rd, </a:t>
            </a:r>
            <a:r>
              <a:rPr lang="en-US" dirty="0" err="1"/>
              <a:t>rs</a:t>
            </a:r>
            <a:r>
              <a:rPr lang="en-US" dirty="0"/>
              <a:t>, rt”</a:t>
            </a:r>
          </a:p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US" dirty="0"/>
              <a:t>then</a:t>
            </a:r>
          </a:p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US" dirty="0"/>
              <a:t>       rip </a:t>
            </a:r>
            <a:r>
              <a:rPr lang="en-US" dirty="0">
                <a:sym typeface="Symbol" pitchFamily="18" charset="2"/>
              </a:rPr>
              <a:t> rip</a:t>
            </a:r>
            <a:r>
              <a:rPr lang="en-US" dirty="0"/>
              <a:t>+1</a:t>
            </a:r>
          </a:p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US" dirty="0"/>
              <a:t>       </a:t>
            </a:r>
            <a:r>
              <a:rPr lang="en-US" dirty="0" err="1"/>
              <a:t>gpr</a:t>
            </a:r>
            <a:r>
              <a:rPr lang="en-US" dirty="0"/>
              <a:t>[rd]=</a:t>
            </a:r>
            <a:r>
              <a:rPr lang="en-US" dirty="0" err="1"/>
              <a:t>gpr</a:t>
            </a:r>
            <a:r>
              <a:rPr lang="en-US" dirty="0"/>
              <a:t>[</a:t>
            </a:r>
            <a:r>
              <a:rPr lang="en-US" dirty="0" err="1"/>
              <a:t>rs</a:t>
            </a:r>
            <a:r>
              <a:rPr lang="en-US" dirty="0"/>
              <a:t>]+</a:t>
            </a:r>
            <a:r>
              <a:rPr lang="en-US" dirty="0" err="1"/>
              <a:t>grp</a:t>
            </a:r>
            <a:r>
              <a:rPr lang="en-US" dirty="0"/>
              <a:t>[</a:t>
            </a:r>
            <a:r>
              <a:rPr lang="en-US" dirty="0" err="1"/>
              <a:t>rt</a:t>
            </a:r>
            <a:r>
              <a:rPr lang="en-US" dirty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4077072"/>
            <a:ext cx="36776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Example “register-transfer-level”</a:t>
            </a:r>
            <a:br>
              <a:rPr lang="en-US" sz="20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description of an instruction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ISAs last forever, don’t add stuff you don’t need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RISC vs. CISC</a:t>
            </a:r>
          </a:p>
        </p:txBody>
      </p:sp>
      <p:sp>
        <p:nvSpPr>
          <p:cNvPr id="2201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Recall Iron Law:</a:t>
            </a:r>
          </a:p>
          <a:p>
            <a:pPr lvl="1"/>
            <a:r>
              <a:rPr lang="en-US" dirty="0"/>
              <a:t>(instructions/program) * (cycles/instruction) * (seconds/cycle)</a:t>
            </a:r>
          </a:p>
          <a:p>
            <a:pPr lvl="1"/>
            <a:endParaRPr lang="en-US" dirty="0"/>
          </a:p>
          <a:p>
            <a:r>
              <a:rPr lang="en-US" i="1" u="sng" dirty="0"/>
              <a:t>CISC</a:t>
            </a:r>
            <a:r>
              <a:rPr lang="en-US" dirty="0"/>
              <a:t> (Complex Instruction Set Computing)</a:t>
            </a:r>
          </a:p>
          <a:p>
            <a:pPr lvl="1"/>
            <a:r>
              <a:rPr lang="en-US" dirty="0"/>
              <a:t>Improve “instructions/program” with “complex” instructions</a:t>
            </a:r>
          </a:p>
          <a:p>
            <a:pPr lvl="1"/>
            <a:r>
              <a:rPr lang="en-US" dirty="0"/>
              <a:t>Easy for assembly-level programmers, good code density</a:t>
            </a:r>
          </a:p>
          <a:p>
            <a:pPr lvl="1"/>
            <a:endParaRPr lang="en-US" dirty="0"/>
          </a:p>
          <a:p>
            <a:r>
              <a:rPr lang="en-US" i="1" u="sng" dirty="0"/>
              <a:t>RISC</a:t>
            </a:r>
            <a:r>
              <a:rPr lang="en-US" dirty="0"/>
              <a:t> (Reduced Instruction Set Computing)</a:t>
            </a:r>
          </a:p>
          <a:p>
            <a:pPr lvl="1"/>
            <a:r>
              <a:rPr lang="en-US" dirty="0"/>
              <a:t>Improve “cycles/instruction” with many single-cycle instructions</a:t>
            </a:r>
          </a:p>
          <a:p>
            <a:pPr lvl="1"/>
            <a:r>
              <a:rPr lang="en-US" dirty="0"/>
              <a:t>Increases “instruction/program”, but hopefully not as much</a:t>
            </a:r>
          </a:p>
          <a:p>
            <a:pPr lvl="2"/>
            <a:r>
              <a:rPr lang="en-US" dirty="0"/>
              <a:t>Help from smart compiler</a:t>
            </a:r>
          </a:p>
          <a:p>
            <a:pPr lvl="1"/>
            <a:r>
              <a:rPr lang="en-US" dirty="0"/>
              <a:t>Perhaps improve clock cycle time (seconds/cycle) </a:t>
            </a:r>
          </a:p>
          <a:p>
            <a:pPr lvl="2"/>
            <a:r>
              <a:rPr lang="en-US" dirty="0"/>
              <a:t>via aggressive implementation allowed by simpler instructions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Today’s x86 chips translate CISC into ~RISC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107504" y="2204864"/>
            <a:ext cx="8856984" cy="1008112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907704" y="1484784"/>
            <a:ext cx="2088232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355976" y="1484784"/>
            <a:ext cx="1663824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3203848" y="1484784"/>
            <a:ext cx="1512168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5436096" y="1484784"/>
            <a:ext cx="1800200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107504" y="1484784"/>
            <a:ext cx="2088232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658101" y="1659384"/>
            <a:ext cx="92044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Issue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3335338" y="1659384"/>
            <a:ext cx="1236662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D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ecode</a:t>
            </a:r>
            <a:endParaRPr lang="en-US" sz="2400" i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6876256" y="1484784"/>
            <a:ext cx="2088232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7248525" y="1659384"/>
            <a:ext cx="12858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M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emory</a:t>
            </a:r>
            <a:endParaRPr lang="en-US" sz="2400" i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5436096" y="1659384"/>
            <a:ext cx="1656184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E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xecute</a:t>
            </a:r>
            <a:endParaRPr lang="en-US" sz="2400" i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452598" y="1659384"/>
            <a:ext cx="153202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 err="1">
                <a:solidFill>
                  <a:schemeClr val="accent1"/>
                </a:solidFill>
                <a:latin typeface="Arial" charset="0"/>
              </a:rPr>
              <a:t>Addr</a:t>
            </a:r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-gen.</a:t>
            </a:r>
            <a:endParaRPr lang="en-US" sz="2400" b="0" i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2257698" y="1659384"/>
            <a:ext cx="94615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F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etch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Prototypical Processor Organization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995936" y="2492896"/>
            <a:ext cx="1656184" cy="3096344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279400" y="2362200"/>
            <a:ext cx="8636000" cy="2895600"/>
            <a:chOff x="279400" y="2362200"/>
            <a:chExt cx="8636000" cy="2895600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267744" y="3429000"/>
              <a:ext cx="1512168" cy="18288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 dirty="0">
                  <a:latin typeface="Arial" charset="0"/>
                </a:rPr>
                <a:t>Instruction</a:t>
              </a:r>
            </a:p>
            <a:p>
              <a:pPr algn="ctr"/>
              <a:r>
                <a:rPr lang="en-US" sz="2400" b="0" i="1" dirty="0">
                  <a:latin typeface="Arial" charset="0"/>
                </a:rPr>
                <a:t>Access</a:t>
              </a:r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4114800" y="3429000"/>
              <a:ext cx="1371600" cy="18288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 dirty="0">
                  <a:latin typeface="Arial" charset="0"/>
                </a:rPr>
                <a:t>Register</a:t>
              </a:r>
            </a:p>
            <a:p>
              <a:pPr algn="ctr"/>
              <a:r>
                <a:rPr lang="en-US" sz="2400" b="0" i="1" dirty="0">
                  <a:latin typeface="Arial" charset="0"/>
                </a:rPr>
                <a:t>File</a:t>
              </a:r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1498600" y="4343400"/>
              <a:ext cx="769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3779912" y="4344988"/>
              <a:ext cx="3348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10"/>
            <p:cNvGrpSpPr>
              <a:grpSpLocks/>
            </p:cNvGrpSpPr>
            <p:nvPr/>
          </p:nvGrpSpPr>
          <p:grpSpPr bwMode="auto">
            <a:xfrm>
              <a:off x="5486400" y="3810000"/>
              <a:ext cx="355600" cy="1066800"/>
              <a:chOff x="3584" y="2400"/>
              <a:chExt cx="336" cy="672"/>
            </a:xfrm>
          </p:grpSpPr>
          <p:sp>
            <p:nvSpPr>
              <p:cNvPr id="9" name="Line 11"/>
              <p:cNvSpPr>
                <a:spLocks noChangeShapeType="1"/>
              </p:cNvSpPr>
              <p:nvPr/>
            </p:nvSpPr>
            <p:spPr bwMode="auto">
              <a:xfrm>
                <a:off x="3584" y="2400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3584" y="3072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1041400" y="3657600"/>
              <a:ext cx="457200" cy="12985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>
                  <a:latin typeface="Arial" charset="0"/>
                </a:rPr>
                <a:t>PC</a:t>
              </a:r>
            </a:p>
          </p:txBody>
        </p:sp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1193800" y="3048000"/>
              <a:ext cx="457200" cy="457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 dirty="0">
                  <a:latin typeface="Arial" charset="0"/>
                </a:rPr>
                <a:t>+</a:t>
              </a:r>
              <a:r>
                <a:rPr lang="en-US" sz="2400" b="0" dirty="0">
                  <a:latin typeface="Arial" charset="0"/>
                </a:rPr>
                <a:t>4</a:t>
              </a:r>
              <a:endParaRPr lang="en-US" sz="2400" b="0" i="1" dirty="0">
                <a:latin typeface="Arial" charset="0"/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1651000" y="3276600"/>
              <a:ext cx="381000" cy="1066800"/>
            </a:xfrm>
            <a:custGeom>
              <a:avLst/>
              <a:gdLst>
                <a:gd name="T0" fmla="*/ 1008062403 w 144"/>
                <a:gd name="T1" fmla="*/ 1580642205 h 720"/>
                <a:gd name="T2" fmla="*/ 1008062403 w 144"/>
                <a:gd name="T3" fmla="*/ 0 h 720"/>
                <a:gd name="T4" fmla="*/ 0 w 144"/>
                <a:gd name="T5" fmla="*/ 0 h 720"/>
                <a:gd name="T6" fmla="*/ 0 60000 65536"/>
                <a:gd name="T7" fmla="*/ 0 60000 65536"/>
                <a:gd name="T8" fmla="*/ 0 60000 65536"/>
                <a:gd name="T9" fmla="*/ 0 w 144"/>
                <a:gd name="T10" fmla="*/ 0 h 720"/>
                <a:gd name="T11" fmla="*/ 144 w 144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720">
                  <a:moveTo>
                    <a:pt x="144" y="720"/>
                  </a:moveTo>
                  <a:lnTo>
                    <a:pt x="144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 flipH="1">
              <a:off x="889000" y="2819400"/>
              <a:ext cx="39878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>
              <a:off x="876300" y="3276600"/>
              <a:ext cx="3048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279400" y="3048000"/>
              <a:ext cx="762000" cy="1295400"/>
            </a:xfrm>
            <a:custGeom>
              <a:avLst/>
              <a:gdLst>
                <a:gd name="T0" fmla="*/ 378023441 w 384"/>
                <a:gd name="T1" fmla="*/ 0 h 960"/>
                <a:gd name="T2" fmla="*/ 0 w 384"/>
                <a:gd name="T3" fmla="*/ 0 h 960"/>
                <a:gd name="T4" fmla="*/ 0 w 384"/>
                <a:gd name="T5" fmla="*/ 1747980605 h 960"/>
                <a:gd name="T6" fmla="*/ 1512093765 w 384"/>
                <a:gd name="T7" fmla="*/ 1747980605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960"/>
                <a:gd name="T14" fmla="*/ 384 w 38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960">
                  <a:moveTo>
                    <a:pt x="96" y="0"/>
                  </a:moveTo>
                  <a:lnTo>
                    <a:pt x="0" y="0"/>
                  </a:lnTo>
                  <a:lnTo>
                    <a:pt x="0" y="960"/>
                  </a:lnTo>
                  <a:lnTo>
                    <a:pt x="384" y="96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9"/>
            <p:cNvSpPr>
              <a:spLocks noChangeArrowheads="1"/>
            </p:cNvSpPr>
            <p:nvPr/>
          </p:nvSpPr>
          <p:spPr bwMode="auto">
            <a:xfrm rot="5400000">
              <a:off x="221072" y="2837272"/>
              <a:ext cx="914400" cy="421456"/>
            </a:xfrm>
            <a:custGeom>
              <a:avLst/>
              <a:gdLst>
                <a:gd name="T0" fmla="*/ 1500857009 w 21600"/>
                <a:gd name="T1" fmla="*/ 59270332 h 21600"/>
                <a:gd name="T2" fmla="*/ 819352565 w 21600"/>
                <a:gd name="T3" fmla="*/ 118540664 h 21600"/>
                <a:gd name="T4" fmla="*/ 137849179 w 21600"/>
                <a:gd name="T5" fmla="*/ 59270332 h 21600"/>
                <a:gd name="T6" fmla="*/ 81935256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17 w 21600"/>
                <a:gd name="T13" fmla="*/ 3617 h 21600"/>
                <a:gd name="T14" fmla="*/ 17983 w 21600"/>
                <a:gd name="T15" fmla="*/ 1798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34" y="21600"/>
                  </a:lnTo>
                  <a:lnTo>
                    <a:pt x="1796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1193800" y="4800600"/>
              <a:ext cx="152400" cy="152400"/>
            </a:xfrm>
            <a:custGeom>
              <a:avLst/>
              <a:gdLst>
                <a:gd name="T0" fmla="*/ 0 w 96"/>
                <a:gd name="T1" fmla="*/ 241935022 h 96"/>
                <a:gd name="T2" fmla="*/ 120967511 w 96"/>
                <a:gd name="T3" fmla="*/ 0 h 96"/>
                <a:gd name="T4" fmla="*/ 241935022 w 96"/>
                <a:gd name="T5" fmla="*/ 241935022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7188200" y="3429000"/>
              <a:ext cx="1346200" cy="18288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 dirty="0">
                  <a:latin typeface="Arial" charset="0"/>
                </a:rPr>
                <a:t>Data</a:t>
              </a:r>
            </a:p>
            <a:p>
              <a:pPr algn="ctr"/>
              <a:r>
                <a:rPr lang="en-US" sz="2400" b="0" i="1" dirty="0">
                  <a:latin typeface="Arial" charset="0"/>
                </a:rPr>
                <a:t>Access</a:t>
              </a:r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6781800" y="4343400"/>
              <a:ext cx="4064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" name="Group 23"/>
            <p:cNvGrpSpPr>
              <a:grpSpLocks/>
            </p:cNvGrpSpPr>
            <p:nvPr/>
          </p:nvGrpSpPr>
          <p:grpSpPr bwMode="auto">
            <a:xfrm>
              <a:off x="5842000" y="3429000"/>
              <a:ext cx="955675" cy="1828800"/>
              <a:chOff x="3680" y="2160"/>
              <a:chExt cx="602" cy="1152"/>
            </a:xfrm>
          </p:grpSpPr>
          <p:sp>
            <p:nvSpPr>
              <p:cNvPr id="22" name="Freeform 24"/>
              <p:cNvSpPr>
                <a:spLocks/>
              </p:cNvSpPr>
              <p:nvPr/>
            </p:nvSpPr>
            <p:spPr bwMode="auto">
              <a:xfrm>
                <a:off x="3680" y="2160"/>
                <a:ext cx="592" cy="1152"/>
              </a:xfrm>
              <a:custGeom>
                <a:avLst/>
                <a:gdLst>
                  <a:gd name="T0" fmla="*/ 0 w 864"/>
                  <a:gd name="T1" fmla="*/ 0 h 1152"/>
                  <a:gd name="T2" fmla="*/ 384 w 864"/>
                  <a:gd name="T3" fmla="*/ 288 h 1152"/>
                  <a:gd name="T4" fmla="*/ 384 w 864"/>
                  <a:gd name="T5" fmla="*/ 816 h 1152"/>
                  <a:gd name="T6" fmla="*/ 0 w 864"/>
                  <a:gd name="T7" fmla="*/ 1152 h 1152"/>
                  <a:gd name="T8" fmla="*/ 0 w 864"/>
                  <a:gd name="T9" fmla="*/ 672 h 1152"/>
                  <a:gd name="T10" fmla="*/ 85 w 864"/>
                  <a:gd name="T11" fmla="*/ 576 h 1152"/>
                  <a:gd name="T12" fmla="*/ 0 w 864"/>
                  <a:gd name="T13" fmla="*/ 480 h 1152"/>
                  <a:gd name="T14" fmla="*/ 0 w 864"/>
                  <a:gd name="T15" fmla="*/ 0 h 1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64"/>
                  <a:gd name="T25" fmla="*/ 0 h 1152"/>
                  <a:gd name="T26" fmla="*/ 864 w 864"/>
                  <a:gd name="T27" fmla="*/ 1152 h 115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64" h="1152">
                    <a:moveTo>
                      <a:pt x="0" y="0"/>
                    </a:moveTo>
                    <a:lnTo>
                      <a:pt x="864" y="288"/>
                    </a:lnTo>
                    <a:lnTo>
                      <a:pt x="864" y="816"/>
                    </a:lnTo>
                    <a:lnTo>
                      <a:pt x="0" y="1152"/>
                    </a:lnTo>
                    <a:lnTo>
                      <a:pt x="0" y="672"/>
                    </a:lnTo>
                    <a:lnTo>
                      <a:pt x="192" y="576"/>
                    </a:lnTo>
                    <a:lnTo>
                      <a:pt x="0" y="4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25"/>
              <p:cNvSpPr txBox="1">
                <a:spLocks noChangeArrowheads="1"/>
              </p:cNvSpPr>
              <p:nvPr/>
            </p:nvSpPr>
            <p:spPr bwMode="auto">
              <a:xfrm>
                <a:off x="3792" y="2592"/>
                <a:ext cx="490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0" i="1">
                    <a:latin typeface="Arial" charset="0"/>
                  </a:rPr>
                  <a:t>ALU</a:t>
                </a:r>
              </a:p>
            </p:txBody>
          </p:sp>
        </p:grpSp>
        <p:sp>
          <p:nvSpPr>
            <p:cNvPr id="24" name="AutoShape 26"/>
            <p:cNvSpPr>
              <a:spLocks noChangeArrowheads="1"/>
            </p:cNvSpPr>
            <p:nvPr/>
          </p:nvSpPr>
          <p:spPr bwMode="auto">
            <a:xfrm rot="5400000">
              <a:off x="5829300" y="2628900"/>
              <a:ext cx="914400" cy="381000"/>
            </a:xfrm>
            <a:custGeom>
              <a:avLst/>
              <a:gdLst>
                <a:gd name="T0" fmla="*/ 1500857009 w 21600"/>
                <a:gd name="T1" fmla="*/ 59270332 h 21600"/>
                <a:gd name="T2" fmla="*/ 819352565 w 21600"/>
                <a:gd name="T3" fmla="*/ 118540664 h 21600"/>
                <a:gd name="T4" fmla="*/ 137849179 w 21600"/>
                <a:gd name="T5" fmla="*/ 59270332 h 21600"/>
                <a:gd name="T6" fmla="*/ 81935256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17 w 21600"/>
                <a:gd name="T13" fmla="*/ 3617 h 21600"/>
                <a:gd name="T14" fmla="*/ 17983 w 21600"/>
                <a:gd name="T15" fmla="*/ 1798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34" y="21600"/>
                  </a:lnTo>
                  <a:lnTo>
                    <a:pt x="1796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6477000" y="2590800"/>
              <a:ext cx="2438400" cy="1676400"/>
            </a:xfrm>
            <a:custGeom>
              <a:avLst/>
              <a:gdLst>
                <a:gd name="T0" fmla="*/ 2147483647 w 1536"/>
                <a:gd name="T1" fmla="*/ 2147483647 h 816"/>
                <a:gd name="T2" fmla="*/ 2147483647 w 1536"/>
                <a:gd name="T3" fmla="*/ 2147483647 h 816"/>
                <a:gd name="T4" fmla="*/ 2147483647 w 1536"/>
                <a:gd name="T5" fmla="*/ 0 h 816"/>
                <a:gd name="T6" fmla="*/ 0 w 1536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36"/>
                <a:gd name="T13" fmla="*/ 0 h 816"/>
                <a:gd name="T14" fmla="*/ 1536 w 1536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36" h="816">
                  <a:moveTo>
                    <a:pt x="1296" y="816"/>
                  </a:moveTo>
                  <a:lnTo>
                    <a:pt x="1536" y="816"/>
                  </a:lnTo>
                  <a:lnTo>
                    <a:pt x="1536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4800600" y="2819400"/>
              <a:ext cx="1295400" cy="609600"/>
            </a:xfrm>
            <a:custGeom>
              <a:avLst/>
              <a:gdLst>
                <a:gd name="T0" fmla="*/ 852673471 w 1968"/>
                <a:gd name="T1" fmla="*/ 0 h 336"/>
                <a:gd name="T2" fmla="*/ 0 w 1968"/>
                <a:gd name="T3" fmla="*/ 0 h 336"/>
                <a:gd name="T4" fmla="*/ 0 w 1968"/>
                <a:gd name="T5" fmla="*/ 1105988623 h 336"/>
                <a:gd name="T6" fmla="*/ 0 60000 65536"/>
                <a:gd name="T7" fmla="*/ 0 60000 65536"/>
                <a:gd name="T8" fmla="*/ 0 60000 65536"/>
                <a:gd name="T9" fmla="*/ 0 w 1968"/>
                <a:gd name="T10" fmla="*/ 0 h 336"/>
                <a:gd name="T11" fmla="*/ 1968 w 1968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8" h="336">
                  <a:moveTo>
                    <a:pt x="1968" y="0"/>
                  </a:moveTo>
                  <a:lnTo>
                    <a:pt x="0" y="0"/>
                  </a:lnTo>
                  <a:lnTo>
                    <a:pt x="0" y="33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6477000" y="3048000"/>
              <a:ext cx="457200" cy="1295400"/>
            </a:xfrm>
            <a:custGeom>
              <a:avLst/>
              <a:gdLst>
                <a:gd name="T0" fmla="*/ 725804891 w 288"/>
                <a:gd name="T1" fmla="*/ 2056447678 h 816"/>
                <a:gd name="T2" fmla="*/ 725804891 w 288"/>
                <a:gd name="T3" fmla="*/ 0 h 816"/>
                <a:gd name="T4" fmla="*/ 0 w 288"/>
                <a:gd name="T5" fmla="*/ 0 h 816"/>
                <a:gd name="T6" fmla="*/ 0 60000 65536"/>
                <a:gd name="T7" fmla="*/ 0 60000 65536"/>
                <a:gd name="T8" fmla="*/ 0 60000 65536"/>
                <a:gd name="T9" fmla="*/ 0 w 288"/>
                <a:gd name="T10" fmla="*/ 0 h 816"/>
                <a:gd name="T11" fmla="*/ 288 w 288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816">
                  <a:moveTo>
                    <a:pt x="288" y="816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Text Box 44"/>
          <p:cNvSpPr txBox="1">
            <a:spLocks noChangeArrowheads="1"/>
          </p:cNvSpPr>
          <p:nvPr/>
        </p:nvSpPr>
        <p:spPr bwMode="auto">
          <a:xfrm>
            <a:off x="7119813" y="2611760"/>
            <a:ext cx="18446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(</a:t>
            </a:r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W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rite-back)</a:t>
            </a:r>
            <a:endParaRPr lang="en-US" sz="2400" i="1" dirty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36" grpId="0" animBg="1"/>
      <p:bldP spid="36" grpId="1" animBg="1"/>
      <p:bldP spid="38" grpId="0" animBg="1"/>
      <p:bldP spid="38" grpId="1" animBg="1"/>
      <p:bldP spid="37" grpId="0" animBg="1"/>
      <p:bldP spid="37" grpId="1" animBg="1"/>
      <p:bldP spid="39" grpId="0" animBg="1"/>
      <p:bldP spid="39" grpId="1" animBg="1"/>
      <p:bldP spid="35" grpId="0" animBg="1"/>
      <p:bldP spid="35" grpId="1" animBg="1"/>
      <p:bldP spid="33" grpId="0"/>
      <p:bldP spid="29" grpId="0"/>
      <p:bldP spid="40" grpId="0" animBg="1"/>
      <p:bldP spid="40" grpId="1" animBg="1"/>
      <p:bldP spid="30" grpId="0"/>
      <p:bldP spid="32" grpId="0"/>
      <p:bldP spid="34" grpId="0"/>
      <p:bldP spid="28" grpId="0"/>
      <p:bldP spid="43" grpId="0" animBg="1"/>
      <p:bldP spid="43" grpId="1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i="1" u="sng" dirty="0"/>
              <a:t>Iron Law</a:t>
            </a:r>
            <a:r>
              <a:rPr lang="en-US" dirty="0"/>
              <a:t> of Processor Performance</a:t>
            </a:r>
          </a:p>
        </p:txBody>
      </p:sp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873968" y="1844824"/>
          <a:ext cx="70104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2" name="Equation" r:id="rId3" imgW="2857320" imgH="419040" progId="Equation.3">
                  <p:embed/>
                </p:oleObj>
              </mc:Choice>
              <mc:Fallback>
                <p:oleObj name="Equation" r:id="rId3" imgW="285732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968" y="1844824"/>
                        <a:ext cx="70104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We will concentrate on CPI, others are important too!</a:t>
            </a:r>
          </a:p>
        </p:txBody>
      </p: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2263080" y="2998563"/>
            <a:ext cx="1905000" cy="1816100"/>
            <a:chOff x="720" y="2216"/>
            <a:chExt cx="1200" cy="1144"/>
          </a:xfrm>
          <a:solidFill>
            <a:srgbClr val="C00000"/>
          </a:solidFill>
        </p:grpSpPr>
        <p:sp>
          <p:nvSpPr>
            <p:cNvPr id="10" name="Oval 21"/>
            <p:cNvSpPr>
              <a:spLocks noChangeArrowheads="1"/>
            </p:cNvSpPr>
            <p:nvPr/>
          </p:nvSpPr>
          <p:spPr bwMode="auto">
            <a:xfrm>
              <a:off x="720" y="2592"/>
              <a:ext cx="1200" cy="76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FFFF"/>
                  </a:solidFill>
                  <a:latin typeface="Gill Sans MT" pitchFamily="34" charset="0"/>
                </a:rPr>
                <a:t>Total Work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FFFF"/>
                  </a:solidFill>
                  <a:latin typeface="Gill Sans MT" pitchFamily="34" charset="0"/>
                </a:rPr>
                <a:t>In Program</a:t>
              </a:r>
            </a:p>
          </p:txBody>
        </p:sp>
        <p:cxnSp>
          <p:nvCxnSpPr>
            <p:cNvPr id="11" name="AutoShape 24"/>
            <p:cNvCxnSpPr>
              <a:cxnSpLocks noChangeShapeType="1"/>
              <a:stCxn id="10" idx="0"/>
            </p:cNvCxnSpPr>
            <p:nvPr/>
          </p:nvCxnSpPr>
          <p:spPr bwMode="auto">
            <a:xfrm flipV="1">
              <a:off x="1320" y="2216"/>
              <a:ext cx="174" cy="376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4549080" y="2998567"/>
            <a:ext cx="1905000" cy="1816101"/>
            <a:chOff x="2160" y="2216"/>
            <a:chExt cx="1200" cy="1144"/>
          </a:xfrm>
          <a:solidFill>
            <a:srgbClr val="00B050"/>
          </a:solidFill>
        </p:grpSpPr>
        <p:sp>
          <p:nvSpPr>
            <p:cNvPr id="13" name="Oval 22"/>
            <p:cNvSpPr>
              <a:spLocks noChangeArrowheads="1"/>
            </p:cNvSpPr>
            <p:nvPr/>
          </p:nvSpPr>
          <p:spPr bwMode="auto">
            <a:xfrm>
              <a:off x="2160" y="2592"/>
              <a:ext cx="1200" cy="76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FFFF"/>
                  </a:solidFill>
                  <a:latin typeface="Gill Sans MT" pitchFamily="34" charset="0"/>
                </a:rPr>
                <a:t>CPI or 1/IPC</a:t>
              </a:r>
            </a:p>
          </p:txBody>
        </p:sp>
        <p:cxnSp>
          <p:nvCxnSpPr>
            <p:cNvPr id="14" name="AutoShape 25"/>
            <p:cNvCxnSpPr>
              <a:cxnSpLocks noChangeShapeType="1"/>
              <a:stCxn id="13" idx="0"/>
            </p:cNvCxnSpPr>
            <p:nvPr/>
          </p:nvCxnSpPr>
          <p:spPr bwMode="auto">
            <a:xfrm flipV="1">
              <a:off x="2760" y="2216"/>
              <a:ext cx="4" cy="376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>
            <a:off x="6987480" y="2927126"/>
            <a:ext cx="1905000" cy="1887538"/>
            <a:chOff x="3696" y="2171"/>
            <a:chExt cx="1200" cy="1189"/>
          </a:xfrm>
          <a:solidFill>
            <a:srgbClr val="0000FF"/>
          </a:solidFill>
        </p:grpSpPr>
        <p:sp>
          <p:nvSpPr>
            <p:cNvPr id="16" name="Oval 23"/>
            <p:cNvSpPr>
              <a:spLocks noChangeArrowheads="1"/>
            </p:cNvSpPr>
            <p:nvPr/>
          </p:nvSpPr>
          <p:spPr bwMode="auto">
            <a:xfrm>
              <a:off x="3696" y="2592"/>
              <a:ext cx="1200" cy="76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FFFFFF"/>
                  </a:solidFill>
                  <a:latin typeface="Gill Sans MT" pitchFamily="34" charset="0"/>
                </a:rPr>
                <a:t>1/f (frequency)</a:t>
              </a:r>
            </a:p>
          </p:txBody>
        </p:sp>
        <p:cxnSp>
          <p:nvCxnSpPr>
            <p:cNvPr id="17" name="AutoShape 26"/>
            <p:cNvCxnSpPr>
              <a:cxnSpLocks noChangeShapeType="1"/>
              <a:stCxn id="16" idx="0"/>
            </p:cNvCxnSpPr>
            <p:nvPr/>
          </p:nvCxnSpPr>
          <p:spPr bwMode="auto">
            <a:xfrm flipH="1" flipV="1">
              <a:off x="3943" y="2171"/>
              <a:ext cx="353" cy="421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8" name="Oval 30"/>
          <p:cNvSpPr>
            <a:spLocks noChangeArrowheads="1"/>
          </p:cNvSpPr>
          <p:nvPr/>
        </p:nvSpPr>
        <p:spPr bwMode="auto">
          <a:xfrm>
            <a:off x="2263080" y="4586064"/>
            <a:ext cx="1905000" cy="1219200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Gill Sans MT" pitchFamily="34" charset="0"/>
              </a:rPr>
              <a:t>Algorithms,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Gill Sans MT" pitchFamily="34" charset="0"/>
              </a:rPr>
              <a:t>Compilers,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Gill Sans MT" pitchFamily="34" charset="0"/>
              </a:rPr>
              <a:t>ISA Extensions</a:t>
            </a:r>
          </a:p>
        </p:txBody>
      </p:sp>
      <p:sp>
        <p:nvSpPr>
          <p:cNvPr id="19" name="Oval 32"/>
          <p:cNvSpPr>
            <a:spLocks noChangeArrowheads="1"/>
          </p:cNvSpPr>
          <p:nvPr/>
        </p:nvSpPr>
        <p:spPr bwMode="auto">
          <a:xfrm>
            <a:off x="4549080" y="4586064"/>
            <a:ext cx="1905000" cy="12192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Gill Sans MT" pitchFamily="34" charset="0"/>
              </a:rPr>
              <a:t>Microarchitecture</a:t>
            </a:r>
          </a:p>
        </p:txBody>
      </p:sp>
      <p:sp>
        <p:nvSpPr>
          <p:cNvPr id="20" name="Oval 33"/>
          <p:cNvSpPr>
            <a:spLocks noChangeArrowheads="1"/>
          </p:cNvSpPr>
          <p:nvPr/>
        </p:nvSpPr>
        <p:spPr bwMode="auto">
          <a:xfrm>
            <a:off x="6987480" y="4586064"/>
            <a:ext cx="1905000" cy="1219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Gill Sans MT" pitchFamily="34" charset="0"/>
              </a:rPr>
              <a:t>Microarchitecture,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Gill Sans MT" pitchFamily="34" charset="0"/>
              </a:rPr>
              <a:t>Process Tech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</a:t>
            </a:r>
          </a:p>
        </p:txBody>
      </p:sp>
      <p:sp>
        <p:nvSpPr>
          <p:cNvPr id="1249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i="1" u="sng" dirty="0"/>
              <a:t>Latency</a:t>
            </a:r>
            <a:r>
              <a:rPr lang="en-US" dirty="0"/>
              <a:t> (execution time): time to finish one task</a:t>
            </a:r>
          </a:p>
          <a:p>
            <a:r>
              <a:rPr lang="en-US" i="1" u="sng" dirty="0"/>
              <a:t>Throughput</a:t>
            </a:r>
            <a:r>
              <a:rPr lang="en-US" dirty="0"/>
              <a:t> (bandwidth): number of tasks/unit time</a:t>
            </a:r>
          </a:p>
          <a:p>
            <a:pPr lvl="1"/>
            <a:r>
              <a:rPr lang="en-US" dirty="0"/>
              <a:t>Throughput can exploit parallelism, latency can’t</a:t>
            </a:r>
          </a:p>
          <a:p>
            <a:pPr lvl="1"/>
            <a:r>
              <a:rPr lang="en-US" dirty="0"/>
              <a:t>Sometimes complimentary, often contradictory</a:t>
            </a:r>
          </a:p>
          <a:p>
            <a:endParaRPr lang="en-US" dirty="0"/>
          </a:p>
          <a:p>
            <a:r>
              <a:rPr lang="en-US" dirty="0"/>
              <a:t>Example: move people from A to B, 10 miles</a:t>
            </a:r>
          </a:p>
          <a:p>
            <a:pPr lvl="1"/>
            <a:r>
              <a:rPr lang="en-US" dirty="0"/>
              <a:t>Car: capacity = 5, speed = 60 miles/hour</a:t>
            </a:r>
          </a:p>
          <a:p>
            <a:pPr lvl="1"/>
            <a:r>
              <a:rPr lang="en-US" dirty="0"/>
              <a:t>Bus: capacity = 60, speed = 20 miles/hour</a:t>
            </a:r>
          </a:p>
          <a:p>
            <a:pPr lvl="1"/>
            <a:r>
              <a:rPr lang="en-US" dirty="0"/>
              <a:t>Latency: car = 10 min, bus = 30 min</a:t>
            </a:r>
          </a:p>
          <a:p>
            <a:pPr lvl="1"/>
            <a:r>
              <a:rPr lang="en-US" dirty="0"/>
              <a:t>Throughput: car = 15 PPH (count return trip), bus = 60 PPH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No right answer: pick metric for </a:t>
            </a:r>
            <a:r>
              <a:rPr lang="en-US" sz="3200" b="1" i="1" dirty="0">
                <a:solidFill>
                  <a:schemeClr val="bg1"/>
                </a:solidFill>
              </a:rPr>
              <a:t>your </a:t>
            </a:r>
            <a:r>
              <a:rPr lang="en-US" sz="3200" dirty="0">
                <a:solidFill>
                  <a:schemeClr val="bg1"/>
                </a:solidFill>
              </a:rPr>
              <a:t>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Improvement</a:t>
            </a:r>
          </a:p>
        </p:txBody>
      </p:sp>
      <p:sp>
        <p:nvSpPr>
          <p:cNvPr id="1259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Processor A is X times faster than processor B if</a:t>
            </a:r>
          </a:p>
          <a:p>
            <a:pPr lvl="1"/>
            <a:r>
              <a:rPr lang="en-US" dirty="0"/>
              <a:t>Latency(P,A) = Latency(P,B) / X</a:t>
            </a:r>
          </a:p>
          <a:p>
            <a:pPr lvl="1"/>
            <a:r>
              <a:rPr lang="en-US" dirty="0"/>
              <a:t>Throughput(P,A) = Throughput(P,B) * X</a:t>
            </a:r>
          </a:p>
          <a:p>
            <a:endParaRPr lang="en-US" sz="1800" dirty="0"/>
          </a:p>
          <a:p>
            <a:r>
              <a:rPr lang="en-US" dirty="0"/>
              <a:t>Processor A is X% faster than processor B if</a:t>
            </a:r>
          </a:p>
          <a:p>
            <a:pPr lvl="1"/>
            <a:r>
              <a:rPr lang="en-US" dirty="0"/>
              <a:t>Latency(P,A) = Latency(P,B) / (1+X/100)</a:t>
            </a:r>
          </a:p>
          <a:p>
            <a:pPr lvl="1"/>
            <a:r>
              <a:rPr lang="en-US" dirty="0"/>
              <a:t>Throughput(P,A) = Throughput(P,B) * (1+X/100)</a:t>
            </a:r>
          </a:p>
          <a:p>
            <a:endParaRPr lang="en-US" sz="1800" dirty="0"/>
          </a:p>
          <a:p>
            <a:r>
              <a:rPr lang="en-US" dirty="0"/>
              <a:t>Car/bus example</a:t>
            </a:r>
          </a:p>
          <a:p>
            <a:pPr lvl="1"/>
            <a:r>
              <a:rPr lang="en-US" dirty="0"/>
              <a:t>Latency? Car is 3 times (200%) faster than bus</a:t>
            </a:r>
          </a:p>
          <a:p>
            <a:pPr lvl="1"/>
            <a:r>
              <a:rPr lang="en-US" dirty="0"/>
              <a:t>Throughput? Bus is 4 times (300%) faster than car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Partial Performance Metrics Pitfalls</a:t>
            </a:r>
          </a:p>
        </p:txBody>
      </p:sp>
      <p:sp>
        <p:nvSpPr>
          <p:cNvPr id="136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processor would you buy?</a:t>
            </a:r>
          </a:p>
          <a:p>
            <a:pPr lvl="1"/>
            <a:r>
              <a:rPr lang="en-US" dirty="0"/>
              <a:t>Processor A: CPI = 2, clock = 2.8 GHz</a:t>
            </a:r>
          </a:p>
          <a:p>
            <a:pPr lvl="1"/>
            <a:r>
              <a:rPr lang="en-US" dirty="0"/>
              <a:t>Processor B: CPI = 1, clock = 1.8 GHz</a:t>
            </a:r>
          </a:p>
          <a:p>
            <a:pPr lvl="1"/>
            <a:r>
              <a:rPr lang="en-US" dirty="0"/>
              <a:t>Probably A, but B is faster (assuming same ISA/compiler)</a:t>
            </a:r>
          </a:p>
          <a:p>
            <a:pPr lvl="1"/>
            <a:endParaRPr lang="en-US" sz="1400" dirty="0"/>
          </a:p>
          <a:p>
            <a:r>
              <a:rPr lang="en-US" dirty="0"/>
              <a:t>Classic example</a:t>
            </a:r>
          </a:p>
          <a:p>
            <a:pPr lvl="1"/>
            <a:r>
              <a:rPr lang="en-US" dirty="0"/>
              <a:t>800 MHz Pentium III faster than 1 GHz Pentium 4</a:t>
            </a:r>
          </a:p>
          <a:p>
            <a:pPr lvl="1"/>
            <a:r>
              <a:rPr lang="en-US" dirty="0"/>
              <a:t>Same ISA and compiler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Averaging Performance Numbers (1/2)</a:t>
            </a:r>
          </a:p>
        </p:txBody>
      </p:sp>
      <p:sp>
        <p:nvSpPr>
          <p:cNvPr id="130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9"/>
            <a:ext cx="8291264" cy="4896544"/>
          </a:xfrm>
        </p:spPr>
        <p:txBody>
          <a:bodyPr>
            <a:normAutofit/>
          </a:bodyPr>
          <a:lstStyle/>
          <a:p>
            <a:r>
              <a:rPr lang="en-US" dirty="0"/>
              <a:t>Latency is additive, throughput is not</a:t>
            </a:r>
          </a:p>
          <a:p>
            <a:pPr lvl="1">
              <a:buNone/>
            </a:pPr>
            <a:r>
              <a:rPr lang="en-US" dirty="0"/>
              <a:t>Latency(P1+P2,A) = Latency(P1,A) + Latency(P2,A)</a:t>
            </a:r>
          </a:p>
          <a:p>
            <a:pPr lvl="1">
              <a:buNone/>
            </a:pPr>
            <a:r>
              <a:rPr lang="en-US" dirty="0"/>
              <a:t>Throughput(P1+P2,A) </a:t>
            </a:r>
            <a:r>
              <a:rPr lang="en-US" b="1" dirty="0"/>
              <a:t>!= </a:t>
            </a:r>
            <a:r>
              <a:rPr lang="en-US" dirty="0"/>
              <a:t>Throughput(P1,A)+Throughput(P2,A)</a:t>
            </a:r>
          </a:p>
          <a:p>
            <a:pPr lvl="1"/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180 miles @ 30 miles/hour + 180 miles @ 90 miles/hour</a:t>
            </a:r>
          </a:p>
          <a:p>
            <a:pPr lvl="1"/>
            <a:r>
              <a:rPr lang="en-US" dirty="0"/>
              <a:t>6 hours at 30 miles/hour + 2 hours at 90 miles/hour </a:t>
            </a:r>
          </a:p>
          <a:p>
            <a:pPr lvl="2"/>
            <a:r>
              <a:rPr lang="en-US" dirty="0"/>
              <a:t>Total latency is 6 + 2 = 8 hours</a:t>
            </a:r>
          </a:p>
          <a:p>
            <a:pPr lvl="2"/>
            <a:r>
              <a:rPr lang="en-US" dirty="0"/>
              <a:t>Total throughput is </a:t>
            </a:r>
            <a:r>
              <a:rPr lang="en-US" b="1" i="1" dirty="0"/>
              <a:t>not</a:t>
            </a:r>
            <a:r>
              <a:rPr lang="en-US" dirty="0"/>
              <a:t> </a:t>
            </a:r>
            <a:r>
              <a:rPr lang="en-US" b="1" i="1" dirty="0"/>
              <a:t>60</a:t>
            </a:r>
            <a:r>
              <a:rPr lang="en-US" dirty="0"/>
              <a:t> miles/hour</a:t>
            </a:r>
          </a:p>
          <a:p>
            <a:pPr lvl="3"/>
            <a:r>
              <a:rPr lang="en-US" dirty="0"/>
              <a:t>Total throughput is </a:t>
            </a:r>
            <a:r>
              <a:rPr lang="en-US" b="1" i="1" dirty="0"/>
              <a:t>only 45 </a:t>
            </a:r>
            <a:r>
              <a:rPr lang="en-US" dirty="0"/>
              <a:t>miles/hour! (360 miles / (6 + 2 hours))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Arithmetic mean is </a:t>
            </a:r>
            <a:r>
              <a:rPr lang="en-US" sz="3200" b="1" i="1" dirty="0">
                <a:solidFill>
                  <a:schemeClr val="bg1"/>
                </a:solidFill>
              </a:rPr>
              <a:t>not </a:t>
            </a:r>
            <a:r>
              <a:rPr lang="en-US" sz="3200" dirty="0">
                <a:solidFill>
                  <a:schemeClr val="bg1"/>
                </a:solidFill>
              </a:rPr>
              <a:t>always the answer!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Averaging Performance Numbers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/>
              <a:t>Arithmetic</a:t>
            </a:r>
            <a:r>
              <a:rPr lang="en-US" dirty="0"/>
              <a:t>: times</a:t>
            </a:r>
          </a:p>
          <a:p>
            <a:pPr lvl="1"/>
            <a:r>
              <a:rPr lang="en-US" dirty="0"/>
              <a:t>proportional to time</a:t>
            </a:r>
          </a:p>
          <a:p>
            <a:pPr lvl="1"/>
            <a:r>
              <a:rPr lang="en-US" dirty="0"/>
              <a:t>e.g., latency</a:t>
            </a:r>
          </a:p>
          <a:p>
            <a:pPr lvl="1"/>
            <a:endParaRPr lang="en-US" sz="1600" dirty="0"/>
          </a:p>
          <a:p>
            <a:r>
              <a:rPr lang="en-US" i="1" u="sng" dirty="0"/>
              <a:t>Harmonic</a:t>
            </a:r>
            <a:r>
              <a:rPr lang="en-US" dirty="0"/>
              <a:t>: rates</a:t>
            </a:r>
          </a:p>
          <a:p>
            <a:pPr lvl="1"/>
            <a:r>
              <a:rPr lang="en-US" dirty="0"/>
              <a:t>inversely proportional to time</a:t>
            </a:r>
          </a:p>
          <a:p>
            <a:pPr lvl="1"/>
            <a:r>
              <a:rPr lang="en-US" dirty="0"/>
              <a:t>e.g., throughput</a:t>
            </a:r>
          </a:p>
          <a:p>
            <a:pPr lvl="1"/>
            <a:endParaRPr lang="en-US" sz="1600" dirty="0"/>
          </a:p>
          <a:p>
            <a:r>
              <a:rPr lang="en-US" i="1" u="sng" dirty="0"/>
              <a:t>Geometric</a:t>
            </a:r>
            <a:r>
              <a:rPr lang="en-US" dirty="0"/>
              <a:t>: ratios</a:t>
            </a:r>
          </a:p>
          <a:p>
            <a:pPr lvl="1"/>
            <a:r>
              <a:rPr lang="en-US" dirty="0"/>
              <a:t>unit-less quantities</a:t>
            </a:r>
          </a:p>
          <a:p>
            <a:pPr lvl="1"/>
            <a:r>
              <a:rPr lang="en-US" dirty="0"/>
              <a:t>e.g., speedups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5709864" y="1556792"/>
          <a:ext cx="1800200" cy="753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8" name="Equation" r:id="rId3" imgW="939600" imgH="393480" progId="Equation.3">
                  <p:embed/>
                </p:oleObj>
              </mc:Choice>
              <mc:Fallback>
                <p:oleObj name="Equation" r:id="rId3" imgW="9396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9864" y="1556792"/>
                        <a:ext cx="1800200" cy="7535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5748745" y="2828295"/>
          <a:ext cx="1722438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9" name="Equation" r:id="rId5" imgW="863280" imgH="749160" progId="Equation.3">
                  <p:embed/>
                </p:oleObj>
              </mc:Choice>
              <mc:Fallback>
                <p:oleObj name="Equation" r:id="rId5" imgW="863280" imgH="749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8745" y="2828295"/>
                        <a:ext cx="1722438" cy="149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5695600" y="4841652"/>
          <a:ext cx="1828728" cy="1179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0" name="Equation" r:id="rId7" imgW="749160" imgH="482400" progId="Equation.3">
                  <p:embed/>
                </p:oleObj>
              </mc:Choice>
              <mc:Fallback>
                <p:oleObj name="Equation" r:id="rId7" imgW="74916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600" y="4841652"/>
                        <a:ext cx="1828728" cy="11796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Memorize these to avoid looking them up later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Parallelism: Work and Critical Path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/>
              <a:t>Parallelism</a:t>
            </a:r>
            <a:r>
              <a:rPr lang="en-US" dirty="0"/>
              <a:t>: number of independent tasks available </a:t>
            </a:r>
          </a:p>
          <a:p>
            <a:r>
              <a:rPr lang="en-US" i="1" u="sng" dirty="0"/>
              <a:t>Work</a:t>
            </a:r>
            <a:r>
              <a:rPr lang="en-US" dirty="0"/>
              <a:t> (T1): time on sequential system</a:t>
            </a:r>
          </a:p>
          <a:p>
            <a:r>
              <a:rPr lang="en-US" i="1" u="sng" dirty="0"/>
              <a:t>Critical Path</a:t>
            </a:r>
            <a:r>
              <a:rPr lang="en-US" dirty="0"/>
              <a:t> (T</a:t>
            </a:r>
            <a:r>
              <a:rPr lang="en-US" dirty="0">
                <a:sym typeface="Symbol" pitchFamily="18" charset="2"/>
              </a:rPr>
              <a:t>):</a:t>
            </a:r>
            <a:r>
              <a:rPr lang="en-US" dirty="0"/>
              <a:t> time on infinitely-parallel system</a:t>
            </a:r>
          </a:p>
          <a:p>
            <a:endParaRPr lang="en-US" dirty="0"/>
          </a:p>
          <a:p>
            <a:r>
              <a:rPr lang="en-US" i="1" u="sng" dirty="0"/>
              <a:t>Average Parallelism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P</a:t>
            </a:r>
            <a:r>
              <a:rPr lang="en-US" baseline="-25000" dirty="0" err="1"/>
              <a:t>avg</a:t>
            </a:r>
            <a:r>
              <a:rPr lang="en-US" dirty="0"/>
              <a:t> = T1 / T</a:t>
            </a:r>
            <a:r>
              <a:rPr lang="en-US" dirty="0">
                <a:sym typeface="Symbol" pitchFamily="18" charset="2"/>
              </a:rPr>
              <a:t></a:t>
            </a:r>
          </a:p>
          <a:p>
            <a:r>
              <a:rPr lang="en-US" dirty="0"/>
              <a:t>For a </a:t>
            </a:r>
            <a:r>
              <a:rPr lang="en-US" i="1" dirty="0"/>
              <a:t>p</a:t>
            </a:r>
            <a:r>
              <a:rPr lang="en-US" dirty="0"/>
              <a:t>-wide system:</a:t>
            </a:r>
            <a:br>
              <a:rPr lang="en-US" dirty="0"/>
            </a:br>
            <a:r>
              <a:rPr lang="en-US" dirty="0" err="1"/>
              <a:t>T</a:t>
            </a:r>
            <a:r>
              <a:rPr lang="en-US" baseline="-25000" dirty="0" err="1"/>
              <a:t>p</a:t>
            </a:r>
            <a:r>
              <a:rPr lang="en-US" dirty="0"/>
              <a:t>  </a:t>
            </a:r>
            <a:r>
              <a:rPr lang="en-US" dirty="0">
                <a:sym typeface="Symbol" pitchFamily="18" charset="2"/>
              </a:rPr>
              <a:t> </a:t>
            </a:r>
            <a:r>
              <a:rPr lang="en-US" dirty="0"/>
              <a:t>max{ T1/p, T</a:t>
            </a:r>
            <a:r>
              <a:rPr lang="en-US" dirty="0">
                <a:sym typeface="Symbol" pitchFamily="18" charset="2"/>
              </a:rPr>
              <a:t> </a:t>
            </a:r>
            <a:r>
              <a:rPr lang="en-US" dirty="0"/>
              <a:t>}</a:t>
            </a:r>
            <a:br>
              <a:rPr lang="en-US" dirty="0"/>
            </a:br>
            <a:r>
              <a:rPr lang="en-US" dirty="0" err="1"/>
              <a:t>P</a:t>
            </a:r>
            <a:r>
              <a:rPr lang="en-US" baseline="-25000" dirty="0" err="1"/>
              <a:t>avg</a:t>
            </a:r>
            <a:r>
              <a:rPr lang="en-US" dirty="0"/>
              <a:t> &gt;&gt; p  </a:t>
            </a:r>
            <a:r>
              <a:rPr lang="en-US" dirty="0">
                <a:sym typeface="Symbol" pitchFamily="18" charset="2"/>
              </a:rPr>
              <a:t> </a:t>
            </a:r>
            <a:r>
              <a:rPr lang="en-US" dirty="0" err="1"/>
              <a:t>T</a:t>
            </a:r>
            <a:r>
              <a:rPr lang="en-US" baseline="-25000" dirty="0" err="1"/>
              <a:t>p</a:t>
            </a:r>
            <a:r>
              <a:rPr lang="en-US" dirty="0"/>
              <a:t>  </a:t>
            </a:r>
            <a:r>
              <a:rPr lang="en-US" dirty="0">
                <a:sym typeface="Symbol" pitchFamily="18" charset="2"/>
              </a:rPr>
              <a:t> </a:t>
            </a:r>
            <a:r>
              <a:rPr lang="en-US" dirty="0"/>
              <a:t>T1/p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4283968" y="2996952"/>
            <a:ext cx="4680520" cy="3096344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92280" y="3088704"/>
            <a:ext cx="1828800" cy="2911475"/>
            <a:chOff x="3696" y="2107"/>
            <a:chExt cx="1152" cy="1834"/>
          </a:xfrm>
        </p:grpSpPr>
        <p:pic>
          <p:nvPicPr>
            <p:cNvPr id="2056" name="Picture 6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96" y="2107"/>
              <a:ext cx="1152" cy="18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2057" name="Oval 7"/>
            <p:cNvSpPr>
              <a:spLocks noChangeArrowheads="1"/>
            </p:cNvSpPr>
            <p:nvPr/>
          </p:nvSpPr>
          <p:spPr bwMode="auto">
            <a:xfrm>
              <a:off x="4669" y="2278"/>
              <a:ext cx="13" cy="1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4380706" y="3088704"/>
            <a:ext cx="2495550" cy="8302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900" b="1" dirty="0">
                <a:latin typeface="Courier New" pitchFamily="49" charset="0"/>
              </a:rPr>
              <a:t>x = a + b;   </a:t>
            </a:r>
          </a:p>
          <a:p>
            <a:pPr algn="l">
              <a:lnSpc>
                <a:spcPct val="85000"/>
              </a:lnSpc>
            </a:pPr>
            <a:r>
              <a:rPr lang="en-US" sz="1900" b="1" dirty="0">
                <a:latin typeface="Courier New" pitchFamily="49" charset="0"/>
              </a:rPr>
              <a:t>y = b * 2</a:t>
            </a:r>
          </a:p>
          <a:p>
            <a:pPr algn="l">
              <a:lnSpc>
                <a:spcPct val="85000"/>
              </a:lnSpc>
            </a:pPr>
            <a:r>
              <a:rPr lang="en-US" sz="1900" b="1" dirty="0">
                <a:latin typeface="Courier New" pitchFamily="49" charset="0"/>
              </a:rPr>
              <a:t>z =(x-y) * (</a:t>
            </a:r>
            <a:r>
              <a:rPr lang="en-US" sz="1900" b="1" dirty="0" err="1">
                <a:latin typeface="Courier New" pitchFamily="49" charset="0"/>
              </a:rPr>
              <a:t>x+y</a:t>
            </a:r>
            <a:r>
              <a:rPr lang="en-US" sz="1900" b="1" dirty="0">
                <a:latin typeface="Courier New" pitchFamily="49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Can trade off frequency for parallelism</a:t>
            </a:r>
          </a:p>
        </p:txBody>
      </p:sp>
    </p:spTree>
    <p:extLst>
      <p:ext uri="{BB962C8B-B14F-4D97-AF65-F5344CB8AC3E}">
        <p14:creationId xmlns:p14="http://schemas.microsoft.com/office/powerpoint/2010/main" val="16431898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clipse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2010</Words>
  <Application>Microsoft Office PowerPoint</Application>
  <PresentationFormat>On-screen Show (4:3)</PresentationFormat>
  <Paragraphs>337</Paragraphs>
  <Slides>27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Cambria Math</vt:lpstr>
      <vt:lpstr>Courier New</vt:lpstr>
      <vt:lpstr>Gill Sans MT</vt:lpstr>
      <vt:lpstr>Office Theme</vt:lpstr>
      <vt:lpstr>Equation</vt:lpstr>
      <vt:lpstr>Review and Background</vt:lpstr>
      <vt:lpstr>Amdahl’s Law</vt:lpstr>
      <vt:lpstr>The Iron Law of Processor Performance</vt:lpstr>
      <vt:lpstr>Performance</vt:lpstr>
      <vt:lpstr>Performance Improvement</vt:lpstr>
      <vt:lpstr>Partial Performance Metrics Pitfalls</vt:lpstr>
      <vt:lpstr>Averaging Performance Numbers (1/2)</vt:lpstr>
      <vt:lpstr>Averaging Performance Numbers (2/2)</vt:lpstr>
      <vt:lpstr>Parallelism: Work and Critical Path</vt:lpstr>
      <vt:lpstr>Locality Principle</vt:lpstr>
      <vt:lpstr>Power vs. Energy (1/2)</vt:lpstr>
      <vt:lpstr>Power vs. Energy (2/2)</vt:lpstr>
      <vt:lpstr>Why is energy important?</vt:lpstr>
      <vt:lpstr>Why is power important?</vt:lpstr>
      <vt:lpstr>Power</vt:lpstr>
      <vt:lpstr>Power: The Basics (1/2)</vt:lpstr>
      <vt:lpstr>Power: The Basics (2/2)</vt:lpstr>
      <vt:lpstr>Thermal Runaway</vt:lpstr>
      <vt:lpstr>Why Power Became an Issue? (1/2)</vt:lpstr>
      <vt:lpstr>Why Power Became an Issue? (2/2)</vt:lpstr>
      <vt:lpstr>How to Reduce Power? (1/3)</vt:lpstr>
      <vt:lpstr>How to Reduce Power? (2/3)</vt:lpstr>
      <vt:lpstr>Processor Is Not Alone</vt:lpstr>
      <vt:lpstr>ISA: A contract between HW and SW</vt:lpstr>
      <vt:lpstr>Components of an ISA</vt:lpstr>
      <vt:lpstr>RISC vs. CISC</vt:lpstr>
      <vt:lpstr>Prototypical Processor Organization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Michael  Ferdman</cp:lastModifiedBy>
  <cp:revision>204</cp:revision>
  <dcterms:created xsi:type="dcterms:W3CDTF">2012-09-21T01:57:31Z</dcterms:created>
  <dcterms:modified xsi:type="dcterms:W3CDTF">2020-01-27T07:12:29Z</dcterms:modified>
</cp:coreProperties>
</file>