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1276" r:id="rId3"/>
    <p:sldId id="1277" r:id="rId4"/>
    <p:sldId id="1278" r:id="rId5"/>
    <p:sldId id="1279" r:id="rId6"/>
    <p:sldId id="1281" r:id="rId7"/>
    <p:sldId id="1282" r:id="rId8"/>
    <p:sldId id="1299" r:id="rId9"/>
    <p:sldId id="1283" r:id="rId10"/>
    <p:sldId id="1284" r:id="rId11"/>
    <p:sldId id="1285" r:id="rId12"/>
    <p:sldId id="499" r:id="rId13"/>
    <p:sldId id="1286" r:id="rId14"/>
    <p:sldId id="12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0" autoAdjust="0"/>
    <p:restoredTop sz="89744" autoAdjust="0"/>
  </p:normalViewPr>
  <p:slideViewPr>
    <p:cSldViewPr>
      <p:cViewPr varScale="1">
        <p:scale>
          <a:sx n="104" d="100"/>
          <a:sy n="104" d="100"/>
        </p:scale>
        <p:origin x="152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73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BFCF-8F27-4775-A75C-FAB6C4D28C2C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8/26/2017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stonybrook/fall2017/cse506/hom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Logistics (2/4)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in groups</a:t>
            </a:r>
          </a:p>
          <a:p>
            <a:pPr lvl="1"/>
            <a:r>
              <a:rPr lang="en-US" dirty="0" smtClean="0"/>
              <a:t>Permitted on everything except Final</a:t>
            </a:r>
          </a:p>
          <a:p>
            <a:pPr lvl="1"/>
            <a:r>
              <a:rPr lang="en-US" dirty="0" smtClean="0"/>
              <a:t>Groups may range in size from 1 to </a:t>
            </a:r>
            <a:r>
              <a:rPr lang="en-US" dirty="0" smtClean="0"/>
              <a:t>199 </a:t>
            </a:r>
            <a:r>
              <a:rPr lang="en-US" dirty="0" smtClean="0"/>
              <a:t>people</a:t>
            </a:r>
          </a:p>
          <a:p>
            <a:pPr lvl="2"/>
            <a:r>
              <a:rPr lang="en-US" dirty="0" smtClean="0"/>
              <a:t>Points deducted on group work are multiplied by group size</a:t>
            </a:r>
          </a:p>
          <a:p>
            <a:pPr lvl="2"/>
            <a:r>
              <a:rPr lang="en-US" dirty="0" smtClean="0"/>
              <a:t>Permission of instructor is needed for group size greater than two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Attendance</a:t>
            </a:r>
          </a:p>
          <a:p>
            <a:pPr lvl="1"/>
            <a:r>
              <a:rPr lang="en-US" dirty="0" smtClean="0"/>
              <a:t>Optional (but highly advised)</a:t>
            </a:r>
          </a:p>
          <a:p>
            <a:pPr lvl="1"/>
            <a:r>
              <a:rPr lang="en-US" dirty="0" smtClean="0"/>
              <a:t>No laptop, tablet, or phone use in class</a:t>
            </a:r>
          </a:p>
          <a:p>
            <a:pPr lvl="2"/>
            <a:r>
              <a:rPr lang="en-US" dirty="0" smtClean="0"/>
              <a:t>Don’t test me - I </a:t>
            </a:r>
            <a:r>
              <a:rPr lang="en-US" b="1" i="1" dirty="0" smtClean="0"/>
              <a:t>will deduct </a:t>
            </a:r>
            <a:r>
              <a:rPr lang="en-US" dirty="0" smtClean="0"/>
              <a:t>grade </a:t>
            </a:r>
            <a:r>
              <a:rPr lang="en-US" dirty="0" smtClean="0"/>
              <a:t>points</a:t>
            </a:r>
          </a:p>
          <a:p>
            <a:pPr lvl="3"/>
            <a:r>
              <a:rPr lang="en-US" dirty="0" smtClean="0"/>
              <a:t>How will I remember?  I’ll take pictures of the classroom.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60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Logistics (3/4)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Blackboard</a:t>
            </a:r>
          </a:p>
          <a:p>
            <a:pPr lvl="1"/>
            <a:r>
              <a:rPr lang="en-US" dirty="0" smtClean="0"/>
              <a:t>Only used for posting grades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Course Mailing List</a:t>
            </a:r>
          </a:p>
          <a:p>
            <a:pPr lvl="1"/>
            <a:r>
              <a:rPr lang="en-US" dirty="0" smtClean="0"/>
              <a:t>Subscription Is </a:t>
            </a:r>
            <a:r>
              <a:rPr lang="en-US" b="1" i="1" dirty="0" smtClean="0"/>
              <a:t>required</a:t>
            </a:r>
            <a:br>
              <a:rPr lang="en-US" b="1" i="1" dirty="0" smtClean="0"/>
            </a:b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piazza.com/stonybrook/fall2017/cse506/home</a:t>
            </a:r>
            <a:endParaRPr lang="en-US" dirty="0" smtClean="0"/>
          </a:p>
          <a:p>
            <a:pPr lvl="3"/>
            <a:endParaRPr lang="en-US" dirty="0"/>
          </a:p>
          <a:p>
            <a:r>
              <a:rPr lang="en-US" dirty="0" smtClean="0"/>
              <a:t>Late Policy</a:t>
            </a:r>
          </a:p>
          <a:p>
            <a:pPr lvl="1"/>
            <a:r>
              <a:rPr lang="en-US" dirty="0" smtClean="0"/>
              <a:t>All deadlines are </a:t>
            </a:r>
            <a:r>
              <a:rPr lang="en-US" b="1" i="1" dirty="0" smtClean="0"/>
              <a:t>before </a:t>
            </a:r>
            <a:r>
              <a:rPr lang="en-US" dirty="0" smtClean="0"/>
              <a:t>the start of lecture on due date</a:t>
            </a:r>
          </a:p>
          <a:p>
            <a:pPr lvl="1"/>
            <a:r>
              <a:rPr lang="en-US" dirty="0" smtClean="0"/>
              <a:t>1-point deducted for each late day (in 24-hour increments)</a:t>
            </a:r>
          </a:p>
          <a:p>
            <a:pPr lvl="2"/>
            <a:r>
              <a:rPr lang="en-US" dirty="0" smtClean="0"/>
              <a:t>Multiplied by number of group members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407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Logistics </a:t>
            </a:r>
            <a:r>
              <a:rPr lang="en-US" dirty="0" smtClean="0"/>
              <a:t>(</a:t>
            </a:r>
            <a:r>
              <a:rPr lang="en-US" dirty="0"/>
              <a:t>4</a:t>
            </a:r>
            <a:r>
              <a:rPr lang="en-US" dirty="0" smtClean="0"/>
              <a:t>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Wait list is currently full</a:t>
            </a:r>
          </a:p>
          <a:p>
            <a:r>
              <a:rPr lang="en-US" dirty="0" smtClean="0"/>
              <a:t>Grad students </a:t>
            </a:r>
            <a:r>
              <a:rPr lang="en-US" dirty="0" smtClean="0"/>
              <a:t>always over-enroll</a:t>
            </a:r>
            <a:endParaRPr lang="en-US" dirty="0" smtClean="0"/>
          </a:p>
          <a:p>
            <a:pPr lvl="1"/>
            <a:r>
              <a:rPr lang="en-US" dirty="0" smtClean="0"/>
              <a:t>Space likely to open up in </a:t>
            </a:r>
            <a:r>
              <a:rPr lang="en-US" dirty="0" smtClean="0"/>
              <a:t>the first </a:t>
            </a:r>
            <a:r>
              <a:rPr lang="en-US" dirty="0" smtClean="0"/>
              <a:t>week</a:t>
            </a:r>
          </a:p>
          <a:p>
            <a:pPr lvl="1"/>
            <a:r>
              <a:rPr lang="en-US" dirty="0" smtClean="0"/>
              <a:t>If you want in, keep showing up for a few lectures</a:t>
            </a:r>
          </a:p>
          <a:p>
            <a:r>
              <a:rPr lang="en-US" dirty="0" smtClean="0"/>
              <a:t>Worst case: 506 </a:t>
            </a:r>
            <a:r>
              <a:rPr lang="en-US" dirty="0" smtClean="0"/>
              <a:t>with Prof. Zadok in </a:t>
            </a:r>
            <a:r>
              <a:rPr lang="en-US" dirty="0" smtClean="0"/>
              <a:t>the </a:t>
            </a:r>
            <a:r>
              <a:rPr lang="en-US" dirty="0" smtClean="0"/>
              <a:t>spring</a:t>
            </a:r>
            <a:endParaRPr lang="en-US" dirty="0" smtClean="0"/>
          </a:p>
          <a:p>
            <a:pPr lvl="1"/>
            <a:r>
              <a:rPr lang="en-US" dirty="0" smtClean="0"/>
              <a:t>Offered every </a:t>
            </a:r>
            <a:r>
              <a:rPr lang="en-US" dirty="0" smtClean="0"/>
              <a:t>semester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Academic Integrity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Summary: don’t cheat</a:t>
            </a:r>
          </a:p>
          <a:p>
            <a:r>
              <a:rPr lang="en-US" dirty="0"/>
              <a:t>Details: don’t take code from anyone for any reason</a:t>
            </a:r>
          </a:p>
          <a:p>
            <a:pPr lvl="1"/>
            <a:r>
              <a:rPr lang="en-US" dirty="0"/>
              <a:t>Unmodified third-party open-source libraries </a:t>
            </a:r>
            <a:r>
              <a:rPr lang="en-US" dirty="0" smtClean="0"/>
              <a:t>permitted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may not look at code from previous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may not look at code from </a:t>
            </a:r>
            <a:r>
              <a:rPr lang="en-US" dirty="0" smtClean="0"/>
              <a:t>courses </a:t>
            </a:r>
            <a:r>
              <a:rPr lang="en-US" dirty="0"/>
              <a:t>at </a:t>
            </a:r>
            <a:r>
              <a:rPr lang="en-US"/>
              <a:t>other </a:t>
            </a:r>
            <a:r>
              <a:rPr lang="en-US" smtClean="0"/>
              <a:t>schools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37822"/>
            <a:ext cx="9144000" cy="575554"/>
          </a:xfrm>
          <a:prstGeom prst="rect">
            <a:avLst/>
          </a:prstGeom>
          <a:noFill/>
        </p:spPr>
        <p:txBody>
          <a:bodyPr wrap="square" lIns="82309" tIns="41154" rIns="82309" bIns="41154" rtlCol="0">
            <a:spAutoFit/>
          </a:bodyPr>
          <a:lstStyle/>
          <a:p>
            <a:pPr marL="0" lvl="1" indent="-514291" algn="ctr"/>
            <a:r>
              <a:rPr lang="en-US" sz="3200" dirty="0" smtClean="0">
                <a:solidFill>
                  <a:schemeClr val="bg1"/>
                </a:solidFill>
              </a:rPr>
              <a:t>I will enforce this policy very strictly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49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</a:p>
          <a:p>
            <a:r>
              <a:rPr lang="en-US" dirty="0" smtClean="0"/>
              <a:t>Course Topics</a:t>
            </a:r>
          </a:p>
          <a:p>
            <a:r>
              <a:rPr lang="en-US" dirty="0" smtClean="0"/>
              <a:t>Grading</a:t>
            </a:r>
          </a:p>
          <a:p>
            <a:r>
              <a:rPr lang="en-US" dirty="0" smtClean="0"/>
              <a:t>Logistics</a:t>
            </a:r>
          </a:p>
          <a:p>
            <a:r>
              <a:rPr lang="en-US" dirty="0" smtClean="0"/>
              <a:t>Academic Integrity Policy</a:t>
            </a:r>
          </a:p>
          <a:p>
            <a:r>
              <a:rPr lang="en-US" dirty="0" smtClean="0"/>
              <a:t>Key concepts from Undergrad Operating Systems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06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 Overview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Caveat 1: This is </a:t>
            </a:r>
            <a:r>
              <a:rPr lang="en-US" dirty="0" smtClean="0"/>
              <a:t>the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time I teach this class.</a:t>
            </a:r>
          </a:p>
          <a:p>
            <a:r>
              <a:rPr lang="en-US" dirty="0"/>
              <a:t>Caveat 2: The 2</a:t>
            </a:r>
            <a:r>
              <a:rPr lang="en-US" baseline="30000" dirty="0"/>
              <a:t>nd</a:t>
            </a:r>
            <a:r>
              <a:rPr lang="en-US" dirty="0"/>
              <a:t> time I taught it, it was too hard.</a:t>
            </a:r>
          </a:p>
          <a:p>
            <a:r>
              <a:rPr lang="en-US" dirty="0"/>
              <a:t>Caveat </a:t>
            </a:r>
            <a:r>
              <a:rPr lang="en-US" dirty="0" smtClean="0"/>
              <a:t>3: </a:t>
            </a:r>
            <a:r>
              <a:rPr lang="en-US" dirty="0"/>
              <a:t>The </a:t>
            </a:r>
            <a:r>
              <a:rPr lang="en-US" dirty="0" smtClean="0"/>
              <a:t>3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/>
              <a:t>time I taught it, it was too </a:t>
            </a:r>
            <a:r>
              <a:rPr lang="en-US" dirty="0" smtClean="0"/>
              <a:t>easy.</a:t>
            </a:r>
            <a:endParaRPr lang="en-US" dirty="0"/>
          </a:p>
          <a:p>
            <a:r>
              <a:rPr lang="en-US" dirty="0"/>
              <a:t>Caveat </a:t>
            </a:r>
            <a:r>
              <a:rPr lang="en-US" dirty="0" smtClean="0"/>
              <a:t>4: Much of my setup was lost in a disk crash.</a:t>
            </a:r>
          </a:p>
          <a:p>
            <a:pPr lvl="1"/>
            <a:r>
              <a:rPr lang="en-US" dirty="0" smtClean="0"/>
              <a:t>Most of it had to be recreated.  Untested: beware of bugs.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Operating Systems are</a:t>
            </a:r>
            <a:br>
              <a:rPr lang="en-US" dirty="0" smtClean="0"/>
            </a:br>
            <a:r>
              <a:rPr lang="en-US" dirty="0" smtClean="0"/>
              <a:t>	the </a:t>
            </a:r>
            <a:r>
              <a:rPr lang="en-US" b="1" i="1" dirty="0" smtClean="0"/>
              <a:t>software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that </a:t>
            </a:r>
            <a:r>
              <a:rPr lang="en-US" b="1" i="1" dirty="0" smtClean="0"/>
              <a:t>managers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computers’ </a:t>
            </a:r>
            <a:r>
              <a:rPr lang="en-US" b="1" i="1" dirty="0" smtClean="0"/>
              <a:t>resources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531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 Overview 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 wonder what the OS does, anyway?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Operating System is an umbrella term</a:t>
            </a:r>
          </a:p>
          <a:p>
            <a:pPr lvl="1"/>
            <a:r>
              <a:rPr lang="en-US" i="1" u="sng" dirty="0" smtClean="0"/>
              <a:t>Kernel</a:t>
            </a:r>
            <a:r>
              <a:rPr lang="en-US" dirty="0" smtClean="0"/>
              <a:t>: resource manager</a:t>
            </a:r>
          </a:p>
          <a:p>
            <a:pPr lvl="1"/>
            <a:r>
              <a:rPr lang="en-US" i="1" u="sng" dirty="0" smtClean="0"/>
              <a:t>Standard Libraries</a:t>
            </a:r>
            <a:r>
              <a:rPr lang="en-US" dirty="0" smtClean="0"/>
              <a:t>: APIs to interface with the kernel</a:t>
            </a:r>
          </a:p>
          <a:p>
            <a:pPr lvl="1"/>
            <a:r>
              <a:rPr lang="en-US" i="1" u="sng" dirty="0" smtClean="0"/>
              <a:t>Utilities</a:t>
            </a:r>
            <a:r>
              <a:rPr lang="en-US" dirty="0" smtClean="0"/>
              <a:t>: </a:t>
            </a:r>
            <a:r>
              <a:rPr lang="en-US" dirty="0"/>
              <a:t>tools to </a:t>
            </a:r>
            <a:r>
              <a:rPr lang="en-US" dirty="0" smtClean="0"/>
              <a:t>work with system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course is mostly about the </a:t>
            </a:r>
            <a:r>
              <a:rPr lang="en-US" b="1" i="1" dirty="0" smtClean="0"/>
              <a:t>kernel</a:t>
            </a:r>
            <a:endParaRPr lang="en-US" dirty="0" smtClean="0"/>
          </a:p>
          <a:p>
            <a:pPr lvl="1"/>
            <a:r>
              <a:rPr lang="en-US" dirty="0" smtClean="0"/>
              <a:t>What’s inside the kernel</a:t>
            </a:r>
          </a:p>
          <a:p>
            <a:pPr lvl="1"/>
            <a:r>
              <a:rPr lang="en-US" dirty="0" smtClean="0"/>
              <a:t>What interface this presents to libraries and software</a:t>
            </a:r>
          </a:p>
        </p:txBody>
      </p:sp>
    </p:spTree>
    <p:extLst>
      <p:ext uri="{BB962C8B-B14F-4D97-AF65-F5344CB8AC3E}">
        <p14:creationId xmlns:p14="http://schemas.microsoft.com/office/powerpoint/2010/main" val="14112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 Overview (3/3)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course is hard, roughly like CSE 502</a:t>
            </a:r>
          </a:p>
          <a:p>
            <a:pPr lvl="1"/>
            <a:r>
              <a:rPr lang="en-US" dirty="0"/>
              <a:t>In CSE 502, you learn what’s inside a CPU </a:t>
            </a:r>
            <a:endParaRPr lang="en-US" dirty="0" smtClean="0"/>
          </a:p>
          <a:p>
            <a:pPr lvl="1"/>
            <a:r>
              <a:rPr lang="en-US" dirty="0" smtClean="0"/>
              <a:t>In CSE 506, you learn what’s inside an OS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This is a project course</a:t>
            </a:r>
          </a:p>
          <a:p>
            <a:pPr lvl="1"/>
            <a:r>
              <a:rPr lang="en-US" dirty="0" smtClean="0"/>
              <a:t>Learn why things are the way they are, first hand</a:t>
            </a:r>
          </a:p>
          <a:p>
            <a:pPr lvl="1"/>
            <a:r>
              <a:rPr lang="en-US" dirty="0" smtClean="0"/>
              <a:t>We will build an operating system</a:t>
            </a:r>
          </a:p>
          <a:p>
            <a:pPr lvl="1"/>
            <a:r>
              <a:rPr lang="en-US" dirty="0" smtClean="0"/>
              <a:t>If you don’t know C, you need to learn it quickly</a:t>
            </a:r>
          </a:p>
          <a:p>
            <a:pPr lvl="1"/>
            <a:r>
              <a:rPr lang="en-US" dirty="0" smtClean="0"/>
              <a:t>If you do not work hard on the project, you will fail</a:t>
            </a:r>
          </a:p>
        </p:txBody>
      </p:sp>
    </p:spTree>
    <p:extLst>
      <p:ext uri="{BB962C8B-B14F-4D97-AF65-F5344CB8AC3E}">
        <p14:creationId xmlns:p14="http://schemas.microsoft.com/office/powerpoint/2010/main" val="39498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Course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686800" cy="4896544"/>
          </a:xfrm>
        </p:spPr>
        <p:txBody>
          <a:bodyPr>
            <a:normAutofit/>
          </a:bodyPr>
          <a:lstStyle/>
          <a:p>
            <a:r>
              <a:rPr lang="en-US" dirty="0" smtClean="0"/>
              <a:t>Intro/Review</a:t>
            </a:r>
          </a:p>
          <a:p>
            <a:r>
              <a:rPr lang="en-US" dirty="0" smtClean="0"/>
              <a:t>What Software Expects of the OS</a:t>
            </a:r>
          </a:p>
          <a:p>
            <a:r>
              <a:rPr lang="en-US" dirty="0" smtClean="0"/>
              <a:t>What Hardware Provides to the OS</a:t>
            </a:r>
          </a:p>
          <a:p>
            <a:r>
              <a:rPr lang="en-US" b="1" i="1" dirty="0" smtClean="0"/>
              <a:t>Virtual Memory</a:t>
            </a:r>
          </a:p>
          <a:p>
            <a:r>
              <a:rPr lang="en-US" b="1" i="1" dirty="0" smtClean="0"/>
              <a:t>Scheduling</a:t>
            </a:r>
          </a:p>
          <a:p>
            <a:r>
              <a:rPr lang="en-US" b="1" i="1" dirty="0" smtClean="0"/>
              <a:t>Storage</a:t>
            </a:r>
          </a:p>
          <a:p>
            <a:r>
              <a:rPr lang="en-US" dirty="0" smtClean="0"/>
              <a:t>Networking</a:t>
            </a:r>
          </a:p>
          <a:p>
            <a:r>
              <a:rPr lang="en-US" dirty="0" smtClean="0"/>
              <a:t>Multi-threading</a:t>
            </a:r>
          </a:p>
          <a:p>
            <a:r>
              <a:rPr lang="en-US" dirty="0" smtClean="0"/>
              <a:t>Multi-processing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237822"/>
            <a:ext cx="9144000" cy="575554"/>
          </a:xfrm>
          <a:prstGeom prst="rect">
            <a:avLst/>
          </a:prstGeom>
          <a:noFill/>
        </p:spPr>
        <p:txBody>
          <a:bodyPr wrap="square" lIns="82309" tIns="41154" rIns="82309" bIns="41154" rtlCol="0">
            <a:spAutoFit/>
          </a:bodyPr>
          <a:lstStyle/>
          <a:p>
            <a:pPr marL="0" lvl="1" indent="-514291" algn="ctr"/>
            <a:r>
              <a:rPr lang="en-US" sz="3200" dirty="0" smtClean="0">
                <a:solidFill>
                  <a:schemeClr val="bg1"/>
                </a:solidFill>
              </a:rPr>
              <a:t>Will devote most attention to items in </a:t>
            </a:r>
            <a:r>
              <a:rPr lang="en-US" sz="3200" b="1" i="1" dirty="0" smtClean="0">
                <a:solidFill>
                  <a:schemeClr val="bg1"/>
                </a:solidFill>
              </a:rPr>
              <a:t>bold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3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Grading (Standard Option)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954340"/>
              </p:ext>
            </p:extLst>
          </p:nvPr>
        </p:nvGraphicFramePr>
        <p:xfrm>
          <a:off x="457200" y="1351080"/>
          <a:ext cx="8229600" cy="20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1728192"/>
                <a:gridCol w="1080120"/>
                <a:gridCol w="1944216"/>
                <a:gridCol w="1378496"/>
              </a:tblGrid>
              <a:tr h="2674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Points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Grading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Required?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 Homework</a:t>
                      </a:r>
                      <a:endParaRPr lang="en-US" b="1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October 8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Subjective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 </a:t>
                      </a:r>
                      <a:r>
                        <a:rPr lang="en-US" b="1" dirty="0" smtClean="0"/>
                        <a:t>Warm-up</a:t>
                      </a:r>
                      <a:r>
                        <a:rPr lang="en-US" b="1" baseline="0" dirty="0" smtClean="0"/>
                        <a:t> Projects</a:t>
                      </a:r>
                      <a:endParaRPr lang="en-US" b="1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r>
                        <a:rPr lang="en-US" baseline="0" dirty="0" smtClean="0"/>
                        <a:t> 12, 21, 28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10,10,10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Curve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 Course</a:t>
                      </a:r>
                      <a:r>
                        <a:rPr lang="en-US" b="1" baseline="0" dirty="0" smtClean="0"/>
                        <a:t> Project</a:t>
                      </a:r>
                      <a:endParaRPr lang="en-US" b="1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 class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See below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 Final</a:t>
                      </a:r>
                      <a:endParaRPr lang="en-US" b="1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Absolute value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Participation</a:t>
                      </a:r>
                      <a:endParaRPr lang="en-US" b="1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Linear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 marT="36000" marB="3600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925546"/>
              </p:ext>
            </p:extLst>
          </p:nvPr>
        </p:nvGraphicFramePr>
        <p:xfrm>
          <a:off x="467544" y="3717032"/>
          <a:ext cx="8208912" cy="242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760"/>
                <a:gridCol w="1368152"/>
              </a:tblGrid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Course </a:t>
                      </a:r>
                      <a:r>
                        <a:rPr lang="en-US" dirty="0" smtClean="0"/>
                        <a:t>Project</a:t>
                      </a:r>
                      <a:r>
                        <a:rPr lang="en-US" baseline="0" dirty="0" smtClean="0"/>
                        <a:t> (Cooperative multi-tasking OS)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pts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Preemptive</a:t>
                      </a:r>
                      <a:r>
                        <a:rPr lang="en-US" baseline="0" dirty="0" smtClean="0"/>
                        <a:t> multi-tasking</a:t>
                      </a:r>
                      <a:endParaRPr lang="en-US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+10 pts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Signals (INT on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^C</a:t>
                      </a:r>
                      <a:r>
                        <a:rPr lang="en-US" dirty="0" smtClean="0"/>
                        <a:t>, ALARM, SEGV) and pipes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+10 pts</a:t>
                      </a:r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On-disk r/w file system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+10 pts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On-disk swap and paging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+10 pts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r>
                        <a:rPr lang="en-US" dirty="0" smtClean="0"/>
                        <a:t>TCP/IP Networking (</a:t>
                      </a:r>
                      <a:r>
                        <a:rPr lang="en-US" dirty="0" err="1" smtClean="0"/>
                        <a:t>lwIP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+10 pts</a:t>
                      </a:r>
                      <a:endParaRPr lang="en-US" dirty="0"/>
                    </a:p>
                  </a:txBody>
                  <a:tcPr marT="36000" marB="36000"/>
                </a:tc>
              </a:tr>
              <a:tr h="2674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Multi-core</a:t>
                      </a: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+20 pts</a:t>
                      </a:r>
                      <a:endParaRPr lang="en-US" dirty="0"/>
                    </a:p>
                  </a:txBody>
                  <a:tcPr marT="36000" marB="3600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237822"/>
            <a:ext cx="9144000" cy="575554"/>
          </a:xfrm>
          <a:prstGeom prst="rect">
            <a:avLst/>
          </a:prstGeom>
          <a:noFill/>
        </p:spPr>
        <p:txBody>
          <a:bodyPr wrap="square" lIns="82309" tIns="41154" rIns="82309" bIns="41154" rtlCol="0">
            <a:spAutoFit/>
          </a:bodyPr>
          <a:lstStyle/>
          <a:p>
            <a:pPr marL="0" lvl="1" indent="-514291" algn="ctr"/>
            <a:r>
              <a:rPr lang="en-US" sz="3200" dirty="0" smtClean="0">
                <a:solidFill>
                  <a:schemeClr val="bg1"/>
                </a:solidFill>
              </a:rPr>
              <a:t>Without curve, need 100 points to get an A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78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Grading (Research Option)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are…</a:t>
            </a:r>
          </a:p>
          <a:p>
            <a:pPr lvl="1"/>
            <a:r>
              <a:rPr lang="en-US" dirty="0" smtClean="0"/>
              <a:t>Pursuing a PhD</a:t>
            </a:r>
          </a:p>
          <a:p>
            <a:pPr lvl="1"/>
            <a:r>
              <a:rPr lang="en-US" dirty="0" smtClean="0"/>
              <a:t>Pursuing an MS thesis</a:t>
            </a:r>
          </a:p>
          <a:p>
            <a:pPr lvl="1"/>
            <a:r>
              <a:rPr lang="en-US" dirty="0" smtClean="0"/>
              <a:t>Planning to take 523/524 with me</a:t>
            </a:r>
          </a:p>
          <a:p>
            <a:r>
              <a:rPr lang="en-US" dirty="0" smtClean="0"/>
              <a:t>You may select a </a:t>
            </a:r>
            <a:r>
              <a:rPr lang="en-US" b="1" i="1" dirty="0" smtClean="0"/>
              <a:t>research</a:t>
            </a:r>
            <a:r>
              <a:rPr lang="en-US" dirty="0" smtClean="0"/>
              <a:t> option for the grade</a:t>
            </a:r>
          </a:p>
          <a:p>
            <a:pPr lvl="1"/>
            <a:r>
              <a:rPr lang="en-US" b="1" i="1" dirty="0" smtClean="0"/>
              <a:t>Only</a:t>
            </a:r>
            <a:r>
              <a:rPr lang="en-US" dirty="0" smtClean="0"/>
              <a:t> available with instructor’s approval</a:t>
            </a:r>
          </a:p>
          <a:p>
            <a:r>
              <a:rPr lang="en-US" dirty="0" smtClean="0"/>
              <a:t>When selecting this option…</a:t>
            </a:r>
          </a:p>
          <a:p>
            <a:pPr lvl="1"/>
            <a:r>
              <a:rPr lang="en-US" dirty="0" smtClean="0"/>
              <a:t>Must work </a:t>
            </a:r>
            <a:r>
              <a:rPr lang="en-US" b="1" i="1" dirty="0"/>
              <a:t>alone </a:t>
            </a:r>
            <a:r>
              <a:rPr lang="en-US" dirty="0"/>
              <a:t>on </a:t>
            </a:r>
            <a:r>
              <a:rPr lang="en-US" dirty="0" smtClean="0"/>
              <a:t>everything</a:t>
            </a:r>
          </a:p>
          <a:p>
            <a:pPr lvl="1"/>
            <a:r>
              <a:rPr lang="en-US" dirty="0" smtClean="0"/>
              <a:t>Attain </a:t>
            </a:r>
            <a:r>
              <a:rPr lang="en-US" b="1" i="1" dirty="0" smtClean="0"/>
              <a:t>at least</a:t>
            </a:r>
            <a:r>
              <a:rPr lang="en-US" dirty="0" smtClean="0"/>
              <a:t> </a:t>
            </a:r>
            <a:r>
              <a:rPr lang="en-US" dirty="0" smtClean="0"/>
              <a:t>60 </a:t>
            </a:r>
            <a:r>
              <a:rPr lang="en-US" dirty="0" smtClean="0"/>
              <a:t>points of the Standard Option</a:t>
            </a:r>
          </a:p>
          <a:p>
            <a:pPr lvl="1"/>
            <a:r>
              <a:rPr lang="en-US" dirty="0" smtClean="0"/>
              <a:t>Grade will be based on </a:t>
            </a:r>
            <a:r>
              <a:rPr lang="en-US" b="1" i="1" dirty="0" smtClean="0"/>
              <a:t>subjective </a:t>
            </a:r>
            <a:r>
              <a:rPr lang="en-US" dirty="0" smtClean="0"/>
              <a:t>research progress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6237822"/>
            <a:ext cx="9144000" cy="575554"/>
          </a:xfrm>
          <a:prstGeom prst="rect">
            <a:avLst/>
          </a:prstGeom>
          <a:noFill/>
        </p:spPr>
        <p:txBody>
          <a:bodyPr wrap="square" lIns="82309" tIns="41154" rIns="82309" bIns="41154" rtlCol="0">
            <a:spAutoFit/>
          </a:bodyPr>
          <a:lstStyle/>
          <a:p>
            <a:pPr marL="0" lvl="1" indent="-514291" algn="ctr"/>
            <a:r>
              <a:rPr lang="en-US" sz="3200" dirty="0" smtClean="0">
                <a:solidFill>
                  <a:schemeClr val="bg1"/>
                </a:solidFill>
              </a:rPr>
              <a:t>Note: Of the two, this is the </a:t>
            </a:r>
            <a:r>
              <a:rPr lang="en-US" sz="3200" b="1" i="1" u="sng" dirty="0" smtClean="0">
                <a:solidFill>
                  <a:schemeClr val="bg1"/>
                </a:solidFill>
              </a:rPr>
              <a:t>harder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option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7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Logistics (1/4)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Project milestones</a:t>
            </a:r>
          </a:p>
          <a:p>
            <a:pPr lvl="1"/>
            <a:r>
              <a:rPr lang="en-US" dirty="0" smtClean="0"/>
              <a:t>There are </a:t>
            </a:r>
            <a:r>
              <a:rPr lang="en-US" b="1" i="1" dirty="0" smtClean="0"/>
              <a:t>no</a:t>
            </a:r>
            <a:r>
              <a:rPr lang="en-US" dirty="0" smtClean="0"/>
              <a:t> official project milestones</a:t>
            </a:r>
          </a:p>
          <a:p>
            <a:pPr lvl="1"/>
            <a:r>
              <a:rPr lang="en-US" dirty="0" smtClean="0"/>
              <a:t>If </a:t>
            </a:r>
            <a:r>
              <a:rPr lang="en-US" b="1" i="1" dirty="0" smtClean="0"/>
              <a:t>you</a:t>
            </a:r>
            <a:r>
              <a:rPr lang="en-US" dirty="0" smtClean="0"/>
              <a:t> need milestones, send me a milestone schedule</a:t>
            </a:r>
          </a:p>
          <a:p>
            <a:pPr lvl="2"/>
            <a:r>
              <a:rPr lang="en-US" dirty="0" smtClean="0"/>
              <a:t>I will deduct 5 points for each milestone you miss</a:t>
            </a:r>
          </a:p>
          <a:p>
            <a:r>
              <a:rPr lang="en-US" dirty="0" smtClean="0"/>
              <a:t>Books</a:t>
            </a:r>
          </a:p>
          <a:p>
            <a:pPr lvl="1"/>
            <a:r>
              <a:rPr lang="en-US" b="1" dirty="0" smtClean="0"/>
              <a:t>Design </a:t>
            </a:r>
            <a:r>
              <a:rPr lang="en-US" b="1" dirty="0"/>
              <a:t>and Implementation of the FreeBSD Operating </a:t>
            </a:r>
            <a:r>
              <a:rPr lang="en-US" b="1" dirty="0" smtClean="0"/>
              <a:t>System</a:t>
            </a:r>
            <a:br>
              <a:rPr lang="en-US" b="1" dirty="0" smtClean="0"/>
            </a:br>
            <a:r>
              <a:rPr lang="en-US" b="1" dirty="0" smtClean="0"/>
              <a:t>by </a:t>
            </a:r>
            <a:r>
              <a:rPr lang="en-US" b="1" dirty="0" err="1"/>
              <a:t>McKusick</a:t>
            </a:r>
            <a:r>
              <a:rPr lang="en-US" b="1" dirty="0"/>
              <a:t>, Neville-Neil, and Watson</a:t>
            </a:r>
            <a:r>
              <a:rPr lang="en-US" b="1" dirty="0" smtClean="0"/>
              <a:t>.</a:t>
            </a:r>
          </a:p>
          <a:p>
            <a:pPr lvl="1"/>
            <a:r>
              <a:rPr lang="en-US" i="1" dirty="0"/>
              <a:t>The C Programming Language</a:t>
            </a:r>
            <a:br>
              <a:rPr lang="en-US" i="1" dirty="0"/>
            </a:br>
            <a:r>
              <a:rPr lang="en-US" i="1" dirty="0"/>
              <a:t>by Kernighan and Ritchie (definitive guide to C)</a:t>
            </a:r>
          </a:p>
          <a:p>
            <a:pPr lvl="1"/>
            <a:r>
              <a:rPr lang="en-US" dirty="0" smtClean="0"/>
              <a:t>Operating </a:t>
            </a:r>
            <a:r>
              <a:rPr lang="en-US" dirty="0"/>
              <a:t>System </a:t>
            </a:r>
            <a:r>
              <a:rPr lang="en-US" dirty="0" smtClean="0"/>
              <a:t>Concepts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err="1"/>
              <a:t>Silberschatz</a:t>
            </a:r>
            <a:r>
              <a:rPr lang="en-US" dirty="0"/>
              <a:t>, Galvin, </a:t>
            </a:r>
            <a:r>
              <a:rPr lang="en-US" dirty="0" smtClean="0"/>
              <a:t>Gagne (tried and true)</a:t>
            </a:r>
          </a:p>
          <a:p>
            <a:pPr lvl="1"/>
            <a:r>
              <a:rPr lang="en-US" dirty="0" smtClean="0"/>
              <a:t>Operating </a:t>
            </a:r>
            <a:r>
              <a:rPr lang="en-US" dirty="0"/>
              <a:t>Systems: Principles and </a:t>
            </a:r>
            <a:r>
              <a:rPr lang="en-US" dirty="0" smtClean="0"/>
              <a:t>Practice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/>
              <a:t>Anderson and </a:t>
            </a:r>
            <a:r>
              <a:rPr lang="en-US" dirty="0" err="1" smtClean="0"/>
              <a:t>Dahlin</a:t>
            </a:r>
            <a:r>
              <a:rPr lang="en-US" dirty="0" smtClean="0"/>
              <a:t> (beta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96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37150</TotalTime>
  <Words>697</Words>
  <Application>Microsoft Office PowerPoint</Application>
  <PresentationFormat>On-screen Show (4:3)</PresentationFormat>
  <Paragraphs>153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CSE 506: Operating Systems</vt:lpstr>
      <vt:lpstr>Today’s Lecture</vt:lpstr>
      <vt:lpstr>Course Overview (1/3)</vt:lpstr>
      <vt:lpstr>Course Overview (2/3)</vt:lpstr>
      <vt:lpstr>Course Overview (3/3)</vt:lpstr>
      <vt:lpstr>Course Topics</vt:lpstr>
      <vt:lpstr>Grading (Standard Option)</vt:lpstr>
      <vt:lpstr>Grading (Research Option)</vt:lpstr>
      <vt:lpstr>Logistics (1/4)</vt:lpstr>
      <vt:lpstr>Logistics (2/4)</vt:lpstr>
      <vt:lpstr>Logistics (3/4)</vt:lpstr>
      <vt:lpstr>Logistics (4/4)</vt:lpstr>
      <vt:lpstr>Academic Integrity Policy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506: Operating Systems</dc:title>
  <dc:creator>mike</dc:creator>
  <cp:lastModifiedBy>mike</cp:lastModifiedBy>
  <cp:revision>426</cp:revision>
  <dcterms:created xsi:type="dcterms:W3CDTF">2012-09-21T01:57:31Z</dcterms:created>
  <dcterms:modified xsi:type="dcterms:W3CDTF">2017-08-26T09:15:28Z</dcterms:modified>
</cp:coreProperties>
</file>