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1563" r:id="rId2"/>
    <p:sldId id="1567" r:id="rId3"/>
    <p:sldId id="1569" r:id="rId4"/>
    <p:sldId id="1571" r:id="rId5"/>
    <p:sldId id="1573" r:id="rId6"/>
    <p:sldId id="1574" r:id="rId7"/>
    <p:sldId id="1575" r:id="rId8"/>
    <p:sldId id="1577" r:id="rId9"/>
    <p:sldId id="1578" r:id="rId10"/>
    <p:sldId id="1579" r:id="rId11"/>
    <p:sldId id="1580" r:id="rId12"/>
    <p:sldId id="1581" r:id="rId13"/>
    <p:sldId id="1582" r:id="rId14"/>
    <p:sldId id="1600" r:id="rId15"/>
    <p:sldId id="1584" r:id="rId16"/>
    <p:sldId id="1585" r:id="rId17"/>
    <p:sldId id="1586" r:id="rId18"/>
    <p:sldId id="1587" r:id="rId19"/>
    <p:sldId id="1588" r:id="rId20"/>
    <p:sldId id="1589" r:id="rId21"/>
    <p:sldId id="1590" r:id="rId22"/>
    <p:sldId id="1593" r:id="rId2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1930"/>
    <a:srgbClr val="FFC000"/>
    <a:srgbClr val="C9E4CD"/>
    <a:srgbClr val="C9BDDA"/>
    <a:srgbClr val="33CCFF"/>
    <a:srgbClr val="0984FF"/>
    <a:srgbClr val="FF2D96"/>
    <a:srgbClr val="3F9FFF"/>
    <a:srgbClr val="FF57AB"/>
    <a:srgbClr val="EA00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78782" autoAdjust="0"/>
  </p:normalViewPr>
  <p:slideViewPr>
    <p:cSldViewPr>
      <p:cViewPr varScale="1">
        <p:scale>
          <a:sx n="104" d="100"/>
          <a:sy n="104" d="100"/>
        </p:scale>
        <p:origin x="25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31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A00BFCF-8F27-4775-A75C-FAB6C4D28C2C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7676F42-9BAD-4ADC-9380-BAF04DBAEE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0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3C534-D55E-BB4C-855F-D591140389A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762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E293-A605-4FB6-9BFC-110B60092B59}" type="datetime1">
              <a:rPr lang="en-US" smtClean="0"/>
              <a:t>11/21/2017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624E-B703-4FD1-89B0-4BBDDAA2E5FA}" type="datetime1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8542-AE06-4C22-8922-A52DAB7C0A18}" type="datetime1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E2C17-8E26-4297-8EF6-491A00043300}" type="datetime1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C52E-63A8-4C84-9985-03270A252F3E}" type="datetime1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C0DCD-AEB6-47FF-8022-A003B67B26F8}" type="datetime1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2E53-FA9B-4592-910E-AF50CEE7CAED}" type="datetime1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D406-D19D-4426-AAEA-B8904E4F75C8}" type="datetime1">
              <a:rPr lang="en-US" smtClean="0"/>
              <a:t>11/21/2017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B565-D14C-4122-9DA2-8BCD3E50E6CA}" type="datetime1">
              <a:rPr lang="en-US" smtClean="0"/>
              <a:t>11/21/2017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1F38A-A0C5-4944-A8AC-9E6300EA4FE0}" type="datetime1">
              <a:rPr lang="en-US" smtClean="0"/>
              <a:t>11/21/2017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D424-CC18-4C42-AC38-60EB9755B660}" type="datetime1">
              <a:rPr lang="en-US" smtClean="0"/>
              <a:t>11/21/2017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692696"/>
            <a:ext cx="8229600" cy="5586021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023F-8602-4CFA-9BC0-C9D43827CD07}" type="datetime1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6278563"/>
            <a:ext cx="9144000" cy="579437"/>
          </a:xfrm>
          <a:prstGeom prst="rect">
            <a:avLst/>
          </a:prstGeom>
          <a:solidFill>
            <a:srgbClr val="A719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0769"/>
            <a:ext cx="8229600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D52BC-1BC7-497F-AC4E-CCEFFAAA6529}" type="datetime1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289560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7" name="Picture 7" descr="PPTbackground_Red.jpg"/>
          <p:cNvPicPr>
            <a:picLocks noChangeAspect="1"/>
          </p:cNvPicPr>
          <p:nvPr/>
        </p:nvPicPr>
        <p:blipFill>
          <a:blip r:embed="rId14" cstate="print"/>
          <a:srcRect b="97814"/>
          <a:stretch>
            <a:fillRect/>
          </a:stretch>
        </p:blipFill>
        <p:spPr bwMode="auto">
          <a:xfrm flipH="1">
            <a:off x="0" y="0"/>
            <a:ext cx="9144000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36525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8" name="Picture 4" descr="SBU horz_2clr_cmyk.eps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218137"/>
            <a:ext cx="2311425" cy="397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0" name="Straight Connector 19"/>
          <p:cNvCxnSpPr/>
          <p:nvPr/>
        </p:nvCxnSpPr>
        <p:spPr>
          <a:xfrm>
            <a:off x="0" y="692696"/>
            <a:ext cx="9144000" cy="1588"/>
          </a:xfrm>
          <a:prstGeom prst="line">
            <a:avLst/>
          </a:prstGeom>
          <a:ln w="12700">
            <a:solidFill>
              <a:srgbClr val="A7193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 txBox="1">
            <a:spLocks/>
          </p:cNvSpPr>
          <p:nvPr/>
        </p:nvSpPr>
        <p:spPr>
          <a:xfrm>
            <a:off x="5868144" y="116632"/>
            <a:ext cx="327585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7193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CSE506: Operating Systems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A7193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lang="en-US" sz="4400" kern="1200" dirty="0" smtClean="0">
          <a:solidFill>
            <a:srgbClr val="A71930"/>
          </a:solidFill>
          <a:latin typeface="+mn-lt"/>
          <a:ea typeface="+mn-ea"/>
          <a:cs typeface="+mn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2457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5400" b="1" smtClean="0"/>
              <a:t>CSE 506:</a:t>
            </a: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sz="5400" b="1" dirty="0" smtClean="0"/>
              <a:t>Operating Systems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759436"/>
            <a:ext cx="9144000" cy="2316588"/>
          </a:xfrm>
        </p:spPr>
        <p:txBody>
          <a:bodyPr>
            <a:normAutofit/>
          </a:bodyPr>
          <a:lstStyle/>
          <a:p>
            <a:pPr>
              <a:spcAft>
                <a:spcPts val="1080"/>
              </a:spcAft>
            </a:pPr>
            <a:r>
              <a:rPr lang="en-US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Block Cache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0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Fixed heights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file size grows beyond max height</a:t>
            </a:r>
          </a:p>
          <a:p>
            <a:pPr lvl="1"/>
            <a:r>
              <a:rPr lang="en-US" dirty="0" smtClean="0"/>
              <a:t>Grow the tree</a:t>
            </a:r>
          </a:p>
          <a:p>
            <a:pPr lvl="2"/>
            <a:r>
              <a:rPr lang="en-US" dirty="0" smtClean="0"/>
              <a:t>Add another root, previous tree becomes first child</a:t>
            </a:r>
          </a:p>
          <a:p>
            <a:r>
              <a:rPr lang="en-US" dirty="0" smtClean="0"/>
              <a:t>Scaling in height:</a:t>
            </a:r>
          </a:p>
          <a:p>
            <a:pPr lvl="1"/>
            <a:r>
              <a:rPr lang="en-US" dirty="0" smtClean="0"/>
              <a:t>1: 2</a:t>
            </a:r>
            <a:r>
              <a:rPr lang="en-US" baseline="30000" dirty="0"/>
              <a:t>(6 ∙ 1</a:t>
            </a:r>
            <a:r>
              <a:rPr lang="en-US" baseline="30000" dirty="0" smtClean="0"/>
              <a:t>)+12</a:t>
            </a:r>
            <a:r>
              <a:rPr lang="en-US" dirty="0" smtClean="0"/>
              <a:t> = 256 KB</a:t>
            </a:r>
          </a:p>
          <a:p>
            <a:pPr lvl="1"/>
            <a:r>
              <a:rPr lang="en-US" dirty="0" smtClean="0"/>
              <a:t>2: 2</a:t>
            </a:r>
            <a:r>
              <a:rPr lang="en-US" baseline="30000" dirty="0"/>
              <a:t>(6 ∙ 2</a:t>
            </a:r>
            <a:r>
              <a:rPr lang="en-US" baseline="30000" dirty="0" smtClean="0"/>
              <a:t>)+12</a:t>
            </a:r>
            <a:r>
              <a:rPr lang="en-US" dirty="0" smtClean="0"/>
              <a:t> = 16 MB</a:t>
            </a:r>
          </a:p>
          <a:p>
            <a:pPr lvl="1"/>
            <a:r>
              <a:rPr lang="en-US" dirty="0" smtClean="0"/>
              <a:t>3: 2</a:t>
            </a:r>
            <a:r>
              <a:rPr lang="en-US" baseline="30000" dirty="0"/>
              <a:t>(6 ∙ 3</a:t>
            </a:r>
            <a:r>
              <a:rPr lang="en-US" baseline="30000" dirty="0" smtClean="0"/>
              <a:t>)+12</a:t>
            </a:r>
            <a:r>
              <a:rPr lang="en-US" dirty="0" smtClean="0"/>
              <a:t> = 1 GB</a:t>
            </a:r>
          </a:p>
          <a:p>
            <a:pPr lvl="1"/>
            <a:r>
              <a:rPr lang="en-US" dirty="0" smtClean="0"/>
              <a:t>4: 2</a:t>
            </a:r>
            <a:r>
              <a:rPr lang="en-US" baseline="30000" dirty="0"/>
              <a:t>(6 ∙ 4</a:t>
            </a:r>
            <a:r>
              <a:rPr lang="en-US" baseline="30000" dirty="0" smtClean="0"/>
              <a:t>)+12</a:t>
            </a:r>
            <a:r>
              <a:rPr lang="en-US" dirty="0" smtClean="0"/>
              <a:t> = 16 GB</a:t>
            </a:r>
          </a:p>
          <a:p>
            <a:pPr lvl="1"/>
            <a:r>
              <a:rPr lang="en-US" dirty="0" smtClean="0"/>
              <a:t>5: 2</a:t>
            </a:r>
            <a:r>
              <a:rPr lang="en-US" baseline="30000" dirty="0"/>
              <a:t>(6 ∙ 5</a:t>
            </a:r>
            <a:r>
              <a:rPr lang="en-US" baseline="30000" dirty="0" smtClean="0"/>
              <a:t>)+12</a:t>
            </a:r>
            <a:r>
              <a:rPr lang="en-US" dirty="0" smtClean="0"/>
              <a:t> = 4 TB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58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812" t="2811" r="2530" b="1593"/>
          <a:stretch/>
        </p:blipFill>
        <p:spPr>
          <a:xfrm>
            <a:off x="899591" y="1268760"/>
            <a:ext cx="7272809" cy="48965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From “Understanding the Linux Kernel”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65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Block Cache (File Address Spaces)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Cached inodes (files) have a radix tree</a:t>
            </a:r>
          </a:p>
          <a:p>
            <a:pPr lvl="1"/>
            <a:r>
              <a:rPr lang="en-US" dirty="0" smtClean="0"/>
              <a:t>Points to physical pages</a:t>
            </a:r>
          </a:p>
          <a:p>
            <a:pPr lvl="1"/>
            <a:r>
              <a:rPr lang="en-US" dirty="0" smtClean="0"/>
              <a:t>Tree is sparse: pages not in memory are missing</a:t>
            </a:r>
          </a:p>
          <a:p>
            <a:r>
              <a:rPr lang="en-US" dirty="0" smtClean="0"/>
              <a:t>Radix tree also supports tags</a:t>
            </a:r>
          </a:p>
          <a:p>
            <a:pPr lvl="1"/>
            <a:r>
              <a:rPr lang="en-US" dirty="0" smtClean="0"/>
              <a:t>A tree node is tagged if at least one child also has the tag</a:t>
            </a:r>
          </a:p>
          <a:p>
            <a:pPr lvl="1"/>
            <a:r>
              <a:rPr lang="en-US" dirty="0" smtClean="0"/>
              <a:t>Example: Tag a file’s page ‘dirty’</a:t>
            </a:r>
          </a:p>
          <a:p>
            <a:pPr lvl="2"/>
            <a:r>
              <a:rPr lang="en-US" dirty="0" smtClean="0"/>
              <a:t>Must tag each parent in the radix tree as dirty</a:t>
            </a:r>
          </a:p>
          <a:p>
            <a:pPr lvl="2"/>
            <a:r>
              <a:rPr lang="en-US" dirty="0" smtClean="0"/>
              <a:t>When finished writing page back</a:t>
            </a:r>
          </a:p>
          <a:p>
            <a:pPr lvl="3"/>
            <a:r>
              <a:rPr lang="en-US" dirty="0" smtClean="0"/>
              <a:t>Check all siblings</a:t>
            </a:r>
          </a:p>
          <a:p>
            <a:pPr lvl="4"/>
            <a:r>
              <a:rPr lang="en-US" dirty="0" smtClean="0"/>
              <a:t>If none dirty, clear the parent’s dirty tag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83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Logical View</a:t>
            </a:r>
            <a:endParaRPr lang="en-US" dirty="0"/>
          </a:p>
        </p:txBody>
      </p:sp>
      <p:sp>
        <p:nvSpPr>
          <p:cNvPr id="4" name="Can 3"/>
          <p:cNvSpPr/>
          <p:nvPr/>
        </p:nvSpPr>
        <p:spPr>
          <a:xfrm>
            <a:off x="788308" y="4911458"/>
            <a:ext cx="1197059" cy="1109543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Disk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Snip Single Corner Rectangle 4"/>
          <p:cNvSpPr/>
          <p:nvPr/>
        </p:nvSpPr>
        <p:spPr>
          <a:xfrm>
            <a:off x="571500" y="3487879"/>
            <a:ext cx="1014581" cy="773761"/>
          </a:xfrm>
          <a:prstGeom prst="snip1Rect">
            <a:avLst/>
          </a:prstGeom>
          <a:solidFill>
            <a:srgbClr val="6792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Hello!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gular Pentagon 5"/>
          <p:cNvSpPr/>
          <p:nvPr/>
        </p:nvSpPr>
        <p:spPr>
          <a:xfrm>
            <a:off x="3167836" y="1816416"/>
            <a:ext cx="1795589" cy="1372330"/>
          </a:xfrm>
          <a:prstGeom prst="pentagon">
            <a:avLst/>
          </a:prstGeom>
          <a:solidFill>
            <a:srgbClr val="6792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Foo.txt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inode</a:t>
            </a:r>
            <a:endParaRPr lang="en-US" sz="2400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2131349" y="2385787"/>
            <a:ext cx="875907" cy="0"/>
          </a:xfrm>
          <a:prstGeom prst="straightConnector1">
            <a:avLst/>
          </a:prstGeom>
          <a:ln w="57150" cmpd="sng">
            <a:solidFill>
              <a:schemeClr val="accent5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996585" y="1268760"/>
            <a:ext cx="2820336" cy="159131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578509" y="1487749"/>
            <a:ext cx="2142406" cy="256376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035929" y="2524293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Process A</a:t>
            </a:r>
            <a:endParaRPr lang="en-US" dirty="0"/>
          </a:p>
        </p:txBody>
      </p:sp>
      <p:grpSp>
        <p:nvGrpSpPr>
          <p:cNvPr id="29" name="Group 28"/>
          <p:cNvGrpSpPr>
            <a:grpSpLocks noChangeAspect="1"/>
          </p:cNvGrpSpPr>
          <p:nvPr/>
        </p:nvGrpSpPr>
        <p:grpSpPr>
          <a:xfrm>
            <a:off x="6568349" y="1487749"/>
            <a:ext cx="2152566" cy="892688"/>
            <a:chOff x="2887992" y="3956906"/>
            <a:chExt cx="4011990" cy="1663807"/>
          </a:xfrm>
        </p:grpSpPr>
        <p:sp>
          <p:nvSpPr>
            <p:cNvPr id="13" name="Rectangle 12"/>
            <p:cNvSpPr/>
            <p:nvPr/>
          </p:nvSpPr>
          <p:spPr>
            <a:xfrm>
              <a:off x="6191800" y="3970822"/>
              <a:ext cx="708182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76266" y="3956906"/>
              <a:ext cx="474444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917188" y="3975347"/>
              <a:ext cx="948888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rapezoid 15"/>
            <p:cNvSpPr/>
            <p:nvPr/>
          </p:nvSpPr>
          <p:spPr>
            <a:xfrm>
              <a:off x="2887992" y="5065941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Arrow Connector 16"/>
            <p:cNvCxnSpPr>
              <a:stCxn id="16" idx="0"/>
            </p:cNvCxnSpPr>
            <p:nvPr/>
          </p:nvCxnSpPr>
          <p:spPr>
            <a:xfrm flipH="1" flipV="1">
              <a:off x="2917188" y="4420827"/>
              <a:ext cx="372257" cy="645114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6" idx="0"/>
            </p:cNvCxnSpPr>
            <p:nvPr/>
          </p:nvCxnSpPr>
          <p:spPr>
            <a:xfrm flipV="1">
              <a:off x="3289445" y="4420827"/>
              <a:ext cx="623626" cy="645114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3628537" y="5388498"/>
              <a:ext cx="894462" cy="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rapezoid 21"/>
            <p:cNvSpPr/>
            <p:nvPr/>
          </p:nvSpPr>
          <p:spPr>
            <a:xfrm>
              <a:off x="4439358" y="5024708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Arrow Connector 22"/>
            <p:cNvCxnSpPr>
              <a:stCxn id="22" idx="0"/>
            </p:cNvCxnSpPr>
            <p:nvPr/>
          </p:nvCxnSpPr>
          <p:spPr>
            <a:xfrm flipH="1" flipV="1">
              <a:off x="4720060" y="4420827"/>
              <a:ext cx="120751" cy="603881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2" idx="0"/>
            </p:cNvCxnSpPr>
            <p:nvPr/>
          </p:nvCxnSpPr>
          <p:spPr>
            <a:xfrm flipV="1">
              <a:off x="4840811" y="4420828"/>
              <a:ext cx="266119" cy="60388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5150710" y="5388498"/>
              <a:ext cx="894462" cy="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rapezoid 25"/>
            <p:cNvSpPr/>
            <p:nvPr/>
          </p:nvSpPr>
          <p:spPr>
            <a:xfrm>
              <a:off x="5954892" y="5038624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Arrow Connector 26"/>
            <p:cNvCxnSpPr>
              <a:stCxn id="26" idx="0"/>
            </p:cNvCxnSpPr>
            <p:nvPr/>
          </p:nvCxnSpPr>
          <p:spPr>
            <a:xfrm flipH="1" flipV="1">
              <a:off x="6235594" y="4434743"/>
              <a:ext cx="120751" cy="603881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6" idx="0"/>
            </p:cNvCxnSpPr>
            <p:nvPr/>
          </p:nvCxnSpPr>
          <p:spPr>
            <a:xfrm flipV="1">
              <a:off x="6356345" y="4434744"/>
              <a:ext cx="543637" cy="60388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Straight Arrow Connector 29"/>
          <p:cNvCxnSpPr>
            <a:stCxn id="73" idx="1"/>
          </p:cNvCxnSpPr>
          <p:nvPr/>
        </p:nvCxnSpPr>
        <p:spPr>
          <a:xfrm flipH="1">
            <a:off x="4904145" y="2143654"/>
            <a:ext cx="1203582" cy="236783"/>
          </a:xfrm>
          <a:prstGeom prst="straightConnector1">
            <a:avLst/>
          </a:prstGeom>
          <a:ln w="57150" cmpd="sng">
            <a:solidFill>
              <a:srgbClr val="4576A3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773417" y="1738072"/>
            <a:ext cx="1846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b="1" dirty="0">
              <a:solidFill>
                <a:schemeClr val="accent3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991735" y="2951321"/>
            <a:ext cx="2820336" cy="159131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6573659" y="3170310"/>
            <a:ext cx="2142406" cy="256376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7031079" y="4206854"/>
            <a:ext cx="1128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Process B</a:t>
            </a:r>
            <a:endParaRPr lang="en-US" dirty="0"/>
          </a:p>
        </p:txBody>
      </p:sp>
      <p:grpSp>
        <p:nvGrpSpPr>
          <p:cNvPr id="35" name="Group 34"/>
          <p:cNvGrpSpPr>
            <a:grpSpLocks noChangeAspect="1"/>
          </p:cNvGrpSpPr>
          <p:nvPr/>
        </p:nvGrpSpPr>
        <p:grpSpPr>
          <a:xfrm>
            <a:off x="6563499" y="3170310"/>
            <a:ext cx="2152566" cy="892688"/>
            <a:chOff x="2887992" y="3956906"/>
            <a:chExt cx="4011990" cy="1663807"/>
          </a:xfrm>
        </p:grpSpPr>
        <p:sp>
          <p:nvSpPr>
            <p:cNvPr id="36" name="Rectangle 35"/>
            <p:cNvSpPr/>
            <p:nvPr/>
          </p:nvSpPr>
          <p:spPr>
            <a:xfrm>
              <a:off x="6191800" y="3970822"/>
              <a:ext cx="708182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676266" y="3956906"/>
              <a:ext cx="474444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2917188" y="3975347"/>
              <a:ext cx="948888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rapezoid 38"/>
            <p:cNvSpPr/>
            <p:nvPr/>
          </p:nvSpPr>
          <p:spPr>
            <a:xfrm>
              <a:off x="2887992" y="5065941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Arrow Connector 39"/>
            <p:cNvCxnSpPr>
              <a:stCxn id="39" idx="0"/>
            </p:cNvCxnSpPr>
            <p:nvPr/>
          </p:nvCxnSpPr>
          <p:spPr>
            <a:xfrm flipH="1" flipV="1">
              <a:off x="2917188" y="4420827"/>
              <a:ext cx="372257" cy="645114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9" idx="0"/>
            </p:cNvCxnSpPr>
            <p:nvPr/>
          </p:nvCxnSpPr>
          <p:spPr>
            <a:xfrm flipV="1">
              <a:off x="3289445" y="4420827"/>
              <a:ext cx="623626" cy="645114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3628537" y="5388498"/>
              <a:ext cx="894462" cy="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rapezoid 42"/>
            <p:cNvSpPr/>
            <p:nvPr/>
          </p:nvSpPr>
          <p:spPr>
            <a:xfrm>
              <a:off x="4439358" y="5024708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Arrow Connector 43"/>
            <p:cNvCxnSpPr>
              <a:stCxn id="43" idx="0"/>
            </p:cNvCxnSpPr>
            <p:nvPr/>
          </p:nvCxnSpPr>
          <p:spPr>
            <a:xfrm flipH="1" flipV="1">
              <a:off x="4720060" y="4420827"/>
              <a:ext cx="120751" cy="603881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43" idx="0"/>
            </p:cNvCxnSpPr>
            <p:nvPr/>
          </p:nvCxnSpPr>
          <p:spPr>
            <a:xfrm flipV="1">
              <a:off x="4840811" y="4420828"/>
              <a:ext cx="266119" cy="60388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5150710" y="5388498"/>
              <a:ext cx="894462" cy="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rapezoid 46"/>
            <p:cNvSpPr/>
            <p:nvPr/>
          </p:nvSpPr>
          <p:spPr>
            <a:xfrm>
              <a:off x="5954892" y="5038624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Arrow Connector 47"/>
            <p:cNvCxnSpPr>
              <a:stCxn id="47" idx="0"/>
            </p:cNvCxnSpPr>
            <p:nvPr/>
          </p:nvCxnSpPr>
          <p:spPr>
            <a:xfrm flipH="1" flipV="1">
              <a:off x="6235594" y="4434743"/>
              <a:ext cx="120751" cy="603881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47" idx="0"/>
            </p:cNvCxnSpPr>
            <p:nvPr/>
          </p:nvCxnSpPr>
          <p:spPr>
            <a:xfrm flipV="1">
              <a:off x="6356345" y="4434744"/>
              <a:ext cx="543637" cy="60388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Arrow Connector 49"/>
          <p:cNvCxnSpPr/>
          <p:nvPr/>
        </p:nvCxnSpPr>
        <p:spPr>
          <a:xfrm flipH="1" flipV="1">
            <a:off x="4865644" y="2860080"/>
            <a:ext cx="1242083" cy="1188262"/>
          </a:xfrm>
          <a:prstGeom prst="straightConnector1">
            <a:avLst/>
          </a:prstGeom>
          <a:ln w="57150" cmpd="sng">
            <a:solidFill>
              <a:srgbClr val="4576A3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5958084" y="4717819"/>
            <a:ext cx="2820336" cy="159131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6540008" y="4936808"/>
            <a:ext cx="2142406" cy="256376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6997428" y="5973352"/>
            <a:ext cx="1145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Process C</a:t>
            </a:r>
            <a:endParaRPr lang="en-US" dirty="0"/>
          </a:p>
        </p:txBody>
      </p:sp>
      <p:grpSp>
        <p:nvGrpSpPr>
          <p:cNvPr id="55" name="Group 54"/>
          <p:cNvGrpSpPr>
            <a:grpSpLocks noChangeAspect="1"/>
          </p:cNvGrpSpPr>
          <p:nvPr/>
        </p:nvGrpSpPr>
        <p:grpSpPr>
          <a:xfrm>
            <a:off x="6529848" y="4936808"/>
            <a:ext cx="2152566" cy="892688"/>
            <a:chOff x="2887992" y="3956906"/>
            <a:chExt cx="4011990" cy="1663807"/>
          </a:xfrm>
        </p:grpSpPr>
        <p:sp>
          <p:nvSpPr>
            <p:cNvPr id="56" name="Rectangle 55"/>
            <p:cNvSpPr/>
            <p:nvPr/>
          </p:nvSpPr>
          <p:spPr>
            <a:xfrm>
              <a:off x="6191800" y="3970822"/>
              <a:ext cx="708182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676266" y="3956906"/>
              <a:ext cx="474444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17188" y="3975347"/>
              <a:ext cx="948888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rapezoid 58"/>
            <p:cNvSpPr/>
            <p:nvPr/>
          </p:nvSpPr>
          <p:spPr>
            <a:xfrm>
              <a:off x="2887992" y="5065941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Arrow Connector 59"/>
            <p:cNvCxnSpPr>
              <a:stCxn id="59" idx="0"/>
            </p:cNvCxnSpPr>
            <p:nvPr/>
          </p:nvCxnSpPr>
          <p:spPr>
            <a:xfrm flipH="1" flipV="1">
              <a:off x="2917188" y="4420827"/>
              <a:ext cx="372257" cy="645114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>
              <a:stCxn id="59" idx="0"/>
            </p:cNvCxnSpPr>
            <p:nvPr/>
          </p:nvCxnSpPr>
          <p:spPr>
            <a:xfrm flipV="1">
              <a:off x="3289445" y="4420827"/>
              <a:ext cx="623626" cy="645114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>
              <a:off x="3628537" y="5388498"/>
              <a:ext cx="894462" cy="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rapezoid 62"/>
            <p:cNvSpPr/>
            <p:nvPr/>
          </p:nvSpPr>
          <p:spPr>
            <a:xfrm>
              <a:off x="4439358" y="5024708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4" name="Straight Arrow Connector 63"/>
            <p:cNvCxnSpPr>
              <a:stCxn id="63" idx="0"/>
            </p:cNvCxnSpPr>
            <p:nvPr/>
          </p:nvCxnSpPr>
          <p:spPr>
            <a:xfrm flipH="1" flipV="1">
              <a:off x="4720060" y="4420827"/>
              <a:ext cx="120751" cy="603881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63" idx="0"/>
            </p:cNvCxnSpPr>
            <p:nvPr/>
          </p:nvCxnSpPr>
          <p:spPr>
            <a:xfrm flipV="1">
              <a:off x="4840811" y="4420828"/>
              <a:ext cx="266119" cy="60388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>
            <a:xfrm>
              <a:off x="5150710" y="5388498"/>
              <a:ext cx="894462" cy="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rapezoid 66"/>
            <p:cNvSpPr/>
            <p:nvPr/>
          </p:nvSpPr>
          <p:spPr>
            <a:xfrm>
              <a:off x="5954892" y="5038624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8" name="Straight Arrow Connector 67"/>
            <p:cNvCxnSpPr>
              <a:stCxn id="67" idx="0"/>
            </p:cNvCxnSpPr>
            <p:nvPr/>
          </p:nvCxnSpPr>
          <p:spPr>
            <a:xfrm flipH="1" flipV="1">
              <a:off x="6235594" y="4434743"/>
              <a:ext cx="120751" cy="603881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stCxn id="67" idx="0"/>
            </p:cNvCxnSpPr>
            <p:nvPr/>
          </p:nvCxnSpPr>
          <p:spPr>
            <a:xfrm flipV="1">
              <a:off x="6356345" y="4434744"/>
              <a:ext cx="543637" cy="60388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Straight Arrow Connector 69"/>
          <p:cNvCxnSpPr/>
          <p:nvPr/>
        </p:nvCxnSpPr>
        <p:spPr>
          <a:xfrm flipH="1" flipV="1">
            <a:off x="4510871" y="3170311"/>
            <a:ext cx="1488470" cy="2005512"/>
          </a:xfrm>
          <a:prstGeom prst="straightConnector1">
            <a:avLst/>
          </a:prstGeom>
          <a:ln w="57150" cmpd="sng">
            <a:solidFill>
              <a:srgbClr val="4576A3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6107727" y="1579461"/>
            <a:ext cx="222284" cy="1006643"/>
          </a:xfrm>
          <a:prstGeom prst="rect">
            <a:avLst/>
          </a:prstGeom>
          <a:noFill/>
          <a:ln w="28575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6107727" y="1816416"/>
            <a:ext cx="222284" cy="0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6107727" y="2358314"/>
            <a:ext cx="222284" cy="0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6107727" y="2046061"/>
            <a:ext cx="222284" cy="195186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5" name="Straight Arrow Connector 74"/>
          <p:cNvCxnSpPr>
            <a:stCxn id="16" idx="1"/>
          </p:cNvCxnSpPr>
          <p:nvPr/>
        </p:nvCxnSpPr>
        <p:spPr>
          <a:xfrm flipH="1" flipV="1">
            <a:off x="6285734" y="2179052"/>
            <a:ext cx="319822" cy="52558"/>
          </a:xfrm>
          <a:prstGeom prst="straightConnector1">
            <a:avLst/>
          </a:prstGeom>
          <a:ln w="57150" cmpd="sng">
            <a:solidFill>
              <a:srgbClr val="603E0E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6148985" y="3249478"/>
            <a:ext cx="222284" cy="1006643"/>
          </a:xfrm>
          <a:prstGeom prst="rect">
            <a:avLst/>
          </a:prstGeom>
          <a:noFill/>
          <a:ln w="28575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Connector 78"/>
          <p:cNvCxnSpPr/>
          <p:nvPr/>
        </p:nvCxnSpPr>
        <p:spPr>
          <a:xfrm>
            <a:off x="6148985" y="3486433"/>
            <a:ext cx="222284" cy="0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6148985" y="3736351"/>
            <a:ext cx="222284" cy="0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6148985" y="4066454"/>
            <a:ext cx="222284" cy="195186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5729140" y="5187131"/>
            <a:ext cx="1846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b="1" dirty="0">
              <a:solidFill>
                <a:schemeClr val="accent3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6063450" y="5028520"/>
            <a:ext cx="222284" cy="1006643"/>
          </a:xfrm>
          <a:prstGeom prst="rect">
            <a:avLst/>
          </a:prstGeom>
          <a:noFill/>
          <a:ln w="28575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4" name="Straight Connector 83"/>
          <p:cNvCxnSpPr/>
          <p:nvPr/>
        </p:nvCxnSpPr>
        <p:spPr>
          <a:xfrm>
            <a:off x="6063450" y="5542856"/>
            <a:ext cx="222284" cy="0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6063450" y="5807373"/>
            <a:ext cx="222284" cy="0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6081156" y="5056396"/>
            <a:ext cx="222284" cy="195186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0" name="Straight Arrow Connector 89"/>
          <p:cNvCxnSpPr/>
          <p:nvPr/>
        </p:nvCxnSpPr>
        <p:spPr>
          <a:xfrm flipH="1" flipV="1">
            <a:off x="6337143" y="4070122"/>
            <a:ext cx="319822" cy="52558"/>
          </a:xfrm>
          <a:prstGeom prst="straightConnector1">
            <a:avLst/>
          </a:prstGeom>
          <a:ln w="57150" cmpd="sng">
            <a:solidFill>
              <a:srgbClr val="603E0E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59" idx="1"/>
          </p:cNvCxnSpPr>
          <p:nvPr/>
        </p:nvCxnSpPr>
        <p:spPr>
          <a:xfrm flipH="1" flipV="1">
            <a:off x="6218896" y="5255644"/>
            <a:ext cx="348159" cy="425025"/>
          </a:xfrm>
          <a:prstGeom prst="straightConnector1">
            <a:avLst/>
          </a:prstGeom>
          <a:ln w="57150" cmpd="sng">
            <a:solidFill>
              <a:schemeClr val="accent6">
                <a:lumMod val="50000"/>
              </a:schemeClr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Isosceles Triangle 20"/>
          <p:cNvSpPr/>
          <p:nvPr/>
        </p:nvSpPr>
        <p:spPr>
          <a:xfrm>
            <a:off x="1489038" y="2046061"/>
            <a:ext cx="686105" cy="478232"/>
          </a:xfrm>
          <a:prstGeom prst="triangle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Isosceles Triangle 86"/>
          <p:cNvSpPr/>
          <p:nvPr/>
        </p:nvSpPr>
        <p:spPr>
          <a:xfrm>
            <a:off x="1102191" y="2676693"/>
            <a:ext cx="686105" cy="478232"/>
          </a:xfrm>
          <a:prstGeom prst="triangle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Isosceles Triangle 87"/>
          <p:cNvSpPr/>
          <p:nvPr/>
        </p:nvSpPr>
        <p:spPr>
          <a:xfrm>
            <a:off x="1926098" y="2676693"/>
            <a:ext cx="686105" cy="478232"/>
          </a:xfrm>
          <a:prstGeom prst="triangle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Straight Arrow Connector 70"/>
          <p:cNvCxnSpPr>
            <a:endCxn id="5" idx="3"/>
          </p:cNvCxnSpPr>
          <p:nvPr/>
        </p:nvCxnSpPr>
        <p:spPr>
          <a:xfrm flipH="1">
            <a:off x="1078791" y="3154925"/>
            <a:ext cx="191260" cy="332954"/>
          </a:xfrm>
          <a:prstGeom prst="straightConnector1">
            <a:avLst/>
          </a:prstGeom>
          <a:ln>
            <a:solidFill>
              <a:srgbClr val="67924B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423350" y="1726764"/>
            <a:ext cx="2467110" cy="2849422"/>
          </a:xfrm>
          <a:prstGeom prst="rect">
            <a:avLst/>
          </a:prstGeom>
          <a:noFill/>
          <a:ln w="5715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454716" y="1327160"/>
            <a:ext cx="20837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Address Space</a:t>
            </a:r>
            <a:endParaRPr lang="en-US" sz="2400" dirty="0"/>
          </a:p>
        </p:txBody>
      </p:sp>
      <p:sp>
        <p:nvSpPr>
          <p:cNvPr id="92" name="TextBox 91"/>
          <p:cNvSpPr txBox="1"/>
          <p:nvPr/>
        </p:nvSpPr>
        <p:spPr>
          <a:xfrm>
            <a:off x="1788296" y="3191082"/>
            <a:ext cx="9704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Radix</a:t>
            </a:r>
            <a:br>
              <a:rPr lang="en-US" sz="2400" dirty="0" smtClean="0"/>
            </a:br>
            <a:r>
              <a:rPr lang="en-US" sz="2400" dirty="0" smtClean="0"/>
              <a:t>Tree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3201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Reading Block Cache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VFS does a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read()</a:t>
            </a:r>
          </a:p>
          <a:p>
            <a:pPr lvl="1"/>
            <a:r>
              <a:rPr lang="en-US" dirty="0" smtClean="0"/>
              <a:t>Looks up in </a:t>
            </a:r>
            <a:r>
              <a:rPr lang="en-US" dirty="0" err="1" smtClean="0"/>
              <a:t>inode’s</a:t>
            </a:r>
            <a:r>
              <a:rPr lang="en-US" dirty="0" smtClean="0"/>
              <a:t> radix tree</a:t>
            </a:r>
          </a:p>
          <a:p>
            <a:pPr lvl="1"/>
            <a:r>
              <a:rPr lang="en-US" dirty="0" smtClean="0"/>
              <a:t>If found in block cache, can return data immediately</a:t>
            </a:r>
          </a:p>
          <a:p>
            <a:r>
              <a:rPr lang="en-US" dirty="0" smtClean="0"/>
              <a:t>If data not in block cache</a:t>
            </a:r>
          </a:p>
          <a:p>
            <a:pPr lvl="1"/>
            <a:r>
              <a:rPr lang="en-US" dirty="0" smtClean="0"/>
              <a:t>Call’s FS-specific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read()</a:t>
            </a:r>
            <a:r>
              <a:rPr lang="en-US" dirty="0" smtClean="0"/>
              <a:t> operation</a:t>
            </a:r>
          </a:p>
          <a:p>
            <a:pPr lvl="2"/>
            <a:r>
              <a:rPr lang="en-US" dirty="0" smtClean="0"/>
              <a:t>Schedules getting data from disk</a:t>
            </a:r>
          </a:p>
          <a:p>
            <a:pPr lvl="3"/>
            <a:r>
              <a:rPr lang="en-US" dirty="0" smtClean="0"/>
              <a:t>Puts process to sleep until disk interrupt</a:t>
            </a:r>
          </a:p>
          <a:p>
            <a:pPr lvl="2"/>
            <a:r>
              <a:rPr lang="en-US" dirty="0" smtClean="0"/>
              <a:t>When disk read is done</a:t>
            </a:r>
          </a:p>
          <a:p>
            <a:pPr lvl="3"/>
            <a:r>
              <a:rPr lang="en-US" dirty="0" smtClean="0"/>
              <a:t>Populate radix tree with pointer to page</a:t>
            </a:r>
          </a:p>
          <a:p>
            <a:pPr lvl="3"/>
            <a:r>
              <a:rPr lang="en-US" dirty="0" smtClean="0"/>
              <a:t>Wake up process</a:t>
            </a:r>
          </a:p>
          <a:p>
            <a:pPr lvl="1"/>
            <a:r>
              <a:rPr lang="en-US" dirty="0" smtClean="0"/>
              <a:t>Repeat VFS read attempt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216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Dirty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OSes</a:t>
            </a:r>
            <a:r>
              <a:rPr lang="en-US" dirty="0" smtClean="0"/>
              <a:t> do not write file updates to disk immediately</a:t>
            </a:r>
          </a:p>
          <a:p>
            <a:pPr lvl="1"/>
            <a:r>
              <a:rPr lang="en-US" dirty="0" smtClean="0"/>
              <a:t>Pages might be written again soon</a:t>
            </a:r>
          </a:p>
          <a:p>
            <a:pPr lvl="1"/>
            <a:r>
              <a:rPr lang="en-US" dirty="0" smtClean="0"/>
              <a:t>Writes can be done later, “when convenient”</a:t>
            </a:r>
          </a:p>
          <a:p>
            <a:r>
              <a:rPr lang="en-US" dirty="0" smtClean="0"/>
              <a:t>OS instead tracks “dirty” pages</a:t>
            </a:r>
          </a:p>
          <a:p>
            <a:pPr lvl="1"/>
            <a:r>
              <a:rPr lang="en-US" dirty="0" smtClean="0"/>
              <a:t>Ensures that write back isn’t delayed too long</a:t>
            </a:r>
          </a:p>
          <a:p>
            <a:pPr lvl="2"/>
            <a:r>
              <a:rPr lang="en-US" dirty="0" smtClean="0"/>
              <a:t>Lest data be lost in a crash</a:t>
            </a:r>
          </a:p>
          <a:p>
            <a:r>
              <a:rPr lang="en-US" dirty="0" smtClean="0"/>
              <a:t>Application can force immediate write back</a:t>
            </a:r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sync()</a:t>
            </a:r>
            <a:r>
              <a:rPr lang="en-US" dirty="0" smtClean="0"/>
              <a:t> system calls (and some open/</a:t>
            </a:r>
            <a:r>
              <a:rPr lang="en-US" dirty="0" err="1" smtClean="0"/>
              <a:t>mmap</a:t>
            </a:r>
            <a:r>
              <a:rPr lang="en-US" dirty="0" smtClean="0"/>
              <a:t> options)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44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Sync System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sync()</a:t>
            </a:r>
            <a:r>
              <a:rPr lang="en-US" dirty="0" smtClean="0"/>
              <a:t> – Flush all dirty buffers to disk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fsync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 smtClean="0"/>
              <a:t> – Flush </a:t>
            </a:r>
            <a:r>
              <a:rPr lang="en-US" dirty="0" err="1" smtClean="0"/>
              <a:t>fd’s</a:t>
            </a:r>
            <a:r>
              <a:rPr lang="en-US" dirty="0" smtClean="0"/>
              <a:t> dirty buffers to disk</a:t>
            </a:r>
          </a:p>
          <a:p>
            <a:pPr lvl="1"/>
            <a:r>
              <a:rPr lang="en-US" dirty="0" smtClean="0"/>
              <a:t>Including inode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fdatasync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 smtClean="0"/>
              <a:t> – </a:t>
            </a:r>
            <a:r>
              <a:rPr lang="en-US" dirty="0"/>
              <a:t>Flush </a:t>
            </a:r>
            <a:r>
              <a:rPr lang="en-US" dirty="0" err="1" smtClean="0"/>
              <a:t>fd’s</a:t>
            </a:r>
            <a:r>
              <a:rPr lang="en-US" dirty="0" smtClean="0"/>
              <a:t> </a:t>
            </a:r>
            <a:r>
              <a:rPr lang="en-US" dirty="0"/>
              <a:t>dirty buffers to disk</a:t>
            </a:r>
            <a:endParaRPr lang="en-US" dirty="0" smtClean="0"/>
          </a:p>
          <a:p>
            <a:pPr lvl="1"/>
            <a:r>
              <a:rPr lang="en-US" dirty="0" smtClean="0"/>
              <a:t>Don’t bother with the inode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07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How to implement sync?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Goal: keep overheads of finding dirty blocks low</a:t>
            </a:r>
          </a:p>
          <a:p>
            <a:pPr lvl="1"/>
            <a:r>
              <a:rPr lang="en-US" smtClean="0"/>
              <a:t>A naïve scan of all pages would work, but expensive</a:t>
            </a:r>
          </a:p>
          <a:p>
            <a:pPr lvl="1"/>
            <a:r>
              <a:rPr lang="en-US" smtClean="0"/>
              <a:t>Lots of clean pages</a:t>
            </a:r>
          </a:p>
          <a:p>
            <a:r>
              <a:rPr lang="en-US" smtClean="0"/>
              <a:t>Idea: keep track of dirty data to minimize overheads</a:t>
            </a:r>
          </a:p>
          <a:p>
            <a:pPr lvl="1"/>
            <a:r>
              <a:rPr lang="en-US" smtClean="0"/>
              <a:t>A bit of extra work on the write path, of course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4434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How to implement sync?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Background: Each file system has a super block</a:t>
            </a:r>
          </a:p>
          <a:p>
            <a:pPr lvl="1"/>
            <a:r>
              <a:rPr lang="en-US" dirty="0" smtClean="0"/>
              <a:t>All super blocks in a list</a:t>
            </a:r>
          </a:p>
          <a:p>
            <a:r>
              <a:rPr lang="en-US" dirty="0" smtClean="0"/>
              <a:t>Each in-memory super block keeps list of dirty inodes</a:t>
            </a:r>
          </a:p>
          <a:p>
            <a:r>
              <a:rPr lang="en-US" dirty="0" smtClean="0"/>
              <a:t>Inodes and superblocks both marked dirty upon use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1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FS Organization</a:t>
            </a:r>
            <a:endParaRPr lang="en-US" dirty="0"/>
          </a:p>
        </p:txBody>
      </p:sp>
      <p:sp>
        <p:nvSpPr>
          <p:cNvPr id="4" name="Hexagon 3"/>
          <p:cNvSpPr/>
          <p:nvPr/>
        </p:nvSpPr>
        <p:spPr>
          <a:xfrm>
            <a:off x="875897" y="2043896"/>
            <a:ext cx="1489025" cy="1197139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SB</a:t>
            </a:r>
          </a:p>
          <a:p>
            <a:pPr algn="ctr"/>
            <a:r>
              <a:rPr lang="en-US" sz="2400" dirty="0"/>
              <a:t>/</a:t>
            </a:r>
          </a:p>
        </p:txBody>
      </p:sp>
      <p:sp>
        <p:nvSpPr>
          <p:cNvPr id="5" name="Hexagon 4"/>
          <p:cNvSpPr/>
          <p:nvPr/>
        </p:nvSpPr>
        <p:spPr>
          <a:xfrm>
            <a:off x="3174245" y="2043896"/>
            <a:ext cx="1716180" cy="1197139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SB</a:t>
            </a:r>
          </a:p>
          <a:p>
            <a:pPr algn="ctr"/>
            <a:r>
              <a:rPr lang="en-US" sz="2400" dirty="0" smtClean="0"/>
              <a:t>/floppy</a:t>
            </a:r>
            <a:endParaRPr lang="en-US" sz="2400" dirty="0"/>
          </a:p>
        </p:txBody>
      </p:sp>
      <p:sp>
        <p:nvSpPr>
          <p:cNvPr id="6" name="Hexagon 5"/>
          <p:cNvSpPr/>
          <p:nvPr/>
        </p:nvSpPr>
        <p:spPr>
          <a:xfrm>
            <a:off x="5414199" y="2043896"/>
            <a:ext cx="1489025" cy="1197139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SB</a:t>
            </a:r>
          </a:p>
          <a:p>
            <a:pPr algn="ctr"/>
            <a:r>
              <a:rPr lang="en-US" sz="2400" dirty="0" smtClean="0"/>
              <a:t>/d1</a:t>
            </a:r>
            <a:endParaRPr lang="en-US" sz="2400" dirty="0"/>
          </a:p>
        </p:txBody>
      </p:sp>
      <p:cxnSp>
        <p:nvCxnSpPr>
          <p:cNvPr id="8" name="Straight Arrow Connector 7"/>
          <p:cNvCxnSpPr>
            <a:stCxn id="4" idx="0"/>
            <a:endCxn id="5" idx="3"/>
          </p:cNvCxnSpPr>
          <p:nvPr/>
        </p:nvCxnSpPr>
        <p:spPr>
          <a:xfrm>
            <a:off x="2364922" y="2642466"/>
            <a:ext cx="809323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0"/>
            <a:endCxn id="6" idx="3"/>
          </p:cNvCxnSpPr>
          <p:nvPr/>
        </p:nvCxnSpPr>
        <p:spPr>
          <a:xfrm>
            <a:off x="4890425" y="2642466"/>
            <a:ext cx="523774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Callout 11"/>
          <p:cNvSpPr/>
          <p:nvPr/>
        </p:nvSpPr>
        <p:spPr>
          <a:xfrm>
            <a:off x="6525434" y="1124143"/>
            <a:ext cx="2364922" cy="1299333"/>
          </a:xfrm>
          <a:prstGeom prst="wedgeEllipseCallout">
            <a:avLst>
              <a:gd name="adj1" fmla="val -33609"/>
              <a:gd name="adj2" fmla="val 60032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One Superblock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per FS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Regular Pentagon 16"/>
          <p:cNvSpPr/>
          <p:nvPr/>
        </p:nvSpPr>
        <p:spPr>
          <a:xfrm>
            <a:off x="875897" y="3839604"/>
            <a:ext cx="1491192" cy="1021948"/>
          </a:xfrm>
          <a:prstGeom prst="pentagon">
            <a:avLst/>
          </a:prstGeom>
          <a:solidFill>
            <a:srgbClr val="6792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inode</a:t>
            </a:r>
            <a:endParaRPr lang="en-US" sz="2400" dirty="0"/>
          </a:p>
        </p:txBody>
      </p:sp>
      <p:cxnSp>
        <p:nvCxnSpPr>
          <p:cNvPr id="18" name="Straight Arrow Connector 17"/>
          <p:cNvCxnSpPr>
            <a:stCxn id="17" idx="3"/>
            <a:endCxn id="19" idx="1"/>
          </p:cNvCxnSpPr>
          <p:nvPr/>
        </p:nvCxnSpPr>
        <p:spPr>
          <a:xfrm>
            <a:off x="1621493" y="4861552"/>
            <a:ext cx="1228809" cy="775346"/>
          </a:xfrm>
          <a:prstGeom prst="straightConnector1">
            <a:avLst/>
          </a:prstGeom>
          <a:ln w="57150" cmpd="sng">
            <a:solidFill>
              <a:srgbClr val="67924B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Isosceles Triangle 18"/>
          <p:cNvSpPr/>
          <p:nvPr/>
        </p:nvSpPr>
        <p:spPr>
          <a:xfrm>
            <a:off x="2678776" y="5397782"/>
            <a:ext cx="686105" cy="478232"/>
          </a:xfrm>
          <a:prstGeom prst="triangle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Isosceles Triangle 19"/>
          <p:cNvSpPr/>
          <p:nvPr/>
        </p:nvSpPr>
        <p:spPr>
          <a:xfrm>
            <a:off x="2291929" y="6028414"/>
            <a:ext cx="686105" cy="478232"/>
          </a:xfrm>
          <a:prstGeom prst="triangle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/>
          <p:cNvSpPr/>
          <p:nvPr/>
        </p:nvSpPr>
        <p:spPr>
          <a:xfrm>
            <a:off x="3115836" y="6028414"/>
            <a:ext cx="686105" cy="478232"/>
          </a:xfrm>
          <a:prstGeom prst="triangle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>
            <a:endCxn id="17" idx="0"/>
          </p:cNvCxnSpPr>
          <p:nvPr/>
        </p:nvCxnSpPr>
        <p:spPr>
          <a:xfrm>
            <a:off x="1469295" y="3323102"/>
            <a:ext cx="152198" cy="516502"/>
          </a:xfrm>
          <a:prstGeom prst="straightConnector1">
            <a:avLst/>
          </a:prstGeom>
          <a:ln w="57150" cmpd="sng">
            <a:solidFill>
              <a:srgbClr val="67924B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75451" y="3396098"/>
            <a:ext cx="13460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Dirty list</a:t>
            </a:r>
            <a:endParaRPr lang="en-US" sz="2400" dirty="0"/>
          </a:p>
        </p:txBody>
      </p:sp>
      <p:sp>
        <p:nvSpPr>
          <p:cNvPr id="33" name="Regular Pentagon 32"/>
          <p:cNvSpPr/>
          <p:nvPr/>
        </p:nvSpPr>
        <p:spPr>
          <a:xfrm>
            <a:off x="3276844" y="3992004"/>
            <a:ext cx="1050194" cy="723555"/>
          </a:xfrm>
          <a:prstGeom prst="pentagon">
            <a:avLst/>
          </a:prstGeom>
          <a:solidFill>
            <a:srgbClr val="6792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34" name="Straight Arrow Connector 33"/>
          <p:cNvCxnSpPr>
            <a:endCxn id="33" idx="1"/>
          </p:cNvCxnSpPr>
          <p:nvPr/>
        </p:nvCxnSpPr>
        <p:spPr>
          <a:xfrm>
            <a:off x="2363629" y="4238606"/>
            <a:ext cx="913216" cy="29771"/>
          </a:xfrm>
          <a:prstGeom prst="straightConnector1">
            <a:avLst/>
          </a:prstGeom>
          <a:ln w="57150" cmpd="sng">
            <a:solidFill>
              <a:srgbClr val="67924B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gular Pentagon 35"/>
          <p:cNvSpPr/>
          <p:nvPr/>
        </p:nvSpPr>
        <p:spPr>
          <a:xfrm>
            <a:off x="5240253" y="4058999"/>
            <a:ext cx="1050194" cy="723555"/>
          </a:xfrm>
          <a:prstGeom prst="pentagon">
            <a:avLst/>
          </a:prstGeom>
          <a:solidFill>
            <a:srgbClr val="6792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37" name="Straight Arrow Connector 36"/>
          <p:cNvCxnSpPr>
            <a:endCxn id="36" idx="1"/>
          </p:cNvCxnSpPr>
          <p:nvPr/>
        </p:nvCxnSpPr>
        <p:spPr>
          <a:xfrm>
            <a:off x="4327038" y="4305601"/>
            <a:ext cx="913216" cy="29771"/>
          </a:xfrm>
          <a:prstGeom prst="straightConnector1">
            <a:avLst/>
          </a:prstGeom>
          <a:ln w="57150" cmpd="sng">
            <a:solidFill>
              <a:srgbClr val="67924B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214348" y="3241035"/>
            <a:ext cx="152198" cy="516502"/>
          </a:xfrm>
          <a:prstGeom prst="straightConnector1">
            <a:avLst/>
          </a:prstGeom>
          <a:ln w="57150" cmpd="sng">
            <a:solidFill>
              <a:srgbClr val="67924B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gular Pentagon 38"/>
          <p:cNvSpPr/>
          <p:nvPr/>
        </p:nvSpPr>
        <p:spPr>
          <a:xfrm>
            <a:off x="6366546" y="3423039"/>
            <a:ext cx="1050194" cy="723555"/>
          </a:xfrm>
          <a:prstGeom prst="pentagon">
            <a:avLst/>
          </a:prstGeom>
          <a:solidFill>
            <a:srgbClr val="6792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40" name="Straight Arrow Connector 39"/>
          <p:cNvCxnSpPr>
            <a:endCxn id="41" idx="1"/>
          </p:cNvCxnSpPr>
          <p:nvPr/>
        </p:nvCxnSpPr>
        <p:spPr>
          <a:xfrm>
            <a:off x="5845941" y="4868666"/>
            <a:ext cx="1228809" cy="775346"/>
          </a:xfrm>
          <a:prstGeom prst="straightConnector1">
            <a:avLst/>
          </a:prstGeom>
          <a:ln w="57150" cmpd="sng">
            <a:solidFill>
              <a:srgbClr val="67924B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Isosceles Triangle 40"/>
          <p:cNvSpPr/>
          <p:nvPr/>
        </p:nvSpPr>
        <p:spPr>
          <a:xfrm>
            <a:off x="6903224" y="5404896"/>
            <a:ext cx="686105" cy="478232"/>
          </a:xfrm>
          <a:prstGeom prst="triangle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Multiply 41"/>
          <p:cNvSpPr/>
          <p:nvPr/>
        </p:nvSpPr>
        <p:spPr>
          <a:xfrm>
            <a:off x="875897" y="3992004"/>
            <a:ext cx="364957" cy="476953"/>
          </a:xfrm>
          <a:prstGeom prst="mathMultiply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Multiply 42"/>
          <p:cNvSpPr/>
          <p:nvPr/>
        </p:nvSpPr>
        <p:spPr>
          <a:xfrm>
            <a:off x="2795555" y="5397782"/>
            <a:ext cx="364957" cy="476953"/>
          </a:xfrm>
          <a:prstGeom prst="mathMultiply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Multiply 43"/>
          <p:cNvSpPr/>
          <p:nvPr/>
        </p:nvSpPr>
        <p:spPr>
          <a:xfrm>
            <a:off x="3276844" y="5899312"/>
            <a:ext cx="364957" cy="476953"/>
          </a:xfrm>
          <a:prstGeom prst="mathMultiply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Multiply 44"/>
          <p:cNvSpPr/>
          <p:nvPr/>
        </p:nvSpPr>
        <p:spPr>
          <a:xfrm>
            <a:off x="3276844" y="4058999"/>
            <a:ext cx="364957" cy="476953"/>
          </a:xfrm>
          <a:prstGeom prst="mathMultiply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Multiply 45"/>
          <p:cNvSpPr/>
          <p:nvPr/>
        </p:nvSpPr>
        <p:spPr>
          <a:xfrm>
            <a:off x="7022586" y="5363355"/>
            <a:ext cx="364957" cy="476953"/>
          </a:xfrm>
          <a:prstGeom prst="mathMultiply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Callout 46"/>
          <p:cNvSpPr/>
          <p:nvPr/>
        </p:nvSpPr>
        <p:spPr>
          <a:xfrm>
            <a:off x="2094383" y="2673435"/>
            <a:ext cx="2364922" cy="1299333"/>
          </a:xfrm>
          <a:prstGeom prst="wedgeEllipseCallout">
            <a:avLst>
              <a:gd name="adj1" fmla="val -70029"/>
              <a:gd name="adj2" fmla="val 39807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Dirty list of inodes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9" name="Multiply 48"/>
          <p:cNvSpPr/>
          <p:nvPr/>
        </p:nvSpPr>
        <p:spPr>
          <a:xfrm>
            <a:off x="6445483" y="3495815"/>
            <a:ext cx="364957" cy="476953"/>
          </a:xfrm>
          <a:prstGeom prst="mathMultiply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Arrow Connector 49"/>
          <p:cNvCxnSpPr>
            <a:stCxn id="39" idx="5"/>
            <a:endCxn id="51" idx="1"/>
          </p:cNvCxnSpPr>
          <p:nvPr/>
        </p:nvCxnSpPr>
        <p:spPr>
          <a:xfrm>
            <a:off x="7416739" y="3699412"/>
            <a:ext cx="637109" cy="606189"/>
          </a:xfrm>
          <a:prstGeom prst="straightConnector1">
            <a:avLst/>
          </a:prstGeom>
          <a:ln w="57150" cmpd="sng">
            <a:solidFill>
              <a:srgbClr val="67924B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Isosceles Triangle 50"/>
          <p:cNvSpPr/>
          <p:nvPr/>
        </p:nvSpPr>
        <p:spPr>
          <a:xfrm>
            <a:off x="7882322" y="4066485"/>
            <a:ext cx="686105" cy="478232"/>
          </a:xfrm>
          <a:prstGeom prst="triangle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Arrow Connector 52"/>
          <p:cNvCxnSpPr>
            <a:endCxn id="54" idx="1"/>
          </p:cNvCxnSpPr>
          <p:nvPr/>
        </p:nvCxnSpPr>
        <p:spPr>
          <a:xfrm>
            <a:off x="4081789" y="4707300"/>
            <a:ext cx="637109" cy="606189"/>
          </a:xfrm>
          <a:prstGeom prst="straightConnector1">
            <a:avLst/>
          </a:prstGeom>
          <a:ln w="57150" cmpd="sng">
            <a:solidFill>
              <a:srgbClr val="67924B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Isosceles Triangle 53"/>
          <p:cNvSpPr/>
          <p:nvPr/>
        </p:nvSpPr>
        <p:spPr>
          <a:xfrm>
            <a:off x="4547372" y="5074373"/>
            <a:ext cx="686105" cy="478232"/>
          </a:xfrm>
          <a:prstGeom prst="triangle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Callout 47"/>
          <p:cNvSpPr/>
          <p:nvPr/>
        </p:nvSpPr>
        <p:spPr>
          <a:xfrm>
            <a:off x="4459305" y="4707299"/>
            <a:ext cx="3594543" cy="1799347"/>
          </a:xfrm>
          <a:prstGeom prst="wedgeEllipseCallout">
            <a:avLst>
              <a:gd name="adj1" fmla="val -83431"/>
              <a:gd name="adj2" fmla="val 4107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Inodes and radix nodes/pages marked dirty separately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406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7" grpId="0" animBg="1"/>
      <p:bldP spid="4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Address Space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file, which </a:t>
            </a:r>
            <a:r>
              <a:rPr lang="en-US" dirty="0"/>
              <a:t>physical pages </a:t>
            </a:r>
            <a:r>
              <a:rPr lang="en-US" dirty="0" smtClean="0"/>
              <a:t>store its </a:t>
            </a:r>
            <a:r>
              <a:rPr lang="en-US" dirty="0"/>
              <a:t>data? </a:t>
            </a:r>
          </a:p>
          <a:p>
            <a:r>
              <a:rPr lang="en-US" dirty="0" smtClean="0"/>
              <a:t>Each file inode has an </a:t>
            </a:r>
            <a:r>
              <a:rPr lang="en-US" b="1" i="1" dirty="0" smtClean="0"/>
              <a:t>address space</a:t>
            </a:r>
            <a:r>
              <a:rPr lang="en-US" dirty="0" smtClean="0"/>
              <a:t> (0—file size)</a:t>
            </a:r>
          </a:p>
          <a:p>
            <a:pPr lvl="1"/>
            <a:r>
              <a:rPr lang="en-US" dirty="0" smtClean="0"/>
              <a:t>So do block devices that cache data in RAM (0—</a:t>
            </a:r>
            <a:r>
              <a:rPr lang="en-US" dirty="0" err="1" smtClean="0"/>
              <a:t>dev</a:t>
            </a:r>
            <a:r>
              <a:rPr lang="en-US" dirty="0" smtClean="0"/>
              <a:t> size)</a:t>
            </a:r>
          </a:p>
          <a:p>
            <a:pPr lvl="1"/>
            <a:r>
              <a:rPr lang="en-US" dirty="0" smtClean="0"/>
              <a:t>So does </a:t>
            </a:r>
            <a:r>
              <a:rPr lang="en-US" dirty="0"/>
              <a:t>virtual memory of a process </a:t>
            </a:r>
            <a:r>
              <a:rPr lang="en-US" dirty="0" smtClean="0"/>
              <a:t>(0—16EB in 64-bit)</a:t>
            </a:r>
          </a:p>
          <a:p>
            <a:r>
              <a:rPr lang="en-US" dirty="0" smtClean="0"/>
              <a:t>All page mappings are (object, offset) tuple</a:t>
            </a:r>
          </a:p>
        </p:txBody>
      </p:sp>
    </p:spTree>
    <p:extLst>
      <p:ext uri="{BB962C8B-B14F-4D97-AF65-F5344CB8AC3E}">
        <p14:creationId xmlns:p14="http://schemas.microsoft.com/office/powerpoint/2010/main" val="148939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Simple Dirty Traversal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each s in superblock list: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if (s-&gt;dirty)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writeback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for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inode list: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if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-&gt;dirty)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writeback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if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radix_root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-&gt;dirty) 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// Recursively traverse tree, writing </a:t>
            </a:r>
            <a:br>
              <a:rPr lang="en-US" dirty="0" smtClean="0">
                <a:latin typeface="+mj-lt"/>
                <a:cs typeface="Courier New" panose="02070309020205020404" pitchFamily="49" charset="0"/>
              </a:rPr>
            </a:br>
            <a:r>
              <a:rPr lang="en-US" dirty="0" smtClean="0">
                <a:latin typeface="+mj-lt"/>
                <a:cs typeface="Courier New" panose="02070309020205020404" pitchFamily="49" charset="0"/>
              </a:rPr>
              <a:t>			// dirty pages and clearing dirty flag </a:t>
            </a:r>
            <a:endParaRPr lang="en-US" dirty="0">
              <a:latin typeface="+mj-lt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10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Asynchronous Flushing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Kernel thread(s): </a:t>
            </a:r>
            <a:r>
              <a:rPr lang="en-US" dirty="0" err="1" smtClean="0"/>
              <a:t>pdflush</a:t>
            </a:r>
            <a:endParaRPr lang="en-US" dirty="0" smtClean="0"/>
          </a:p>
          <a:p>
            <a:pPr lvl="1"/>
            <a:r>
              <a:rPr lang="en-US" dirty="0" smtClean="0"/>
              <a:t>Task that runs in the kernel’s address space</a:t>
            </a:r>
          </a:p>
          <a:p>
            <a:pPr lvl="1"/>
            <a:r>
              <a:rPr lang="en-US" dirty="0" smtClean="0"/>
              <a:t>2-8 threads, depending on how busy/idle threads are</a:t>
            </a:r>
          </a:p>
          <a:p>
            <a:r>
              <a:rPr lang="en-US" dirty="0" smtClean="0"/>
              <a:t>When </a:t>
            </a:r>
            <a:r>
              <a:rPr lang="en-US" dirty="0" err="1" smtClean="0"/>
              <a:t>pdflush</a:t>
            </a:r>
            <a:r>
              <a:rPr lang="en-US" dirty="0" smtClean="0"/>
              <a:t> runs</a:t>
            </a:r>
          </a:p>
          <a:p>
            <a:pPr lvl="1"/>
            <a:r>
              <a:rPr lang="en-US" dirty="0" smtClean="0"/>
              <a:t>Kernel maintains a total number of dirty pages</a:t>
            </a:r>
          </a:p>
          <a:p>
            <a:pPr lvl="1"/>
            <a:r>
              <a:rPr lang="en-US" dirty="0"/>
              <a:t>Heuristics/admin configures a target dirty ratio (say 10%)</a:t>
            </a:r>
          </a:p>
          <a:p>
            <a:pPr lvl="1"/>
            <a:r>
              <a:rPr lang="en-US" dirty="0" smtClean="0"/>
              <a:t>When </a:t>
            </a:r>
            <a:r>
              <a:rPr lang="en-US" dirty="0" err="1" smtClean="0"/>
              <a:t>pdflush</a:t>
            </a:r>
            <a:r>
              <a:rPr lang="en-US" dirty="0" smtClean="0"/>
              <a:t> wakes up</a:t>
            </a:r>
          </a:p>
          <a:p>
            <a:pPr lvl="2"/>
            <a:r>
              <a:rPr lang="en-US" dirty="0" smtClean="0"/>
              <a:t>Figures </a:t>
            </a:r>
            <a:r>
              <a:rPr lang="en-US" dirty="0"/>
              <a:t>out how many dirty pages are above target </a:t>
            </a:r>
            <a:r>
              <a:rPr lang="en-US" dirty="0" smtClean="0"/>
              <a:t>ratio</a:t>
            </a:r>
          </a:p>
          <a:p>
            <a:pPr lvl="2"/>
            <a:r>
              <a:rPr lang="en-US" dirty="0" smtClean="0"/>
              <a:t>Determines target </a:t>
            </a:r>
            <a:r>
              <a:rPr lang="en-US" dirty="0"/>
              <a:t>number of pages to write </a:t>
            </a:r>
            <a:r>
              <a:rPr lang="en-US" dirty="0" smtClean="0"/>
              <a:t>back</a:t>
            </a:r>
          </a:p>
          <a:p>
            <a:pPr lvl="2"/>
            <a:r>
              <a:rPr lang="en-US" dirty="0"/>
              <a:t>Writes back pages until it meets its goal or can’t write more back</a:t>
            </a:r>
          </a:p>
          <a:p>
            <a:pPr lvl="3"/>
            <a:r>
              <a:rPr lang="en-US" dirty="0"/>
              <a:t>(Some pages may be locked, just skip those)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86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Writeback</a:t>
            </a:r>
            <a:r>
              <a:rPr lang="en-US" dirty="0" smtClean="0"/>
              <a:t> to Stable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find dirty pages in physical memory</a:t>
            </a:r>
          </a:p>
          <a:p>
            <a:r>
              <a:rPr lang="en-US" dirty="0" smtClean="0"/>
              <a:t>How does kernel know where on disk to write them?</a:t>
            </a:r>
          </a:p>
          <a:p>
            <a:pPr lvl="1"/>
            <a:r>
              <a:rPr lang="en-US" dirty="0" smtClean="0"/>
              <a:t>And which disk for that matter?</a:t>
            </a:r>
          </a:p>
          <a:p>
            <a:r>
              <a:rPr lang="en-US" dirty="0" smtClean="0"/>
              <a:t>Superblock tracks device</a:t>
            </a:r>
          </a:p>
          <a:p>
            <a:r>
              <a:rPr lang="en-US" dirty="0" smtClean="0"/>
              <a:t>Inode tracks mapping from file offset to LBA</a:t>
            </a:r>
          </a:p>
          <a:p>
            <a:pPr lvl="1"/>
            <a:r>
              <a:rPr lang="en-US" dirty="0" smtClean="0"/>
              <a:t>Note: this is FS’s inode, not VFS’s inode</a:t>
            </a:r>
          </a:p>
          <a:p>
            <a:pPr lvl="1"/>
            <a:r>
              <a:rPr lang="en-US" dirty="0" smtClean="0"/>
              <a:t>Probably uses something like a radix 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20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Address 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“Anonymous” memory – no file backing it</a:t>
            </a:r>
          </a:p>
          <a:p>
            <a:pPr lvl="1"/>
            <a:r>
              <a:rPr lang="en-US" dirty="0" smtClean="0"/>
              <a:t>e.g., the stack for a process</a:t>
            </a:r>
          </a:p>
          <a:p>
            <a:pPr lvl="1"/>
            <a:r>
              <a:rPr lang="en-US" dirty="0" smtClean="0"/>
              <a:t>Not shared between processes</a:t>
            </a:r>
          </a:p>
          <a:p>
            <a:pPr lvl="2"/>
            <a:r>
              <a:rPr lang="en-US" dirty="0" smtClean="0"/>
              <a:t>Will discuss sharing and swapping later</a:t>
            </a:r>
          </a:p>
          <a:p>
            <a:pPr lvl="1"/>
            <a:r>
              <a:rPr lang="en-US" dirty="0" smtClean="0"/>
              <a:t>How do we figure out virtual to physical mapping?</a:t>
            </a:r>
          </a:p>
          <a:p>
            <a:pPr lvl="2"/>
            <a:r>
              <a:rPr lang="en-US" dirty="0" smtClean="0"/>
              <a:t>Data structure to map virtual to physical addresses</a:t>
            </a:r>
          </a:p>
          <a:p>
            <a:pPr lvl="2"/>
            <a:r>
              <a:rPr lang="en-US" dirty="0" smtClean="0"/>
              <a:t>Some </a:t>
            </a:r>
            <a:r>
              <a:rPr lang="en-US" dirty="0" err="1" smtClean="0"/>
              <a:t>OSes</a:t>
            </a:r>
            <a:r>
              <a:rPr lang="en-US" dirty="0" smtClean="0"/>
              <a:t> (</a:t>
            </a:r>
            <a:r>
              <a:rPr lang="en-US" dirty="0" err="1" smtClean="0"/>
              <a:t>e.g</a:t>
            </a:r>
            <a:r>
              <a:rPr lang="en-US" dirty="0" smtClean="0"/>
              <a:t>, Linux) just walk the page tables</a:t>
            </a:r>
          </a:p>
          <a:p>
            <a:r>
              <a:rPr lang="en-US" dirty="0" smtClean="0"/>
              <a:t>File contents – backed by storage device</a:t>
            </a:r>
            <a:endParaRPr lang="en-US" dirty="0"/>
          </a:p>
          <a:p>
            <a:pPr lvl="1"/>
            <a:r>
              <a:rPr lang="en-US" dirty="0"/>
              <a:t>Kernel can map file pages </a:t>
            </a:r>
            <a:r>
              <a:rPr lang="en-US" dirty="0" smtClean="0"/>
              <a:t>into application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7862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Logical View</a:t>
            </a:r>
            <a:endParaRPr lang="en-US" dirty="0"/>
          </a:p>
        </p:txBody>
      </p:sp>
      <p:sp>
        <p:nvSpPr>
          <p:cNvPr id="4" name="Can 3"/>
          <p:cNvSpPr/>
          <p:nvPr/>
        </p:nvSpPr>
        <p:spPr>
          <a:xfrm>
            <a:off x="788308" y="4911458"/>
            <a:ext cx="1197059" cy="1109543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Disk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Snip Single Corner Rectangle 4"/>
          <p:cNvSpPr/>
          <p:nvPr/>
        </p:nvSpPr>
        <p:spPr>
          <a:xfrm>
            <a:off x="824801" y="4911458"/>
            <a:ext cx="1014581" cy="773761"/>
          </a:xfrm>
          <a:prstGeom prst="snip1Rect">
            <a:avLst/>
          </a:prstGeom>
          <a:solidFill>
            <a:srgbClr val="6792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Hello!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gular Pentagon 5"/>
          <p:cNvSpPr/>
          <p:nvPr/>
        </p:nvSpPr>
        <p:spPr>
          <a:xfrm>
            <a:off x="3167836" y="1816416"/>
            <a:ext cx="1795589" cy="1372330"/>
          </a:xfrm>
          <a:prstGeom prst="pentagon">
            <a:avLst/>
          </a:prstGeom>
          <a:solidFill>
            <a:srgbClr val="6792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Foo.txt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inode</a:t>
            </a:r>
            <a:endParaRPr lang="en-US" sz="2400" dirty="0"/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1386844" y="2371187"/>
            <a:ext cx="1620411" cy="14600"/>
          </a:xfrm>
          <a:prstGeom prst="straightConnector1">
            <a:avLst/>
          </a:prstGeom>
          <a:ln w="57150" cmpd="sng">
            <a:solidFill>
              <a:schemeClr val="accent5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256117" y="1728822"/>
            <a:ext cx="3928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5"/>
                </a:solidFill>
              </a:rPr>
              <a:t>?</a:t>
            </a:r>
            <a:endParaRPr lang="en-US" sz="4000" b="1" dirty="0">
              <a:solidFill>
                <a:schemeClr val="accent5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06015" y="1268760"/>
            <a:ext cx="2510905" cy="159131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578509" y="1487749"/>
            <a:ext cx="2142406" cy="256376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035929" y="2524293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Process A</a:t>
            </a:r>
            <a:endParaRPr lang="en-US" dirty="0"/>
          </a:p>
        </p:txBody>
      </p:sp>
      <p:grpSp>
        <p:nvGrpSpPr>
          <p:cNvPr id="29" name="Group 28"/>
          <p:cNvGrpSpPr>
            <a:grpSpLocks noChangeAspect="1"/>
          </p:cNvGrpSpPr>
          <p:nvPr/>
        </p:nvGrpSpPr>
        <p:grpSpPr>
          <a:xfrm>
            <a:off x="6568349" y="1487749"/>
            <a:ext cx="2152566" cy="892688"/>
            <a:chOff x="2887992" y="3956906"/>
            <a:chExt cx="4011990" cy="1663807"/>
          </a:xfrm>
        </p:grpSpPr>
        <p:sp>
          <p:nvSpPr>
            <p:cNvPr id="13" name="Rectangle 12"/>
            <p:cNvSpPr/>
            <p:nvPr/>
          </p:nvSpPr>
          <p:spPr>
            <a:xfrm>
              <a:off x="6191800" y="3970822"/>
              <a:ext cx="708182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76266" y="3956906"/>
              <a:ext cx="474444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917188" y="3975347"/>
              <a:ext cx="948888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rapezoid 15"/>
            <p:cNvSpPr/>
            <p:nvPr/>
          </p:nvSpPr>
          <p:spPr>
            <a:xfrm>
              <a:off x="2887992" y="5065941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Arrow Connector 16"/>
            <p:cNvCxnSpPr>
              <a:stCxn id="16" idx="0"/>
            </p:cNvCxnSpPr>
            <p:nvPr/>
          </p:nvCxnSpPr>
          <p:spPr>
            <a:xfrm flipH="1" flipV="1">
              <a:off x="2917188" y="4420827"/>
              <a:ext cx="372257" cy="645114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6" idx="0"/>
            </p:cNvCxnSpPr>
            <p:nvPr/>
          </p:nvCxnSpPr>
          <p:spPr>
            <a:xfrm flipV="1">
              <a:off x="3289445" y="4420827"/>
              <a:ext cx="623626" cy="645114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3628537" y="5388498"/>
              <a:ext cx="894462" cy="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rapezoid 21"/>
            <p:cNvSpPr/>
            <p:nvPr/>
          </p:nvSpPr>
          <p:spPr>
            <a:xfrm>
              <a:off x="4439358" y="5024708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Arrow Connector 22"/>
            <p:cNvCxnSpPr>
              <a:stCxn id="22" idx="0"/>
            </p:cNvCxnSpPr>
            <p:nvPr/>
          </p:nvCxnSpPr>
          <p:spPr>
            <a:xfrm flipH="1" flipV="1">
              <a:off x="4720060" y="4420827"/>
              <a:ext cx="120751" cy="603881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2" idx="0"/>
            </p:cNvCxnSpPr>
            <p:nvPr/>
          </p:nvCxnSpPr>
          <p:spPr>
            <a:xfrm flipV="1">
              <a:off x="4840811" y="4420828"/>
              <a:ext cx="266119" cy="60388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5150710" y="5388498"/>
              <a:ext cx="894462" cy="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rapezoid 25"/>
            <p:cNvSpPr/>
            <p:nvPr/>
          </p:nvSpPr>
          <p:spPr>
            <a:xfrm>
              <a:off x="5954892" y="5038624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Arrow Connector 26"/>
            <p:cNvCxnSpPr>
              <a:stCxn id="26" idx="0"/>
            </p:cNvCxnSpPr>
            <p:nvPr/>
          </p:nvCxnSpPr>
          <p:spPr>
            <a:xfrm flipH="1" flipV="1">
              <a:off x="6235594" y="4434743"/>
              <a:ext cx="120751" cy="603881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6" idx="0"/>
            </p:cNvCxnSpPr>
            <p:nvPr/>
          </p:nvCxnSpPr>
          <p:spPr>
            <a:xfrm flipV="1">
              <a:off x="6356345" y="4434744"/>
              <a:ext cx="543637" cy="60388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Straight Arrow Connector 29"/>
          <p:cNvCxnSpPr/>
          <p:nvPr/>
        </p:nvCxnSpPr>
        <p:spPr>
          <a:xfrm flipH="1" flipV="1">
            <a:off x="4904144" y="2380437"/>
            <a:ext cx="1620411" cy="14600"/>
          </a:xfrm>
          <a:prstGeom prst="straightConnector1">
            <a:avLst/>
          </a:prstGeom>
          <a:ln w="57150" cmpd="sng">
            <a:solidFill>
              <a:srgbClr val="4576A3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773417" y="1738072"/>
            <a:ext cx="3928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3"/>
                </a:solidFill>
              </a:rPr>
              <a:t>?</a:t>
            </a:r>
            <a:endParaRPr lang="en-US" sz="4000" b="1" dirty="0">
              <a:solidFill>
                <a:schemeClr val="accent3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301165" y="2951321"/>
            <a:ext cx="2510905" cy="159131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6573659" y="3170310"/>
            <a:ext cx="2142406" cy="256376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7031079" y="4206854"/>
            <a:ext cx="1128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Process B</a:t>
            </a:r>
            <a:endParaRPr lang="en-US" dirty="0"/>
          </a:p>
        </p:txBody>
      </p:sp>
      <p:grpSp>
        <p:nvGrpSpPr>
          <p:cNvPr id="35" name="Group 34"/>
          <p:cNvGrpSpPr>
            <a:grpSpLocks noChangeAspect="1"/>
          </p:cNvGrpSpPr>
          <p:nvPr/>
        </p:nvGrpSpPr>
        <p:grpSpPr>
          <a:xfrm>
            <a:off x="6563499" y="3170310"/>
            <a:ext cx="2152566" cy="892688"/>
            <a:chOff x="2887992" y="3956906"/>
            <a:chExt cx="4011990" cy="1663807"/>
          </a:xfrm>
        </p:grpSpPr>
        <p:sp>
          <p:nvSpPr>
            <p:cNvPr id="36" name="Rectangle 35"/>
            <p:cNvSpPr/>
            <p:nvPr/>
          </p:nvSpPr>
          <p:spPr>
            <a:xfrm>
              <a:off x="6191800" y="3970822"/>
              <a:ext cx="708182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676266" y="3956906"/>
              <a:ext cx="474444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2917188" y="3975347"/>
              <a:ext cx="948888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rapezoid 38"/>
            <p:cNvSpPr/>
            <p:nvPr/>
          </p:nvSpPr>
          <p:spPr>
            <a:xfrm>
              <a:off x="2887992" y="5065941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Arrow Connector 39"/>
            <p:cNvCxnSpPr>
              <a:stCxn id="39" idx="0"/>
            </p:cNvCxnSpPr>
            <p:nvPr/>
          </p:nvCxnSpPr>
          <p:spPr>
            <a:xfrm flipH="1" flipV="1">
              <a:off x="2917188" y="4420827"/>
              <a:ext cx="372257" cy="645114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9" idx="0"/>
            </p:cNvCxnSpPr>
            <p:nvPr/>
          </p:nvCxnSpPr>
          <p:spPr>
            <a:xfrm flipV="1">
              <a:off x="3289445" y="4420827"/>
              <a:ext cx="623626" cy="645114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3628537" y="5388498"/>
              <a:ext cx="894462" cy="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rapezoid 42"/>
            <p:cNvSpPr/>
            <p:nvPr/>
          </p:nvSpPr>
          <p:spPr>
            <a:xfrm>
              <a:off x="4439358" y="5024708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Arrow Connector 43"/>
            <p:cNvCxnSpPr>
              <a:stCxn id="43" idx="0"/>
            </p:cNvCxnSpPr>
            <p:nvPr/>
          </p:nvCxnSpPr>
          <p:spPr>
            <a:xfrm flipH="1" flipV="1">
              <a:off x="4720060" y="4420827"/>
              <a:ext cx="120751" cy="603881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43" idx="0"/>
            </p:cNvCxnSpPr>
            <p:nvPr/>
          </p:nvCxnSpPr>
          <p:spPr>
            <a:xfrm flipV="1">
              <a:off x="4840811" y="4420828"/>
              <a:ext cx="266119" cy="60388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5150710" y="5388498"/>
              <a:ext cx="894462" cy="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rapezoid 46"/>
            <p:cNvSpPr/>
            <p:nvPr/>
          </p:nvSpPr>
          <p:spPr>
            <a:xfrm>
              <a:off x="5954892" y="5038624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Arrow Connector 47"/>
            <p:cNvCxnSpPr>
              <a:stCxn id="47" idx="0"/>
            </p:cNvCxnSpPr>
            <p:nvPr/>
          </p:nvCxnSpPr>
          <p:spPr>
            <a:xfrm flipH="1" flipV="1">
              <a:off x="6235594" y="4434743"/>
              <a:ext cx="120751" cy="603881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47" idx="0"/>
            </p:cNvCxnSpPr>
            <p:nvPr/>
          </p:nvCxnSpPr>
          <p:spPr>
            <a:xfrm flipV="1">
              <a:off x="6356345" y="4434744"/>
              <a:ext cx="543637" cy="60388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Arrow Connector 49"/>
          <p:cNvCxnSpPr/>
          <p:nvPr/>
        </p:nvCxnSpPr>
        <p:spPr>
          <a:xfrm flipH="1" flipV="1">
            <a:off x="4865643" y="2860079"/>
            <a:ext cx="1654063" cy="1217519"/>
          </a:xfrm>
          <a:prstGeom prst="straightConnector1">
            <a:avLst/>
          </a:prstGeom>
          <a:ln w="57150" cmpd="sng">
            <a:solidFill>
              <a:srgbClr val="4576A3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5577014" y="2718800"/>
            <a:ext cx="3928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3"/>
                </a:solidFill>
              </a:rPr>
              <a:t>?</a:t>
            </a:r>
            <a:endParaRPr lang="en-US" sz="4000" b="1" dirty="0">
              <a:solidFill>
                <a:schemeClr val="accent3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267514" y="4717819"/>
            <a:ext cx="2510905" cy="159131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6540008" y="4936808"/>
            <a:ext cx="2142406" cy="256376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6997428" y="5973352"/>
            <a:ext cx="1145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Process C</a:t>
            </a:r>
            <a:endParaRPr lang="en-US" dirty="0"/>
          </a:p>
        </p:txBody>
      </p:sp>
      <p:grpSp>
        <p:nvGrpSpPr>
          <p:cNvPr id="55" name="Group 54"/>
          <p:cNvGrpSpPr>
            <a:grpSpLocks noChangeAspect="1"/>
          </p:cNvGrpSpPr>
          <p:nvPr/>
        </p:nvGrpSpPr>
        <p:grpSpPr>
          <a:xfrm>
            <a:off x="6529848" y="4936808"/>
            <a:ext cx="2152566" cy="892688"/>
            <a:chOff x="2887992" y="3956906"/>
            <a:chExt cx="4011990" cy="1663807"/>
          </a:xfrm>
        </p:grpSpPr>
        <p:sp>
          <p:nvSpPr>
            <p:cNvPr id="56" name="Rectangle 55"/>
            <p:cNvSpPr/>
            <p:nvPr/>
          </p:nvSpPr>
          <p:spPr>
            <a:xfrm>
              <a:off x="6191800" y="3970822"/>
              <a:ext cx="708182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676266" y="3956906"/>
              <a:ext cx="474444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17188" y="3975347"/>
              <a:ext cx="948888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rapezoid 58"/>
            <p:cNvSpPr/>
            <p:nvPr/>
          </p:nvSpPr>
          <p:spPr>
            <a:xfrm>
              <a:off x="2887992" y="5065941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Arrow Connector 59"/>
            <p:cNvCxnSpPr>
              <a:stCxn id="59" idx="0"/>
            </p:cNvCxnSpPr>
            <p:nvPr/>
          </p:nvCxnSpPr>
          <p:spPr>
            <a:xfrm flipH="1" flipV="1">
              <a:off x="2917188" y="4420827"/>
              <a:ext cx="372257" cy="645114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>
              <a:stCxn id="59" idx="0"/>
            </p:cNvCxnSpPr>
            <p:nvPr/>
          </p:nvCxnSpPr>
          <p:spPr>
            <a:xfrm flipV="1">
              <a:off x="3289445" y="4420827"/>
              <a:ext cx="623626" cy="645114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>
              <a:off x="3628537" y="5388498"/>
              <a:ext cx="894462" cy="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rapezoid 62"/>
            <p:cNvSpPr/>
            <p:nvPr/>
          </p:nvSpPr>
          <p:spPr>
            <a:xfrm>
              <a:off x="4439358" y="5024708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4" name="Straight Arrow Connector 63"/>
            <p:cNvCxnSpPr>
              <a:stCxn id="63" idx="0"/>
            </p:cNvCxnSpPr>
            <p:nvPr/>
          </p:nvCxnSpPr>
          <p:spPr>
            <a:xfrm flipH="1" flipV="1">
              <a:off x="4720060" y="4420827"/>
              <a:ext cx="120751" cy="603881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63" idx="0"/>
            </p:cNvCxnSpPr>
            <p:nvPr/>
          </p:nvCxnSpPr>
          <p:spPr>
            <a:xfrm flipV="1">
              <a:off x="4840811" y="4420828"/>
              <a:ext cx="266119" cy="60388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>
            <a:xfrm>
              <a:off x="5150710" y="5388498"/>
              <a:ext cx="894462" cy="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rapezoid 66"/>
            <p:cNvSpPr/>
            <p:nvPr/>
          </p:nvSpPr>
          <p:spPr>
            <a:xfrm>
              <a:off x="5954892" y="5038624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8" name="Straight Arrow Connector 67"/>
            <p:cNvCxnSpPr>
              <a:stCxn id="67" idx="0"/>
            </p:cNvCxnSpPr>
            <p:nvPr/>
          </p:nvCxnSpPr>
          <p:spPr>
            <a:xfrm flipH="1" flipV="1">
              <a:off x="6235594" y="4434743"/>
              <a:ext cx="120751" cy="603881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stCxn id="67" idx="0"/>
            </p:cNvCxnSpPr>
            <p:nvPr/>
          </p:nvCxnSpPr>
          <p:spPr>
            <a:xfrm flipV="1">
              <a:off x="6356345" y="4434744"/>
              <a:ext cx="543637" cy="60388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Straight Arrow Connector 69"/>
          <p:cNvCxnSpPr/>
          <p:nvPr/>
        </p:nvCxnSpPr>
        <p:spPr>
          <a:xfrm flipH="1" flipV="1">
            <a:off x="4510870" y="3170310"/>
            <a:ext cx="1975185" cy="2673786"/>
          </a:xfrm>
          <a:prstGeom prst="straightConnector1">
            <a:avLst/>
          </a:prstGeom>
          <a:ln w="57150" cmpd="sng">
            <a:solidFill>
              <a:srgbClr val="4576A3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577014" y="4009933"/>
            <a:ext cx="3928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3"/>
                </a:solidFill>
              </a:rPr>
              <a:t>?</a:t>
            </a:r>
            <a:endParaRPr lang="en-US" sz="4000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04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542 -0.39588 " pathEditMode="relative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9" grpId="0"/>
      <p:bldP spid="10" grpId="0" animBg="1"/>
      <p:bldP spid="11" grpId="0" animBg="1"/>
      <p:bldP spid="12" grpId="0"/>
      <p:bldP spid="31" grpId="0"/>
      <p:bldP spid="32" grpId="0" animBg="1"/>
      <p:bldP spid="33" grpId="0" animBg="1"/>
      <p:bldP spid="34" grpId="0"/>
      <p:bldP spid="51" grpId="0"/>
      <p:bldP spid="52" grpId="0" animBg="1"/>
      <p:bldP spid="53" grpId="0" animBg="1"/>
      <p:bldP spid="54" grpId="0"/>
      <p:bldP spid="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Logical View</a:t>
            </a:r>
            <a:endParaRPr lang="en-US" dirty="0"/>
          </a:p>
        </p:txBody>
      </p:sp>
      <p:sp>
        <p:nvSpPr>
          <p:cNvPr id="4" name="Can 3"/>
          <p:cNvSpPr/>
          <p:nvPr/>
        </p:nvSpPr>
        <p:spPr>
          <a:xfrm>
            <a:off x="788308" y="4911458"/>
            <a:ext cx="1197059" cy="1109543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Disk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Snip Single Corner Rectangle 4"/>
          <p:cNvSpPr/>
          <p:nvPr/>
        </p:nvSpPr>
        <p:spPr>
          <a:xfrm>
            <a:off x="372263" y="1978900"/>
            <a:ext cx="1014581" cy="773761"/>
          </a:xfrm>
          <a:prstGeom prst="snip1Rect">
            <a:avLst/>
          </a:prstGeom>
          <a:solidFill>
            <a:srgbClr val="6792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Hello!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gular Pentagon 5"/>
          <p:cNvSpPr/>
          <p:nvPr/>
        </p:nvSpPr>
        <p:spPr>
          <a:xfrm>
            <a:off x="3167836" y="1816416"/>
            <a:ext cx="1795589" cy="1372330"/>
          </a:xfrm>
          <a:prstGeom prst="pentagon">
            <a:avLst/>
          </a:prstGeom>
          <a:solidFill>
            <a:srgbClr val="6792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Foo.txt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inode</a:t>
            </a:r>
            <a:endParaRPr lang="en-US" sz="2400" dirty="0"/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1386844" y="2371187"/>
            <a:ext cx="1620411" cy="14600"/>
          </a:xfrm>
          <a:prstGeom prst="straightConnector1">
            <a:avLst/>
          </a:prstGeom>
          <a:ln w="57150" cmpd="sng">
            <a:solidFill>
              <a:schemeClr val="accent5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256117" y="1728822"/>
            <a:ext cx="3928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5"/>
                </a:solidFill>
              </a:rPr>
              <a:t>?</a:t>
            </a:r>
            <a:endParaRPr lang="en-US" sz="4000" b="1" dirty="0">
              <a:solidFill>
                <a:schemeClr val="accent5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96585" y="1268760"/>
            <a:ext cx="2820336" cy="159131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578509" y="1487749"/>
            <a:ext cx="2142406" cy="256376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035929" y="2524293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Process A</a:t>
            </a:r>
            <a:endParaRPr lang="en-US" dirty="0"/>
          </a:p>
        </p:txBody>
      </p:sp>
      <p:grpSp>
        <p:nvGrpSpPr>
          <p:cNvPr id="29" name="Group 28"/>
          <p:cNvGrpSpPr>
            <a:grpSpLocks noChangeAspect="1"/>
          </p:cNvGrpSpPr>
          <p:nvPr/>
        </p:nvGrpSpPr>
        <p:grpSpPr>
          <a:xfrm>
            <a:off x="6568349" y="1487749"/>
            <a:ext cx="2152566" cy="892688"/>
            <a:chOff x="2887992" y="3956906"/>
            <a:chExt cx="4011990" cy="1663807"/>
          </a:xfrm>
        </p:grpSpPr>
        <p:sp>
          <p:nvSpPr>
            <p:cNvPr id="13" name="Rectangle 12"/>
            <p:cNvSpPr/>
            <p:nvPr/>
          </p:nvSpPr>
          <p:spPr>
            <a:xfrm>
              <a:off x="6191800" y="3970822"/>
              <a:ext cx="708182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76266" y="3956906"/>
              <a:ext cx="474444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917188" y="3975347"/>
              <a:ext cx="948888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rapezoid 15"/>
            <p:cNvSpPr/>
            <p:nvPr/>
          </p:nvSpPr>
          <p:spPr>
            <a:xfrm>
              <a:off x="2887992" y="5065941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Arrow Connector 16"/>
            <p:cNvCxnSpPr>
              <a:stCxn id="16" idx="0"/>
            </p:cNvCxnSpPr>
            <p:nvPr/>
          </p:nvCxnSpPr>
          <p:spPr>
            <a:xfrm flipH="1" flipV="1">
              <a:off x="2917188" y="4420827"/>
              <a:ext cx="372257" cy="645114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6" idx="0"/>
            </p:cNvCxnSpPr>
            <p:nvPr/>
          </p:nvCxnSpPr>
          <p:spPr>
            <a:xfrm flipV="1">
              <a:off x="3289445" y="4420827"/>
              <a:ext cx="623626" cy="645114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3628537" y="5388498"/>
              <a:ext cx="894462" cy="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rapezoid 21"/>
            <p:cNvSpPr/>
            <p:nvPr/>
          </p:nvSpPr>
          <p:spPr>
            <a:xfrm>
              <a:off x="4439358" y="5024708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Arrow Connector 22"/>
            <p:cNvCxnSpPr>
              <a:stCxn id="22" idx="0"/>
            </p:cNvCxnSpPr>
            <p:nvPr/>
          </p:nvCxnSpPr>
          <p:spPr>
            <a:xfrm flipH="1" flipV="1">
              <a:off x="4720060" y="4420827"/>
              <a:ext cx="120751" cy="603881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2" idx="0"/>
            </p:cNvCxnSpPr>
            <p:nvPr/>
          </p:nvCxnSpPr>
          <p:spPr>
            <a:xfrm flipV="1">
              <a:off x="4840811" y="4420828"/>
              <a:ext cx="266119" cy="60388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5150710" y="5388498"/>
              <a:ext cx="894462" cy="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rapezoid 25"/>
            <p:cNvSpPr/>
            <p:nvPr/>
          </p:nvSpPr>
          <p:spPr>
            <a:xfrm>
              <a:off x="5954892" y="5038624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Arrow Connector 26"/>
            <p:cNvCxnSpPr>
              <a:stCxn id="26" idx="0"/>
            </p:cNvCxnSpPr>
            <p:nvPr/>
          </p:nvCxnSpPr>
          <p:spPr>
            <a:xfrm flipH="1" flipV="1">
              <a:off x="6235594" y="4434743"/>
              <a:ext cx="120751" cy="603881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6" idx="0"/>
            </p:cNvCxnSpPr>
            <p:nvPr/>
          </p:nvCxnSpPr>
          <p:spPr>
            <a:xfrm flipV="1">
              <a:off x="6356345" y="4434744"/>
              <a:ext cx="543637" cy="60388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Straight Arrow Connector 29"/>
          <p:cNvCxnSpPr>
            <a:stCxn id="73" idx="1"/>
          </p:cNvCxnSpPr>
          <p:nvPr/>
        </p:nvCxnSpPr>
        <p:spPr>
          <a:xfrm flipH="1">
            <a:off x="4904145" y="2143654"/>
            <a:ext cx="1203582" cy="236783"/>
          </a:xfrm>
          <a:prstGeom prst="straightConnector1">
            <a:avLst/>
          </a:prstGeom>
          <a:ln w="57150" cmpd="sng">
            <a:solidFill>
              <a:srgbClr val="4576A3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773417" y="1738072"/>
            <a:ext cx="1846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b="1" dirty="0">
              <a:solidFill>
                <a:schemeClr val="accent3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991735" y="2951321"/>
            <a:ext cx="2820336" cy="159131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6573659" y="3170310"/>
            <a:ext cx="2142406" cy="256376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7031079" y="4206854"/>
            <a:ext cx="1128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Process B</a:t>
            </a:r>
            <a:endParaRPr lang="en-US" dirty="0"/>
          </a:p>
        </p:txBody>
      </p:sp>
      <p:grpSp>
        <p:nvGrpSpPr>
          <p:cNvPr id="35" name="Group 34"/>
          <p:cNvGrpSpPr>
            <a:grpSpLocks noChangeAspect="1"/>
          </p:cNvGrpSpPr>
          <p:nvPr/>
        </p:nvGrpSpPr>
        <p:grpSpPr>
          <a:xfrm>
            <a:off x="6563499" y="3170310"/>
            <a:ext cx="2152566" cy="892688"/>
            <a:chOff x="2887992" y="3956906"/>
            <a:chExt cx="4011990" cy="1663807"/>
          </a:xfrm>
        </p:grpSpPr>
        <p:sp>
          <p:nvSpPr>
            <p:cNvPr id="36" name="Rectangle 35"/>
            <p:cNvSpPr/>
            <p:nvPr/>
          </p:nvSpPr>
          <p:spPr>
            <a:xfrm>
              <a:off x="6191800" y="3970822"/>
              <a:ext cx="708182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676266" y="3956906"/>
              <a:ext cx="474444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2917188" y="3975347"/>
              <a:ext cx="948888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rapezoid 38"/>
            <p:cNvSpPr/>
            <p:nvPr/>
          </p:nvSpPr>
          <p:spPr>
            <a:xfrm>
              <a:off x="2887992" y="5065941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Arrow Connector 39"/>
            <p:cNvCxnSpPr>
              <a:stCxn id="39" idx="0"/>
            </p:cNvCxnSpPr>
            <p:nvPr/>
          </p:nvCxnSpPr>
          <p:spPr>
            <a:xfrm flipH="1" flipV="1">
              <a:off x="2917188" y="4420827"/>
              <a:ext cx="372257" cy="645114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9" idx="0"/>
            </p:cNvCxnSpPr>
            <p:nvPr/>
          </p:nvCxnSpPr>
          <p:spPr>
            <a:xfrm flipV="1">
              <a:off x="3289445" y="4420827"/>
              <a:ext cx="623626" cy="645114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3628537" y="5388498"/>
              <a:ext cx="894462" cy="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rapezoid 42"/>
            <p:cNvSpPr/>
            <p:nvPr/>
          </p:nvSpPr>
          <p:spPr>
            <a:xfrm>
              <a:off x="4439358" y="5024708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Arrow Connector 43"/>
            <p:cNvCxnSpPr>
              <a:stCxn id="43" idx="0"/>
            </p:cNvCxnSpPr>
            <p:nvPr/>
          </p:nvCxnSpPr>
          <p:spPr>
            <a:xfrm flipH="1" flipV="1">
              <a:off x="4720060" y="4420827"/>
              <a:ext cx="120751" cy="603881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43" idx="0"/>
            </p:cNvCxnSpPr>
            <p:nvPr/>
          </p:nvCxnSpPr>
          <p:spPr>
            <a:xfrm flipV="1">
              <a:off x="4840811" y="4420828"/>
              <a:ext cx="266119" cy="60388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5150710" y="5388498"/>
              <a:ext cx="894462" cy="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rapezoid 46"/>
            <p:cNvSpPr/>
            <p:nvPr/>
          </p:nvSpPr>
          <p:spPr>
            <a:xfrm>
              <a:off x="5954892" y="5038624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Arrow Connector 47"/>
            <p:cNvCxnSpPr>
              <a:stCxn id="47" idx="0"/>
            </p:cNvCxnSpPr>
            <p:nvPr/>
          </p:nvCxnSpPr>
          <p:spPr>
            <a:xfrm flipH="1" flipV="1">
              <a:off x="6235594" y="4434743"/>
              <a:ext cx="120751" cy="603881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47" idx="0"/>
            </p:cNvCxnSpPr>
            <p:nvPr/>
          </p:nvCxnSpPr>
          <p:spPr>
            <a:xfrm flipV="1">
              <a:off x="6356345" y="4434744"/>
              <a:ext cx="543637" cy="60388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Arrow Connector 49"/>
          <p:cNvCxnSpPr/>
          <p:nvPr/>
        </p:nvCxnSpPr>
        <p:spPr>
          <a:xfrm flipH="1" flipV="1">
            <a:off x="4865644" y="2860080"/>
            <a:ext cx="1242083" cy="1188262"/>
          </a:xfrm>
          <a:prstGeom prst="straightConnector1">
            <a:avLst/>
          </a:prstGeom>
          <a:ln w="57150" cmpd="sng">
            <a:solidFill>
              <a:srgbClr val="4576A3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5958084" y="4717819"/>
            <a:ext cx="2820336" cy="159131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6540008" y="4936808"/>
            <a:ext cx="2142406" cy="256376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6997428" y="5973352"/>
            <a:ext cx="1145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Process C</a:t>
            </a:r>
            <a:endParaRPr lang="en-US" dirty="0"/>
          </a:p>
        </p:txBody>
      </p:sp>
      <p:grpSp>
        <p:nvGrpSpPr>
          <p:cNvPr id="55" name="Group 54"/>
          <p:cNvGrpSpPr>
            <a:grpSpLocks noChangeAspect="1"/>
          </p:cNvGrpSpPr>
          <p:nvPr/>
        </p:nvGrpSpPr>
        <p:grpSpPr>
          <a:xfrm>
            <a:off x="6529848" y="4936808"/>
            <a:ext cx="2152566" cy="892688"/>
            <a:chOff x="2887992" y="3956906"/>
            <a:chExt cx="4011990" cy="1663807"/>
          </a:xfrm>
        </p:grpSpPr>
        <p:sp>
          <p:nvSpPr>
            <p:cNvPr id="56" name="Rectangle 55"/>
            <p:cNvSpPr/>
            <p:nvPr/>
          </p:nvSpPr>
          <p:spPr>
            <a:xfrm>
              <a:off x="6191800" y="3970822"/>
              <a:ext cx="708182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676266" y="3956906"/>
              <a:ext cx="474444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17188" y="3975347"/>
              <a:ext cx="948888" cy="445480"/>
            </a:xfrm>
            <a:prstGeom prst="rect">
              <a:avLst/>
            </a:prstGeom>
            <a:solidFill>
              <a:srgbClr val="4576A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rapezoid 58"/>
            <p:cNvSpPr/>
            <p:nvPr/>
          </p:nvSpPr>
          <p:spPr>
            <a:xfrm>
              <a:off x="2887992" y="5065941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Arrow Connector 59"/>
            <p:cNvCxnSpPr>
              <a:stCxn id="59" idx="0"/>
            </p:cNvCxnSpPr>
            <p:nvPr/>
          </p:nvCxnSpPr>
          <p:spPr>
            <a:xfrm flipH="1" flipV="1">
              <a:off x="2917188" y="4420827"/>
              <a:ext cx="372257" cy="645114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>
              <a:stCxn id="59" idx="0"/>
            </p:cNvCxnSpPr>
            <p:nvPr/>
          </p:nvCxnSpPr>
          <p:spPr>
            <a:xfrm flipV="1">
              <a:off x="3289445" y="4420827"/>
              <a:ext cx="623626" cy="645114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>
              <a:off x="3628537" y="5388498"/>
              <a:ext cx="894462" cy="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rapezoid 62"/>
            <p:cNvSpPr/>
            <p:nvPr/>
          </p:nvSpPr>
          <p:spPr>
            <a:xfrm>
              <a:off x="4439358" y="5024708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4" name="Straight Arrow Connector 63"/>
            <p:cNvCxnSpPr>
              <a:stCxn id="63" idx="0"/>
            </p:cNvCxnSpPr>
            <p:nvPr/>
          </p:nvCxnSpPr>
          <p:spPr>
            <a:xfrm flipH="1" flipV="1">
              <a:off x="4720060" y="4420827"/>
              <a:ext cx="120751" cy="603881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63" idx="0"/>
            </p:cNvCxnSpPr>
            <p:nvPr/>
          </p:nvCxnSpPr>
          <p:spPr>
            <a:xfrm flipV="1">
              <a:off x="4840811" y="4420828"/>
              <a:ext cx="266119" cy="60388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>
            <a:xfrm>
              <a:off x="5150710" y="5388498"/>
              <a:ext cx="894462" cy="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rapezoid 66"/>
            <p:cNvSpPr/>
            <p:nvPr/>
          </p:nvSpPr>
          <p:spPr>
            <a:xfrm>
              <a:off x="5954892" y="5038624"/>
              <a:ext cx="802905" cy="554772"/>
            </a:xfrm>
            <a:prstGeom prst="trapezoi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8" name="Straight Arrow Connector 67"/>
            <p:cNvCxnSpPr>
              <a:stCxn id="67" idx="0"/>
            </p:cNvCxnSpPr>
            <p:nvPr/>
          </p:nvCxnSpPr>
          <p:spPr>
            <a:xfrm flipH="1" flipV="1">
              <a:off x="6235594" y="4434743"/>
              <a:ext cx="120751" cy="603881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stCxn id="67" idx="0"/>
            </p:cNvCxnSpPr>
            <p:nvPr/>
          </p:nvCxnSpPr>
          <p:spPr>
            <a:xfrm flipV="1">
              <a:off x="6356345" y="4434744"/>
              <a:ext cx="543637" cy="603880"/>
            </a:xfrm>
            <a:prstGeom prst="straightConnector1">
              <a:avLst/>
            </a:prstGeom>
            <a:ln w="44450"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Straight Arrow Connector 69"/>
          <p:cNvCxnSpPr/>
          <p:nvPr/>
        </p:nvCxnSpPr>
        <p:spPr>
          <a:xfrm flipH="1" flipV="1">
            <a:off x="4510871" y="3170311"/>
            <a:ext cx="1488470" cy="2005512"/>
          </a:xfrm>
          <a:prstGeom prst="straightConnector1">
            <a:avLst/>
          </a:prstGeom>
          <a:ln w="57150" cmpd="sng">
            <a:solidFill>
              <a:srgbClr val="4576A3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6107727" y="1579461"/>
            <a:ext cx="222284" cy="1006643"/>
          </a:xfrm>
          <a:prstGeom prst="rect">
            <a:avLst/>
          </a:prstGeom>
          <a:noFill/>
          <a:ln w="28575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6107727" y="1816416"/>
            <a:ext cx="222284" cy="0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6107727" y="2358314"/>
            <a:ext cx="222284" cy="0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6107727" y="2046061"/>
            <a:ext cx="222284" cy="195186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5" name="Straight Arrow Connector 74"/>
          <p:cNvCxnSpPr>
            <a:stCxn id="16" idx="1"/>
          </p:cNvCxnSpPr>
          <p:nvPr/>
        </p:nvCxnSpPr>
        <p:spPr>
          <a:xfrm flipH="1" flipV="1">
            <a:off x="6285734" y="2179052"/>
            <a:ext cx="319822" cy="52558"/>
          </a:xfrm>
          <a:prstGeom prst="straightConnector1">
            <a:avLst/>
          </a:prstGeom>
          <a:ln w="57150" cmpd="sng">
            <a:solidFill>
              <a:srgbClr val="603E0E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6148985" y="3249478"/>
            <a:ext cx="222284" cy="1006643"/>
          </a:xfrm>
          <a:prstGeom prst="rect">
            <a:avLst/>
          </a:prstGeom>
          <a:noFill/>
          <a:ln w="28575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Connector 78"/>
          <p:cNvCxnSpPr/>
          <p:nvPr/>
        </p:nvCxnSpPr>
        <p:spPr>
          <a:xfrm>
            <a:off x="6148985" y="3486433"/>
            <a:ext cx="222284" cy="0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6148985" y="3736351"/>
            <a:ext cx="222284" cy="0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6148985" y="4066454"/>
            <a:ext cx="222284" cy="195186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5729140" y="5187131"/>
            <a:ext cx="1846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b="1" dirty="0">
              <a:solidFill>
                <a:schemeClr val="accent3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6063450" y="5028520"/>
            <a:ext cx="222284" cy="1006643"/>
          </a:xfrm>
          <a:prstGeom prst="rect">
            <a:avLst/>
          </a:prstGeom>
          <a:noFill/>
          <a:ln w="28575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4" name="Straight Connector 83"/>
          <p:cNvCxnSpPr/>
          <p:nvPr/>
        </p:nvCxnSpPr>
        <p:spPr>
          <a:xfrm>
            <a:off x="6063450" y="5542856"/>
            <a:ext cx="222284" cy="0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6063450" y="5807373"/>
            <a:ext cx="222284" cy="0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6081156" y="5056396"/>
            <a:ext cx="222284" cy="195186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0" name="Straight Arrow Connector 89"/>
          <p:cNvCxnSpPr/>
          <p:nvPr/>
        </p:nvCxnSpPr>
        <p:spPr>
          <a:xfrm flipH="1" flipV="1">
            <a:off x="6337143" y="4070122"/>
            <a:ext cx="319822" cy="52558"/>
          </a:xfrm>
          <a:prstGeom prst="straightConnector1">
            <a:avLst/>
          </a:prstGeom>
          <a:ln w="57150" cmpd="sng">
            <a:solidFill>
              <a:srgbClr val="603E0E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59" idx="1"/>
          </p:cNvCxnSpPr>
          <p:nvPr/>
        </p:nvCxnSpPr>
        <p:spPr>
          <a:xfrm flipH="1" flipV="1">
            <a:off x="6218896" y="5255644"/>
            <a:ext cx="348159" cy="425025"/>
          </a:xfrm>
          <a:prstGeom prst="straightConnector1">
            <a:avLst/>
          </a:prstGeom>
          <a:ln w="57150" cmpd="sng">
            <a:solidFill>
              <a:schemeClr val="accent6">
                <a:lumMod val="50000"/>
              </a:schemeClr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Oval Callout 92"/>
          <p:cNvSpPr/>
          <p:nvPr/>
        </p:nvSpPr>
        <p:spPr>
          <a:xfrm>
            <a:off x="2256117" y="4576185"/>
            <a:ext cx="2648029" cy="1458977"/>
          </a:xfrm>
          <a:prstGeom prst="wedgeEllipseCallout">
            <a:avLst>
              <a:gd name="adj1" fmla="val 102405"/>
              <a:gd name="adj2" fmla="val -814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File Descriptor Table</a:t>
            </a:r>
            <a:endParaRPr lang="en-US" sz="2800" dirty="0"/>
          </a:p>
        </p:txBody>
      </p:sp>
      <p:sp>
        <p:nvSpPr>
          <p:cNvPr id="94" name="Oval Callout 93"/>
          <p:cNvSpPr/>
          <p:nvPr/>
        </p:nvSpPr>
        <p:spPr>
          <a:xfrm>
            <a:off x="1862842" y="3083663"/>
            <a:ext cx="2648029" cy="1458977"/>
          </a:xfrm>
          <a:prstGeom prst="wedgeEllipseCallout">
            <a:avLst>
              <a:gd name="adj1" fmla="val 107918"/>
              <a:gd name="adj2" fmla="val 1987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FDs are process-specific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64058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  <p:bldP spid="9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Tracking Inode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data structure to use for an inode?</a:t>
            </a:r>
          </a:p>
          <a:p>
            <a:pPr lvl="1"/>
            <a:r>
              <a:rPr lang="en-US" dirty="0" smtClean="0"/>
              <a:t>No page tables for files</a:t>
            </a:r>
          </a:p>
          <a:p>
            <a:r>
              <a:rPr lang="en-US" dirty="0" smtClean="0"/>
              <a:t>Ex: What page stores the first 4k of file “foo”</a:t>
            </a:r>
          </a:p>
          <a:p>
            <a:endParaRPr lang="en-US" dirty="0" smtClean="0"/>
          </a:p>
          <a:p>
            <a:r>
              <a:rPr lang="en-US" dirty="0" smtClean="0"/>
              <a:t>What data structure to use?</a:t>
            </a:r>
          </a:p>
          <a:p>
            <a:pPr lvl="1"/>
            <a:r>
              <a:rPr lang="en-US" dirty="0" smtClean="0"/>
              <a:t>Hint: Files can be small or very, very large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91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The Radix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space-optimized </a:t>
            </a:r>
            <a:r>
              <a:rPr lang="en-US" dirty="0" err="1" smtClean="0"/>
              <a:t>trie</a:t>
            </a:r>
            <a:endParaRPr lang="en-US" dirty="0" smtClean="0"/>
          </a:p>
          <a:p>
            <a:pPr lvl="1"/>
            <a:r>
              <a:rPr lang="en-US" dirty="0" err="1" smtClean="0"/>
              <a:t>Trie</a:t>
            </a:r>
            <a:r>
              <a:rPr lang="en-US" dirty="0" smtClean="0"/>
              <a:t> without key in each node</a:t>
            </a:r>
          </a:p>
          <a:p>
            <a:pPr lvl="2"/>
            <a:r>
              <a:rPr lang="en-US" dirty="0" smtClean="0"/>
              <a:t>Traversal of parent(s) builds a prefix</a:t>
            </a:r>
          </a:p>
          <a:p>
            <a:r>
              <a:rPr lang="en-US" dirty="0" smtClean="0"/>
              <a:t>Tree with branching factor k &gt; 2 is fast</a:t>
            </a:r>
          </a:p>
          <a:p>
            <a:pPr lvl="1"/>
            <a:r>
              <a:rPr lang="en-US" dirty="0" smtClean="0"/>
              <a:t>Faster lookup for large files (esp. with tricks)</a:t>
            </a:r>
          </a:p>
          <a:p>
            <a:r>
              <a:rPr lang="en-US" dirty="0"/>
              <a:t>Assume upper bound file size when building</a:t>
            </a:r>
          </a:p>
          <a:p>
            <a:pPr lvl="1"/>
            <a:r>
              <a:rPr lang="en-US" dirty="0"/>
              <a:t>Can rebuild later if we are wrong</a:t>
            </a:r>
          </a:p>
          <a:p>
            <a:r>
              <a:rPr lang="en-US" dirty="0"/>
              <a:t>Ex: Max size is 256k, branching factor (k) = 64</a:t>
            </a:r>
          </a:p>
          <a:p>
            <a:r>
              <a:rPr lang="en-US" dirty="0"/>
              <a:t>256k / 4k pages = 64 pages</a:t>
            </a:r>
          </a:p>
          <a:p>
            <a:pPr lvl="1"/>
            <a:r>
              <a:rPr lang="en-US" dirty="0"/>
              <a:t>Need a radix tree of height 1 to represent these </a:t>
            </a:r>
            <a:r>
              <a:rPr lang="en-US" dirty="0" smtClean="0"/>
              <a:t>pages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51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Tree of height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Root has 64 slots, can be null or a pointer to a page</a:t>
            </a:r>
          </a:p>
          <a:p>
            <a:r>
              <a:rPr lang="en-US" dirty="0" smtClean="0"/>
              <a:t>Lookup address X:</a:t>
            </a:r>
          </a:p>
          <a:p>
            <a:pPr lvl="1"/>
            <a:r>
              <a:rPr lang="en-US" dirty="0" smtClean="0"/>
              <a:t>Shift off low 12 bits (offset within page)</a:t>
            </a:r>
          </a:p>
          <a:p>
            <a:pPr lvl="1"/>
            <a:r>
              <a:rPr lang="en-US" dirty="0" smtClean="0"/>
              <a:t>Use next 6 bits as an index into these slots (2</a:t>
            </a:r>
            <a:r>
              <a:rPr lang="en-US" baseline="30000" dirty="0" smtClean="0"/>
              <a:t>6</a:t>
            </a:r>
            <a:r>
              <a:rPr lang="en-US" dirty="0" smtClean="0"/>
              <a:t> = 64)</a:t>
            </a:r>
          </a:p>
          <a:p>
            <a:pPr lvl="1"/>
            <a:r>
              <a:rPr lang="en-US" dirty="0" smtClean="0"/>
              <a:t>If pointer non-null, go to the child node (page)</a:t>
            </a:r>
          </a:p>
          <a:p>
            <a:pPr lvl="1"/>
            <a:r>
              <a:rPr lang="en-US" dirty="0" smtClean="0"/>
              <a:t>If null, page doesn’t exist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71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Tree of height 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Shift off low 12 bits</a:t>
            </a:r>
          </a:p>
          <a:p>
            <a:r>
              <a:rPr lang="en-US" dirty="0" smtClean="0"/>
              <a:t>At each child, shift off 6 bits from middle</a:t>
            </a:r>
            <a:br>
              <a:rPr lang="en-US" dirty="0" smtClean="0"/>
            </a:br>
            <a:r>
              <a:rPr lang="en-US" dirty="0" smtClean="0"/>
              <a:t>     … (starting at 6 * (distance to the bottom – 1) bits)</a:t>
            </a:r>
          </a:p>
          <a:p>
            <a:pPr lvl="1"/>
            <a:r>
              <a:rPr lang="en-US" dirty="0" smtClean="0"/>
              <a:t>To find which of the 64 potential children to go to</a:t>
            </a:r>
          </a:p>
          <a:p>
            <a:pPr lvl="1"/>
            <a:r>
              <a:rPr lang="en-US" dirty="0" smtClean="0"/>
              <a:t>Fixed height to figure out where to stop (use bits for offset)</a:t>
            </a:r>
          </a:p>
          <a:p>
            <a:r>
              <a:rPr lang="en-US" dirty="0" smtClean="0"/>
              <a:t>Observations:</a:t>
            </a:r>
          </a:p>
          <a:p>
            <a:pPr lvl="1"/>
            <a:r>
              <a:rPr lang="en-US" dirty="0" smtClean="0"/>
              <a:t>“Key” at each node implicit based on position in tree</a:t>
            </a:r>
          </a:p>
          <a:p>
            <a:pPr lvl="1"/>
            <a:r>
              <a:rPr lang="en-US" dirty="0" smtClean="0"/>
              <a:t>Lookup time constant in height of tree</a:t>
            </a:r>
          </a:p>
          <a:p>
            <a:pPr lvl="2"/>
            <a:r>
              <a:rPr lang="en-US" dirty="0" smtClean="0"/>
              <a:t>In a general-purpose radix tree, may have to check all k children</a:t>
            </a:r>
          </a:p>
          <a:p>
            <a:pPr lvl="3"/>
            <a:r>
              <a:rPr lang="en-US" dirty="0" smtClean="0"/>
              <a:t>Higher lookup cost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75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8000"/>
        </a:solidFill>
        <a:ln w="9525" algn="ctr">
          <a:solidFill>
            <a:schemeClr val="tx1"/>
          </a:solidFill>
          <a:miter lim="800000"/>
          <a:headEnd/>
          <a:tailEnd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a:spPr>
      <a:bodyPr wrap="square" anchor="ctr"/>
      <a:lstStyle>
        <a:defPPr algn="ctr" fontAlgn="base">
          <a:spcBef>
            <a:spcPct val="0"/>
          </a:spcBef>
          <a:spcAft>
            <a:spcPct val="0"/>
          </a:spcAft>
          <a:defRPr sz="1600" dirty="0" smtClean="0">
            <a:solidFill>
              <a:srgbClr val="000000"/>
            </a:solidFill>
            <a:latin typeface="Gill Sans MT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73695</TotalTime>
  <Words>1016</Words>
  <Application>Microsoft Office PowerPoint</Application>
  <PresentationFormat>On-screen Show (4:3)</PresentationFormat>
  <Paragraphs>184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Courier New</vt:lpstr>
      <vt:lpstr>Office Theme</vt:lpstr>
      <vt:lpstr>CSE 506: Operating Systems</vt:lpstr>
      <vt:lpstr>Address Space Abstraction</vt:lpstr>
      <vt:lpstr>Types of Address Spaces</vt:lpstr>
      <vt:lpstr>Logical View</vt:lpstr>
      <vt:lpstr>Logical View</vt:lpstr>
      <vt:lpstr>Tracking Inode Pages</vt:lpstr>
      <vt:lpstr>The Radix Tree</vt:lpstr>
      <vt:lpstr>Tree of height 1</vt:lpstr>
      <vt:lpstr>Tree of height n</vt:lpstr>
      <vt:lpstr>Fixed heights</vt:lpstr>
      <vt:lpstr>From “Understanding the Linux Kernel”</vt:lpstr>
      <vt:lpstr>Block Cache (File Address Spaces)</vt:lpstr>
      <vt:lpstr>Logical View</vt:lpstr>
      <vt:lpstr>Reading Block Cache</vt:lpstr>
      <vt:lpstr>Dirty Pages</vt:lpstr>
      <vt:lpstr>Sync System Calls</vt:lpstr>
      <vt:lpstr>How to implement sync?</vt:lpstr>
      <vt:lpstr>How to implement sync?</vt:lpstr>
      <vt:lpstr>FS Organization</vt:lpstr>
      <vt:lpstr>Simple Dirty Traversal</vt:lpstr>
      <vt:lpstr>Asynchronous Flushing</vt:lpstr>
      <vt:lpstr>Writeback to Stable Storage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506: Operating Systems</dc:title>
  <dc:creator>mike</dc:creator>
  <cp:lastModifiedBy>Mike Ferdman</cp:lastModifiedBy>
  <cp:revision>580</cp:revision>
  <cp:lastPrinted>2013-10-02T17:35:11Z</cp:lastPrinted>
  <dcterms:created xsi:type="dcterms:W3CDTF">2012-09-21T01:57:31Z</dcterms:created>
  <dcterms:modified xsi:type="dcterms:W3CDTF">2017-11-21T19:22:41Z</dcterms:modified>
</cp:coreProperties>
</file>