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1790" r:id="rId2"/>
    <p:sldId id="1791" r:id="rId3"/>
    <p:sldId id="1792" r:id="rId4"/>
    <p:sldId id="1793" r:id="rId5"/>
    <p:sldId id="1794" r:id="rId6"/>
    <p:sldId id="1795" r:id="rId7"/>
    <p:sldId id="1796" r:id="rId8"/>
    <p:sldId id="1797" r:id="rId9"/>
    <p:sldId id="1798" r:id="rId10"/>
    <p:sldId id="1800" r:id="rId11"/>
    <p:sldId id="1801" r:id="rId12"/>
    <p:sldId id="1803" r:id="rId13"/>
    <p:sldId id="1804" r:id="rId14"/>
    <p:sldId id="1805" r:id="rId15"/>
    <p:sldId id="1806" r:id="rId16"/>
    <p:sldId id="1807" r:id="rId17"/>
    <p:sldId id="1808" r:id="rId18"/>
    <p:sldId id="1809" r:id="rId19"/>
    <p:sldId id="1810" r:id="rId2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1930"/>
    <a:srgbClr val="FFC000"/>
    <a:srgbClr val="C9E4CD"/>
    <a:srgbClr val="C9BDDA"/>
    <a:srgbClr val="33CCFF"/>
    <a:srgbClr val="0984FF"/>
    <a:srgbClr val="FF2D96"/>
    <a:srgbClr val="3F9FFF"/>
    <a:srgbClr val="FF57AB"/>
    <a:srgbClr val="EA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66" autoAdjust="0"/>
    <p:restoredTop sz="91750" autoAdjust="0"/>
  </p:normalViewPr>
  <p:slideViewPr>
    <p:cSldViewPr>
      <p:cViewPr varScale="1">
        <p:scale>
          <a:sx n="121" d="100"/>
          <a:sy n="121" d="100"/>
        </p:scale>
        <p:origin x="157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331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A00BFCF-8F27-4775-A75C-FAB6C4D28C2C}" type="datetimeFigureOut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7676F42-9BAD-4ADC-9380-BAF04DBAEE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0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3C534-D55E-BB4C-855F-D591140389A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130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0B11-CE1F-5349-A62A-61D3A9E7C5E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924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0B11-CE1F-5349-A62A-61D3A9E7C5E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087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20B11-CE1F-5349-A62A-61D3A9E7C5E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636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5E293-A605-4FB6-9BFC-110B60092B59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3624E-B703-4FD1-89B0-4BBDDAA2E5FA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18542-AE06-4C22-8922-A52DAB7C0A18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E2C17-8E26-4297-8EF6-491A00043300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9C52E-63A8-4C84-9985-03270A252F3E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C0DCD-AEB6-47FF-8022-A003B67B26F8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2E53-FA9B-4592-910E-AF50CEE7CAED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BD406-D19D-4426-AAEA-B8904E4F75C8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2B565-D14C-4122-9DA2-8BCD3E50E6CA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1F38A-A0C5-4944-A8AC-9E6300EA4FE0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0D424-CC18-4C42-AC38-60EB9755B660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692696"/>
            <a:ext cx="8229600" cy="5586021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023F-8602-4CFA-9BC0-C9D43827CD07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A719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692696"/>
            <a:ext cx="914400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40769"/>
            <a:ext cx="8229600" cy="48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9188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D52BC-1BC7-497F-AC4E-CCEFFAAA6529}" type="datetime1">
              <a:rPr lang="en-US" smtClean="0"/>
              <a:pPr/>
              <a:t>11/21/2017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289560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A3DA4-3E46-45AF-808A-D7FF9D1D755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7" descr="PPTbackground_Red.jpg"/>
          <p:cNvPicPr>
            <a:picLocks noChangeAspect="1"/>
          </p:cNvPicPr>
          <p:nvPr/>
        </p:nvPicPr>
        <p:blipFill>
          <a:blip r:embed="rId14" cstate="print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4" descr="SBU horz_2clr_cmyk.eps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18137"/>
            <a:ext cx="2311425" cy="397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0" y="692696"/>
            <a:ext cx="9144000" cy="1588"/>
          </a:xfrm>
          <a:prstGeom prst="line">
            <a:avLst/>
          </a:prstGeom>
          <a:ln w="12700">
            <a:solidFill>
              <a:srgbClr val="A7193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 txBox="1">
            <a:spLocks/>
          </p:cNvSpPr>
          <p:nvPr/>
        </p:nvSpPr>
        <p:spPr>
          <a:xfrm>
            <a:off x="5868144" y="116632"/>
            <a:ext cx="3275856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A7193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CSE506: Operating Systems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A7193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lang="en-US" sz="4400" kern="1200" dirty="0" smtClean="0">
          <a:solidFill>
            <a:srgbClr val="A71930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245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>CSE 506:</a:t>
            </a:r>
            <a:br>
              <a:rPr lang="en-US" sz="5400" b="1" dirty="0" smtClean="0"/>
            </a:br>
            <a:r>
              <a:rPr lang="en-US" sz="5400" b="1" dirty="0" smtClean="0"/>
              <a:t>Operating Systems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759436"/>
            <a:ext cx="9144000" cy="2316588"/>
          </a:xfrm>
        </p:spPr>
        <p:txBody>
          <a:bodyPr>
            <a:normAutofit/>
          </a:bodyPr>
          <a:lstStyle/>
          <a:p>
            <a:pPr>
              <a:spcAft>
                <a:spcPts val="1080"/>
              </a:spcAft>
            </a:pP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Disk Scheduling</a:t>
            </a:r>
          </a:p>
        </p:txBody>
      </p:sp>
    </p:spTree>
    <p:extLst>
      <p:ext uri="{BB962C8B-B14F-4D97-AF65-F5344CB8AC3E}">
        <p14:creationId xmlns:p14="http://schemas.microsoft.com/office/powerpoint/2010/main" val="87204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 key latencies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I/O </a:t>
            </a:r>
            <a:r>
              <a:rPr lang="en-US" dirty="0" smtClean="0"/>
              <a:t>delay: Time to </a:t>
            </a:r>
            <a:r>
              <a:rPr lang="en-US" dirty="0"/>
              <a:t>read/write a </a:t>
            </a:r>
            <a:r>
              <a:rPr lang="en-US" dirty="0" smtClean="0"/>
              <a:t>sector</a:t>
            </a:r>
          </a:p>
          <a:p>
            <a:r>
              <a:rPr lang="en-US" dirty="0" smtClean="0"/>
              <a:t>Rotational </a:t>
            </a:r>
            <a:r>
              <a:rPr lang="en-US" dirty="0"/>
              <a:t>delay:</a:t>
            </a:r>
            <a:r>
              <a:rPr lang="en-US" dirty="0" smtClean="0"/>
              <a:t> Time for track to rotate under head</a:t>
            </a:r>
          </a:p>
          <a:p>
            <a:pPr lvl="1"/>
            <a:r>
              <a:rPr lang="en-US" dirty="0"/>
              <a:t>Note: disk rotates continuously at constant speed</a:t>
            </a:r>
          </a:p>
          <a:p>
            <a:r>
              <a:rPr lang="en-US" dirty="0"/>
              <a:t>Seek delay:</a:t>
            </a:r>
            <a:r>
              <a:rPr lang="en-US" dirty="0" smtClean="0"/>
              <a:t> Time to move disk arm to cylinder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7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Greedy IO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Op. latency is function of arm and cylinder position</a:t>
            </a:r>
          </a:p>
          <a:p>
            <a:r>
              <a:rPr lang="en-US" dirty="0" smtClean="0"/>
              <a:t>Each request changes these values</a:t>
            </a:r>
          </a:p>
          <a:p>
            <a:r>
              <a:rPr lang="en-US" dirty="0" smtClean="0"/>
              <a:t>Idea: build a model of the disk</a:t>
            </a:r>
          </a:p>
          <a:p>
            <a:pPr lvl="1"/>
            <a:r>
              <a:rPr lang="en-US" dirty="0" smtClean="0"/>
              <a:t>Use delay values from measurement or manuals</a:t>
            </a:r>
          </a:p>
          <a:p>
            <a:pPr lvl="1"/>
            <a:r>
              <a:rPr lang="en-US" dirty="0" smtClean="0"/>
              <a:t>Use math to evaluate latency of each pending request</a:t>
            </a:r>
          </a:p>
          <a:p>
            <a:pPr lvl="1"/>
            <a:r>
              <a:rPr lang="en-US" dirty="0" smtClean="0"/>
              <a:t>Greedy algorithm: always select lowest latency</a:t>
            </a:r>
          </a:p>
        </p:txBody>
      </p:sp>
    </p:spTree>
    <p:extLst>
      <p:ext uri="{BB962C8B-B14F-4D97-AF65-F5344CB8AC3E}">
        <p14:creationId xmlns:p14="http://schemas.microsoft.com/office/powerpoint/2010/main" val="26302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Problem with Greedy?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“Far” requests will starve</a:t>
            </a:r>
          </a:p>
          <a:p>
            <a:r>
              <a:rPr lang="en-US" dirty="0" smtClean="0"/>
              <a:t>Disk head may just hover around the “middle” tracks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7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Elevator Algorithms (SCAN)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Arm moves in continuous “sweeps” in and out</a:t>
            </a:r>
          </a:p>
          <a:p>
            <a:pPr lvl="1"/>
            <a:r>
              <a:rPr lang="en-US" dirty="0" smtClean="0"/>
              <a:t>Reorder requests within a sweep</a:t>
            </a:r>
          </a:p>
          <a:p>
            <a:pPr lvl="2"/>
            <a:r>
              <a:rPr lang="en-US" dirty="0" smtClean="0"/>
              <a:t>Closest block in direction of travel is next to be read</a:t>
            </a:r>
          </a:p>
          <a:p>
            <a:pPr lvl="2"/>
            <a:r>
              <a:rPr lang="en-US" dirty="0" smtClean="0"/>
              <a:t>Request that was just passed has to wait for sweep to return</a:t>
            </a:r>
          </a:p>
          <a:p>
            <a:r>
              <a:rPr lang="en-US" dirty="0" smtClean="0"/>
              <a:t>Prevents </a:t>
            </a:r>
            <a:r>
              <a:rPr lang="en-US" dirty="0"/>
              <a:t>starvation</a:t>
            </a:r>
          </a:p>
          <a:p>
            <a:pPr lvl="1"/>
            <a:r>
              <a:rPr lang="en-US" dirty="0"/>
              <a:t>Sectors</a:t>
            </a:r>
            <a:r>
              <a:rPr lang="en-US" dirty="0" smtClean="0"/>
              <a:t> “</a:t>
            </a:r>
            <a:r>
              <a:rPr lang="en-US" dirty="0"/>
              <a:t>inside” or “outside”</a:t>
            </a:r>
            <a:r>
              <a:rPr lang="en-US" dirty="0" smtClean="0"/>
              <a:t> serviced after </a:t>
            </a:r>
            <a:r>
              <a:rPr lang="en-US" dirty="0"/>
              <a:t>bounded time</a:t>
            </a:r>
          </a:p>
          <a:p>
            <a:r>
              <a:rPr lang="en-US" dirty="0"/>
              <a:t>Reasonably good throughput</a:t>
            </a:r>
          </a:p>
          <a:p>
            <a:pPr lvl="1"/>
            <a:r>
              <a:rPr lang="en-US" dirty="0"/>
              <a:t>Sort requests to minimize seek latency</a:t>
            </a:r>
          </a:p>
          <a:p>
            <a:r>
              <a:rPr lang="en-US" dirty="0" smtClean="0"/>
              <a:t>Simple </a:t>
            </a:r>
            <a:r>
              <a:rPr lang="en-US" dirty="0"/>
              <a:t>to </a:t>
            </a:r>
            <a:r>
              <a:rPr lang="en-US" dirty="0" smtClean="0"/>
              <a:t>code</a:t>
            </a:r>
          </a:p>
          <a:p>
            <a:pPr lvl="1"/>
            <a:r>
              <a:rPr lang="en-US" dirty="0"/>
              <a:t>Programming model hides low-level </a:t>
            </a:r>
            <a:r>
              <a:rPr lang="en-US" dirty="0" smtClean="0"/>
              <a:t>details</a:t>
            </a: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292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Elevator Algorithms </a:t>
            </a:r>
            <a:r>
              <a:rPr lang="en-US" dirty="0" smtClean="0"/>
              <a:t>(C-SCAN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SCAN is not fair</a:t>
            </a:r>
          </a:p>
          <a:p>
            <a:pPr lvl="1"/>
            <a:r>
              <a:rPr lang="en-US" dirty="0" smtClean="0"/>
              <a:t>Cylinders in the middle get serviced ~twice as often</a:t>
            </a:r>
          </a:p>
          <a:p>
            <a:pPr lvl="2"/>
            <a:r>
              <a:rPr lang="en-US" dirty="0" smtClean="0"/>
              <a:t>Likely to be handled when arm travels in either direction</a:t>
            </a:r>
          </a:p>
          <a:p>
            <a:r>
              <a:rPr lang="en-US" dirty="0" smtClean="0"/>
              <a:t>Only perform ops when moving in one direction</a:t>
            </a:r>
          </a:p>
          <a:p>
            <a:pPr lvl="1"/>
            <a:r>
              <a:rPr lang="en-US" dirty="0" smtClean="0"/>
              <a:t>Once the end is reached, quickly go to the beginning</a:t>
            </a:r>
          </a:p>
          <a:p>
            <a:r>
              <a:rPr lang="en-US" dirty="0" smtClean="0"/>
              <a:t>More fair</a:t>
            </a:r>
          </a:p>
          <a:p>
            <a:pPr lvl="1"/>
            <a:r>
              <a:rPr lang="en-US" dirty="0" smtClean="0"/>
              <a:t>But probably lower average performance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32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Pluggable Schedulers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Linux allows the disk scheduler to be replaced</a:t>
            </a:r>
          </a:p>
          <a:p>
            <a:pPr lvl="1"/>
            <a:r>
              <a:rPr lang="en-US" dirty="0" smtClean="0"/>
              <a:t>Just like the CPU scheduler</a:t>
            </a:r>
          </a:p>
          <a:p>
            <a:r>
              <a:rPr lang="en-US" dirty="0" smtClean="0"/>
              <a:t>Can choose a different heuristic that favors:</a:t>
            </a:r>
          </a:p>
          <a:p>
            <a:pPr lvl="1"/>
            <a:r>
              <a:rPr lang="en-US" dirty="0" smtClean="0"/>
              <a:t>Fairness</a:t>
            </a:r>
          </a:p>
          <a:p>
            <a:pPr lvl="1"/>
            <a:r>
              <a:rPr lang="en-US" dirty="0" smtClean="0"/>
              <a:t>Real-time constraints</a:t>
            </a:r>
          </a:p>
          <a:p>
            <a:pPr lvl="1"/>
            <a:r>
              <a:rPr lang="en-US" dirty="0" smtClean="0"/>
              <a:t>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4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Complete Fairness Queue (CFQ)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Add a second layer of queues (one per process)</a:t>
            </a:r>
          </a:p>
          <a:p>
            <a:pPr lvl="1"/>
            <a:r>
              <a:rPr lang="en-US" dirty="0" smtClean="0"/>
              <a:t>Round-robin promote them to the “real” queue</a:t>
            </a:r>
          </a:p>
          <a:p>
            <a:r>
              <a:rPr lang="en-US" dirty="0" smtClean="0"/>
              <a:t>Goal: Fairly distribute disk bandwidth among tasks</a:t>
            </a:r>
          </a:p>
          <a:p>
            <a:r>
              <a:rPr lang="en-US" dirty="0" smtClean="0"/>
              <a:t>Problems?</a:t>
            </a:r>
          </a:p>
          <a:p>
            <a:pPr lvl="1"/>
            <a:r>
              <a:rPr lang="en-US" dirty="0" smtClean="0"/>
              <a:t>Overall throughput likely reduced</a:t>
            </a:r>
          </a:p>
          <a:p>
            <a:pPr lvl="1"/>
            <a:r>
              <a:rPr lang="en-US" dirty="0" err="1" smtClean="0"/>
              <a:t>Ping-pong</a:t>
            </a:r>
            <a:r>
              <a:rPr lang="en-US" dirty="0" smtClean="0"/>
              <a:t> disk head around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9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Deadline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Associate expiration times with requests</a:t>
            </a:r>
          </a:p>
          <a:p>
            <a:r>
              <a:rPr lang="en-US" dirty="0" smtClean="0"/>
              <a:t>Prioritize requests closer to expiration</a:t>
            </a:r>
          </a:p>
          <a:p>
            <a:pPr lvl="1"/>
            <a:r>
              <a:rPr lang="en-US" dirty="0" smtClean="0"/>
              <a:t>Constrains reordering to ensure forward progress</a:t>
            </a:r>
          </a:p>
          <a:p>
            <a:r>
              <a:rPr lang="en-US" dirty="0" smtClean="0"/>
              <a:t>Good for real-time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31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Anticipatory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Idea: Try to anticipate locality of requests</a:t>
            </a:r>
          </a:p>
          <a:p>
            <a:r>
              <a:rPr lang="en-US" dirty="0" smtClean="0"/>
              <a:t>If process P </a:t>
            </a:r>
            <a:r>
              <a:rPr lang="en-US" dirty="0" smtClean="0"/>
              <a:t>issues </a:t>
            </a:r>
            <a:r>
              <a:rPr lang="en-US" dirty="0" smtClean="0"/>
              <a:t>bursts of requests for close blocks</a:t>
            </a:r>
          </a:p>
          <a:p>
            <a:pPr lvl="1"/>
            <a:r>
              <a:rPr lang="en-US" dirty="0" smtClean="0"/>
              <a:t>If a request from P arrives</a:t>
            </a:r>
          </a:p>
          <a:p>
            <a:pPr lvl="2"/>
            <a:r>
              <a:rPr lang="en-US" dirty="0" smtClean="0"/>
              <a:t>Hold request in queue for a while</a:t>
            </a:r>
          </a:p>
          <a:p>
            <a:pPr lvl="2"/>
            <a:r>
              <a:rPr lang="en-US" dirty="0" smtClean="0"/>
              <a:t>Hope that more “nearby” requests come in</a:t>
            </a:r>
          </a:p>
          <a:p>
            <a:pPr lvl="1"/>
            <a:r>
              <a:rPr lang="en-US" dirty="0" smtClean="0"/>
              <a:t>Eventually, schedule all pending requests at once</a:t>
            </a:r>
          </a:p>
          <a:p>
            <a:pPr lvl="2"/>
            <a:r>
              <a:rPr lang="en-US" dirty="0" smtClean="0"/>
              <a:t>Coalesce adjacent requests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39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Optimizations at Cross-purposes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disk itself does some optimizations</a:t>
            </a:r>
          </a:p>
          <a:p>
            <a:pPr lvl="1"/>
            <a:r>
              <a:rPr lang="en-US" dirty="0" smtClean="0"/>
              <a:t>Caching</a:t>
            </a:r>
          </a:p>
          <a:p>
            <a:pPr lvl="2"/>
            <a:r>
              <a:rPr lang="en-US" dirty="0" smtClean="0"/>
              <a:t>Disks have their own caches</a:t>
            </a:r>
          </a:p>
          <a:p>
            <a:pPr lvl="2"/>
            <a:r>
              <a:rPr lang="en-US" dirty="0" smtClean="0"/>
              <a:t>And do their own read-ahead</a:t>
            </a:r>
            <a:endParaRPr lang="en-US" dirty="0"/>
          </a:p>
          <a:p>
            <a:pPr lvl="1"/>
            <a:r>
              <a:rPr lang="en-US" dirty="0" smtClean="0"/>
              <a:t>Reordering requests internally</a:t>
            </a:r>
          </a:p>
          <a:p>
            <a:pPr lvl="2"/>
            <a:r>
              <a:rPr lang="en-US" dirty="0" smtClean="0"/>
              <a:t>Disk protocols (e.g., SAS) allow many outstanding commands</a:t>
            </a:r>
          </a:p>
          <a:p>
            <a:pPr lvl="3"/>
            <a:r>
              <a:rPr lang="en-US" dirty="0" smtClean="0"/>
              <a:t>Can’t assume that requests are serviced in order</a:t>
            </a:r>
          </a:p>
          <a:p>
            <a:pPr lvl="1"/>
            <a:r>
              <a:rPr lang="en-US" dirty="0" smtClean="0"/>
              <a:t>Bad sectors can be remapped to “spares”</a:t>
            </a:r>
          </a:p>
          <a:p>
            <a:pPr lvl="2"/>
            <a:r>
              <a:rPr lang="en-US" dirty="0" smtClean="0"/>
              <a:t>Problem: disk arm flailing on an old disk</a:t>
            </a:r>
          </a:p>
        </p:txBody>
      </p:sp>
    </p:spTree>
    <p:extLst>
      <p:ext uri="{BB962C8B-B14F-4D97-AF65-F5344CB8AC3E}">
        <p14:creationId xmlns:p14="http://schemas.microsoft.com/office/powerpoint/2010/main" val="157882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Key to Disk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access the disk</a:t>
            </a:r>
          </a:p>
          <a:p>
            <a:pPr lvl="1"/>
            <a:r>
              <a:rPr lang="en-US" dirty="0" smtClean="0"/>
              <a:t>Whenever possible</a:t>
            </a:r>
          </a:p>
          <a:p>
            <a:r>
              <a:rPr lang="en-US" dirty="0" smtClean="0"/>
              <a:t>Cache contents in memory</a:t>
            </a:r>
          </a:p>
          <a:p>
            <a:pPr lvl="1"/>
            <a:r>
              <a:rPr lang="en-US" dirty="0" smtClean="0"/>
              <a:t>Most accesses </a:t>
            </a:r>
            <a:r>
              <a:rPr lang="en-US" b="1" i="1" dirty="0" smtClean="0"/>
              <a:t>hit</a:t>
            </a:r>
            <a:r>
              <a:rPr lang="en-US" dirty="0" smtClean="0"/>
              <a:t> in the block cache</a:t>
            </a:r>
          </a:p>
          <a:p>
            <a:r>
              <a:rPr lang="en-US" b="1" i="1" dirty="0" err="1" smtClean="0"/>
              <a:t>Prefetch</a:t>
            </a:r>
            <a:r>
              <a:rPr lang="en-US" dirty="0" smtClean="0"/>
              <a:t> blocks into block cache (a.k.a. </a:t>
            </a:r>
            <a:r>
              <a:rPr lang="en-US" b="1" i="1" dirty="0" smtClean="0"/>
              <a:t>read-ahead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When OS accesses disk, get next few blocks too</a:t>
            </a:r>
          </a:p>
          <a:p>
            <a:pPr lvl="2"/>
            <a:r>
              <a:rPr lang="en-US" dirty="0" smtClean="0"/>
              <a:t>Keep them in block cache</a:t>
            </a:r>
          </a:p>
          <a:p>
            <a:pPr lvl="1"/>
            <a:r>
              <a:rPr lang="en-US" dirty="0" smtClean="0"/>
              <a:t>If access hits on </a:t>
            </a:r>
            <a:r>
              <a:rPr lang="en-US" dirty="0" err="1" smtClean="0"/>
              <a:t>prefetched</a:t>
            </a:r>
            <a:r>
              <a:rPr lang="en-US" dirty="0" smtClean="0"/>
              <a:t> block</a:t>
            </a:r>
          </a:p>
          <a:p>
            <a:pPr lvl="2"/>
            <a:r>
              <a:rPr lang="en-US" dirty="0" smtClean="0"/>
              <a:t>Read the next few blocks in the background</a:t>
            </a:r>
          </a:p>
          <a:p>
            <a:pPr lvl="1"/>
            <a:r>
              <a:rPr lang="en-US" dirty="0" smtClean="0"/>
              <a:t>Avoids </a:t>
            </a:r>
            <a:r>
              <a:rPr lang="en-US" b="1" i="1" dirty="0" smtClean="0"/>
              <a:t>demand</a:t>
            </a:r>
            <a:r>
              <a:rPr lang="en-US" dirty="0" smtClean="0"/>
              <a:t> access to the disk</a:t>
            </a:r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2283915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Caching + Throughput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reads and writes to disk are asynchronous</a:t>
            </a:r>
          </a:p>
          <a:p>
            <a:pPr lvl="1"/>
            <a:r>
              <a:rPr lang="en-US" dirty="0" smtClean="0"/>
              <a:t>Dirty data can be buffered and written at OS’s leisure</a:t>
            </a:r>
          </a:p>
          <a:p>
            <a:pPr lvl="1"/>
            <a:r>
              <a:rPr lang="en-US" dirty="0" smtClean="0"/>
              <a:t>Most reads hit in block cache – read-ahead works</a:t>
            </a:r>
          </a:p>
          <a:p>
            <a:r>
              <a:rPr lang="en-US" dirty="0" smtClean="0"/>
              <a:t>How to optimally order pending disk I/O requests?</a:t>
            </a:r>
          </a:p>
          <a:p>
            <a:pPr lvl="1"/>
            <a:r>
              <a:rPr lang="en-US" dirty="0" smtClean="0"/>
              <a:t>Hint: it isn’t first-come, first-served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487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Another view of disk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Between block cache and disk, there is a queue</a:t>
            </a:r>
          </a:p>
          <a:p>
            <a:pPr lvl="1"/>
            <a:r>
              <a:rPr lang="en-US" dirty="0" smtClean="0"/>
              <a:t>All disk requests wait in this queue</a:t>
            </a:r>
          </a:p>
          <a:p>
            <a:pPr lvl="1"/>
            <a:r>
              <a:rPr lang="en-US" dirty="0" smtClean="0"/>
              <a:t>Requests are a tuple of (block #, read/write, buffer </a:t>
            </a:r>
            <a:r>
              <a:rPr lang="en-US" dirty="0" err="1" smtClean="0"/>
              <a:t>addr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Requests can be reordered</a:t>
            </a:r>
          </a:p>
          <a:p>
            <a:pPr lvl="1"/>
            <a:r>
              <a:rPr lang="en-US" dirty="0" smtClean="0"/>
              <a:t>To achieve best performance across all requests</a:t>
            </a:r>
          </a:p>
          <a:p>
            <a:r>
              <a:rPr lang="en-US" dirty="0" smtClean="0"/>
              <a:t>What reordering heuristic to use?  If any?</a:t>
            </a:r>
          </a:p>
          <a:p>
            <a:pPr lvl="1"/>
            <a:r>
              <a:rPr lang="en-US" dirty="0" smtClean="0"/>
              <a:t>Heuristic is called the </a:t>
            </a:r>
            <a:r>
              <a:rPr lang="en-US" b="1" i="1" dirty="0" smtClean="0"/>
              <a:t>IO Scheduler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55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simple disk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Disks are slow</a:t>
            </a:r>
          </a:p>
          <a:p>
            <a:pPr lvl="1"/>
            <a:r>
              <a:rPr lang="en-US" dirty="0" smtClean="0"/>
              <a:t>Moving parts much slower than circuits</a:t>
            </a:r>
          </a:p>
          <a:p>
            <a:pPr lvl="1"/>
            <a:r>
              <a:rPr lang="en-US" dirty="0" smtClean="0"/>
              <a:t>Flash storage is faster</a:t>
            </a:r>
          </a:p>
          <a:p>
            <a:pPr lvl="2"/>
            <a:r>
              <a:rPr lang="en-US" dirty="0" smtClean="0"/>
              <a:t>Still multiple orders of magnitude slower than memory</a:t>
            </a:r>
          </a:p>
          <a:p>
            <a:r>
              <a:rPr lang="en-US" dirty="0" smtClean="0"/>
              <a:t>Programming interface: simple array of sectors (blocks)</a:t>
            </a:r>
          </a:p>
          <a:p>
            <a:r>
              <a:rPr lang="en-US" dirty="0" smtClean="0"/>
              <a:t>Physical disk layout:</a:t>
            </a:r>
          </a:p>
          <a:p>
            <a:pPr lvl="1"/>
            <a:r>
              <a:rPr lang="en-US" dirty="0" smtClean="0"/>
              <a:t>Concentric “cylinders” of blocks on a platter</a:t>
            </a:r>
          </a:p>
          <a:p>
            <a:pPr lvl="2"/>
            <a:r>
              <a:rPr lang="en-US" dirty="0" smtClean="0"/>
              <a:t>Two tracks, one on each side</a:t>
            </a:r>
          </a:p>
          <a:p>
            <a:pPr lvl="1"/>
            <a:r>
              <a:rPr lang="en-US" dirty="0" smtClean="0"/>
              <a:t>Ex.: sectors 0-9 on innermost track, 10-19 on next track, etc.</a:t>
            </a:r>
          </a:p>
          <a:p>
            <a:pPr lvl="1"/>
            <a:r>
              <a:rPr lang="en-US" dirty="0" smtClean="0"/>
              <a:t>Disk arm (with heads attached) moves between tracks</a:t>
            </a:r>
          </a:p>
          <a:p>
            <a:pPr lvl="1"/>
            <a:r>
              <a:rPr lang="en-US" dirty="0" smtClean="0"/>
              <a:t>Platter rotates under disk head to align w/ requested sector</a:t>
            </a:r>
          </a:p>
        </p:txBody>
      </p:sp>
    </p:spTree>
    <p:extLst>
      <p:ext uri="{BB962C8B-B14F-4D97-AF65-F5344CB8AC3E}">
        <p14:creationId xmlns:p14="http://schemas.microsoft.com/office/powerpoint/2010/main" val="378072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Disk Model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3975353" y="2826814"/>
            <a:ext cx="1117508" cy="1116998"/>
            <a:chOff x="3975353" y="2826814"/>
            <a:chExt cx="1117508" cy="1116998"/>
          </a:xfrm>
        </p:grpSpPr>
        <p:sp>
          <p:nvSpPr>
            <p:cNvPr id="5" name="Oval 4"/>
            <p:cNvSpPr/>
            <p:nvPr/>
          </p:nvSpPr>
          <p:spPr>
            <a:xfrm>
              <a:off x="3975353" y="2858968"/>
              <a:ext cx="1117508" cy="1084844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Oval 3"/>
            <p:cNvSpPr/>
            <p:nvPr/>
          </p:nvSpPr>
          <p:spPr>
            <a:xfrm>
              <a:off x="4312396" y="3216173"/>
              <a:ext cx="436531" cy="370434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0"/>
              <a:endCxn id="4" idx="0"/>
            </p:cNvCxnSpPr>
            <p:nvPr/>
          </p:nvCxnSpPr>
          <p:spPr>
            <a:xfrm flipH="1">
              <a:off x="4530662" y="2858968"/>
              <a:ext cx="3445" cy="3572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5" idx="7"/>
              <a:endCxn id="4" idx="7"/>
            </p:cNvCxnSpPr>
            <p:nvPr/>
          </p:nvCxnSpPr>
          <p:spPr>
            <a:xfrm flipH="1">
              <a:off x="4684999" y="3017840"/>
              <a:ext cx="244207" cy="2525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5" idx="6"/>
              <a:endCxn id="4" idx="6"/>
            </p:cNvCxnSpPr>
            <p:nvPr/>
          </p:nvCxnSpPr>
          <p:spPr>
            <a:xfrm flipH="1">
              <a:off x="4748927" y="3401390"/>
              <a:ext cx="3439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5" idx="5"/>
              <a:endCxn id="4" idx="5"/>
            </p:cNvCxnSpPr>
            <p:nvPr/>
          </p:nvCxnSpPr>
          <p:spPr>
            <a:xfrm flipH="1" flipV="1">
              <a:off x="4684999" y="3532358"/>
              <a:ext cx="244207" cy="2525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" idx="4"/>
              <a:endCxn id="4" idx="4"/>
            </p:cNvCxnSpPr>
            <p:nvPr/>
          </p:nvCxnSpPr>
          <p:spPr>
            <a:xfrm flipH="1" flipV="1">
              <a:off x="4530662" y="3586607"/>
              <a:ext cx="3445" cy="35720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" idx="1"/>
              <a:endCxn id="4" idx="1"/>
            </p:cNvCxnSpPr>
            <p:nvPr/>
          </p:nvCxnSpPr>
          <p:spPr>
            <a:xfrm>
              <a:off x="4139008" y="3017840"/>
              <a:ext cx="237316" cy="2525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5" idx="2"/>
              <a:endCxn id="4" idx="2"/>
            </p:cNvCxnSpPr>
            <p:nvPr/>
          </p:nvCxnSpPr>
          <p:spPr>
            <a:xfrm>
              <a:off x="3975353" y="3401390"/>
              <a:ext cx="337043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5" idx="3"/>
              <a:endCxn id="4" idx="3"/>
            </p:cNvCxnSpPr>
            <p:nvPr/>
          </p:nvCxnSpPr>
          <p:spPr>
            <a:xfrm flipV="1">
              <a:off x="4139008" y="3532358"/>
              <a:ext cx="237316" cy="25258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4522787" y="2846404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38663" y="2826814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994931" y="3037940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010060" y="3350694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209436" y="3545262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506664" y="3546917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36191" y="3354352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48927" y="3046066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</p:grpSp>
      <p:sp>
        <p:nvSpPr>
          <p:cNvPr id="48" name="Rounded Rectangular Callout 47"/>
          <p:cNvSpPr/>
          <p:nvPr/>
        </p:nvSpPr>
        <p:spPr>
          <a:xfrm>
            <a:off x="939203" y="1827272"/>
            <a:ext cx="2103285" cy="1178783"/>
          </a:xfrm>
          <a:prstGeom prst="wedgeRoundRectCallout">
            <a:avLst>
              <a:gd name="adj1" fmla="val 96148"/>
              <a:gd name="adj2" fmla="val 3780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Each block on a sector</a:t>
            </a:r>
          </a:p>
        </p:txBody>
      </p:sp>
      <p:sp>
        <p:nvSpPr>
          <p:cNvPr id="49" name="Isosceles Triangle 48"/>
          <p:cNvSpPr/>
          <p:nvPr/>
        </p:nvSpPr>
        <p:spPr>
          <a:xfrm rot="16200000">
            <a:off x="5793902" y="1731590"/>
            <a:ext cx="529128" cy="2669856"/>
          </a:xfrm>
          <a:prstGeom prst="triangle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393392" y="2561297"/>
            <a:ext cx="8044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Disk</a:t>
            </a:r>
          </a:p>
          <a:p>
            <a:r>
              <a:rPr lang="en-US" sz="2800" dirty="0" smtClean="0"/>
              <a:t>Arm</a:t>
            </a:r>
            <a:endParaRPr lang="en-US" sz="2800" dirty="0"/>
          </a:p>
        </p:txBody>
      </p:sp>
      <p:sp>
        <p:nvSpPr>
          <p:cNvPr id="52" name="Rounded Rectangular Callout 51"/>
          <p:cNvSpPr/>
          <p:nvPr/>
        </p:nvSpPr>
        <p:spPr>
          <a:xfrm>
            <a:off x="5615375" y="3784940"/>
            <a:ext cx="2103285" cy="1705429"/>
          </a:xfrm>
          <a:prstGeom prst="wedgeRoundRectCallout">
            <a:avLst>
              <a:gd name="adj1" fmla="val -73034"/>
              <a:gd name="adj2" fmla="val -79329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Head reads at granularity of entire sector</a:t>
            </a:r>
          </a:p>
        </p:txBody>
      </p:sp>
      <p:sp>
        <p:nvSpPr>
          <p:cNvPr id="53" name="Rounded Rectangular Callout 52"/>
          <p:cNvSpPr/>
          <p:nvPr/>
        </p:nvSpPr>
        <p:spPr>
          <a:xfrm>
            <a:off x="158750" y="3407272"/>
            <a:ext cx="2996453" cy="1914028"/>
          </a:xfrm>
          <a:prstGeom prst="wedgeRoundRectCallout">
            <a:avLst>
              <a:gd name="adj1" fmla="val 89230"/>
              <a:gd name="adj2" fmla="val -32898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spins at a constant speed.</a:t>
            </a:r>
          </a:p>
          <a:p>
            <a:pPr algn="ctr"/>
            <a:r>
              <a:rPr lang="en-US" sz="2400" dirty="0" smtClean="0"/>
              <a:t>Tracks rotate underneath head.</a:t>
            </a:r>
          </a:p>
        </p:txBody>
      </p:sp>
    </p:spTree>
    <p:extLst>
      <p:ext uri="{BB962C8B-B14F-4D97-AF65-F5344CB8AC3E}">
        <p14:creationId xmlns:p14="http://schemas.microsoft.com/office/powerpoint/2010/main" val="428731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8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Disk Model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412442" y="2476794"/>
            <a:ext cx="8044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Disk</a:t>
            </a:r>
          </a:p>
          <a:p>
            <a:r>
              <a:rPr lang="en-US" sz="2800" dirty="0" smtClean="0"/>
              <a:t>Arm</a:t>
            </a:r>
            <a:endParaRPr lang="en-US" sz="2800" dirty="0"/>
          </a:p>
        </p:txBody>
      </p:sp>
      <p:sp>
        <p:nvSpPr>
          <p:cNvPr id="124" name="Rectangular Callout 123"/>
          <p:cNvSpPr/>
          <p:nvPr/>
        </p:nvSpPr>
        <p:spPr>
          <a:xfrm>
            <a:off x="469900" y="1943100"/>
            <a:ext cx="2032000" cy="769437"/>
          </a:xfrm>
          <a:prstGeom prst="wedgeRectCallout">
            <a:avLst>
              <a:gd name="adj1" fmla="val 102917"/>
              <a:gd name="adj2" fmla="val 11696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Concentric </a:t>
            </a:r>
            <a:r>
              <a:rPr lang="en-US" sz="2400" b="1" dirty="0" smtClean="0">
                <a:solidFill>
                  <a:schemeClr val="tx1"/>
                </a:solidFill>
              </a:rPr>
              <a:t>tracks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95" name="Group 94"/>
          <p:cNvGrpSpPr/>
          <p:nvPr/>
        </p:nvGrpSpPr>
        <p:grpSpPr>
          <a:xfrm>
            <a:off x="3585050" y="2454899"/>
            <a:ext cx="1894314" cy="1858714"/>
            <a:chOff x="3585050" y="2454899"/>
            <a:chExt cx="1894314" cy="1858714"/>
          </a:xfrm>
        </p:grpSpPr>
        <p:sp>
          <p:nvSpPr>
            <p:cNvPr id="55" name="Oval 54"/>
            <p:cNvSpPr/>
            <p:nvPr/>
          </p:nvSpPr>
          <p:spPr>
            <a:xfrm>
              <a:off x="3598072" y="2461440"/>
              <a:ext cx="1852503" cy="1852173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4255325" y="2454953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8</a:t>
              </a:r>
              <a:endParaRPr lang="en-US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74165" y="2570389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681007" y="2790719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</a:t>
              </a:r>
              <a:endParaRPr lang="en-US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3585050" y="3071805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11</a:t>
              </a:r>
              <a:endParaRPr lang="en-US" dirty="0"/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3588531" y="3327120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12</a:t>
              </a:r>
              <a:endParaRPr lang="en-US" dirty="0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3693312" y="3599289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13</a:t>
              </a:r>
              <a:endParaRPr lang="en-US" dirty="0"/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727199" y="3833497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17</a:t>
              </a:r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951481" y="3606944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18</a:t>
              </a:r>
              <a:endParaRPr lang="en-US" dirty="0"/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059357" y="3334987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19</a:t>
              </a:r>
              <a:endParaRPr lang="en-US" dirty="0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55883" y="3071834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20</a:t>
              </a:r>
              <a:endParaRPr lang="en-US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4958930" y="2785383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21</a:t>
              </a:r>
              <a:endParaRPr lang="en-US" dirty="0"/>
            </a:p>
          </p:txBody>
        </p:sp>
        <p:cxnSp>
          <p:nvCxnSpPr>
            <p:cNvPr id="127" name="Straight Connector 126"/>
            <p:cNvCxnSpPr/>
            <p:nvPr/>
          </p:nvCxnSpPr>
          <p:spPr>
            <a:xfrm>
              <a:off x="4187704" y="2526732"/>
              <a:ext cx="673333" cy="1726023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flipH="1">
              <a:off x="4190925" y="2521567"/>
              <a:ext cx="673333" cy="1726023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flipV="1">
              <a:off x="3662123" y="3055464"/>
              <a:ext cx="1720249" cy="67108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>
              <a:off x="3662123" y="3053807"/>
              <a:ext cx="1720249" cy="671081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Oval 4"/>
            <p:cNvSpPr/>
            <p:nvPr/>
          </p:nvSpPr>
          <p:spPr>
            <a:xfrm>
              <a:off x="3966293" y="2826813"/>
              <a:ext cx="1119663" cy="1124345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4518317" y="2849076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0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41786" y="2831536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015880" y="3037692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020828" y="3348587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220349" y="3552003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4</a:t>
              </a:r>
              <a:endParaRPr lang="en-US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4514781" y="3559408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736191" y="3354352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6</a:t>
              </a:r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48927" y="3046066"/>
              <a:ext cx="3023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7</a:t>
              </a:r>
              <a:endParaRPr lang="en-US" dirty="0"/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3908477" y="3816769"/>
              <a:ext cx="420007" cy="369332"/>
            </a:xfrm>
            <a:prstGeom prst="rect">
              <a:avLst/>
            </a:prstGeom>
            <a:noFill/>
            <a:effectLst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4179770" y="3927020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15</a:t>
              </a:r>
              <a:endParaRPr lang="en-US" dirty="0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448833" y="3924977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16</a:t>
              </a:r>
              <a:endParaRPr lang="en-US" dirty="0"/>
            </a:p>
          </p:txBody>
        </p:sp>
        <p:cxnSp>
          <p:nvCxnSpPr>
            <p:cNvPr id="13" name="Straight Connector 12"/>
            <p:cNvCxnSpPr>
              <a:stCxn id="55" idx="2"/>
            </p:cNvCxnSpPr>
            <p:nvPr/>
          </p:nvCxnSpPr>
          <p:spPr>
            <a:xfrm>
              <a:off x="3598072" y="3387527"/>
              <a:ext cx="1848134" cy="0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55" idx="4"/>
              <a:endCxn id="55" idx="0"/>
            </p:cNvCxnSpPr>
            <p:nvPr/>
          </p:nvCxnSpPr>
          <p:spPr>
            <a:xfrm flipV="1">
              <a:off x="4524324" y="2461440"/>
              <a:ext cx="0" cy="1852173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55" idx="1"/>
              <a:endCxn id="55" idx="5"/>
            </p:cNvCxnSpPr>
            <p:nvPr/>
          </p:nvCxnSpPr>
          <p:spPr>
            <a:xfrm>
              <a:off x="3869365" y="2732684"/>
              <a:ext cx="1309917" cy="130968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55" idx="3"/>
              <a:endCxn id="55" idx="7"/>
            </p:cNvCxnSpPr>
            <p:nvPr/>
          </p:nvCxnSpPr>
          <p:spPr>
            <a:xfrm flipV="1">
              <a:off x="3869365" y="2732684"/>
              <a:ext cx="1309917" cy="1309685"/>
            </a:xfrm>
            <a:prstGeom prst="line">
              <a:avLst/>
            </a:prstGeom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/>
            <p:cNvSpPr/>
            <p:nvPr/>
          </p:nvSpPr>
          <p:spPr>
            <a:xfrm>
              <a:off x="4404142" y="3273062"/>
              <a:ext cx="241605" cy="238724"/>
            </a:xfrm>
            <a:prstGeom prst="ellipse">
              <a:avLst/>
            </a:prstGeom>
            <a:solidFill>
              <a:schemeClr val="bg1">
                <a:lumMod val="20000"/>
                <a:lumOff val="80000"/>
              </a:schemeClr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4720782" y="2568071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22</a:t>
              </a:r>
              <a:endParaRPr lang="en-US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4454052" y="2454899"/>
              <a:ext cx="4200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23</a:t>
              </a:r>
              <a:endParaRPr lang="en-US" dirty="0"/>
            </a:p>
          </p:txBody>
        </p:sp>
      </p:grpSp>
      <p:sp>
        <p:nvSpPr>
          <p:cNvPr id="126" name="Rectangular Callout 125"/>
          <p:cNvSpPr/>
          <p:nvPr/>
        </p:nvSpPr>
        <p:spPr>
          <a:xfrm>
            <a:off x="1403648" y="4586583"/>
            <a:ext cx="2501900" cy="1154524"/>
          </a:xfrm>
          <a:prstGeom prst="wedgeRectCallout">
            <a:avLst>
              <a:gd name="adj1" fmla="val 68595"/>
              <a:gd name="adj2" fmla="val -209919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Gap between 7 and 8 accounts for seek time</a:t>
            </a:r>
            <a:endParaRPr lang="en-US" sz="2400" dirty="0"/>
          </a:p>
        </p:txBody>
      </p:sp>
      <p:sp>
        <p:nvSpPr>
          <p:cNvPr id="49" name="Isosceles Triangle 48"/>
          <p:cNvSpPr/>
          <p:nvPr/>
        </p:nvSpPr>
        <p:spPr>
          <a:xfrm rot="16200000">
            <a:off x="5736313" y="1693675"/>
            <a:ext cx="529128" cy="2669856"/>
          </a:xfrm>
          <a:prstGeom prst="triangle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Rectangular Callout 124"/>
          <p:cNvSpPr/>
          <p:nvPr/>
        </p:nvSpPr>
        <p:spPr>
          <a:xfrm>
            <a:off x="6070600" y="3976276"/>
            <a:ext cx="2501900" cy="1154524"/>
          </a:xfrm>
          <a:prstGeom prst="wedgeRectCallout">
            <a:avLst>
              <a:gd name="adj1" fmla="val -98049"/>
              <a:gd name="adj2" fmla="val -13580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Disk head </a:t>
            </a:r>
            <a:r>
              <a:rPr lang="en-US" sz="2400" b="1" dirty="0" smtClean="0">
                <a:solidFill>
                  <a:srgbClr val="000000"/>
                </a:solidFill>
              </a:rPr>
              <a:t>seeks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/>
              <a:t>to different tracks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4478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33333E-6 L 1.11022E-16 -0.0555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0" presetClass="path" presetSubtype="0" accel="50000" decel="5000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11022E-16 -0.05556 L 1.11022E-16 -2.96296E-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 animBg="1"/>
      <p:bldP spid="126" grpId="0" animBg="1"/>
      <p:bldP spid="49" grpId="0" animBg="1"/>
      <p:bldP spid="49" grpId="1" animBg="1"/>
      <p:bldP spid="1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Oval 71"/>
          <p:cNvSpPr/>
          <p:nvPr/>
        </p:nvSpPr>
        <p:spPr>
          <a:xfrm>
            <a:off x="2578100" y="1752600"/>
            <a:ext cx="3454400" cy="3352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2870200" y="2019300"/>
            <a:ext cx="2844800" cy="28194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3161423" y="2281104"/>
            <a:ext cx="2272452" cy="22730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Many Tracks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7230475" y="2348880"/>
            <a:ext cx="8044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Disk</a:t>
            </a:r>
          </a:p>
          <a:p>
            <a:r>
              <a:rPr lang="en-US" sz="2800" dirty="0" smtClean="0"/>
              <a:t>Arm</a:t>
            </a:r>
            <a:endParaRPr lang="en-US" sz="2800" dirty="0"/>
          </a:p>
        </p:txBody>
      </p:sp>
      <p:sp>
        <p:nvSpPr>
          <p:cNvPr id="55" name="Oval 54"/>
          <p:cNvSpPr/>
          <p:nvPr/>
        </p:nvSpPr>
        <p:spPr>
          <a:xfrm>
            <a:off x="3416300" y="2565695"/>
            <a:ext cx="1739051" cy="17396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734053" y="2888479"/>
            <a:ext cx="1117508" cy="108484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021000" y="3164942"/>
            <a:ext cx="557627" cy="537256"/>
          </a:xfrm>
          <a:prstGeom prst="ellipse">
            <a:avLst/>
          </a:prstGeom>
          <a:solidFill>
            <a:schemeClr val="bg1">
              <a:lumMod val="20000"/>
              <a:lumOff val="8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Isosceles Triangle 48"/>
          <p:cNvSpPr/>
          <p:nvPr/>
        </p:nvSpPr>
        <p:spPr>
          <a:xfrm rot="16200000">
            <a:off x="5418813" y="1432100"/>
            <a:ext cx="529128" cy="2669856"/>
          </a:xfrm>
          <a:prstGeom prst="triangle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64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768600" y="1917700"/>
            <a:ext cx="520700" cy="2781300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Several (~4) Platters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11200" y="2184400"/>
            <a:ext cx="4876800" cy="215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1200" y="2806700"/>
            <a:ext cx="4876800" cy="215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11200" y="3435350"/>
            <a:ext cx="4876800" cy="215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11200" y="4114800"/>
            <a:ext cx="4876800" cy="2159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 flipH="1">
            <a:off x="4254500" y="1638300"/>
            <a:ext cx="3124200" cy="412750"/>
          </a:xfrm>
          <a:prstGeom prst="rt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flipH="1">
            <a:off x="4254500" y="2235200"/>
            <a:ext cx="3124200" cy="412750"/>
          </a:xfrm>
          <a:prstGeom prst="rt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Triangle 18"/>
          <p:cNvSpPr/>
          <p:nvPr/>
        </p:nvSpPr>
        <p:spPr>
          <a:xfrm flipH="1">
            <a:off x="4254500" y="2889250"/>
            <a:ext cx="3124200" cy="412750"/>
          </a:xfrm>
          <a:prstGeom prst="rt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/>
          <p:cNvSpPr/>
          <p:nvPr/>
        </p:nvSpPr>
        <p:spPr>
          <a:xfrm flipH="1">
            <a:off x="4254500" y="3556000"/>
            <a:ext cx="3124200" cy="412750"/>
          </a:xfrm>
          <a:prstGeom prst="rt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78700" y="1638300"/>
            <a:ext cx="431800" cy="3060700"/>
          </a:xfrm>
          <a:prstGeom prst="rect">
            <a:avLst/>
          </a:prstGeom>
          <a:solidFill>
            <a:srgbClr val="67924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ular Callout 8"/>
          <p:cNvSpPr/>
          <p:nvPr/>
        </p:nvSpPr>
        <p:spPr>
          <a:xfrm>
            <a:off x="876300" y="4991100"/>
            <a:ext cx="3175000" cy="1181100"/>
          </a:xfrm>
          <a:prstGeom prst="wedgeRectCallout">
            <a:avLst>
              <a:gd name="adj1" fmla="val -14491"/>
              <a:gd name="adj2" fmla="val -9932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Platters spin together at same speed</a:t>
            </a:r>
            <a:endParaRPr lang="en-US" sz="2400" dirty="0"/>
          </a:p>
        </p:txBody>
      </p:sp>
      <p:sp>
        <p:nvSpPr>
          <p:cNvPr id="16" name="Right Triangle 15"/>
          <p:cNvSpPr/>
          <p:nvPr/>
        </p:nvSpPr>
        <p:spPr>
          <a:xfrm flipH="1">
            <a:off x="4254500" y="4216400"/>
            <a:ext cx="3124200" cy="412750"/>
          </a:xfrm>
          <a:prstGeom prst="rtTriangle">
            <a:avLst/>
          </a:prstGeom>
          <a:solidFill>
            <a:schemeClr val="accent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ular Callout 22"/>
          <p:cNvSpPr/>
          <p:nvPr/>
        </p:nvSpPr>
        <p:spPr>
          <a:xfrm>
            <a:off x="4660900" y="4991100"/>
            <a:ext cx="3810000" cy="1181100"/>
          </a:xfrm>
          <a:prstGeom prst="wedgeRectCallout">
            <a:avLst>
              <a:gd name="adj1" fmla="val -3224"/>
              <a:gd name="adj2" fmla="val -129436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Each platter has two heads; All heads seek together on arm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608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8000"/>
        </a:solidFill>
        <a:ln w="9525" algn="ctr">
          <a:solidFill>
            <a:schemeClr val="tx1"/>
          </a:solidFill>
          <a:miter lim="800000"/>
          <a:headEnd/>
          <a:tailEnd/>
        </a:ln>
        <a:effectLst/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a:spPr>
      <a:bodyPr wrap="square" anchor="ctr"/>
      <a:lstStyle>
        <a:defPPr algn="ctr" fontAlgn="base">
          <a:spcBef>
            <a:spcPct val="0"/>
          </a:spcBef>
          <a:spcAft>
            <a:spcPct val="0"/>
          </a:spcAft>
          <a:defRPr sz="1600" dirty="0" smtClean="0">
            <a:solidFill>
              <a:srgbClr val="000000"/>
            </a:solidFill>
            <a:latin typeface="Gill Sans MT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77526</TotalTime>
  <Words>828</Words>
  <Application>Microsoft Office PowerPoint</Application>
  <PresentationFormat>On-screen Show (4:3)</PresentationFormat>
  <Paragraphs>165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CSE 506: Operating Systems</vt:lpstr>
      <vt:lpstr>Key to Disk Performance</vt:lpstr>
      <vt:lpstr>Caching + Throughput</vt:lpstr>
      <vt:lpstr>Another view of disk accesses</vt:lpstr>
      <vt:lpstr>A simple disk model</vt:lpstr>
      <vt:lpstr>Disk Model</vt:lpstr>
      <vt:lpstr>Disk Model</vt:lpstr>
      <vt:lpstr>Many Tracks</vt:lpstr>
      <vt:lpstr>Several (~4) Platters</vt:lpstr>
      <vt:lpstr>3 key latencies</vt:lpstr>
      <vt:lpstr>Greedy IO Scheduler</vt:lpstr>
      <vt:lpstr>Problem with Greedy?</vt:lpstr>
      <vt:lpstr>Elevator Algorithms (SCAN)</vt:lpstr>
      <vt:lpstr>Elevator Algorithms (C-SCAN)</vt:lpstr>
      <vt:lpstr>Pluggable Schedulers</vt:lpstr>
      <vt:lpstr>Complete Fairness Queue (CFQ)</vt:lpstr>
      <vt:lpstr>Deadline Scheduler</vt:lpstr>
      <vt:lpstr>Anticipatory Scheduler</vt:lpstr>
      <vt:lpstr>Optimizations at Cross-purposes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506: Operating Systems</dc:title>
  <dc:creator>mike</dc:creator>
  <cp:lastModifiedBy>Mike Ferdman</cp:lastModifiedBy>
  <cp:revision>636</cp:revision>
  <cp:lastPrinted>2013-10-02T17:35:11Z</cp:lastPrinted>
  <dcterms:created xsi:type="dcterms:W3CDTF">2013-11-14T04:19:58Z</dcterms:created>
  <dcterms:modified xsi:type="dcterms:W3CDTF">2017-11-21T19:29:56Z</dcterms:modified>
</cp:coreProperties>
</file>