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1303" r:id="rId3"/>
    <p:sldId id="1332" r:id="rId4"/>
    <p:sldId id="1333" r:id="rId5"/>
    <p:sldId id="1304" r:id="rId6"/>
    <p:sldId id="1305" r:id="rId7"/>
    <p:sldId id="1419" r:id="rId8"/>
    <p:sldId id="1308" r:id="rId9"/>
    <p:sldId id="1309" r:id="rId10"/>
    <p:sldId id="1310" r:id="rId11"/>
    <p:sldId id="1311" r:id="rId12"/>
    <p:sldId id="1312" r:id="rId13"/>
    <p:sldId id="1313" r:id="rId14"/>
    <p:sldId id="1314" r:id="rId15"/>
    <p:sldId id="1315" r:id="rId16"/>
    <p:sldId id="1317" r:id="rId17"/>
    <p:sldId id="1318" r:id="rId18"/>
    <p:sldId id="1319" r:id="rId19"/>
    <p:sldId id="1320" r:id="rId20"/>
    <p:sldId id="1321" r:id="rId21"/>
    <p:sldId id="1322" r:id="rId22"/>
    <p:sldId id="1323" r:id="rId23"/>
    <p:sldId id="1324" r:id="rId24"/>
    <p:sldId id="1325" r:id="rId25"/>
    <p:sldId id="1420" r:id="rId26"/>
    <p:sldId id="1406" r:id="rId27"/>
    <p:sldId id="1417" r:id="rId28"/>
    <p:sldId id="1408" r:id="rId29"/>
    <p:sldId id="1409" r:id="rId30"/>
    <p:sldId id="1410" r:id="rId31"/>
    <p:sldId id="1411" r:id="rId32"/>
    <p:sldId id="1412" r:id="rId33"/>
    <p:sldId id="1414" r:id="rId34"/>
    <p:sldId id="1415" r:id="rId35"/>
    <p:sldId id="1416" r:id="rId36"/>
    <p:sldId id="1418" r:id="rId37"/>
    <p:sldId id="1405" r:id="rId38"/>
    <p:sldId id="1424" r:id="rId39"/>
    <p:sldId id="664" r:id="rId40"/>
    <p:sldId id="668" r:id="rId41"/>
    <p:sldId id="670" r:id="rId42"/>
    <p:sldId id="1425" r:id="rId43"/>
    <p:sldId id="672" r:id="rId44"/>
    <p:sldId id="674" r:id="rId45"/>
    <p:sldId id="675" r:id="rId46"/>
    <p:sldId id="676" r:id="rId47"/>
    <p:sldId id="677" r:id="rId48"/>
    <p:sldId id="694" r:id="rId49"/>
    <p:sldId id="1396" r:id="rId50"/>
    <p:sldId id="1397" r:id="rId51"/>
    <p:sldId id="1421" r:id="rId52"/>
    <p:sldId id="1422" r:id="rId53"/>
    <p:sldId id="1423" r:id="rId5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6" autoAdjust="0"/>
    <p:restoredTop sz="91750" autoAdjust="0"/>
  </p:normalViewPr>
  <p:slideViewPr>
    <p:cSldViewPr>
      <p:cViewPr varScale="1">
        <p:scale>
          <a:sx n="61" d="100"/>
          <a:sy n="61" d="100"/>
        </p:scale>
        <p:origin x="15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110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00BFCF-8F27-4775-A75C-FAB6C4D28C2C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76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Different</a:t>
            </a:r>
            <a:r>
              <a:rPr lang="en-US" baseline="0" dirty="0" smtClean="0"/>
              <a:t> page permissions means new </a:t>
            </a:r>
            <a:r>
              <a:rPr lang="en-US" baseline="0" dirty="0" err="1" smtClean="0"/>
              <a:t>vma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A3937-A20B-7447-9538-DD507FE6191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60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may not execute all code in a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A3937-A20B-7447-9538-DD507FE6191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11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CSE 506:</a:t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Memory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Keeping Track of Address Ranges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Linux: </a:t>
            </a:r>
            <a:r>
              <a:rPr lang="en-US" dirty="0" err="1"/>
              <a:t>vm_area_struct</a:t>
            </a:r>
            <a:r>
              <a:rPr lang="en-US" dirty="0"/>
              <a:t>, FreeBSD: </a:t>
            </a:r>
            <a:r>
              <a:rPr lang="en-US" dirty="0" err="1"/>
              <a:t>vm_map_entry</a:t>
            </a:r>
            <a:endParaRPr lang="en-US" dirty="0" smtClean="0"/>
          </a:p>
          <a:p>
            <a:r>
              <a:rPr lang="en-US" dirty="0" smtClean="0"/>
              <a:t>Includes:</a:t>
            </a:r>
          </a:p>
          <a:p>
            <a:pPr lvl="1"/>
            <a:r>
              <a:rPr lang="en-US" dirty="0" smtClean="0"/>
              <a:t>Start address (virtual)</a:t>
            </a:r>
          </a:p>
          <a:p>
            <a:pPr lvl="1"/>
            <a:r>
              <a:rPr lang="en-US" dirty="0" smtClean="0"/>
              <a:t>End address (first address after </a:t>
            </a:r>
            <a:r>
              <a:rPr lang="en-US" dirty="0" err="1" smtClean="0"/>
              <a:t>vma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Memory regions are page aligned</a:t>
            </a:r>
          </a:p>
          <a:p>
            <a:pPr lvl="1"/>
            <a:r>
              <a:rPr lang="en-US" dirty="0" smtClean="0"/>
              <a:t>Protection (read, write, execute, etc…)</a:t>
            </a:r>
          </a:p>
          <a:p>
            <a:pPr lvl="2"/>
            <a:r>
              <a:rPr lang="en-US" dirty="0" smtClean="0"/>
              <a:t>Different page protections means new </a:t>
            </a:r>
            <a:r>
              <a:rPr lang="en-US" dirty="0" err="1" smtClean="0"/>
              <a:t>vma</a:t>
            </a:r>
            <a:endParaRPr lang="en-US" dirty="0" smtClean="0"/>
          </a:p>
          <a:p>
            <a:pPr lvl="2"/>
            <a:r>
              <a:rPr lang="en-US" dirty="0" smtClean="0"/>
              <a:t>Permissions from </a:t>
            </a:r>
            <a:r>
              <a:rPr lang="en-US" dirty="0" err="1" smtClean="0"/>
              <a:t>vma</a:t>
            </a:r>
            <a:r>
              <a:rPr lang="en-US" dirty="0" smtClean="0"/>
              <a:t> used to construct page tables</a:t>
            </a:r>
          </a:p>
          <a:p>
            <a:pPr lvl="1"/>
            <a:r>
              <a:rPr lang="en-US" dirty="0" smtClean="0"/>
              <a:t>Pointer to file (if not anonymous)</a:t>
            </a:r>
          </a:p>
          <a:p>
            <a:pPr lvl="1"/>
            <a:r>
              <a:rPr lang="en-US" dirty="0" smtClean="0"/>
              <a:t>Other bookkeeping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8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4792834" y="2001595"/>
            <a:ext cx="708182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7300" y="1987679"/>
            <a:ext cx="474444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18222" y="2006120"/>
            <a:ext cx="948888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Simple list representation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6457" y="2006120"/>
            <a:ext cx="7284544" cy="445480"/>
          </a:xfrm>
          <a:prstGeom prst="rect">
            <a:avLst/>
          </a:prstGeom>
          <a:noFill/>
          <a:ln w="698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24033" y="1575233"/>
            <a:ext cx="289657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Process Address Space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772214" y="1575233"/>
            <a:ext cx="328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05874" y="1556792"/>
            <a:ext cx="11849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0xffffffff</a:t>
            </a:r>
            <a:endParaRPr lang="en-US" sz="2200" dirty="0"/>
          </a:p>
        </p:txBody>
      </p:sp>
      <p:sp>
        <p:nvSpPr>
          <p:cNvPr id="8" name="Trapezoid 7"/>
          <p:cNvSpPr/>
          <p:nvPr/>
        </p:nvSpPr>
        <p:spPr>
          <a:xfrm>
            <a:off x="1489026" y="3096714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89026" y="3636887"/>
            <a:ext cx="10478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vma</a:t>
            </a:r>
            <a:endParaRPr lang="en-US" sz="2200" dirty="0" smtClean="0"/>
          </a:p>
          <a:p>
            <a:r>
              <a:rPr lang="en-US" sz="2200" dirty="0" smtClean="0"/>
              <a:t>/bin/</a:t>
            </a:r>
            <a:r>
              <a:rPr lang="en-US" sz="2200" dirty="0" err="1" smtClean="0"/>
              <a:t>ls</a:t>
            </a:r>
            <a:endParaRPr lang="en-US" sz="2200" dirty="0"/>
          </a:p>
        </p:txBody>
      </p:sp>
      <p:cxnSp>
        <p:nvCxnSpPr>
          <p:cNvPr id="12" name="Straight Arrow Connector 11"/>
          <p:cNvCxnSpPr>
            <a:stCxn id="8" idx="0"/>
          </p:cNvCxnSpPr>
          <p:nvPr/>
        </p:nvCxnSpPr>
        <p:spPr>
          <a:xfrm flipH="1" flipV="1">
            <a:off x="1518222" y="2451600"/>
            <a:ext cx="372257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0"/>
          </p:cNvCxnSpPr>
          <p:nvPr/>
        </p:nvCxnSpPr>
        <p:spPr>
          <a:xfrm flipV="1">
            <a:off x="1890479" y="2451600"/>
            <a:ext cx="623626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91185" y="2574389"/>
            <a:ext cx="702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start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2185776" y="2574389"/>
            <a:ext cx="702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end</a:t>
            </a:r>
            <a:endParaRPr lang="en-US" sz="2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229571" y="3419271"/>
            <a:ext cx="894462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29571" y="3055481"/>
            <a:ext cx="702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next</a:t>
            </a:r>
            <a:endParaRPr lang="en-US" sz="2200" dirty="0"/>
          </a:p>
        </p:txBody>
      </p:sp>
      <p:sp>
        <p:nvSpPr>
          <p:cNvPr id="21" name="Trapezoid 20"/>
          <p:cNvSpPr/>
          <p:nvPr/>
        </p:nvSpPr>
        <p:spPr>
          <a:xfrm>
            <a:off x="3040392" y="3055481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040392" y="3624169"/>
            <a:ext cx="8817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vma</a:t>
            </a:r>
            <a:endParaRPr lang="en-US" sz="2200" dirty="0" smtClean="0"/>
          </a:p>
          <a:p>
            <a:r>
              <a:rPr lang="en-US" sz="2200" dirty="0"/>
              <a:t>a</a:t>
            </a:r>
            <a:r>
              <a:rPr lang="en-US" sz="2200" dirty="0" smtClean="0"/>
              <a:t>non</a:t>
            </a:r>
          </a:p>
          <a:p>
            <a:r>
              <a:rPr lang="en-US" sz="2200" dirty="0" smtClean="0"/>
              <a:t>(data)</a:t>
            </a:r>
            <a:endParaRPr lang="en-US" sz="2200" dirty="0"/>
          </a:p>
        </p:txBody>
      </p:sp>
      <p:cxnSp>
        <p:nvCxnSpPr>
          <p:cNvPr id="26" name="Straight Arrow Connector 25"/>
          <p:cNvCxnSpPr>
            <a:stCxn id="21" idx="0"/>
          </p:cNvCxnSpPr>
          <p:nvPr/>
        </p:nvCxnSpPr>
        <p:spPr>
          <a:xfrm flipH="1" flipV="1">
            <a:off x="3321094" y="2451600"/>
            <a:ext cx="120751" cy="60388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1" idx="0"/>
          </p:cNvCxnSpPr>
          <p:nvPr/>
        </p:nvCxnSpPr>
        <p:spPr>
          <a:xfrm flipV="1">
            <a:off x="3441845" y="2451601"/>
            <a:ext cx="266119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751744" y="3419271"/>
            <a:ext cx="894462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rapezoid 36"/>
          <p:cNvSpPr/>
          <p:nvPr/>
        </p:nvSpPr>
        <p:spPr>
          <a:xfrm>
            <a:off x="4555926" y="3069397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555926" y="3638085"/>
            <a:ext cx="9450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vma</a:t>
            </a:r>
            <a:endParaRPr lang="en-US" sz="2200" dirty="0" smtClean="0"/>
          </a:p>
          <a:p>
            <a:r>
              <a:rPr lang="en-US" sz="2200" dirty="0" err="1" smtClean="0"/>
              <a:t>libc.so</a:t>
            </a:r>
            <a:endParaRPr lang="en-US" sz="2200" dirty="0" smtClean="0"/>
          </a:p>
        </p:txBody>
      </p:sp>
      <p:cxnSp>
        <p:nvCxnSpPr>
          <p:cNvPr id="39" name="Straight Arrow Connector 38"/>
          <p:cNvCxnSpPr>
            <a:stCxn id="37" idx="0"/>
          </p:cNvCxnSpPr>
          <p:nvPr/>
        </p:nvCxnSpPr>
        <p:spPr>
          <a:xfrm flipH="1" flipV="1">
            <a:off x="4836628" y="2465516"/>
            <a:ext cx="120751" cy="60388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7" idx="0"/>
          </p:cNvCxnSpPr>
          <p:nvPr/>
        </p:nvCxnSpPr>
        <p:spPr>
          <a:xfrm flipV="1">
            <a:off x="4957379" y="2465517"/>
            <a:ext cx="543637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Hexagon 42"/>
          <p:cNvSpPr/>
          <p:nvPr/>
        </p:nvSpPr>
        <p:spPr>
          <a:xfrm>
            <a:off x="1206500" y="5093777"/>
            <a:ext cx="1833892" cy="1104900"/>
          </a:xfrm>
          <a:prstGeom prst="hexagon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mm_struct</a:t>
            </a:r>
            <a:endParaRPr lang="en-US" dirty="0" smtClean="0"/>
          </a:p>
          <a:p>
            <a:pPr algn="ctr"/>
            <a:r>
              <a:rPr lang="en-US" dirty="0" smtClean="0"/>
              <a:t>(process)</a:t>
            </a:r>
            <a:endParaRPr lang="en-US" dirty="0"/>
          </a:p>
        </p:txBody>
      </p:sp>
      <p:cxnSp>
        <p:nvCxnSpPr>
          <p:cNvPr id="45" name="Elbow Connector 44"/>
          <p:cNvCxnSpPr>
            <a:stCxn id="43" idx="3"/>
            <a:endCxn id="8" idx="1"/>
          </p:cNvCxnSpPr>
          <p:nvPr/>
        </p:nvCxnSpPr>
        <p:spPr>
          <a:xfrm rot="10800000" flipH="1">
            <a:off x="1206499" y="3374101"/>
            <a:ext cx="351873" cy="2272127"/>
          </a:xfrm>
          <a:prstGeom prst="bentConnector3">
            <a:avLst>
              <a:gd name="adj1" fmla="val -137152"/>
            </a:avLst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580112" y="5157192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are Linux terms, FreeBSD uses </a:t>
            </a:r>
            <a:r>
              <a:rPr lang="en-US" dirty="0" err="1" smtClean="0"/>
              <a:t>vm_map</a:t>
            </a:r>
            <a:r>
              <a:rPr lang="en-US" dirty="0" smtClean="0"/>
              <a:t> and </a:t>
            </a:r>
            <a:r>
              <a:rPr lang="en-US" dirty="0" err="1" smtClean="0"/>
              <a:t>vm_map_entry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26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Simple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traversal – O(n)</a:t>
            </a:r>
          </a:p>
          <a:p>
            <a:pPr lvl="1"/>
            <a:r>
              <a:rPr lang="en-US" dirty="0" smtClean="0"/>
              <a:t>Shouldn’t we use a data structure with the smallest O?</a:t>
            </a:r>
          </a:p>
          <a:p>
            <a:r>
              <a:rPr lang="en-US" dirty="0" smtClean="0"/>
              <a:t>Practical system building question: </a:t>
            </a:r>
          </a:p>
          <a:p>
            <a:pPr lvl="1"/>
            <a:r>
              <a:rPr lang="en-US" dirty="0" smtClean="0"/>
              <a:t>What is the common case?  </a:t>
            </a:r>
          </a:p>
          <a:p>
            <a:pPr lvl="1"/>
            <a:r>
              <a:rPr lang="en-US" dirty="0" smtClean="0"/>
              <a:t>Is it past the asymptotic crossover point?</a:t>
            </a:r>
          </a:p>
          <a:p>
            <a:r>
              <a:rPr lang="en-US" dirty="0" smtClean="0"/>
              <a:t>Tree is O(log n), but adds bookkeeping overhead</a:t>
            </a:r>
          </a:p>
          <a:p>
            <a:pPr lvl="1"/>
            <a:r>
              <a:rPr lang="en-US" dirty="0" smtClean="0"/>
              <a:t>10 </a:t>
            </a:r>
            <a:r>
              <a:rPr lang="en-US" dirty="0" err="1" smtClean="0"/>
              <a:t>vmas</a:t>
            </a:r>
            <a:r>
              <a:rPr lang="en-US" dirty="0" smtClean="0"/>
              <a:t>: log 10 =~ 3; 10/2 = 5;  Comparable either way</a:t>
            </a:r>
          </a:p>
          <a:p>
            <a:pPr lvl="1"/>
            <a:r>
              <a:rPr lang="en-US" dirty="0" smtClean="0"/>
              <a:t>100 </a:t>
            </a:r>
            <a:r>
              <a:rPr lang="en-US" dirty="0" err="1" smtClean="0"/>
              <a:t>vmas</a:t>
            </a:r>
            <a:r>
              <a:rPr lang="en-US" dirty="0" smtClean="0"/>
              <a:t>: log 100 starts making sense</a:t>
            </a:r>
          </a:p>
        </p:txBody>
      </p:sp>
    </p:spTree>
    <p:extLst>
      <p:ext uri="{BB962C8B-B14F-4D97-AF65-F5344CB8AC3E}">
        <p14:creationId xmlns:p14="http://schemas.microsoft.com/office/powerpoint/2010/main" val="249247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Common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programs are simple</a:t>
            </a:r>
          </a:p>
          <a:p>
            <a:pPr lvl="1"/>
            <a:r>
              <a:rPr lang="en-US" dirty="0" smtClean="0"/>
              <a:t>Only load a few libraries</a:t>
            </a:r>
          </a:p>
          <a:p>
            <a:pPr lvl="1"/>
            <a:r>
              <a:rPr lang="en-US" dirty="0" smtClean="0"/>
              <a:t>Small amount of data</a:t>
            </a:r>
          </a:p>
          <a:p>
            <a:r>
              <a:rPr lang="en-US" dirty="0" smtClean="0"/>
              <a:t>Some programs are large and complicated</a:t>
            </a:r>
          </a:p>
          <a:p>
            <a:pPr lvl="1"/>
            <a:r>
              <a:rPr lang="en-US" dirty="0" smtClean="0"/>
              <a:t>Databases</a:t>
            </a:r>
          </a:p>
          <a:p>
            <a:r>
              <a:rPr lang="en-US" dirty="0" smtClean="0"/>
              <a:t>Linux uses both a list and a red-black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47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Red-black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(Roughly) balanced tree </a:t>
            </a:r>
          </a:p>
          <a:p>
            <a:r>
              <a:rPr lang="en-US" dirty="0" smtClean="0"/>
              <a:t>Popular in real systems</a:t>
            </a:r>
          </a:p>
          <a:p>
            <a:pPr lvl="1"/>
            <a:r>
              <a:rPr lang="en-US" dirty="0" smtClean="0"/>
              <a:t>Asymptotic == worst case behavior</a:t>
            </a:r>
          </a:p>
          <a:p>
            <a:pPr lvl="2"/>
            <a:r>
              <a:rPr lang="en-US" dirty="0" smtClean="0"/>
              <a:t>Insertion, deletion, search: O(log n)</a:t>
            </a:r>
          </a:p>
          <a:p>
            <a:pPr lvl="2"/>
            <a:r>
              <a:rPr lang="en-US" dirty="0" smtClean="0"/>
              <a:t>Traversal: O(n)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0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a RB-tree gets logarithmic search time</a:t>
            </a:r>
          </a:p>
          <a:p>
            <a:pPr lvl="1"/>
            <a:r>
              <a:rPr lang="en-US" dirty="0" smtClean="0"/>
              <a:t>Other suggestions?</a:t>
            </a:r>
          </a:p>
          <a:p>
            <a:r>
              <a:rPr lang="en-US" dirty="0" smtClean="0"/>
              <a:t>If region x accessed, likely to be accessed again</a:t>
            </a:r>
          </a:p>
          <a:p>
            <a:pPr lvl="1"/>
            <a:r>
              <a:rPr lang="en-US" dirty="0" smtClean="0"/>
              <a:t>Cache pointer in each process to the last </a:t>
            </a:r>
            <a:r>
              <a:rPr lang="en-US" dirty="0" err="1" smtClean="0"/>
              <a:t>vma</a:t>
            </a:r>
            <a:r>
              <a:rPr lang="en-US" dirty="0" smtClean="0"/>
              <a:t> looked up</a:t>
            </a:r>
          </a:p>
          <a:p>
            <a:pPr lvl="1"/>
            <a:r>
              <a:rPr lang="en-US" dirty="0" smtClean="0"/>
              <a:t>Source code (mm/</a:t>
            </a:r>
            <a:r>
              <a:rPr lang="en-US" dirty="0" err="1" smtClean="0"/>
              <a:t>mmap.c</a:t>
            </a:r>
            <a:r>
              <a:rPr lang="en-US" dirty="0" smtClean="0"/>
              <a:t>) claims 35% hit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65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 err="1" smtClean="0">
                <a:latin typeface="Courier" pitchFamily="49" charset="0"/>
              </a:rPr>
              <a:t>mmap</a:t>
            </a:r>
            <a:r>
              <a:rPr lang="en-US" sz="1800" dirty="0" smtClean="0">
                <a:latin typeface="Courier" pitchFamily="49" charset="0"/>
              </a:rPr>
              <a:t>(void *start, </a:t>
            </a:r>
            <a:r>
              <a:rPr lang="en-US" sz="1800" dirty="0" err="1" smtClean="0">
                <a:latin typeface="Courier" pitchFamily="49" charset="0"/>
              </a:rPr>
              <a:t>size_t</a:t>
            </a:r>
            <a:r>
              <a:rPr lang="en-US" sz="1800" dirty="0" smtClean="0">
                <a:latin typeface="Courier" pitchFamily="49" charset="0"/>
              </a:rPr>
              <a:t> length, </a:t>
            </a:r>
            <a:r>
              <a:rPr lang="en-US" sz="1800" dirty="0" err="1" smtClean="0">
                <a:latin typeface="Courier" pitchFamily="49" charset="0"/>
              </a:rPr>
              <a:t>int</a:t>
            </a:r>
            <a:r>
              <a:rPr lang="en-US" sz="1800" dirty="0" smtClean="0">
                <a:latin typeface="Courier" pitchFamily="49" charset="0"/>
              </a:rPr>
              <a:t> </a:t>
            </a:r>
            <a:r>
              <a:rPr lang="en-US" sz="1800" dirty="0" err="1" smtClean="0">
                <a:latin typeface="Courier" pitchFamily="49" charset="0"/>
              </a:rPr>
              <a:t>prot</a:t>
            </a:r>
            <a:r>
              <a:rPr lang="en-US" sz="1800" dirty="0" smtClean="0">
                <a:latin typeface="Courier" pitchFamily="49" charset="0"/>
              </a:rPr>
              <a:t>, </a:t>
            </a:r>
            <a:r>
              <a:rPr lang="en-US" sz="1800" dirty="0" err="1" smtClean="0">
                <a:latin typeface="Courier" pitchFamily="49" charset="0"/>
              </a:rPr>
              <a:t>int</a:t>
            </a:r>
            <a:r>
              <a:rPr lang="en-US" sz="1800" dirty="0" smtClean="0">
                <a:latin typeface="Courier" pitchFamily="49" charset="0"/>
              </a:rPr>
              <a:t> flags,</a:t>
            </a:r>
          </a:p>
          <a:p>
            <a:pPr marL="0" indent="0">
              <a:buNone/>
            </a:pPr>
            <a:r>
              <a:rPr lang="en-US" sz="1800" dirty="0">
                <a:latin typeface="Courier" pitchFamily="49" charset="0"/>
              </a:rPr>
              <a:t>	</a:t>
            </a:r>
            <a:r>
              <a:rPr lang="en-US" sz="1800" dirty="0" err="1" smtClean="0">
                <a:latin typeface="Courier" pitchFamily="49" charset="0"/>
              </a:rPr>
              <a:t>int</a:t>
            </a:r>
            <a:r>
              <a:rPr lang="en-US" sz="1800" dirty="0" smtClean="0">
                <a:latin typeface="Courier" pitchFamily="49" charset="0"/>
              </a:rPr>
              <a:t> </a:t>
            </a:r>
            <a:r>
              <a:rPr lang="en-US" sz="1800" dirty="0" err="1" smtClean="0">
                <a:latin typeface="Courier" pitchFamily="49" charset="0"/>
              </a:rPr>
              <a:t>fd</a:t>
            </a:r>
            <a:r>
              <a:rPr lang="en-US" sz="1800" dirty="0" smtClean="0">
                <a:latin typeface="Courier" pitchFamily="49" charset="0"/>
              </a:rPr>
              <a:t>, </a:t>
            </a:r>
            <a:r>
              <a:rPr lang="en-US" sz="1800" dirty="0" err="1" smtClean="0">
                <a:latin typeface="Courier" pitchFamily="49" charset="0"/>
              </a:rPr>
              <a:t>off_t</a:t>
            </a:r>
            <a:r>
              <a:rPr lang="en-US" sz="1800" dirty="0" smtClean="0">
                <a:latin typeface="Courier" pitchFamily="49" charset="0"/>
              </a:rPr>
              <a:t> offset);</a:t>
            </a:r>
          </a:p>
          <a:p>
            <a:pPr marL="0" indent="0">
              <a:buNone/>
            </a:pPr>
            <a:r>
              <a:rPr lang="en-US" sz="1800" dirty="0" err="1" smtClean="0">
                <a:latin typeface="Courier" pitchFamily="49" charset="0"/>
              </a:rPr>
              <a:t>munmap</a:t>
            </a:r>
            <a:r>
              <a:rPr lang="en-US" sz="1800" dirty="0" smtClean="0">
                <a:latin typeface="Courier" pitchFamily="49" charset="0"/>
              </a:rPr>
              <a:t>(void *start, </a:t>
            </a:r>
            <a:r>
              <a:rPr lang="en-US" sz="1800" dirty="0" err="1" smtClean="0">
                <a:latin typeface="Courier" pitchFamily="49" charset="0"/>
              </a:rPr>
              <a:t>size_t</a:t>
            </a:r>
            <a:r>
              <a:rPr lang="en-US" sz="1800" dirty="0" smtClean="0">
                <a:latin typeface="Courier" pitchFamily="49" charset="0"/>
              </a:rPr>
              <a:t> length);</a:t>
            </a:r>
          </a:p>
          <a:p>
            <a:endParaRPr lang="en-US" dirty="0" smtClean="0"/>
          </a:p>
          <a:p>
            <a:r>
              <a:rPr lang="en-US" dirty="0" smtClean="0"/>
              <a:t>How to create an anonymous mapping?</a:t>
            </a:r>
          </a:p>
          <a:p>
            <a:r>
              <a:rPr lang="en-US" dirty="0" smtClean="0"/>
              <a:t>What if you don</a:t>
            </a:r>
            <a:r>
              <a:rPr lang="fr-FR" dirty="0" smtClean="0"/>
              <a:t>’</a:t>
            </a:r>
            <a:r>
              <a:rPr lang="en-US" dirty="0" smtClean="0"/>
              <a:t>t care where a memory region goes (as long as it doesn’t clobber something else)?</a:t>
            </a:r>
          </a:p>
        </p:txBody>
      </p:sp>
    </p:spTree>
    <p:extLst>
      <p:ext uri="{BB962C8B-B14F-4D97-AF65-F5344CB8AC3E}">
        <p14:creationId xmlns:p14="http://schemas.microsoft.com/office/powerpoint/2010/main" val="67873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Example 1: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 4K anon region for </a:t>
            </a:r>
            <a:r>
              <a:rPr lang="en-US" dirty="0" err="1" smtClean="0"/>
              <a:t>rw</a:t>
            </a:r>
            <a:r>
              <a:rPr lang="en-US" dirty="0" smtClean="0"/>
              <a:t> data at 0x40000</a:t>
            </a:r>
          </a:p>
          <a:p>
            <a:r>
              <a:rPr lang="en-US" dirty="0" err="1" smtClean="0"/>
              <a:t>mmap</a:t>
            </a:r>
            <a:r>
              <a:rPr lang="en-US" dirty="0" smtClean="0"/>
              <a:t>(0x40000, 4096, PROT_READ|PROT_WRITE,    </a:t>
            </a:r>
            <a:br>
              <a:rPr lang="en-US" dirty="0" smtClean="0"/>
            </a:br>
            <a:r>
              <a:rPr lang="en-US" dirty="0" smtClean="0"/>
              <a:t>            MAP_ANONYMOUS, -1, 0);</a:t>
            </a:r>
          </a:p>
          <a:p>
            <a:pPr lvl="1"/>
            <a:r>
              <a:rPr lang="en-US" dirty="0" smtClean="0"/>
              <a:t>Why wouldn’t we want exec permission?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448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4788600" y="2144167"/>
            <a:ext cx="474444" cy="445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597692" y="2126302"/>
            <a:ext cx="708182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7300" y="2126302"/>
            <a:ext cx="474444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18222" y="2144743"/>
            <a:ext cx="948888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Insert at 0x40000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6457" y="2144743"/>
            <a:ext cx="7284544" cy="445480"/>
          </a:xfrm>
          <a:prstGeom prst="rect">
            <a:avLst/>
          </a:prstGeom>
          <a:noFill/>
          <a:ln w="698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91185" y="1657315"/>
            <a:ext cx="19992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0x1000-0x4000</a:t>
            </a:r>
            <a:endParaRPr lang="en-US" sz="2200" dirty="0"/>
          </a:p>
        </p:txBody>
      </p:sp>
      <p:sp>
        <p:nvSpPr>
          <p:cNvPr id="8" name="Trapezoid 7"/>
          <p:cNvSpPr/>
          <p:nvPr/>
        </p:nvSpPr>
        <p:spPr>
          <a:xfrm>
            <a:off x="1489026" y="3235337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8" idx="0"/>
          </p:cNvCxnSpPr>
          <p:nvPr/>
        </p:nvCxnSpPr>
        <p:spPr>
          <a:xfrm flipH="1" flipV="1">
            <a:off x="1518222" y="2590223"/>
            <a:ext cx="372257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0"/>
          </p:cNvCxnSpPr>
          <p:nvPr/>
        </p:nvCxnSpPr>
        <p:spPr>
          <a:xfrm flipV="1">
            <a:off x="1890479" y="2590223"/>
            <a:ext cx="623626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29571" y="3557894"/>
            <a:ext cx="894462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rapezoid 20"/>
          <p:cNvSpPr/>
          <p:nvPr/>
        </p:nvSpPr>
        <p:spPr>
          <a:xfrm>
            <a:off x="3040392" y="3194104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stCxn id="21" idx="0"/>
          </p:cNvCxnSpPr>
          <p:nvPr/>
        </p:nvCxnSpPr>
        <p:spPr>
          <a:xfrm flipH="1" flipV="1">
            <a:off x="3321094" y="2590223"/>
            <a:ext cx="120751" cy="60388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1" idx="0"/>
          </p:cNvCxnSpPr>
          <p:nvPr/>
        </p:nvCxnSpPr>
        <p:spPr>
          <a:xfrm flipV="1">
            <a:off x="3441845" y="2590224"/>
            <a:ext cx="266119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751744" y="3557894"/>
            <a:ext cx="2750656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rapezoid 36"/>
          <p:cNvSpPr/>
          <p:nvPr/>
        </p:nvSpPr>
        <p:spPr>
          <a:xfrm>
            <a:off x="6384112" y="3194104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37" idx="0"/>
          </p:cNvCxnSpPr>
          <p:nvPr/>
        </p:nvCxnSpPr>
        <p:spPr>
          <a:xfrm flipH="1" flipV="1">
            <a:off x="6664814" y="2590223"/>
            <a:ext cx="120751" cy="60388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7" idx="0"/>
          </p:cNvCxnSpPr>
          <p:nvPr/>
        </p:nvCxnSpPr>
        <p:spPr>
          <a:xfrm flipV="1">
            <a:off x="6785565" y="2590224"/>
            <a:ext cx="543637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Hexagon 42"/>
          <p:cNvSpPr/>
          <p:nvPr/>
        </p:nvSpPr>
        <p:spPr>
          <a:xfrm>
            <a:off x="1206500" y="5041900"/>
            <a:ext cx="1833892" cy="1104900"/>
          </a:xfrm>
          <a:prstGeom prst="hexagon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mm_struct</a:t>
            </a:r>
            <a:endParaRPr lang="en-US" dirty="0" smtClean="0"/>
          </a:p>
          <a:p>
            <a:pPr algn="ctr"/>
            <a:r>
              <a:rPr lang="en-US" dirty="0" smtClean="0"/>
              <a:t>(process)</a:t>
            </a:r>
            <a:endParaRPr lang="en-US" dirty="0"/>
          </a:p>
        </p:txBody>
      </p:sp>
      <p:cxnSp>
        <p:nvCxnSpPr>
          <p:cNvPr id="45" name="Elbow Connector 44"/>
          <p:cNvCxnSpPr>
            <a:stCxn id="43" idx="3"/>
            <a:endCxn id="8" idx="1"/>
          </p:cNvCxnSpPr>
          <p:nvPr/>
        </p:nvCxnSpPr>
        <p:spPr>
          <a:xfrm rot="10800000" flipH="1">
            <a:off x="1206499" y="3512724"/>
            <a:ext cx="351873" cy="2081627"/>
          </a:xfrm>
          <a:prstGeom prst="bentConnector3">
            <a:avLst>
              <a:gd name="adj1" fmla="val -64967"/>
            </a:avLst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124033" y="1657315"/>
            <a:ext cx="22868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0x20000-0x21000</a:t>
            </a:r>
            <a:endParaRPr lang="en-US" sz="2200" dirty="0"/>
          </a:p>
        </p:txBody>
      </p:sp>
      <p:sp>
        <p:nvSpPr>
          <p:cNvPr id="33" name="TextBox 32"/>
          <p:cNvSpPr txBox="1"/>
          <p:nvPr/>
        </p:nvSpPr>
        <p:spPr>
          <a:xfrm>
            <a:off x="6162447" y="1657315"/>
            <a:ext cx="25158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0x100000-0x10f000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441845" y="4559300"/>
            <a:ext cx="5498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Is anything already mapped at 0x40000-0x41000?</a:t>
            </a:r>
          </a:p>
          <a:p>
            <a:pPr marL="342900" indent="-342900">
              <a:buAutoNum type="arabicParenR"/>
            </a:pPr>
            <a:r>
              <a:rPr lang="en-US" dirty="0" smtClean="0"/>
              <a:t>If not, create a new </a:t>
            </a:r>
            <a:r>
              <a:rPr lang="en-US" dirty="0" err="1" smtClean="0"/>
              <a:t>vma</a:t>
            </a:r>
            <a:r>
              <a:rPr lang="en-US" dirty="0" smtClean="0"/>
              <a:t> and insert it</a:t>
            </a:r>
          </a:p>
          <a:p>
            <a:pPr marL="342900" indent="-342900">
              <a:buAutoNum type="arabicParenR"/>
            </a:pPr>
            <a:r>
              <a:rPr lang="en-US" dirty="0" smtClean="0"/>
              <a:t>Recall: pages will be allocated on demand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44" idx="0"/>
          </p:cNvCxnSpPr>
          <p:nvPr/>
        </p:nvCxnSpPr>
        <p:spPr>
          <a:xfrm flipH="1" flipV="1">
            <a:off x="4832395" y="2608089"/>
            <a:ext cx="151640" cy="11820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4" idx="0"/>
          </p:cNvCxnSpPr>
          <p:nvPr/>
        </p:nvCxnSpPr>
        <p:spPr>
          <a:xfrm flipV="1">
            <a:off x="4984035" y="2608089"/>
            <a:ext cx="235229" cy="11820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rapezoid 43"/>
          <p:cNvSpPr/>
          <p:nvPr/>
        </p:nvSpPr>
        <p:spPr>
          <a:xfrm>
            <a:off x="4582582" y="3790109"/>
            <a:ext cx="802905" cy="554772"/>
          </a:xfrm>
          <a:prstGeom prst="trapezoi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707964" y="3560270"/>
            <a:ext cx="874618" cy="505626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4" idx="3"/>
          </p:cNvCxnSpPr>
          <p:nvPr/>
        </p:nvCxnSpPr>
        <p:spPr>
          <a:xfrm flipV="1">
            <a:off x="5316141" y="3557894"/>
            <a:ext cx="1067971" cy="50960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46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Scenario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if there is something already mapped there with read-only permission?</a:t>
            </a:r>
          </a:p>
          <a:p>
            <a:pPr lvl="1"/>
            <a:r>
              <a:rPr lang="en-US" smtClean="0"/>
              <a:t>Case 1: Last page overlaps</a:t>
            </a:r>
          </a:p>
          <a:p>
            <a:pPr lvl="1"/>
            <a:r>
              <a:rPr lang="en-US" smtClean="0"/>
              <a:t>Case 2: First page overlaps</a:t>
            </a:r>
          </a:p>
          <a:p>
            <a:pPr lvl="1"/>
            <a:r>
              <a:rPr lang="en-US" smtClean="0"/>
              <a:t>Case 3: Our target is in the middle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1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We’ve seen how paging works on x86</a:t>
            </a:r>
          </a:p>
          <a:p>
            <a:pPr lvl="1"/>
            <a:r>
              <a:rPr lang="en-US" smtClean="0"/>
              <a:t>Maps virtual addresses to physical pages</a:t>
            </a:r>
          </a:p>
          <a:p>
            <a:pPr lvl="1"/>
            <a:r>
              <a:rPr lang="en-US" smtClean="0"/>
              <a:t>These are the low-level hardware tools</a:t>
            </a:r>
          </a:p>
          <a:p>
            <a:r>
              <a:rPr lang="en-US" smtClean="0"/>
              <a:t>This lecture: build up to higher-level abstractions</a:t>
            </a:r>
          </a:p>
          <a:p>
            <a:r>
              <a:rPr lang="en-US" smtClean="0"/>
              <a:t>Namely, the process address space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067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3277300" y="2162609"/>
            <a:ext cx="1511300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788600" y="2144167"/>
            <a:ext cx="474444" cy="445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597692" y="2126302"/>
            <a:ext cx="708182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7300" y="2162609"/>
            <a:ext cx="1985744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18222" y="2144743"/>
            <a:ext cx="948888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Case 1: Insert at 0x40000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6457" y="2144743"/>
            <a:ext cx="7284544" cy="445480"/>
          </a:xfrm>
          <a:prstGeom prst="rect">
            <a:avLst/>
          </a:prstGeom>
          <a:noFill/>
          <a:ln w="698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91185" y="1657315"/>
            <a:ext cx="19992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0x1000-0x4000</a:t>
            </a:r>
            <a:endParaRPr lang="en-US" sz="2200" dirty="0"/>
          </a:p>
        </p:txBody>
      </p:sp>
      <p:sp>
        <p:nvSpPr>
          <p:cNvPr id="8" name="Trapezoid 7"/>
          <p:cNvSpPr/>
          <p:nvPr/>
        </p:nvSpPr>
        <p:spPr>
          <a:xfrm>
            <a:off x="1489026" y="3235337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8" idx="0"/>
          </p:cNvCxnSpPr>
          <p:nvPr/>
        </p:nvCxnSpPr>
        <p:spPr>
          <a:xfrm flipH="1" flipV="1">
            <a:off x="1518222" y="2590223"/>
            <a:ext cx="372257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0"/>
          </p:cNvCxnSpPr>
          <p:nvPr/>
        </p:nvCxnSpPr>
        <p:spPr>
          <a:xfrm flipV="1">
            <a:off x="1890479" y="2590223"/>
            <a:ext cx="623626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29571" y="3557894"/>
            <a:ext cx="894462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rapezoid 20"/>
          <p:cNvSpPr/>
          <p:nvPr/>
        </p:nvSpPr>
        <p:spPr>
          <a:xfrm>
            <a:off x="3040392" y="3194104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stCxn id="21" idx="0"/>
          </p:cNvCxnSpPr>
          <p:nvPr/>
        </p:nvCxnSpPr>
        <p:spPr>
          <a:xfrm flipH="1" flipV="1">
            <a:off x="3321094" y="2590223"/>
            <a:ext cx="120751" cy="60388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1" idx="0"/>
          </p:cNvCxnSpPr>
          <p:nvPr/>
        </p:nvCxnSpPr>
        <p:spPr>
          <a:xfrm flipV="1">
            <a:off x="3441845" y="2608089"/>
            <a:ext cx="1821199" cy="586015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751744" y="3557894"/>
            <a:ext cx="2750656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rapezoid 36"/>
          <p:cNvSpPr/>
          <p:nvPr/>
        </p:nvSpPr>
        <p:spPr>
          <a:xfrm>
            <a:off x="6384112" y="3194104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37" idx="0"/>
          </p:cNvCxnSpPr>
          <p:nvPr/>
        </p:nvCxnSpPr>
        <p:spPr>
          <a:xfrm flipH="1" flipV="1">
            <a:off x="6664814" y="2590223"/>
            <a:ext cx="120751" cy="60388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7" idx="0"/>
          </p:cNvCxnSpPr>
          <p:nvPr/>
        </p:nvCxnSpPr>
        <p:spPr>
          <a:xfrm flipV="1">
            <a:off x="6785565" y="2590224"/>
            <a:ext cx="543637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Hexagon 42"/>
          <p:cNvSpPr/>
          <p:nvPr/>
        </p:nvSpPr>
        <p:spPr>
          <a:xfrm>
            <a:off x="1206500" y="5041900"/>
            <a:ext cx="1833892" cy="1104900"/>
          </a:xfrm>
          <a:prstGeom prst="hexagon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mm_struct</a:t>
            </a:r>
            <a:endParaRPr lang="en-US" dirty="0" smtClean="0"/>
          </a:p>
          <a:p>
            <a:pPr algn="ctr"/>
            <a:r>
              <a:rPr lang="en-US" dirty="0" smtClean="0"/>
              <a:t>(process)</a:t>
            </a:r>
            <a:endParaRPr lang="en-US" dirty="0"/>
          </a:p>
        </p:txBody>
      </p:sp>
      <p:cxnSp>
        <p:nvCxnSpPr>
          <p:cNvPr id="45" name="Elbow Connector 44"/>
          <p:cNvCxnSpPr>
            <a:stCxn id="43" idx="3"/>
            <a:endCxn id="8" idx="1"/>
          </p:cNvCxnSpPr>
          <p:nvPr/>
        </p:nvCxnSpPr>
        <p:spPr>
          <a:xfrm rot="10800000" flipH="1">
            <a:off x="1206499" y="3512724"/>
            <a:ext cx="351873" cy="2081627"/>
          </a:xfrm>
          <a:prstGeom prst="bentConnector3">
            <a:avLst>
              <a:gd name="adj1" fmla="val -64967"/>
            </a:avLst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124033" y="1657315"/>
            <a:ext cx="22868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0x20000-0x41000</a:t>
            </a:r>
            <a:endParaRPr lang="en-US" sz="2200" dirty="0"/>
          </a:p>
        </p:txBody>
      </p:sp>
      <p:sp>
        <p:nvSpPr>
          <p:cNvPr id="33" name="TextBox 32"/>
          <p:cNvSpPr txBox="1"/>
          <p:nvPr/>
        </p:nvSpPr>
        <p:spPr>
          <a:xfrm>
            <a:off x="6162447" y="1657315"/>
            <a:ext cx="25158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0x100000-0x10f000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441845" y="4559300"/>
            <a:ext cx="549895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Is anything already mapped at 0x40000-0x41000?</a:t>
            </a:r>
          </a:p>
          <a:p>
            <a:pPr marL="342900" indent="-342900">
              <a:buAutoNum type="arabicParenR"/>
            </a:pPr>
            <a:r>
              <a:rPr lang="en-US" dirty="0" smtClean="0"/>
              <a:t>If at the end and different permissions:</a:t>
            </a:r>
          </a:p>
          <a:p>
            <a:pPr marL="800100" lvl="1" indent="-342900">
              <a:buAutoNum type="arabicParenR"/>
            </a:pPr>
            <a:r>
              <a:rPr lang="en-US" dirty="0" smtClean="0"/>
              <a:t>Truncate previous </a:t>
            </a:r>
            <a:r>
              <a:rPr lang="en-US" dirty="0" err="1" smtClean="0"/>
              <a:t>vma</a:t>
            </a:r>
            <a:endParaRPr lang="en-US" dirty="0"/>
          </a:p>
          <a:p>
            <a:pPr marL="800100" lvl="1" indent="-342900">
              <a:buAutoNum type="arabicParenR"/>
            </a:pPr>
            <a:r>
              <a:rPr lang="en-US" dirty="0" smtClean="0"/>
              <a:t>Insert new </a:t>
            </a:r>
            <a:r>
              <a:rPr lang="en-US" dirty="0" err="1" smtClean="0"/>
              <a:t>vma</a:t>
            </a:r>
            <a:r>
              <a:rPr lang="en-US" dirty="0" smtClean="0"/>
              <a:t> </a:t>
            </a:r>
          </a:p>
          <a:p>
            <a:pPr marL="342900" indent="-342900">
              <a:buAutoNum type="arabicParenR"/>
            </a:pPr>
            <a:r>
              <a:rPr lang="en-US" dirty="0" smtClean="0"/>
              <a:t>If permissions are the same, one can replace pages and/or extend previous </a:t>
            </a:r>
            <a:r>
              <a:rPr lang="en-US" dirty="0" err="1" smtClean="0"/>
              <a:t>vma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44" idx="0"/>
          </p:cNvCxnSpPr>
          <p:nvPr/>
        </p:nvCxnSpPr>
        <p:spPr>
          <a:xfrm flipH="1" flipV="1">
            <a:off x="4832395" y="2608089"/>
            <a:ext cx="151640" cy="11820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4" idx="0"/>
          </p:cNvCxnSpPr>
          <p:nvPr/>
        </p:nvCxnSpPr>
        <p:spPr>
          <a:xfrm flipV="1">
            <a:off x="4984035" y="2608089"/>
            <a:ext cx="235229" cy="11820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rapezoid 43"/>
          <p:cNvSpPr/>
          <p:nvPr/>
        </p:nvSpPr>
        <p:spPr>
          <a:xfrm>
            <a:off x="4582582" y="3790109"/>
            <a:ext cx="802905" cy="554772"/>
          </a:xfrm>
          <a:prstGeom prst="trapezoi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707964" y="3560270"/>
            <a:ext cx="874618" cy="505626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4" idx="3"/>
          </p:cNvCxnSpPr>
          <p:nvPr/>
        </p:nvCxnSpPr>
        <p:spPr>
          <a:xfrm flipV="1">
            <a:off x="5316141" y="3557894"/>
            <a:ext cx="1067971" cy="50960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1" idx="0"/>
          </p:cNvCxnSpPr>
          <p:nvPr/>
        </p:nvCxnSpPr>
        <p:spPr>
          <a:xfrm flipV="1">
            <a:off x="3441845" y="2608090"/>
            <a:ext cx="1346755" cy="5860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42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4" grpId="0" animBg="1"/>
      <p:bldP spid="31" grpId="0" animBg="1"/>
      <p:bldP spid="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3277300" y="2162609"/>
            <a:ext cx="1511300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788600" y="2144167"/>
            <a:ext cx="474444" cy="4454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597692" y="2126302"/>
            <a:ext cx="708182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7300" y="2168101"/>
            <a:ext cx="2539300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18222" y="2144743"/>
            <a:ext cx="948888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Case 3: Insert at 0x40000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36457" y="2144743"/>
            <a:ext cx="7284544" cy="445480"/>
          </a:xfrm>
          <a:prstGeom prst="rect">
            <a:avLst/>
          </a:prstGeom>
          <a:noFill/>
          <a:ln w="6985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91185" y="1657315"/>
            <a:ext cx="19992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0x1000-0x4000</a:t>
            </a:r>
            <a:endParaRPr lang="en-US" sz="2200" dirty="0"/>
          </a:p>
        </p:txBody>
      </p:sp>
      <p:sp>
        <p:nvSpPr>
          <p:cNvPr id="8" name="Trapezoid 7"/>
          <p:cNvSpPr/>
          <p:nvPr/>
        </p:nvSpPr>
        <p:spPr>
          <a:xfrm>
            <a:off x="1489026" y="3235337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8" idx="0"/>
          </p:cNvCxnSpPr>
          <p:nvPr/>
        </p:nvCxnSpPr>
        <p:spPr>
          <a:xfrm flipH="1" flipV="1">
            <a:off x="1518222" y="2590223"/>
            <a:ext cx="372257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0"/>
          </p:cNvCxnSpPr>
          <p:nvPr/>
        </p:nvCxnSpPr>
        <p:spPr>
          <a:xfrm flipV="1">
            <a:off x="1890479" y="2590223"/>
            <a:ext cx="623626" cy="6451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29571" y="3557894"/>
            <a:ext cx="894462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rapezoid 20"/>
          <p:cNvSpPr/>
          <p:nvPr/>
        </p:nvSpPr>
        <p:spPr>
          <a:xfrm>
            <a:off x="3040392" y="3194104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stCxn id="21" idx="0"/>
          </p:cNvCxnSpPr>
          <p:nvPr/>
        </p:nvCxnSpPr>
        <p:spPr>
          <a:xfrm flipH="1" flipV="1">
            <a:off x="3321094" y="2590223"/>
            <a:ext cx="120751" cy="603881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1" idx="0"/>
          </p:cNvCxnSpPr>
          <p:nvPr/>
        </p:nvCxnSpPr>
        <p:spPr>
          <a:xfrm flipV="1">
            <a:off x="3441845" y="2608089"/>
            <a:ext cx="1821199" cy="586015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751744" y="3557894"/>
            <a:ext cx="2293456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rapezoid 36"/>
          <p:cNvSpPr/>
          <p:nvPr/>
        </p:nvSpPr>
        <p:spPr>
          <a:xfrm>
            <a:off x="7345667" y="3230161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stCxn id="37" idx="0"/>
          </p:cNvCxnSpPr>
          <p:nvPr/>
        </p:nvCxnSpPr>
        <p:spPr>
          <a:xfrm flipH="1" flipV="1">
            <a:off x="6597692" y="2626281"/>
            <a:ext cx="1149428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7" idx="0"/>
          </p:cNvCxnSpPr>
          <p:nvPr/>
        </p:nvCxnSpPr>
        <p:spPr>
          <a:xfrm flipH="1" flipV="1">
            <a:off x="7305874" y="2626281"/>
            <a:ext cx="441246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Hexagon 42"/>
          <p:cNvSpPr/>
          <p:nvPr/>
        </p:nvSpPr>
        <p:spPr>
          <a:xfrm>
            <a:off x="1206500" y="5041900"/>
            <a:ext cx="1833892" cy="1104900"/>
          </a:xfrm>
          <a:prstGeom prst="hexagon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mm_struct</a:t>
            </a:r>
            <a:endParaRPr lang="en-US" dirty="0" smtClean="0"/>
          </a:p>
          <a:p>
            <a:pPr algn="ctr"/>
            <a:r>
              <a:rPr lang="en-US" dirty="0" smtClean="0"/>
              <a:t>(process)</a:t>
            </a:r>
            <a:endParaRPr lang="en-US" dirty="0"/>
          </a:p>
        </p:txBody>
      </p:sp>
      <p:cxnSp>
        <p:nvCxnSpPr>
          <p:cNvPr id="45" name="Elbow Connector 44"/>
          <p:cNvCxnSpPr>
            <a:stCxn id="43" idx="3"/>
            <a:endCxn id="8" idx="1"/>
          </p:cNvCxnSpPr>
          <p:nvPr/>
        </p:nvCxnSpPr>
        <p:spPr>
          <a:xfrm rot="10800000" flipH="1">
            <a:off x="1206499" y="3512724"/>
            <a:ext cx="351873" cy="2081627"/>
          </a:xfrm>
          <a:prstGeom prst="bentConnector3">
            <a:avLst>
              <a:gd name="adj1" fmla="val -64967"/>
            </a:avLst>
          </a:prstGeom>
          <a:ln w="381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124033" y="1657315"/>
            <a:ext cx="22868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0x20000-0x50000</a:t>
            </a:r>
            <a:endParaRPr lang="en-US" sz="2200" dirty="0"/>
          </a:p>
        </p:txBody>
      </p:sp>
      <p:sp>
        <p:nvSpPr>
          <p:cNvPr id="33" name="TextBox 32"/>
          <p:cNvSpPr txBox="1"/>
          <p:nvPr/>
        </p:nvSpPr>
        <p:spPr>
          <a:xfrm>
            <a:off x="6162447" y="1657315"/>
            <a:ext cx="25158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0x100000-0x10f000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441845" y="4559300"/>
            <a:ext cx="54989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Is anything already mapped at 0x40000-0x41000?</a:t>
            </a:r>
          </a:p>
          <a:p>
            <a:pPr marL="342900" indent="-342900">
              <a:buAutoNum type="arabicParenR"/>
            </a:pPr>
            <a:r>
              <a:rPr lang="en-US" dirty="0" smtClean="0"/>
              <a:t>If in the middle and different permissions:</a:t>
            </a:r>
          </a:p>
          <a:p>
            <a:pPr marL="800100" lvl="1" indent="-342900">
              <a:buAutoNum type="arabicParenR"/>
            </a:pPr>
            <a:r>
              <a:rPr lang="en-US" dirty="0" smtClean="0"/>
              <a:t>Split previous </a:t>
            </a:r>
            <a:r>
              <a:rPr lang="en-US" dirty="0" err="1" smtClean="0"/>
              <a:t>vma</a:t>
            </a:r>
            <a:endParaRPr lang="en-US" dirty="0"/>
          </a:p>
          <a:p>
            <a:pPr marL="800100" lvl="1" indent="-342900">
              <a:buAutoNum type="arabicParenR"/>
            </a:pPr>
            <a:r>
              <a:rPr lang="en-US" dirty="0" smtClean="0"/>
              <a:t>Insert new </a:t>
            </a:r>
            <a:r>
              <a:rPr lang="en-US" dirty="0" err="1" smtClean="0"/>
              <a:t>vma</a:t>
            </a:r>
            <a:r>
              <a:rPr lang="en-US" dirty="0" smtClean="0"/>
              <a:t> </a:t>
            </a:r>
          </a:p>
        </p:txBody>
      </p:sp>
      <p:cxnSp>
        <p:nvCxnSpPr>
          <p:cNvPr id="41" name="Straight Arrow Connector 40"/>
          <p:cNvCxnSpPr>
            <a:stCxn id="44" idx="0"/>
          </p:cNvCxnSpPr>
          <p:nvPr/>
        </p:nvCxnSpPr>
        <p:spPr>
          <a:xfrm flipH="1" flipV="1">
            <a:off x="4832395" y="2608089"/>
            <a:ext cx="151640" cy="11820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4" idx="0"/>
          </p:cNvCxnSpPr>
          <p:nvPr/>
        </p:nvCxnSpPr>
        <p:spPr>
          <a:xfrm flipV="1">
            <a:off x="4984035" y="2608089"/>
            <a:ext cx="235229" cy="118202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rapezoid 43"/>
          <p:cNvSpPr/>
          <p:nvPr/>
        </p:nvSpPr>
        <p:spPr>
          <a:xfrm>
            <a:off x="4582582" y="3790109"/>
            <a:ext cx="802905" cy="554772"/>
          </a:xfrm>
          <a:prstGeom prst="trapezoi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707964" y="3560270"/>
            <a:ext cx="874618" cy="505626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4" idx="3"/>
          </p:cNvCxnSpPr>
          <p:nvPr/>
        </p:nvCxnSpPr>
        <p:spPr>
          <a:xfrm flipV="1">
            <a:off x="5316141" y="3560270"/>
            <a:ext cx="729059" cy="507225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1" idx="0"/>
          </p:cNvCxnSpPr>
          <p:nvPr/>
        </p:nvCxnSpPr>
        <p:spPr>
          <a:xfrm flipV="1">
            <a:off x="3441845" y="2608090"/>
            <a:ext cx="1346755" cy="586014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5271825" y="2139002"/>
            <a:ext cx="708182" cy="445480"/>
          </a:xfrm>
          <a:prstGeom prst="rect">
            <a:avLst/>
          </a:prstGeom>
          <a:solidFill>
            <a:srgbClr val="4576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rapezoid 49"/>
          <p:cNvSpPr/>
          <p:nvPr/>
        </p:nvSpPr>
        <p:spPr>
          <a:xfrm>
            <a:off x="6019800" y="3242861"/>
            <a:ext cx="802905" cy="554772"/>
          </a:xfrm>
          <a:prstGeom prst="trapezoid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50" idx="0"/>
          </p:cNvCxnSpPr>
          <p:nvPr/>
        </p:nvCxnSpPr>
        <p:spPr>
          <a:xfrm flipH="1" flipV="1">
            <a:off x="5271825" y="2638981"/>
            <a:ext cx="1149428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0" idx="0"/>
          </p:cNvCxnSpPr>
          <p:nvPr/>
        </p:nvCxnSpPr>
        <p:spPr>
          <a:xfrm flipH="1" flipV="1">
            <a:off x="5980007" y="2638981"/>
            <a:ext cx="441246" cy="60388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705600" y="3581400"/>
            <a:ext cx="685800" cy="0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760898" y="3574827"/>
            <a:ext cx="3630502" cy="23506"/>
          </a:xfrm>
          <a:prstGeom prst="straightConnector1">
            <a:avLst/>
          </a:prstGeom>
          <a:ln w="44450">
            <a:solidFill>
              <a:schemeClr val="accent4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92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4" grpId="0" animBg="1"/>
      <p:bldP spid="31" grpId="0" animBg="1"/>
      <p:bldP spid="44" grpId="0" animBg="1"/>
      <p:bldP spid="49" grpId="0" animBg="1"/>
      <p:bldP spid="5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mapping doesn’t allocate</a:t>
            </a:r>
          </a:p>
          <a:p>
            <a:pPr lvl="1"/>
            <a:r>
              <a:rPr lang="en-US" dirty="0" smtClean="0"/>
              <a:t>No need to set up physical memory or page table entries</a:t>
            </a:r>
          </a:p>
          <a:p>
            <a:r>
              <a:rPr lang="en-US" dirty="0" smtClean="0"/>
              <a:t>It pays to be lazy!</a:t>
            </a:r>
          </a:p>
          <a:p>
            <a:pPr lvl="1"/>
            <a:r>
              <a:rPr lang="en-US" dirty="0" smtClean="0"/>
              <a:t>A program may never touch the memory it maps</a:t>
            </a:r>
          </a:p>
          <a:p>
            <a:pPr lvl="2"/>
            <a:r>
              <a:rPr lang="en-US" dirty="0" smtClean="0"/>
              <a:t>Program may not use all code in a library</a:t>
            </a:r>
          </a:p>
          <a:p>
            <a:pPr lvl="1"/>
            <a:r>
              <a:rPr lang="en-US" dirty="0" smtClean="0"/>
              <a:t>Save work compared to traversing up front</a:t>
            </a:r>
          </a:p>
          <a:p>
            <a:pPr lvl="1"/>
            <a:r>
              <a:rPr lang="en-US" dirty="0" smtClean="0"/>
              <a:t>Hidden costs? Optimizations?</a:t>
            </a:r>
          </a:p>
          <a:p>
            <a:pPr lvl="2"/>
            <a:r>
              <a:rPr lang="en-US" dirty="0" smtClean="0"/>
              <a:t>Page faults are expensive; heuristics could help performance</a:t>
            </a:r>
          </a:p>
          <a:p>
            <a:r>
              <a:rPr lang="en-US" dirty="0" smtClean="0"/>
              <a:t>VMA points to file behind area (FreeBSD: </a:t>
            </a:r>
            <a:r>
              <a:rPr lang="en-US" dirty="0" err="1" smtClean="0"/>
              <a:t>vm_object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Locates contents (in cache, on disk, etc.) on page fault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Copy-On-Write (COW)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fork()</a:t>
            </a:r>
            <a:r>
              <a:rPr lang="en-US" dirty="0" smtClean="0"/>
              <a:t> duplicated the address space</a:t>
            </a:r>
          </a:p>
          <a:p>
            <a:pPr lvl="1"/>
            <a:r>
              <a:rPr lang="en-US" dirty="0" smtClean="0"/>
              <a:t>Naïve approach would copy each page</a:t>
            </a:r>
          </a:p>
          <a:p>
            <a:r>
              <a:rPr lang="en-US" dirty="0" smtClean="0"/>
              <a:t>Most processes immediately exec()</a:t>
            </a:r>
          </a:p>
          <a:p>
            <a:pPr lvl="1"/>
            <a:r>
              <a:rPr lang="en-US" dirty="0" smtClean="0"/>
              <a:t>Would need to immediately free all pages</a:t>
            </a:r>
          </a:p>
          <a:p>
            <a:pPr lvl="1"/>
            <a:r>
              <a:rPr lang="en-US" dirty="0" smtClean="0"/>
              <a:t>Again, lazy is better!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5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does COW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regions</a:t>
            </a:r>
          </a:p>
          <a:p>
            <a:pPr lvl="1"/>
            <a:r>
              <a:rPr lang="en-US" dirty="0" smtClean="0"/>
              <a:t>New copies of each </a:t>
            </a:r>
            <a:r>
              <a:rPr lang="en-US" dirty="0" err="1" smtClean="0"/>
              <a:t>vma</a:t>
            </a:r>
            <a:r>
              <a:rPr lang="en-US" dirty="0" smtClean="0"/>
              <a:t> are allocated for child during fork</a:t>
            </a:r>
          </a:p>
          <a:p>
            <a:pPr lvl="1"/>
            <a:r>
              <a:rPr lang="en-US" dirty="0" smtClean="0"/>
              <a:t>Linux: Traverse all pages in page table</a:t>
            </a:r>
          </a:p>
          <a:p>
            <a:pPr lvl="2"/>
            <a:r>
              <a:rPr lang="en-US" dirty="0" smtClean="0"/>
              <a:t>Mark all pages read-only and COW</a:t>
            </a:r>
          </a:p>
          <a:p>
            <a:pPr lvl="3"/>
            <a:r>
              <a:rPr lang="en-US" dirty="0" smtClean="0"/>
              <a:t>Can use one of the bits “unused” by hardware in x86 for COW</a:t>
            </a:r>
          </a:p>
          <a:p>
            <a:pPr lvl="1"/>
            <a:r>
              <a:rPr lang="en-US" dirty="0" smtClean="0"/>
              <a:t>FreeBSD: Add a “shadow </a:t>
            </a:r>
            <a:r>
              <a:rPr lang="en-US" dirty="0" err="1" smtClean="0"/>
              <a:t>vm_object</a:t>
            </a:r>
            <a:r>
              <a:rPr lang="en-US" dirty="0" smtClean="0"/>
              <a:t>” in front of </a:t>
            </a:r>
            <a:r>
              <a:rPr lang="en-US" dirty="0" err="1" smtClean="0"/>
              <a:t>vm_object</a:t>
            </a:r>
            <a:endParaRPr lang="en-US" dirty="0" smtClean="0"/>
          </a:p>
          <a:p>
            <a:r>
              <a:rPr lang="en-US" dirty="0" smtClean="0"/>
              <a:t>Pages in memory</a:t>
            </a:r>
          </a:p>
          <a:p>
            <a:pPr lvl="1"/>
            <a:r>
              <a:rPr lang="en-US" dirty="0" smtClean="0"/>
              <a:t>Make a new, writeable copy on a write fault</a:t>
            </a:r>
          </a:p>
        </p:txBody>
      </p:sp>
    </p:spTree>
    <p:extLst>
      <p:ext uri="{BB962C8B-B14F-4D97-AF65-F5344CB8AC3E}">
        <p14:creationId xmlns:p14="http://schemas.microsoft.com/office/powerpoint/2010/main" val="2342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memory allocation?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Dynamically allocate/</a:t>
            </a:r>
            <a:r>
              <a:rPr lang="en-US" dirty="0" err="1" smtClean="0"/>
              <a:t>deallocate</a:t>
            </a:r>
            <a:r>
              <a:rPr lang="en-US" dirty="0" smtClean="0"/>
              <a:t> memory</a:t>
            </a:r>
          </a:p>
          <a:p>
            <a:pPr lvl="1"/>
            <a:r>
              <a:rPr lang="en-US" dirty="0" smtClean="0"/>
              <a:t>As opposed to static allocation</a:t>
            </a:r>
          </a:p>
          <a:p>
            <a:r>
              <a:rPr lang="en-US" dirty="0" smtClean="0"/>
              <a:t>Common problem in both user space and OS kernel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 smtClean="0"/>
              <a:t>User space:</a:t>
            </a:r>
            <a:endParaRPr lang="en-US" dirty="0"/>
          </a:p>
          <a:p>
            <a:r>
              <a:rPr lang="en-US" dirty="0" smtClean="0"/>
              <a:t>how to implement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 smtClean="0"/>
              <a:t>/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free()</a:t>
            </a:r>
            <a:r>
              <a:rPr lang="en-US" dirty="0" smtClean="0"/>
              <a:t>?</a:t>
            </a:r>
          </a:p>
          <a:p>
            <a:pPr lvl="1"/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dirty="0"/>
              <a:t> gets pages of memory from the OS via </a:t>
            </a:r>
            <a:r>
              <a:rPr lang="en-US" b="1" dirty="0" err="1">
                <a:latin typeface="Courier New"/>
                <a:cs typeface="Courier New"/>
              </a:rPr>
              <a:t>mmap</a:t>
            </a:r>
            <a:r>
              <a:rPr lang="en-US" b="1" dirty="0">
                <a:latin typeface="Courier New"/>
                <a:cs typeface="Courier New"/>
              </a:rPr>
              <a:t>()</a:t>
            </a:r>
            <a:r>
              <a:rPr lang="en-US" dirty="0"/>
              <a:t> and then sub-divides them for the </a:t>
            </a:r>
            <a:r>
              <a:rPr lang="en-US" dirty="0" smtClean="0"/>
              <a:t>application</a:t>
            </a:r>
            <a:endParaRPr lang="en-US" dirty="0"/>
          </a:p>
          <a:p>
            <a:pPr marL="0" indent="0">
              <a:spcBef>
                <a:spcPts val="2400"/>
              </a:spcBef>
              <a:buNone/>
            </a:pPr>
            <a:r>
              <a:rPr lang="en-US" dirty="0" smtClean="0"/>
              <a:t>Kernel </a:t>
            </a:r>
            <a:r>
              <a:rPr lang="en-US" dirty="0"/>
              <a:t>space:</a:t>
            </a:r>
          </a:p>
          <a:p>
            <a:r>
              <a:rPr lang="en-US" dirty="0" smtClean="0"/>
              <a:t>How does kernel manage physical memory?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39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Overarching Allocator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Fragmentation</a:t>
            </a:r>
          </a:p>
          <a:p>
            <a:r>
              <a:rPr lang="en-US" dirty="0" smtClean="0"/>
              <a:t>Cache behavior</a:t>
            </a:r>
          </a:p>
          <a:p>
            <a:pPr lvl="1"/>
            <a:r>
              <a:rPr lang="en-US" dirty="0" smtClean="0"/>
              <a:t>Alignment (cache and word)</a:t>
            </a:r>
          </a:p>
          <a:p>
            <a:pPr lvl="1"/>
            <a:r>
              <a:rPr lang="en-US" dirty="0" smtClean="0"/>
              <a:t>Coloring</a:t>
            </a:r>
          </a:p>
          <a:p>
            <a:r>
              <a:rPr lang="en-US" dirty="0"/>
              <a:t>Implementation </a:t>
            </a:r>
            <a:r>
              <a:rPr lang="en-US" dirty="0" smtClean="0"/>
              <a:t>complexity</a:t>
            </a:r>
          </a:p>
          <a:p>
            <a:r>
              <a:rPr lang="en-US" dirty="0" smtClean="0"/>
              <a:t>Allocation </a:t>
            </a:r>
            <a:r>
              <a:rPr lang="en-US" dirty="0"/>
              <a:t>and free latency</a:t>
            </a:r>
          </a:p>
          <a:p>
            <a:pPr lvl="1"/>
            <a:r>
              <a:rPr lang="en-US" dirty="0" smtClean="0"/>
              <a:t>Synchronization/Concurrency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7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Undergrad review: What is it?  Why does it happen?</a:t>
            </a:r>
          </a:p>
          <a:p>
            <a:r>
              <a:rPr lang="en-US" dirty="0" smtClean="0"/>
              <a:t>What is </a:t>
            </a:r>
          </a:p>
          <a:p>
            <a:pPr lvl="1"/>
            <a:r>
              <a:rPr lang="en-US" dirty="0" smtClean="0"/>
              <a:t>Internal fragmentation?</a:t>
            </a:r>
          </a:p>
          <a:p>
            <a:pPr lvl="2"/>
            <a:r>
              <a:rPr lang="en-US" dirty="0" smtClean="0"/>
              <a:t>Wasted space when you round an allocation up</a:t>
            </a:r>
          </a:p>
          <a:p>
            <a:pPr lvl="1"/>
            <a:r>
              <a:rPr lang="en-US" dirty="0" smtClean="0"/>
              <a:t>External fragmentation?</a:t>
            </a:r>
          </a:p>
          <a:p>
            <a:pPr lvl="2"/>
            <a:r>
              <a:rPr lang="en-US" dirty="0" smtClean="0"/>
              <a:t>Small chunks of free memory that are too small to be useful</a:t>
            </a:r>
          </a:p>
        </p:txBody>
      </p:sp>
    </p:spTree>
    <p:extLst>
      <p:ext uri="{BB962C8B-B14F-4D97-AF65-F5344CB8AC3E}">
        <p14:creationId xmlns:p14="http://schemas.microsoft.com/office/powerpoint/2010/main" val="56732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Allocation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Word</a:t>
            </a:r>
          </a:p>
          <a:p>
            <a:r>
              <a:rPr lang="en-US" smtClean="0"/>
              <a:t>Cacheline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21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Alignment (words)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" pitchFamily="49" charset="0"/>
              </a:rPr>
              <a:t>struct</a:t>
            </a:r>
            <a:r>
              <a:rPr lang="en-US" dirty="0" smtClean="0">
                <a:latin typeface="Courier" pitchFamily="49" charset="0"/>
              </a:rPr>
              <a:t> foo {</a:t>
            </a:r>
          </a:p>
          <a:p>
            <a:pPr marL="0" indent="0">
              <a:buNone/>
            </a:pPr>
            <a:r>
              <a:rPr lang="en-US" dirty="0" smtClean="0">
                <a:latin typeface="Courier" pitchFamily="49" charset="0"/>
              </a:rPr>
              <a:t>	bit x;</a:t>
            </a:r>
          </a:p>
          <a:p>
            <a:pPr marL="0" indent="0">
              <a:buNone/>
            </a:pPr>
            <a:r>
              <a:rPr lang="en-US" dirty="0" smtClean="0">
                <a:latin typeface="Courier" pitchFamily="49" charset="0"/>
              </a:rPr>
              <a:t>	</a:t>
            </a:r>
            <a:r>
              <a:rPr lang="en-US" dirty="0" err="1" smtClean="0">
                <a:latin typeface="Courier" pitchFamily="49" charset="0"/>
              </a:rPr>
              <a:t>int</a:t>
            </a:r>
            <a:r>
              <a:rPr lang="en-US" dirty="0" smtClean="0">
                <a:latin typeface="Courier" pitchFamily="49" charset="0"/>
              </a:rPr>
              <a:t> y;</a:t>
            </a:r>
          </a:p>
          <a:p>
            <a:pPr marL="0" indent="0">
              <a:buNone/>
            </a:pPr>
            <a:r>
              <a:rPr lang="en-US" dirty="0" smtClean="0">
                <a:latin typeface="Courier" pitchFamily="49" charset="0"/>
              </a:rPr>
              <a:t>};</a:t>
            </a:r>
          </a:p>
          <a:p>
            <a:r>
              <a:rPr lang="en-US" dirty="0" smtClean="0"/>
              <a:t>Naïve layout: 1 bit for x, followed by 32 bits for y</a:t>
            </a:r>
          </a:p>
          <a:p>
            <a:r>
              <a:rPr lang="en-US" dirty="0" smtClean="0"/>
              <a:t>CPUs (mostly) do aligned operations</a:t>
            </a:r>
          </a:p>
          <a:p>
            <a:pPr lvl="1"/>
            <a:r>
              <a:rPr lang="en-US" dirty="0" smtClean="0"/>
              <a:t>32-bit ops start at addresses divisible by 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51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Managing Physical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During boot, discover all physical pages</a:t>
            </a:r>
          </a:p>
          <a:p>
            <a:pPr lvl="1"/>
            <a:r>
              <a:rPr lang="en-US" dirty="0" smtClean="0"/>
              <a:t>Based on e820 map for x86</a:t>
            </a:r>
          </a:p>
          <a:p>
            <a:pPr lvl="2"/>
            <a:r>
              <a:rPr lang="en-US" dirty="0" smtClean="0"/>
              <a:t>e820 information sometimes mangled</a:t>
            </a:r>
          </a:p>
          <a:p>
            <a:pPr lvl="3"/>
            <a:r>
              <a:rPr lang="en-US" dirty="0" smtClean="0"/>
              <a:t>Real OSes sanitize / remove overlaps</a:t>
            </a:r>
          </a:p>
          <a:p>
            <a:pPr lvl="2"/>
            <a:r>
              <a:rPr lang="en-US" dirty="0" smtClean="0"/>
              <a:t>Some OSes do extra “checks” on memory</a:t>
            </a:r>
          </a:p>
          <a:p>
            <a:pPr lvl="3"/>
            <a:r>
              <a:rPr lang="en-US" dirty="0" smtClean="0"/>
              <a:t>Basic test to confirm memory works as expected</a:t>
            </a:r>
          </a:p>
          <a:p>
            <a:r>
              <a:rPr lang="en-US" dirty="0" smtClean="0"/>
              <a:t>Create data structures to keep track of pages</a:t>
            </a:r>
          </a:p>
          <a:p>
            <a:pPr lvl="1"/>
            <a:r>
              <a:rPr lang="en-US" dirty="0" smtClean="0"/>
              <a:t>Usually maintained as lists and/or arrays of pages</a:t>
            </a:r>
          </a:p>
          <a:p>
            <a:pPr lvl="2"/>
            <a:r>
              <a:rPr lang="en-US" dirty="0" smtClean="0"/>
              <a:t>Zeroed, Free (page colored), Cache, Wired, …</a:t>
            </a:r>
          </a:p>
          <a:p>
            <a:pPr lvl="1"/>
            <a:r>
              <a:rPr lang="en-US" dirty="0" smtClean="0"/>
              <a:t>Array of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 err="1" smtClean="0"/>
              <a:t>s</a:t>
            </a:r>
            <a:r>
              <a:rPr lang="en-US" dirty="0" smtClean="0"/>
              <a:t> can be allocated at boot</a:t>
            </a:r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truct</a:t>
            </a:r>
            <a:r>
              <a:rPr lang="en-US" dirty="0" err="1" smtClean="0"/>
              <a:t>s</a:t>
            </a:r>
            <a:r>
              <a:rPr lang="en-US" dirty="0" smtClean="0"/>
              <a:t> can have doubly-linked pointers for the lists</a:t>
            </a:r>
          </a:p>
          <a:p>
            <a:pPr lvl="2"/>
            <a:r>
              <a:rPr lang="en-US" dirty="0" smtClean="0"/>
              <a:t>Causes challenges where memory can “grow” dynamically</a:t>
            </a:r>
          </a:p>
        </p:txBody>
      </p:sp>
    </p:spTree>
    <p:extLst>
      <p:ext uri="{BB962C8B-B14F-4D97-AF65-F5344CB8AC3E}">
        <p14:creationId xmlns:p14="http://schemas.microsoft.com/office/powerpoint/2010/main" val="17381624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Word alignment,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fields of a data type are not aligned</a:t>
            </a:r>
          </a:p>
          <a:p>
            <a:pPr lvl="1"/>
            <a:r>
              <a:rPr lang="en-US" smtClean="0"/>
              <a:t>Compiler must read low and high bits separately</a:t>
            </a:r>
          </a:p>
          <a:p>
            <a:pPr lvl="2"/>
            <a:r>
              <a:rPr lang="en-US" smtClean="0"/>
              <a:t>Then put them together with &lt;&lt; and |</a:t>
            </a:r>
          </a:p>
          <a:p>
            <a:pPr lvl="1"/>
            <a:r>
              <a:rPr lang="en-US" smtClean="0"/>
              <a:t>No one wants to do this</a:t>
            </a:r>
          </a:p>
          <a:p>
            <a:r>
              <a:rPr lang="en-US" smtClean="0"/>
              <a:t>Compiler generally pads out structures</a:t>
            </a:r>
          </a:p>
          <a:p>
            <a:pPr lvl="1"/>
            <a:r>
              <a:rPr lang="en-US" smtClean="0"/>
              <a:t>Waste 31 bits after x</a:t>
            </a:r>
          </a:p>
          <a:p>
            <a:pPr lvl="1"/>
            <a:r>
              <a:rPr lang="en-US" smtClean="0"/>
              <a:t>Save a ton of code reinventing simple arithmetic</a:t>
            </a:r>
          </a:p>
          <a:p>
            <a:pPr lvl="2"/>
            <a:r>
              <a:rPr lang="en-US" smtClean="0"/>
              <a:t>Code takes space in memory too!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06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Memory allocator +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Compilers allocate structures on </a:t>
            </a:r>
            <a:r>
              <a:rPr lang="en-US" b="1" i="1" dirty="0" smtClean="0"/>
              <a:t>word </a:t>
            </a:r>
            <a:r>
              <a:rPr lang="en-US" dirty="0" smtClean="0"/>
              <a:t>boundary</a:t>
            </a:r>
          </a:p>
          <a:p>
            <a:pPr lvl="1"/>
            <a:r>
              <a:rPr lang="en-US" dirty="0" smtClean="0"/>
              <a:t>Otherwise, we have same problem as before</a:t>
            </a:r>
          </a:p>
          <a:p>
            <a:pPr lvl="1"/>
            <a:r>
              <a:rPr lang="en-US" dirty="0" smtClean="0"/>
              <a:t>Code breaks if not aligned</a:t>
            </a:r>
          </a:p>
          <a:p>
            <a:r>
              <a:rPr lang="en-US" dirty="0" smtClean="0"/>
              <a:t>This often dictates some fragmentation</a:t>
            </a:r>
          </a:p>
        </p:txBody>
      </p:sp>
    </p:spTree>
    <p:extLst>
      <p:ext uri="{BB962C8B-B14F-4D97-AF65-F5344CB8AC3E}">
        <p14:creationId xmlns:p14="http://schemas.microsoft.com/office/powerpoint/2010/main" val="98811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Cacheline</a:t>
            </a:r>
            <a:r>
              <a:rPr lang="en-US" dirty="0" smtClean="0"/>
              <a:t>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issue, similar name</a:t>
            </a:r>
          </a:p>
          <a:p>
            <a:r>
              <a:rPr lang="en-US" dirty="0" smtClean="0"/>
              <a:t>Cache lines are bigger than words</a:t>
            </a:r>
          </a:p>
          <a:p>
            <a:pPr lvl="1"/>
            <a:r>
              <a:rPr lang="en-US" b="1" i="1" dirty="0" smtClean="0"/>
              <a:t>Word</a:t>
            </a:r>
            <a:r>
              <a:rPr lang="en-US" dirty="0" smtClean="0"/>
              <a:t>: 32-bits or 64-bits</a:t>
            </a:r>
          </a:p>
          <a:p>
            <a:pPr lvl="1"/>
            <a:r>
              <a:rPr lang="en-US" b="1" i="1" dirty="0" smtClean="0"/>
              <a:t>Cache line (or block)</a:t>
            </a:r>
            <a:r>
              <a:rPr lang="en-US" dirty="0" smtClean="0"/>
              <a:t>: 64 or 128 bytes on most CPUs</a:t>
            </a:r>
          </a:p>
          <a:p>
            <a:r>
              <a:rPr lang="en-US" dirty="0" smtClean="0"/>
              <a:t>Lines are the basic unit at which memory is cached</a:t>
            </a:r>
          </a:p>
          <a:p>
            <a:r>
              <a:rPr lang="en-US" dirty="0" smtClean="0"/>
              <a:t>Entire cache lines are </a:t>
            </a:r>
            <a:r>
              <a:rPr lang="en-US" b="1" i="1" dirty="0" smtClean="0"/>
              <a:t>coherent</a:t>
            </a:r>
            <a:endParaRPr lang="en-US" dirty="0" smtClean="0"/>
          </a:p>
          <a:p>
            <a:pPr lvl="1"/>
            <a:r>
              <a:rPr lang="en-US" dirty="0" smtClean="0"/>
              <a:t>If one core updates an address, other cores see it</a:t>
            </a:r>
          </a:p>
          <a:p>
            <a:pPr lvl="1"/>
            <a:r>
              <a:rPr lang="en-US" dirty="0" smtClean="0"/>
              <a:t>Internally, it means cache line has to move core to core</a:t>
            </a:r>
          </a:p>
        </p:txBody>
      </p:sp>
    </p:spTree>
    <p:extLst>
      <p:ext uri="{BB962C8B-B14F-4D97-AF65-F5344CB8AC3E}">
        <p14:creationId xmlns:p14="http://schemas.microsoft.com/office/powerpoint/2010/main" val="46052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1500" y="1905000"/>
            <a:ext cx="2581088" cy="993588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foo </a:t>
            </a:r>
          </a:p>
          <a:p>
            <a:pPr algn="ctr"/>
            <a:r>
              <a:rPr lang="en-US" dirty="0" smtClean="0"/>
              <a:t>(CPU 0 writes)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991413" y="1905000"/>
            <a:ext cx="2581088" cy="993588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Object bar</a:t>
            </a:r>
          </a:p>
          <a:p>
            <a:pPr algn="ctr"/>
            <a:r>
              <a:rPr lang="en-US" dirty="0" smtClean="0"/>
              <a:t>(CPU 1 writes)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False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These objects have nothing to do with each other</a:t>
            </a:r>
          </a:p>
          <a:p>
            <a:pPr lvl="1"/>
            <a:r>
              <a:rPr lang="en-US" dirty="0" smtClean="0"/>
              <a:t>At program level, private to separate threads</a:t>
            </a:r>
          </a:p>
          <a:p>
            <a:r>
              <a:rPr lang="en-US" dirty="0" smtClean="0"/>
              <a:t>At cache level, CPUs are fighting for block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501" y="1905000"/>
            <a:ext cx="8001000" cy="993588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34473" y="2898588"/>
            <a:ext cx="1564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Cache line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935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False sharing is BAD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Leads to pathological performance problems</a:t>
            </a:r>
          </a:p>
          <a:p>
            <a:pPr lvl="1"/>
            <a:r>
              <a:rPr lang="en-US" smtClean="0"/>
              <a:t>Super-linear slowdown in some cases</a:t>
            </a:r>
          </a:p>
          <a:p>
            <a:r>
              <a:rPr lang="en-US" smtClean="0"/>
              <a:t>Rule of thumb: any performance trend that is more than linear in the number of CPUs is probably caused by cache behavior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45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Strawman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Round everything up to the size of a cache line</a:t>
            </a:r>
          </a:p>
          <a:p>
            <a:r>
              <a:rPr lang="en-US" dirty="0" smtClean="0"/>
              <a:t>Thoughts?</a:t>
            </a:r>
          </a:p>
          <a:p>
            <a:pPr lvl="1"/>
            <a:r>
              <a:rPr lang="en-US" dirty="0" smtClean="0"/>
              <a:t>Wastes too much memory (fragmentation)</a:t>
            </a:r>
          </a:p>
          <a:p>
            <a:pPr lvl="1"/>
            <a:r>
              <a:rPr lang="en-US" dirty="0" smtClean="0"/>
              <a:t>A bit extreme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37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Allocation Coloring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“Color” allocations</a:t>
            </a:r>
          </a:p>
          <a:p>
            <a:r>
              <a:rPr lang="en-US" dirty="0" smtClean="0"/>
              <a:t>Allocations of the same color conflict in some way</a:t>
            </a:r>
          </a:p>
          <a:p>
            <a:pPr lvl="1"/>
            <a:r>
              <a:rPr lang="en-US" dirty="0" smtClean="0"/>
              <a:t>Belong to same cache line</a:t>
            </a:r>
          </a:p>
          <a:p>
            <a:pPr lvl="1"/>
            <a:r>
              <a:rPr lang="en-US" dirty="0" smtClean="0"/>
              <a:t>Maps to same location in cache</a:t>
            </a:r>
          </a:p>
          <a:p>
            <a:pPr lvl="1"/>
            <a:r>
              <a:rPr lang="en-US" dirty="0" smtClean="0"/>
              <a:t>etc...</a:t>
            </a:r>
          </a:p>
          <a:p>
            <a:r>
              <a:rPr lang="en-US" dirty="0" smtClean="0"/>
              <a:t>Make consecutive allocations go to different colors</a:t>
            </a:r>
          </a:p>
          <a:p>
            <a:pPr lvl="1"/>
            <a:r>
              <a:rPr lang="en-US" dirty="0" smtClean="0"/>
              <a:t>Reduces the probability of conflict</a:t>
            </a:r>
          </a:p>
          <a:p>
            <a:r>
              <a:rPr lang="en-US" dirty="0" smtClean="0"/>
              <a:t>Usually a good idea</a:t>
            </a:r>
          </a:p>
          <a:p>
            <a:pPr lvl="1"/>
            <a:r>
              <a:rPr lang="en-US" dirty="0" smtClean="0"/>
              <a:t>Until it isn’t - can backfire if not handled carefully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05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User-Space Memory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a lot more complex than kernel allocation</a:t>
            </a:r>
          </a:p>
          <a:p>
            <a:pPr lvl="1"/>
            <a:r>
              <a:rPr lang="en-US" dirty="0" smtClean="0"/>
              <a:t>And usually is</a:t>
            </a:r>
          </a:p>
          <a:p>
            <a:r>
              <a:rPr lang="en-US" dirty="0" smtClean="0"/>
              <a:t>Many flavors around</a:t>
            </a:r>
          </a:p>
          <a:p>
            <a:pPr lvl="1"/>
            <a:r>
              <a:rPr lang="en-US" dirty="0" err="1" smtClean="0"/>
              <a:t>glibc</a:t>
            </a:r>
            <a:r>
              <a:rPr lang="en-US" dirty="0" smtClean="0"/>
              <a:t> in Linux, </a:t>
            </a:r>
            <a:r>
              <a:rPr lang="en-US" dirty="0" err="1" smtClean="0"/>
              <a:t>jemaloc</a:t>
            </a:r>
            <a:r>
              <a:rPr lang="en-US" dirty="0" smtClean="0"/>
              <a:t> in FreeBSD</a:t>
            </a:r>
          </a:p>
          <a:p>
            <a:pPr lvl="1"/>
            <a:r>
              <a:rPr lang="en-US" dirty="0" smtClean="0"/>
              <a:t>Boehm (garbage collected), Hoard (highest performing), …</a:t>
            </a:r>
          </a:p>
          <a:p>
            <a:pPr lvl="1"/>
            <a:r>
              <a:rPr lang="en-US" dirty="0" smtClean="0"/>
              <a:t>Buddy allocators (usually implemented in undergrad)</a:t>
            </a:r>
          </a:p>
          <a:p>
            <a:r>
              <a:rPr lang="en-US" dirty="0" smtClean="0"/>
              <a:t>Differ in many aspects (no size fits all)</a:t>
            </a:r>
          </a:p>
          <a:p>
            <a:pPr lvl="1"/>
            <a:r>
              <a:rPr lang="en-US" dirty="0" smtClean="0"/>
              <a:t>Fragmentation, performance, multi-</a:t>
            </a:r>
            <a:r>
              <a:rPr lang="en-US" dirty="0" err="1" smtClean="0"/>
              <a:t>proc</a:t>
            </a:r>
            <a:endParaRPr lang="en-US" dirty="0"/>
          </a:p>
          <a:p>
            <a:r>
              <a:rPr lang="en-US" dirty="0" smtClean="0"/>
              <a:t>Will go over two</a:t>
            </a:r>
          </a:p>
          <a:p>
            <a:pPr lvl="1"/>
            <a:r>
              <a:rPr lang="en-US" dirty="0" smtClean="0"/>
              <a:t>Simplest (bump) and realistic (Hoard)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35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Simple algorithm: bump allocator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96544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malloc</a:t>
            </a:r>
            <a:r>
              <a:rPr lang="en-US" dirty="0" smtClean="0"/>
              <a:t> (6)</a:t>
            </a:r>
          </a:p>
          <a:p>
            <a:r>
              <a:rPr lang="en-US" dirty="0" err="1" smtClean="0"/>
              <a:t>malloc</a:t>
            </a:r>
            <a:r>
              <a:rPr lang="en-US" dirty="0" smtClean="0"/>
              <a:t> (12)</a:t>
            </a:r>
          </a:p>
          <a:p>
            <a:r>
              <a:rPr lang="en-US" dirty="0" err="1" smtClean="0"/>
              <a:t>malloc</a:t>
            </a:r>
            <a:r>
              <a:rPr lang="en-US" dirty="0" smtClean="0"/>
              <a:t>(20)</a:t>
            </a:r>
          </a:p>
          <a:p>
            <a:r>
              <a:rPr lang="en-US" dirty="0" err="1" smtClean="0"/>
              <a:t>malloc</a:t>
            </a:r>
            <a:r>
              <a:rPr lang="en-US" dirty="0" smtClean="0"/>
              <a:t> (5)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1500" y="1340768"/>
            <a:ext cx="1101912" cy="918882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73411" y="1340768"/>
            <a:ext cx="1897529" cy="918882"/>
          </a:xfrm>
          <a:prstGeom prst="rect">
            <a:avLst/>
          </a:prstGeom>
          <a:solidFill>
            <a:schemeClr val="accent5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70940" y="1340768"/>
            <a:ext cx="2958354" cy="918882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529294" y="1340768"/>
            <a:ext cx="1101912" cy="918882"/>
          </a:xfrm>
          <a:prstGeom prst="rect">
            <a:avLst/>
          </a:prstGeom>
          <a:solidFill>
            <a:schemeClr val="accent1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71500" y="1340768"/>
            <a:ext cx="8001000" cy="918882"/>
          </a:xfrm>
          <a:prstGeom prst="rect">
            <a:avLst/>
          </a:prstGeom>
          <a:noFill/>
          <a:ln w="3810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5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Bump allocator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Simply “bumps” up the free pointer</a:t>
            </a:r>
          </a:p>
          <a:p>
            <a:r>
              <a:rPr lang="en-US" dirty="0" smtClean="0"/>
              <a:t>How does free() work?  It doesn’t</a:t>
            </a:r>
          </a:p>
          <a:p>
            <a:pPr lvl="1"/>
            <a:r>
              <a:rPr lang="en-US" dirty="0" smtClean="0"/>
              <a:t>Could try to recycle cells, needs complicated bookkeeping</a:t>
            </a:r>
          </a:p>
          <a:p>
            <a:r>
              <a:rPr lang="en-US" dirty="0" smtClean="0"/>
              <a:t>Controversial observation: ideal for simple programs</a:t>
            </a:r>
          </a:p>
          <a:p>
            <a:pPr lvl="1"/>
            <a:r>
              <a:rPr lang="en-US" dirty="0" smtClean="0"/>
              <a:t>Only care about free() if you need the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2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Practical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59"/>
          </a:xfrm>
        </p:spPr>
        <p:txBody>
          <a:bodyPr>
            <a:normAutofit/>
          </a:bodyPr>
          <a:lstStyle/>
          <a:p>
            <a:r>
              <a:rPr lang="en-US" dirty="0" smtClean="0"/>
              <a:t>Must balance “free” queues</a:t>
            </a:r>
          </a:p>
          <a:p>
            <a:pPr lvl="1"/>
            <a:r>
              <a:rPr lang="en-US" dirty="0" smtClean="0"/>
              <a:t>Zero free pages when idle</a:t>
            </a:r>
          </a:p>
          <a:p>
            <a:pPr lvl="1"/>
            <a:r>
              <a:rPr lang="en-US" dirty="0" smtClean="0"/>
              <a:t>Launder pages (write dirty pages to disk and mark clean)</a:t>
            </a:r>
          </a:p>
          <a:p>
            <a:r>
              <a:rPr lang="en-US" dirty="0" smtClean="0"/>
              <a:t>TLB supports larger pages for better performance</a:t>
            </a:r>
          </a:p>
          <a:p>
            <a:pPr lvl="1"/>
            <a:r>
              <a:rPr lang="en-US" dirty="0" smtClean="0"/>
              <a:t>Many names: Super Pages, Large Pages, Huge pages</a:t>
            </a:r>
          </a:p>
          <a:p>
            <a:pPr lvl="1"/>
            <a:r>
              <a:rPr lang="en-US" dirty="0" smtClean="0"/>
              <a:t>Structures for maintaining multiple sizes are hard</a:t>
            </a:r>
          </a:p>
          <a:p>
            <a:pPr lvl="2"/>
            <a:r>
              <a:rPr lang="en-US" dirty="0" smtClean="0"/>
              <a:t>Promoting/Demoting/Reserving/Fragmenting/…</a:t>
            </a:r>
          </a:p>
          <a:p>
            <a:pPr lvl="2"/>
            <a:r>
              <a:rPr lang="en-US" dirty="0" smtClean="0"/>
              <a:t>Typically use 4KB, play games on </a:t>
            </a:r>
            <a:r>
              <a:rPr lang="en-US" dirty="0" err="1" smtClean="0"/>
              <a:t>alloc</a:t>
            </a:r>
            <a:r>
              <a:rPr lang="en-US" dirty="0" smtClean="0"/>
              <a:t> to get contiguous regions</a:t>
            </a:r>
          </a:p>
          <a:p>
            <a:r>
              <a:rPr lang="en-US" dirty="0" smtClean="0"/>
              <a:t>Physical page lists take space (and time to initialize)</a:t>
            </a:r>
          </a:p>
          <a:p>
            <a:pPr lvl="1"/>
            <a:r>
              <a:rPr lang="en-US" dirty="0" smtClean="0"/>
              <a:t>Especially considering physical frames (pages) are 4KB</a:t>
            </a:r>
          </a:p>
          <a:p>
            <a:pPr lvl="1"/>
            <a:r>
              <a:rPr lang="en-US" dirty="0" smtClean="0"/>
              <a:t>Hard to do lazy initialization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6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Hoard: Superblocks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a high level, allocator operates on superblocks</a:t>
            </a:r>
          </a:p>
          <a:p>
            <a:pPr lvl="1"/>
            <a:r>
              <a:rPr lang="en-US" dirty="0" smtClean="0"/>
              <a:t>Chunk of (virtually) contiguous pages</a:t>
            </a:r>
          </a:p>
          <a:p>
            <a:pPr lvl="1"/>
            <a:r>
              <a:rPr lang="en-US" dirty="0" smtClean="0"/>
              <a:t>All objects in a superblock are the same size</a:t>
            </a:r>
          </a:p>
          <a:p>
            <a:r>
              <a:rPr lang="en-US" dirty="0" smtClean="0"/>
              <a:t>A given superblock is an array of same-sized objects</a:t>
            </a:r>
          </a:p>
          <a:p>
            <a:pPr lvl="1"/>
            <a:r>
              <a:rPr lang="en-US" dirty="0" smtClean="0"/>
              <a:t>They generalize to “powers of b &gt; 1”; </a:t>
            </a:r>
          </a:p>
          <a:p>
            <a:pPr lvl="1"/>
            <a:r>
              <a:rPr lang="en-US" dirty="0" smtClean="0"/>
              <a:t>Usually, </a:t>
            </a:r>
            <a:r>
              <a:rPr lang="en-US" dirty="0" smtClean="0"/>
              <a:t>b == 2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1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Superblock Intuition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59529" y="1869882"/>
            <a:ext cx="2332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Courier New"/>
                <a:cs typeface="Courier New"/>
              </a:rPr>
              <a:t>malloc</a:t>
            </a:r>
            <a:r>
              <a:rPr lang="en-US" sz="2800" b="1" dirty="0" smtClean="0">
                <a:latin typeface="Courier New"/>
                <a:cs typeface="Courier New"/>
              </a:rPr>
              <a:t>(7);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500" y="2542625"/>
            <a:ext cx="8001000" cy="2605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200000"/>
              </a:lnSpc>
              <a:buAutoNum type="arabicParenR"/>
            </a:pPr>
            <a:r>
              <a:rPr lang="en-US" sz="2800" dirty="0" smtClean="0"/>
              <a:t>Find the nearest power of 2 heap (8)</a:t>
            </a:r>
          </a:p>
          <a:p>
            <a:pPr marL="514350" indent="-514350">
              <a:lnSpc>
                <a:spcPct val="200000"/>
              </a:lnSpc>
              <a:buAutoNum type="arabicParenR"/>
            </a:pPr>
            <a:r>
              <a:rPr lang="en-US" sz="2800" dirty="0" smtClean="0"/>
              <a:t>Find free object in superblock</a:t>
            </a:r>
          </a:p>
          <a:p>
            <a:pPr marL="514350" indent="-514350">
              <a:lnSpc>
                <a:spcPct val="200000"/>
              </a:lnSpc>
              <a:buAutoNum type="arabicParenR"/>
            </a:pPr>
            <a:r>
              <a:rPr lang="en-US" sz="2800" dirty="0" smtClean="0"/>
              <a:t>Add a superblock if needed.  </a:t>
            </a:r>
            <a:r>
              <a:rPr lang="en-US" sz="2800" dirty="0" err="1" smtClean="0"/>
              <a:t>Goto</a:t>
            </a:r>
            <a:r>
              <a:rPr lang="en-US" sz="2800" dirty="0" smtClean="0"/>
              <a:t> 2.</a:t>
            </a:r>
          </a:p>
        </p:txBody>
      </p:sp>
    </p:spTree>
    <p:extLst>
      <p:ext uri="{BB962C8B-B14F-4D97-AF65-F5344CB8AC3E}">
        <p14:creationId xmlns:p14="http://schemas.microsoft.com/office/powerpoint/2010/main" val="266491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Superblock intuition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350359" y="2162746"/>
            <a:ext cx="2074088" cy="4043991"/>
          </a:xfrm>
          <a:prstGeom prst="rect">
            <a:avLst/>
          </a:prstGeom>
          <a:noFill/>
          <a:ln w="571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51699" y="1121045"/>
            <a:ext cx="19100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256-byte </a:t>
            </a:r>
            <a:br>
              <a:rPr lang="en-US" sz="2800" dirty="0" smtClean="0">
                <a:solidFill>
                  <a:prstClr val="black"/>
                </a:solidFill>
                <a:latin typeface="Calibri"/>
              </a:rPr>
            </a:b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object heap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50359" y="2177354"/>
            <a:ext cx="2074088" cy="1065748"/>
          </a:xfrm>
          <a:prstGeom prst="rect">
            <a:avLst/>
          </a:prstGeom>
          <a:solidFill>
            <a:srgbClr val="9BBB59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4 KB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79555" y="4945365"/>
            <a:ext cx="2011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(Free space)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50359" y="3243102"/>
            <a:ext cx="2074088" cy="1065748"/>
          </a:xfrm>
          <a:prstGeom prst="rect">
            <a:avLst/>
          </a:prstGeom>
          <a:solidFill>
            <a:srgbClr val="9BBB59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4 KB page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248101" y="2688319"/>
            <a:ext cx="4437879" cy="3255634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4248101" y="2688319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357570" y="2688319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7576511" y="2688319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467039" y="2688319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248104" y="4286073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357573" y="4286073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576514" y="4286073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467042" y="4286073"/>
            <a:ext cx="1109469" cy="1620531"/>
          </a:xfrm>
          <a:prstGeom prst="rect">
            <a:avLst/>
          </a:prstGeom>
          <a:noFill/>
          <a:ln w="57150" cap="flat" cmpd="sng" algn="ctr">
            <a:solidFill>
              <a:srgbClr val="9BBB59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8" name="Right Arrow 97"/>
          <p:cNvSpPr/>
          <p:nvPr/>
        </p:nvSpPr>
        <p:spPr>
          <a:xfrm>
            <a:off x="2658020" y="3243102"/>
            <a:ext cx="1458696" cy="948951"/>
          </a:xfrm>
          <a:prstGeom prst="rightArrow">
            <a:avLst/>
          </a:prstGeom>
          <a:solidFill>
            <a:srgbClr val="9BBB59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99" name="Straight Arrow Connector 98"/>
          <p:cNvCxnSpPr>
            <a:stCxn id="100" idx="2"/>
          </p:cNvCxnSpPr>
          <p:nvPr/>
        </p:nvCxnSpPr>
        <p:spPr>
          <a:xfrm>
            <a:off x="4960783" y="3101449"/>
            <a:ext cx="805541" cy="10747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0" name="TextBox 99"/>
          <p:cNvSpPr txBox="1"/>
          <p:nvPr/>
        </p:nvSpPr>
        <p:spPr>
          <a:xfrm>
            <a:off x="4656853" y="273211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next</a:t>
            </a:r>
          </a:p>
        </p:txBody>
      </p:sp>
      <p:cxnSp>
        <p:nvCxnSpPr>
          <p:cNvPr id="101" name="Straight Arrow Connector 100"/>
          <p:cNvCxnSpPr>
            <a:stCxn id="102" idx="2"/>
          </p:cNvCxnSpPr>
          <p:nvPr/>
        </p:nvCxnSpPr>
        <p:spPr>
          <a:xfrm>
            <a:off x="6135066" y="3083009"/>
            <a:ext cx="805541" cy="10747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2" name="TextBox 101"/>
          <p:cNvSpPr txBox="1"/>
          <p:nvPr/>
        </p:nvSpPr>
        <p:spPr>
          <a:xfrm>
            <a:off x="5831136" y="271367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next</a:t>
            </a:r>
          </a:p>
        </p:txBody>
      </p:sp>
      <p:cxnSp>
        <p:nvCxnSpPr>
          <p:cNvPr id="103" name="Straight Arrow Connector 102"/>
          <p:cNvCxnSpPr>
            <a:stCxn id="104" idx="2"/>
          </p:cNvCxnSpPr>
          <p:nvPr/>
        </p:nvCxnSpPr>
        <p:spPr>
          <a:xfrm>
            <a:off x="7272585" y="3083009"/>
            <a:ext cx="805541" cy="10747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4" name="TextBox 103"/>
          <p:cNvSpPr txBox="1"/>
          <p:nvPr/>
        </p:nvSpPr>
        <p:spPr>
          <a:xfrm>
            <a:off x="6968655" y="271367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next</a:t>
            </a:r>
          </a:p>
        </p:txBody>
      </p:sp>
      <p:cxnSp>
        <p:nvCxnSpPr>
          <p:cNvPr id="105" name="Straight Arrow Connector 104"/>
          <p:cNvCxnSpPr>
            <a:stCxn id="106" idx="2"/>
          </p:cNvCxnSpPr>
          <p:nvPr/>
        </p:nvCxnSpPr>
        <p:spPr>
          <a:xfrm>
            <a:off x="5113183" y="4786771"/>
            <a:ext cx="805541" cy="10747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6" name="TextBox 105"/>
          <p:cNvSpPr txBox="1"/>
          <p:nvPr/>
        </p:nvSpPr>
        <p:spPr>
          <a:xfrm>
            <a:off x="4809253" y="4417439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next</a:t>
            </a:r>
          </a:p>
        </p:txBody>
      </p:sp>
      <p:cxnSp>
        <p:nvCxnSpPr>
          <p:cNvPr id="107" name="Straight Arrow Connector 106"/>
          <p:cNvCxnSpPr>
            <a:stCxn id="108" idx="2"/>
          </p:cNvCxnSpPr>
          <p:nvPr/>
        </p:nvCxnSpPr>
        <p:spPr>
          <a:xfrm>
            <a:off x="6222654" y="4786809"/>
            <a:ext cx="805541" cy="10747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08" name="TextBox 107"/>
          <p:cNvSpPr txBox="1"/>
          <p:nvPr/>
        </p:nvSpPr>
        <p:spPr>
          <a:xfrm>
            <a:off x="5918724" y="441747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next</a:t>
            </a:r>
          </a:p>
        </p:txBody>
      </p:sp>
      <p:cxnSp>
        <p:nvCxnSpPr>
          <p:cNvPr id="109" name="Straight Arrow Connector 108"/>
          <p:cNvCxnSpPr>
            <a:stCxn id="110" idx="2"/>
          </p:cNvCxnSpPr>
          <p:nvPr/>
        </p:nvCxnSpPr>
        <p:spPr>
          <a:xfrm>
            <a:off x="7332125" y="4776024"/>
            <a:ext cx="805541" cy="10747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10" name="TextBox 109"/>
          <p:cNvSpPr txBox="1"/>
          <p:nvPr/>
        </p:nvSpPr>
        <p:spPr>
          <a:xfrm>
            <a:off x="7028195" y="440669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next</a:t>
            </a:r>
          </a:p>
        </p:txBody>
      </p:sp>
      <p:cxnSp>
        <p:nvCxnSpPr>
          <p:cNvPr id="111" name="Straight Arrow Connector 110"/>
          <p:cNvCxnSpPr>
            <a:stCxn id="112" idx="2"/>
          </p:cNvCxnSpPr>
          <p:nvPr/>
        </p:nvCxnSpPr>
        <p:spPr>
          <a:xfrm>
            <a:off x="3817483" y="3112196"/>
            <a:ext cx="800845" cy="10747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12" name="TextBox 111"/>
          <p:cNvSpPr txBox="1"/>
          <p:nvPr/>
        </p:nvSpPr>
        <p:spPr>
          <a:xfrm>
            <a:off x="3508857" y="2742864"/>
            <a:ext cx="617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Free</a:t>
            </a:r>
          </a:p>
        </p:txBody>
      </p:sp>
      <p:cxnSp>
        <p:nvCxnSpPr>
          <p:cNvPr id="113" name="Straight Arrow Connector 112"/>
          <p:cNvCxnSpPr>
            <a:stCxn id="114" idx="2"/>
            <a:endCxn id="106" idx="1"/>
          </p:cNvCxnSpPr>
          <p:nvPr/>
        </p:nvCxnSpPr>
        <p:spPr>
          <a:xfrm flipH="1">
            <a:off x="4809253" y="3079157"/>
            <a:ext cx="3473956" cy="1522948"/>
          </a:xfrm>
          <a:prstGeom prst="straightConnector1">
            <a:avLst/>
          </a:prstGeom>
          <a:noFill/>
          <a:ln w="38100" cap="flat" cmpd="sng" algn="ctr">
            <a:solidFill>
              <a:srgbClr val="4576A3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14" name="TextBox 113"/>
          <p:cNvSpPr txBox="1"/>
          <p:nvPr/>
        </p:nvSpPr>
        <p:spPr>
          <a:xfrm>
            <a:off x="7979279" y="2709825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next</a:t>
            </a:r>
          </a:p>
        </p:txBody>
      </p:sp>
      <p:sp>
        <p:nvSpPr>
          <p:cNvPr id="115" name="Oval Callout 114"/>
          <p:cNvSpPr/>
          <p:nvPr/>
        </p:nvSpPr>
        <p:spPr>
          <a:xfrm>
            <a:off x="2035341" y="1121045"/>
            <a:ext cx="2621512" cy="948952"/>
          </a:xfrm>
          <a:prstGeom prst="wedgeEllipseCallout">
            <a:avLst>
              <a:gd name="adj1" fmla="val 14249"/>
              <a:gd name="adj2" fmla="val 119423"/>
            </a:avLst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Free list in LIFO order</a:t>
            </a:r>
          </a:p>
        </p:txBody>
      </p:sp>
      <p:sp>
        <p:nvSpPr>
          <p:cNvPr id="116" name="Oval Callout 115"/>
          <p:cNvSpPr/>
          <p:nvPr/>
        </p:nvSpPr>
        <p:spPr>
          <a:xfrm>
            <a:off x="1670380" y="4814841"/>
            <a:ext cx="2621512" cy="1307487"/>
          </a:xfrm>
          <a:prstGeom prst="wedgeEllipseCallout">
            <a:avLst>
              <a:gd name="adj1" fmla="val 8680"/>
              <a:gd name="adj2" fmla="val -117624"/>
            </a:avLst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Each page an array of objects</a:t>
            </a:r>
          </a:p>
        </p:txBody>
      </p:sp>
      <p:sp>
        <p:nvSpPr>
          <p:cNvPr id="117" name="Oval Callout 116"/>
          <p:cNvSpPr/>
          <p:nvPr/>
        </p:nvSpPr>
        <p:spPr>
          <a:xfrm>
            <a:off x="5417112" y="908720"/>
            <a:ext cx="3529694" cy="1348075"/>
          </a:xfrm>
          <a:prstGeom prst="wedgeEllipseCallout">
            <a:avLst>
              <a:gd name="adj1" fmla="val -31629"/>
              <a:gd name="adj2" fmla="val 94859"/>
            </a:avLst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Store list pointers in free objects!</a:t>
            </a:r>
          </a:p>
        </p:txBody>
      </p:sp>
    </p:spTree>
    <p:extLst>
      <p:ext uri="{BB962C8B-B14F-4D97-AF65-F5344CB8AC3E}">
        <p14:creationId xmlns:p14="http://schemas.microsoft.com/office/powerpoint/2010/main" val="397385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100" grpId="0"/>
      <p:bldP spid="102" grpId="0"/>
      <p:bldP spid="104" grpId="0"/>
      <p:bldP spid="106" grpId="0"/>
      <p:bldP spid="108" grpId="0"/>
      <p:bldP spid="110" grpId="0"/>
      <p:bldP spid="112" grpId="0"/>
      <p:bldP spid="114" grpId="0"/>
      <p:bldP spid="115" grpId="0" animBg="1"/>
      <p:bldP spid="116" grpId="0" animBg="1"/>
      <p:bldP spid="11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Superblock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program allocates objects of sizes:</a:t>
            </a:r>
          </a:p>
          <a:p>
            <a:pPr lvl="1"/>
            <a:r>
              <a:rPr lang="en-US" dirty="0" smtClean="0"/>
              <a:t>4, 5, 7, 34, and 40 bytes</a:t>
            </a:r>
          </a:p>
          <a:p>
            <a:r>
              <a:rPr lang="en-US" dirty="0" smtClean="0"/>
              <a:t>How many superblocks do I need (if b==2)?</a:t>
            </a:r>
          </a:p>
          <a:p>
            <a:pPr lvl="1"/>
            <a:r>
              <a:rPr lang="en-US" dirty="0" smtClean="0"/>
              <a:t>3  (4, 8, and 64 byte chunks)</a:t>
            </a:r>
          </a:p>
          <a:p>
            <a:r>
              <a:rPr lang="en-US" dirty="0" smtClean="0"/>
              <a:t>Bounded internal fragmentation</a:t>
            </a:r>
          </a:p>
          <a:p>
            <a:pPr lvl="1"/>
            <a:r>
              <a:rPr lang="en-US" dirty="0" smtClean="0"/>
              <a:t>Can’t be more than 50%</a:t>
            </a:r>
          </a:p>
          <a:p>
            <a:pPr lvl="1"/>
            <a:r>
              <a:rPr lang="en-US" dirty="0" smtClean="0"/>
              <a:t>Gives up some space to bound worst case and complexity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78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Big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 err="1" smtClean="0"/>
              <a:t>alloc</a:t>
            </a:r>
            <a:r>
              <a:rPr lang="en-US" dirty="0" smtClean="0"/>
              <a:t> is bigger than ½ superblock, just </a:t>
            </a:r>
            <a:r>
              <a:rPr lang="en-US" dirty="0" err="1" smtClean="0"/>
              <a:t>mmap</a:t>
            </a:r>
            <a:r>
              <a:rPr lang="en-US" dirty="0" smtClean="0"/>
              <a:t>() it</a:t>
            </a:r>
          </a:p>
          <a:p>
            <a:pPr lvl="1"/>
            <a:r>
              <a:rPr lang="en-US" dirty="0" smtClean="0"/>
              <a:t>A superblock is on the order of pages already</a:t>
            </a:r>
          </a:p>
          <a:p>
            <a:r>
              <a:rPr lang="en-US" dirty="0" smtClean="0"/>
              <a:t>What about fragmentation?</a:t>
            </a:r>
          </a:p>
          <a:p>
            <a:pPr lvl="1"/>
            <a:r>
              <a:rPr lang="en-US" dirty="0" smtClean="0"/>
              <a:t>Example: 4097 byte object (1 page + 1 byte)</a:t>
            </a:r>
          </a:p>
          <a:p>
            <a:pPr lvl="1"/>
            <a:r>
              <a:rPr lang="en-US" dirty="0" smtClean="0"/>
              <a:t>More trouble than it is worth</a:t>
            </a:r>
          </a:p>
          <a:p>
            <a:pPr lvl="2"/>
            <a:r>
              <a:rPr lang="en-US" dirty="0" smtClean="0"/>
              <a:t>Extra bookkeeping</a:t>
            </a:r>
          </a:p>
          <a:p>
            <a:pPr lvl="2"/>
            <a:r>
              <a:rPr lang="en-US" dirty="0" smtClean="0"/>
              <a:t>Potential contention</a:t>
            </a:r>
          </a:p>
          <a:p>
            <a:pPr lvl="2"/>
            <a:r>
              <a:rPr lang="en-US" dirty="0" smtClean="0"/>
              <a:t>Potential bad cache behavior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3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LIFO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objects re-allocated most-recently used first?</a:t>
            </a:r>
          </a:p>
          <a:p>
            <a:pPr lvl="1"/>
            <a:r>
              <a:rPr lang="en-US" dirty="0" smtClean="0"/>
              <a:t>Aren’t all good OS heuristics FIFO?</a:t>
            </a:r>
          </a:p>
          <a:p>
            <a:pPr lvl="1"/>
            <a:r>
              <a:rPr lang="en-US" dirty="0" smtClean="0"/>
              <a:t>More likely to be already in cache (hot)</a:t>
            </a:r>
          </a:p>
          <a:p>
            <a:pPr lvl="2"/>
            <a:r>
              <a:rPr lang="en-US" dirty="0" smtClean="0"/>
              <a:t>CPU caches are faster than memory</a:t>
            </a:r>
          </a:p>
          <a:p>
            <a:pPr lvl="1"/>
            <a:r>
              <a:rPr lang="en-US" dirty="0" smtClean="0"/>
              <a:t>Easy to manage list</a:t>
            </a:r>
          </a:p>
        </p:txBody>
      </p:sp>
    </p:spTree>
    <p:extLst>
      <p:ext uri="{BB962C8B-B14F-4D97-AF65-F5344CB8AC3E}">
        <p14:creationId xmlns:p14="http://schemas.microsoft.com/office/powerpoint/2010/main" val="343841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High-level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Allocate a heap for each CPU, and one shared heap</a:t>
            </a:r>
          </a:p>
          <a:p>
            <a:pPr lvl="1"/>
            <a:r>
              <a:rPr lang="en-US" dirty="0" smtClean="0"/>
              <a:t>Note: not threads, but CPUs</a:t>
            </a:r>
          </a:p>
          <a:p>
            <a:pPr lvl="1"/>
            <a:r>
              <a:rPr lang="en-US" dirty="0" smtClean="0"/>
              <a:t>Can only use as many heaps as CPUs at once</a:t>
            </a:r>
          </a:p>
          <a:p>
            <a:pPr lvl="1"/>
            <a:r>
              <a:rPr lang="en-US" dirty="0" smtClean="0"/>
              <a:t>Requires some way to figure out current processor</a:t>
            </a:r>
          </a:p>
          <a:p>
            <a:r>
              <a:rPr lang="en-US" dirty="0" smtClean="0"/>
              <a:t>Try per-CPU heap first</a:t>
            </a:r>
          </a:p>
          <a:p>
            <a:r>
              <a:rPr lang="en-US" dirty="0" smtClean="0"/>
              <a:t>If no free blocks of right size, then try global heap</a:t>
            </a:r>
          </a:p>
          <a:p>
            <a:r>
              <a:rPr lang="en-US" dirty="0" smtClean="0"/>
              <a:t>If that fails, get another superblock for per-CPU heap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1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Hoard Simplicity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Alloc</a:t>
            </a:r>
            <a:r>
              <a:rPr lang="en-US" dirty="0" smtClean="0"/>
              <a:t> and free is straightforward</a:t>
            </a:r>
          </a:p>
          <a:p>
            <a:pPr lvl="1"/>
            <a:r>
              <a:rPr lang="en-US" dirty="0" smtClean="0"/>
              <a:t>Esp. when compared to other allocators</a:t>
            </a:r>
          </a:p>
          <a:p>
            <a:pPr lvl="1"/>
            <a:r>
              <a:rPr lang="en-US" dirty="0" smtClean="0"/>
              <a:t>Overall: Need a simple array of  (# CPUs + 1) heaps</a:t>
            </a:r>
          </a:p>
          <a:p>
            <a:r>
              <a:rPr lang="en-US" dirty="0" smtClean="0"/>
              <a:t>Per heap: 1 list of superblocks per object size</a:t>
            </a:r>
          </a:p>
          <a:p>
            <a:r>
              <a:rPr lang="en-US" dirty="0" smtClean="0"/>
              <a:t>Per superblock: </a:t>
            </a:r>
          </a:p>
          <a:p>
            <a:pPr lvl="1"/>
            <a:r>
              <a:rPr lang="en-US" dirty="0" smtClean="0"/>
              <a:t>Need to know which/how many objects are free</a:t>
            </a:r>
          </a:p>
          <a:p>
            <a:pPr lvl="2"/>
            <a:r>
              <a:rPr lang="en-US" dirty="0" smtClean="0"/>
              <a:t>LIFO list of free blocks</a:t>
            </a:r>
          </a:p>
        </p:txBody>
      </p:sp>
    </p:spTree>
    <p:extLst>
      <p:ext uri="{BB962C8B-B14F-4D97-AF65-F5344CB8AC3E}">
        <p14:creationId xmlns:p14="http://schemas.microsoft.com/office/powerpoint/2010/main" val="334813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Memory Management </a:t>
            </a:r>
            <a:r>
              <a:rPr lang="en-US" dirty="0" err="1" smtClean="0"/>
              <a:t>Wrapup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Hoard is a really nice piece of work</a:t>
            </a:r>
          </a:p>
          <a:p>
            <a:pPr lvl="1"/>
            <a:r>
              <a:rPr lang="en-US" dirty="0" smtClean="0"/>
              <a:t>Establishes nice balance among concerns</a:t>
            </a:r>
          </a:p>
          <a:p>
            <a:pPr lvl="1"/>
            <a:r>
              <a:rPr lang="en-US" dirty="0" smtClean="0"/>
              <a:t>Good performance results</a:t>
            </a:r>
            <a:endParaRPr lang="en-US" dirty="0"/>
          </a:p>
          <a:p>
            <a:r>
              <a:rPr lang="en-US" dirty="0" smtClean="0"/>
              <a:t>For CSE506, need a user-level allocator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libc</a:t>
            </a:r>
            <a:r>
              <a:rPr lang="en-US" dirty="0" smtClean="0"/>
              <a:t>/ (e.g., </a:t>
            </a:r>
            <a:r>
              <a:rPr lang="en-US" dirty="0" err="1" smtClean="0"/>
              <a:t>libc</a:t>
            </a:r>
            <a:r>
              <a:rPr lang="en-US" dirty="0" smtClean="0"/>
              <a:t>/</a:t>
            </a:r>
            <a:r>
              <a:rPr lang="en-US" dirty="0" err="1" smtClean="0"/>
              <a:t>malloc.c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Can use an existing one (e.g., Hoard)</a:t>
            </a:r>
          </a:p>
          <a:p>
            <a:pPr lvl="2"/>
            <a:r>
              <a:rPr lang="en-US" dirty="0" smtClean="0"/>
              <a:t>Must support all </a:t>
            </a:r>
            <a:r>
              <a:rPr lang="en-US" dirty="0" err="1" smtClean="0"/>
              <a:t>syscalls</a:t>
            </a:r>
            <a:r>
              <a:rPr lang="en-US" dirty="0" smtClean="0"/>
              <a:t> needed by third-party allocator</a:t>
            </a:r>
          </a:p>
          <a:p>
            <a:pPr lvl="1"/>
            <a:r>
              <a:rPr lang="en-US" dirty="0" smtClean="0"/>
              <a:t>Can implement own allocator</a:t>
            </a:r>
          </a:p>
          <a:p>
            <a:pPr lvl="2"/>
            <a:r>
              <a:rPr lang="en-US" dirty="0" smtClean="0"/>
              <a:t>No need to worry about </a:t>
            </a:r>
            <a:r>
              <a:rPr lang="en-US" dirty="0" err="1" smtClean="0"/>
              <a:t>syscall</a:t>
            </a:r>
            <a:r>
              <a:rPr lang="en-US" dirty="0" smtClean="0"/>
              <a:t> interface (create your own)</a:t>
            </a:r>
          </a:p>
          <a:p>
            <a:pPr lvl="2"/>
            <a:r>
              <a:rPr lang="en-US" dirty="0" smtClean="0"/>
              <a:t>Must take care to not leak memory on free()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96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Kernel Allocators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dynamic allocators available</a:t>
            </a:r>
          </a:p>
          <a:p>
            <a:pPr lvl="1"/>
            <a:r>
              <a:rPr lang="en-US" dirty="0"/>
              <a:t>Big objects (entire pages or page </a:t>
            </a:r>
            <a:r>
              <a:rPr lang="en-US" dirty="0" smtClean="0"/>
              <a:t>ranges)</a:t>
            </a:r>
          </a:p>
          <a:p>
            <a:pPr lvl="2"/>
            <a:r>
              <a:rPr lang="en-US" dirty="0" smtClean="0"/>
              <a:t>Talked about before (</a:t>
            </a:r>
            <a:r>
              <a:rPr lang="en-US" b="1" i="1" dirty="0" smtClean="0"/>
              <a:t>_</a:t>
            </a:r>
            <a:r>
              <a:rPr lang="en-US" b="1" i="1" dirty="0" err="1" smtClean="0"/>
              <a:t>get_free_page</a:t>
            </a:r>
            <a:r>
              <a:rPr lang="en-US" b="1" i="1" dirty="0" smtClean="0"/>
              <a:t>()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Just take pages off of the appropriate free list</a:t>
            </a:r>
          </a:p>
          <a:p>
            <a:pPr lvl="1"/>
            <a:r>
              <a:rPr lang="en-US" dirty="0" smtClean="0"/>
              <a:t>Small kernel objects (e.g., VMAs)</a:t>
            </a:r>
          </a:p>
          <a:p>
            <a:pPr lvl="2"/>
            <a:r>
              <a:rPr lang="en-US" dirty="0" smtClean="0"/>
              <a:t>Custom in-kernel “caches” or “zone” allocators</a:t>
            </a:r>
          </a:p>
          <a:p>
            <a:pPr lvl="2"/>
            <a:r>
              <a:rPr lang="en-US" dirty="0" smtClean="0"/>
              <a:t>Uses big object/page allocator to get memory from system</a:t>
            </a:r>
          </a:p>
          <a:p>
            <a:pPr lvl="2"/>
            <a:r>
              <a:rPr lang="en-US" dirty="0" smtClean="0"/>
              <a:t>Gives out small pieces</a:t>
            </a:r>
          </a:p>
          <a:p>
            <a:pPr lvl="1"/>
            <a:r>
              <a:rPr lang="en-US" dirty="0" smtClean="0"/>
              <a:t>Small arbitrary-size chunks of memory</a:t>
            </a:r>
            <a:endParaRPr lang="en-US" dirty="0"/>
          </a:p>
          <a:p>
            <a:pPr lvl="2"/>
            <a:r>
              <a:rPr lang="en-US" dirty="0" smtClean="0"/>
              <a:t>Looks very much like a user-space allocator</a:t>
            </a:r>
          </a:p>
          <a:p>
            <a:pPr lvl="2"/>
            <a:r>
              <a:rPr lang="en-US" dirty="0" smtClean="0"/>
              <a:t>Uses page allocator to get memory from system</a:t>
            </a:r>
          </a:p>
        </p:txBody>
      </p:sp>
    </p:spTree>
    <p:extLst>
      <p:ext uri="{BB962C8B-B14F-4D97-AF65-F5344CB8AC3E}">
        <p14:creationId xmlns:p14="http://schemas.microsoft.com/office/powerpoint/2010/main" val="418481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Address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 is a virtual address space</a:t>
            </a:r>
          </a:p>
          <a:p>
            <a:pPr lvl="1"/>
            <a:r>
              <a:rPr lang="en-US" dirty="0" smtClean="0"/>
              <a:t>1+ threads of execution work within this address space</a:t>
            </a:r>
          </a:p>
          <a:p>
            <a:r>
              <a:rPr lang="en-US" dirty="0" smtClean="0"/>
              <a:t>A process comprises:</a:t>
            </a:r>
          </a:p>
          <a:p>
            <a:pPr lvl="1"/>
            <a:r>
              <a:rPr lang="en-US" dirty="0" smtClean="0"/>
              <a:t>Memory-mapped files</a:t>
            </a:r>
          </a:p>
          <a:p>
            <a:pPr lvl="2"/>
            <a:r>
              <a:rPr lang="en-US" dirty="0" smtClean="0"/>
              <a:t>Includes program binary</a:t>
            </a:r>
          </a:p>
          <a:p>
            <a:pPr lvl="1"/>
            <a:r>
              <a:rPr lang="en-US" dirty="0" smtClean="0"/>
              <a:t>Anonymous pages: no file backing</a:t>
            </a:r>
          </a:p>
          <a:p>
            <a:pPr lvl="2"/>
            <a:r>
              <a:rPr lang="en-US" dirty="0" smtClean="0"/>
              <a:t>When the process exits, their contents go away</a:t>
            </a:r>
          </a:p>
          <a:p>
            <a:r>
              <a:rPr lang="en-US" dirty="0" smtClean="0"/>
              <a:t>OSes don’t usually allocate physical pages</a:t>
            </a:r>
          </a:p>
          <a:p>
            <a:pPr lvl="1"/>
            <a:r>
              <a:rPr lang="en-US" dirty="0" smtClean="0"/>
              <a:t>Until application touches them</a:t>
            </a:r>
          </a:p>
          <a:p>
            <a:pPr lvl="1"/>
            <a:r>
              <a:rPr lang="en-US" dirty="0" smtClean="0"/>
              <a:t>As needed, OS takes from free list (_</a:t>
            </a:r>
            <a:r>
              <a:rPr lang="en-US" b="1" i="1" dirty="0" err="1" smtClean="0"/>
              <a:t>get_free_page</a:t>
            </a:r>
            <a:r>
              <a:rPr lang="en-US" b="1" i="1" dirty="0" smtClean="0"/>
              <a:t>()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What if contiguous physical pages needed?  (</a:t>
            </a:r>
            <a:r>
              <a:rPr lang="en-US" b="1" i="1" dirty="0" smtClean="0"/>
              <a:t>_</a:t>
            </a:r>
            <a:r>
              <a:rPr lang="en-US" b="1" i="1" dirty="0" err="1" smtClean="0"/>
              <a:t>get_free_pages</a:t>
            </a:r>
            <a:r>
              <a:rPr lang="en-US" b="1" i="1" dirty="0" smtClean="0"/>
              <a:t>()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74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Memory Pools (</a:t>
            </a:r>
            <a:r>
              <a:rPr lang="en-US" dirty="0" err="1" smtClean="0"/>
              <a:t>kmem_caches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</a:t>
            </a:r>
            <a:r>
              <a:rPr lang="en-US" b="1" i="1" dirty="0" smtClean="0"/>
              <a:t>pool </a:t>
            </a:r>
            <a:r>
              <a:rPr lang="en-US" dirty="0"/>
              <a:t>(</a:t>
            </a:r>
            <a:r>
              <a:rPr lang="en-US" dirty="0" smtClean="0"/>
              <a:t>a.k.a. </a:t>
            </a:r>
            <a:r>
              <a:rPr lang="en-US" b="1" i="1" dirty="0" smtClean="0"/>
              <a:t>zone</a:t>
            </a:r>
            <a:r>
              <a:rPr lang="en-US" dirty="0" smtClean="0"/>
              <a:t>) is an array of objects</a:t>
            </a:r>
          </a:p>
          <a:p>
            <a:pPr lvl="1"/>
            <a:r>
              <a:rPr lang="en-US" dirty="0" smtClean="0"/>
              <a:t>To allocate, take element out of pool</a:t>
            </a:r>
          </a:p>
          <a:p>
            <a:pPr lvl="1"/>
            <a:r>
              <a:rPr lang="en-US" dirty="0"/>
              <a:t>Can use bitmap or list to indicate free/used</a:t>
            </a:r>
          </a:p>
          <a:p>
            <a:pPr lvl="2"/>
            <a:r>
              <a:rPr lang="en-US" dirty="0"/>
              <a:t>List is </a:t>
            </a:r>
            <a:r>
              <a:rPr lang="en-US" dirty="0" smtClean="0"/>
              <a:t>easier, but can’t pre-initialize objects</a:t>
            </a:r>
            <a:endParaRPr lang="en-US" dirty="0"/>
          </a:p>
          <a:p>
            <a:r>
              <a:rPr lang="en-US" dirty="0" smtClean="0"/>
              <a:t>System creates pool for common objects at boot</a:t>
            </a:r>
          </a:p>
          <a:p>
            <a:pPr lvl="1"/>
            <a:r>
              <a:rPr lang="en-US" dirty="0" smtClean="0"/>
              <a:t>If more objects are needed, have two options</a:t>
            </a:r>
          </a:p>
          <a:p>
            <a:pPr lvl="2"/>
            <a:r>
              <a:rPr lang="en-US" dirty="0" smtClean="0"/>
              <a:t>Fail (out of resource – reconfigure kernel for more)</a:t>
            </a:r>
          </a:p>
          <a:p>
            <a:pPr lvl="2"/>
            <a:r>
              <a:rPr lang="en-US" dirty="0" smtClean="0"/>
              <a:t>Allocate another page to expand pool</a:t>
            </a:r>
          </a:p>
        </p:txBody>
      </p:sp>
    </p:spTree>
    <p:extLst>
      <p:ext uri="{BB962C8B-B14F-4D97-AF65-F5344CB8AC3E}">
        <p14:creationId xmlns:p14="http://schemas.microsoft.com/office/powerpoint/2010/main" val="29124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kmalloc</a:t>
            </a:r>
            <a:r>
              <a:rPr lang="en-US" dirty="0" smtClean="0"/>
              <a:t>: SLAB allocator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 allocator (until 2.6.23)</a:t>
            </a:r>
          </a:p>
          <a:p>
            <a:r>
              <a:rPr lang="en-US" dirty="0" smtClean="0"/>
              <a:t>Slab is a chunk of contiguous pages</a:t>
            </a:r>
          </a:p>
          <a:p>
            <a:pPr lvl="1"/>
            <a:r>
              <a:rPr lang="en-US" dirty="0" smtClean="0"/>
              <a:t>Similar to a superblock in Hoard</a:t>
            </a:r>
          </a:p>
          <a:p>
            <a:pPr lvl="2"/>
            <a:r>
              <a:rPr lang="en-US" dirty="0" smtClean="0"/>
              <a:t>Similar basic ideas, substantially harder bookkeeping</a:t>
            </a:r>
          </a:p>
          <a:p>
            <a:pPr lvl="1"/>
            <a:r>
              <a:rPr lang="en-US" dirty="0" smtClean="0"/>
              <a:t>The slab allocator came first, historically</a:t>
            </a:r>
          </a:p>
          <a:p>
            <a:r>
              <a:rPr lang="en-US" dirty="0" smtClean="0"/>
              <a:t>2 groups upset</a:t>
            </a:r>
          </a:p>
          <a:p>
            <a:pPr lvl="1"/>
            <a:r>
              <a:rPr lang="en-US" dirty="0" smtClean="0"/>
              <a:t>Users of very small systems</a:t>
            </a:r>
          </a:p>
          <a:p>
            <a:pPr lvl="1"/>
            <a:r>
              <a:rPr lang="en-US" dirty="0" smtClean="0"/>
              <a:t>Users of large multi-processor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97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kmalloc</a:t>
            </a:r>
            <a:r>
              <a:rPr lang="en-US" dirty="0" smtClean="0"/>
              <a:t>: SLOB for small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 4MB of RAM on a small device/phone/etc.</a:t>
            </a:r>
          </a:p>
          <a:p>
            <a:r>
              <a:rPr lang="en-US" dirty="0" smtClean="0"/>
              <a:t>SLOB: Simple List Of Blocks </a:t>
            </a:r>
          </a:p>
          <a:p>
            <a:pPr lvl="1"/>
            <a:r>
              <a:rPr lang="en-US" dirty="0" smtClean="0"/>
              <a:t>Just keep a free list of each available chunk and its size </a:t>
            </a:r>
          </a:p>
          <a:p>
            <a:r>
              <a:rPr lang="en-US" dirty="0" smtClean="0"/>
              <a:t>Grab first one that’s big enough (first-fit algorithm)</a:t>
            </a:r>
          </a:p>
          <a:p>
            <a:pPr lvl="1"/>
            <a:r>
              <a:rPr lang="en-US" dirty="0" smtClean="0"/>
              <a:t>Split block if leftover bytes </a:t>
            </a:r>
          </a:p>
          <a:p>
            <a:r>
              <a:rPr lang="en-US" dirty="0" smtClean="0"/>
              <a:t>No internal fragmentation, obviously </a:t>
            </a:r>
          </a:p>
          <a:p>
            <a:r>
              <a:rPr lang="en-US" dirty="0" smtClean="0"/>
              <a:t>External fragmentation? Yes. </a:t>
            </a:r>
          </a:p>
          <a:p>
            <a:pPr lvl="1"/>
            <a:r>
              <a:rPr lang="en-US" dirty="0" smtClean="0"/>
              <a:t>Traded for low overheads </a:t>
            </a:r>
          </a:p>
          <a:p>
            <a:pPr lvl="1"/>
            <a:r>
              <a:rPr lang="en-US" dirty="0" smtClean="0"/>
              <a:t>Worst-case scenario? </a:t>
            </a:r>
          </a:p>
          <a:p>
            <a:pPr lvl="2"/>
            <a:r>
              <a:rPr lang="en-US" dirty="0" smtClean="0"/>
              <a:t>Allocate fails, phone crashes (don’t use in pacemaker)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2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kmalloc</a:t>
            </a:r>
            <a:r>
              <a:rPr lang="en-US" dirty="0" smtClean="0"/>
              <a:t>: SLUB for large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large systems, complex bookkeeping is bad</a:t>
            </a:r>
          </a:p>
          <a:p>
            <a:r>
              <a:rPr lang="en-US" dirty="0" smtClean="0"/>
              <a:t>SLUB: The </a:t>
            </a:r>
            <a:r>
              <a:rPr lang="en-US" dirty="0" err="1" smtClean="0"/>
              <a:t>Unqueued</a:t>
            </a:r>
            <a:r>
              <a:rPr lang="en-US" dirty="0" smtClean="0"/>
              <a:t> Slab Allocator</a:t>
            </a:r>
          </a:p>
          <a:p>
            <a:r>
              <a:rPr lang="en-US" dirty="0" smtClean="0"/>
              <a:t>A much more Hoard-like design</a:t>
            </a:r>
          </a:p>
          <a:p>
            <a:pPr lvl="1"/>
            <a:r>
              <a:rPr lang="en-US" dirty="0" smtClean="0"/>
              <a:t>All objects of same size from same slab</a:t>
            </a:r>
          </a:p>
          <a:p>
            <a:pPr lvl="1"/>
            <a:r>
              <a:rPr lang="en-US" dirty="0" smtClean="0"/>
              <a:t>Simple free list per slab</a:t>
            </a:r>
          </a:p>
          <a:p>
            <a:pPr lvl="1"/>
            <a:r>
              <a:rPr lang="en-US" dirty="0" smtClean="0"/>
              <a:t>Simple multi-processor management</a:t>
            </a:r>
          </a:p>
          <a:p>
            <a:r>
              <a:rPr lang="en-US" dirty="0" smtClean="0"/>
              <a:t>SLUB status:</a:t>
            </a:r>
          </a:p>
          <a:p>
            <a:pPr lvl="1"/>
            <a:r>
              <a:rPr lang="en-US" dirty="0" smtClean="0"/>
              <a:t>Outperforms SLAB in many cases</a:t>
            </a:r>
          </a:p>
          <a:p>
            <a:pPr lvl="1"/>
            <a:r>
              <a:rPr lang="en-US" dirty="0" smtClean="0"/>
              <a:t>Still has some performance pathologies</a:t>
            </a:r>
          </a:p>
          <a:p>
            <a:pPr lvl="2"/>
            <a:r>
              <a:rPr lang="en-US" dirty="0" smtClean="0"/>
              <a:t>Not universally accepted (but default in Linux for many years)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17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Address Space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Determined (mostly) by the application</a:t>
            </a:r>
          </a:p>
          <a:p>
            <a:r>
              <a:rPr lang="en-US" dirty="0" smtClean="0"/>
              <a:t>Initial layout comes from the linker script</a:t>
            </a:r>
          </a:p>
          <a:p>
            <a:pPr lvl="1"/>
            <a:r>
              <a:rPr lang="en-US" dirty="0" smtClean="0"/>
              <a:t>There is a default (internal) linker script in the system</a:t>
            </a:r>
          </a:p>
          <a:p>
            <a:pPr lvl="2"/>
            <a:r>
              <a:rPr lang="en-US" dirty="0" smtClean="0"/>
              <a:t>ENTRY(_start), . = 0x400000, etc…</a:t>
            </a:r>
          </a:p>
          <a:p>
            <a:r>
              <a:rPr lang="en-US" dirty="0" smtClean="0"/>
              <a:t>OS usually reserves part of address space to itself </a:t>
            </a:r>
          </a:p>
          <a:p>
            <a:pPr lvl="1"/>
            <a:r>
              <a:rPr lang="en-US" dirty="0" smtClean="0"/>
              <a:t>Usually “high” in space</a:t>
            </a:r>
          </a:p>
          <a:p>
            <a:r>
              <a:rPr lang="en-US" dirty="0" smtClean="0"/>
              <a:t>Application can dynamically request new mappings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(), </a:t>
            </a:r>
            <a:r>
              <a:rPr lang="en-US" dirty="0" err="1" smtClean="0"/>
              <a:t>brk</a:t>
            </a:r>
            <a:r>
              <a:rPr lang="en-US" dirty="0" smtClean="0"/>
              <a:t>(), </a:t>
            </a:r>
            <a:r>
              <a:rPr lang="en-US" dirty="0" err="1" smtClean="0"/>
              <a:t>mmap</a:t>
            </a:r>
            <a:r>
              <a:rPr lang="en-US" dirty="0" smtClean="0"/>
              <a:t>(), or stack</a:t>
            </a:r>
          </a:p>
        </p:txBody>
      </p:sp>
    </p:spTree>
    <p:extLst>
      <p:ext uri="{BB962C8B-B14F-4D97-AF65-F5344CB8AC3E}">
        <p14:creationId xmlns:p14="http://schemas.microsoft.com/office/powerpoint/2010/main" val="287679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Simple Example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3926719"/>
            <a:ext cx="8229600" cy="2310593"/>
          </a:xfrm>
        </p:spPr>
        <p:txBody>
          <a:bodyPr/>
          <a:lstStyle/>
          <a:p>
            <a:r>
              <a:rPr lang="en-US" dirty="0" smtClean="0"/>
              <a:t>“Hello world” binary specifies load address</a:t>
            </a:r>
          </a:p>
          <a:p>
            <a:r>
              <a:rPr lang="en-US" dirty="0" smtClean="0"/>
              <a:t>Also specifies where it wants </a:t>
            </a:r>
            <a:r>
              <a:rPr lang="en-US" dirty="0" err="1" smtClean="0"/>
              <a:t>libc</a:t>
            </a:r>
            <a:endParaRPr lang="en-US" dirty="0" smtClean="0"/>
          </a:p>
          <a:p>
            <a:r>
              <a:rPr lang="en-US" dirty="0" smtClean="0"/>
              <a:t>Ask kernel for “anonymous” pages for heap and stack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9900" y="1714500"/>
            <a:ext cx="690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Virtual Address Space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34262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137400" y="3362880"/>
            <a:ext cx="143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0xffffffff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257300" y="2273300"/>
            <a:ext cx="1282700" cy="1016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hello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32400" y="2283380"/>
            <a:ext cx="1282700" cy="1016000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0000"/>
                </a:solidFill>
              </a:rPr>
              <a:t>libc.so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92400" y="2286000"/>
            <a:ext cx="1041400" cy="1016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heap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75100" y="2286000"/>
            <a:ext cx="685800" cy="1016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0000"/>
                </a:solidFill>
              </a:rPr>
              <a:t>stk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500" y="2286000"/>
            <a:ext cx="8001000" cy="1016000"/>
          </a:xfrm>
          <a:prstGeom prst="rect">
            <a:avLst/>
          </a:prstGeom>
          <a:noFill/>
          <a:ln w="57150" cmpd="sng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1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Problem 1: How to represent in the kernel?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represent the components of a process?</a:t>
            </a:r>
          </a:p>
          <a:p>
            <a:pPr lvl="1"/>
            <a:r>
              <a:rPr lang="en-US" dirty="0" smtClean="0"/>
              <a:t>Common question: what is mapped at address x?</a:t>
            </a:r>
          </a:p>
          <a:p>
            <a:pPr lvl="2"/>
            <a:r>
              <a:rPr lang="en-US" dirty="0" smtClean="0"/>
              <a:t>Needed on page faults, new memory mappings, etc…</a:t>
            </a:r>
          </a:p>
          <a:p>
            <a:r>
              <a:rPr lang="en-US" dirty="0" smtClean="0"/>
              <a:t>Hint: a 64-bit address space is huge</a:t>
            </a:r>
          </a:p>
          <a:p>
            <a:r>
              <a:rPr lang="en-US" dirty="0" smtClean="0"/>
              <a:t>Hint: programs (like databases) can map tons of data</a:t>
            </a:r>
          </a:p>
          <a:p>
            <a:pPr lvl="1"/>
            <a:r>
              <a:rPr lang="en-US" dirty="0" smtClean="0"/>
              <a:t>Others map very little</a:t>
            </a:r>
          </a:p>
          <a:p>
            <a:r>
              <a:rPr lang="en-US" dirty="0" smtClean="0"/>
              <a:t>No one size fits 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1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Sparse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Naïve approach might make a big array of pages</a:t>
            </a:r>
          </a:p>
          <a:p>
            <a:pPr lvl="1"/>
            <a:r>
              <a:rPr lang="en-US" dirty="0" smtClean="0"/>
              <a:t>Mark empty space as unused</a:t>
            </a:r>
          </a:p>
          <a:p>
            <a:pPr lvl="1"/>
            <a:r>
              <a:rPr lang="en-US" dirty="0" smtClean="0"/>
              <a:t>But this wastes OS memory</a:t>
            </a:r>
          </a:p>
          <a:p>
            <a:r>
              <a:rPr lang="en-US" dirty="0" smtClean="0"/>
              <a:t>Better idea: allocate structure for mapped memory</a:t>
            </a:r>
          </a:p>
          <a:p>
            <a:pPr lvl="1"/>
            <a:r>
              <a:rPr lang="en-US" dirty="0" smtClean="0"/>
              <a:t>Proportional to complexity of address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55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72391</TotalTime>
  <Words>2572</Words>
  <Application>Microsoft Office PowerPoint</Application>
  <PresentationFormat>On-screen Show (4:3)</PresentationFormat>
  <Paragraphs>456</Paragraphs>
  <Slides>53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Courier</vt:lpstr>
      <vt:lpstr>Courier New</vt:lpstr>
      <vt:lpstr>Office Theme</vt:lpstr>
      <vt:lpstr>CSE 506: Operating Systems</vt:lpstr>
      <vt:lpstr>Review</vt:lpstr>
      <vt:lpstr>Managing Physical Pages</vt:lpstr>
      <vt:lpstr>Practical Considerations</vt:lpstr>
      <vt:lpstr>Address Space</vt:lpstr>
      <vt:lpstr>Address Space Layout</vt:lpstr>
      <vt:lpstr>Simple Example</vt:lpstr>
      <vt:lpstr>Problem 1: How to represent in the kernel?</vt:lpstr>
      <vt:lpstr>Sparse representation</vt:lpstr>
      <vt:lpstr>Keeping Track of Address Ranges</vt:lpstr>
      <vt:lpstr>Simple list representation</vt:lpstr>
      <vt:lpstr>Simple list</vt:lpstr>
      <vt:lpstr>Common cases</vt:lpstr>
      <vt:lpstr>Red-black trees</vt:lpstr>
      <vt:lpstr>Optimizations</vt:lpstr>
      <vt:lpstr>APIs</vt:lpstr>
      <vt:lpstr>Example 1:</vt:lpstr>
      <vt:lpstr>Insert at 0x40000</vt:lpstr>
      <vt:lpstr>Scenario 2</vt:lpstr>
      <vt:lpstr>Case 1: Insert at 0x40000</vt:lpstr>
      <vt:lpstr>Case 3: Insert at 0x40000</vt:lpstr>
      <vt:lpstr>Demand paging</vt:lpstr>
      <vt:lpstr>Copy-On-Write (COW)</vt:lpstr>
      <vt:lpstr>How does COW work?</vt:lpstr>
      <vt:lpstr>What is memory allocation?</vt:lpstr>
      <vt:lpstr>Overarching Allocator Issues</vt:lpstr>
      <vt:lpstr>Fragmentation</vt:lpstr>
      <vt:lpstr>Allocation Alignment</vt:lpstr>
      <vt:lpstr>Alignment (words)</vt:lpstr>
      <vt:lpstr>Word alignment, cont.</vt:lpstr>
      <vt:lpstr>Memory allocator + alignment</vt:lpstr>
      <vt:lpstr>Cacheline Alignment</vt:lpstr>
      <vt:lpstr>False sharing</vt:lpstr>
      <vt:lpstr>False sharing is BAD</vt:lpstr>
      <vt:lpstr>Strawman</vt:lpstr>
      <vt:lpstr>Allocation Coloring</vt:lpstr>
      <vt:lpstr>User-Space Memory Allocation</vt:lpstr>
      <vt:lpstr>Simple algorithm: bump allocator</vt:lpstr>
      <vt:lpstr>Bump allocator</vt:lpstr>
      <vt:lpstr>Hoard: Superblocks</vt:lpstr>
      <vt:lpstr>Superblock Intuition</vt:lpstr>
      <vt:lpstr>Superblock intuition</vt:lpstr>
      <vt:lpstr>Superblock Example</vt:lpstr>
      <vt:lpstr>Big objects</vt:lpstr>
      <vt:lpstr>LIFO</vt:lpstr>
      <vt:lpstr>High-level strategy</vt:lpstr>
      <vt:lpstr>Hoard Simplicity</vt:lpstr>
      <vt:lpstr>User Memory Management Wrapup</vt:lpstr>
      <vt:lpstr>Kernel Allocators</vt:lpstr>
      <vt:lpstr>Memory Pools (kmem_caches)</vt:lpstr>
      <vt:lpstr>kmalloc: SLAB allocator</vt:lpstr>
      <vt:lpstr>kmalloc: SLOB for small systems</vt:lpstr>
      <vt:lpstr>kmalloc: SLUB for large systems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What is it, and how is it related to Computer Science anyway?</dc:title>
  <dc:creator>mike</dc:creator>
  <cp:lastModifiedBy>mike</cp:lastModifiedBy>
  <cp:revision>511</cp:revision>
  <cp:lastPrinted>2013-10-02T17:35:11Z</cp:lastPrinted>
  <dcterms:created xsi:type="dcterms:W3CDTF">2012-09-21T01:57:31Z</dcterms:created>
  <dcterms:modified xsi:type="dcterms:W3CDTF">2017-10-10T08:56:20Z</dcterms:modified>
</cp:coreProperties>
</file>