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1484" r:id="rId2"/>
    <p:sldId id="1398" r:id="rId3"/>
    <p:sldId id="1399" r:id="rId4"/>
    <p:sldId id="1400" r:id="rId5"/>
    <p:sldId id="1402" r:id="rId6"/>
    <p:sldId id="1403" r:id="rId7"/>
    <p:sldId id="1404" r:id="rId8"/>
    <p:sldId id="1405" r:id="rId9"/>
    <p:sldId id="1406" r:id="rId10"/>
    <p:sldId id="1407" r:id="rId11"/>
    <p:sldId id="1408" r:id="rId12"/>
    <p:sldId id="1512" r:id="rId13"/>
    <p:sldId id="1513" r:id="rId14"/>
    <p:sldId id="1409" r:id="rId15"/>
    <p:sldId id="1410" r:id="rId16"/>
    <p:sldId id="1412" r:id="rId17"/>
    <p:sldId id="1413" r:id="rId18"/>
    <p:sldId id="1414" r:id="rId19"/>
    <p:sldId id="1415" r:id="rId20"/>
    <p:sldId id="1416" r:id="rId21"/>
    <p:sldId id="1417" r:id="rId22"/>
    <p:sldId id="1418" r:id="rId23"/>
    <p:sldId id="1419" r:id="rId24"/>
    <p:sldId id="1420" r:id="rId25"/>
    <p:sldId id="1421" r:id="rId26"/>
    <p:sldId id="1422" r:id="rId27"/>
    <p:sldId id="1423" r:id="rId28"/>
    <p:sldId id="1424" r:id="rId29"/>
    <p:sldId id="1425" r:id="rId30"/>
    <p:sldId id="1426" r:id="rId31"/>
    <p:sldId id="1427" r:id="rId32"/>
    <p:sldId id="1428" r:id="rId33"/>
    <p:sldId id="1429" r:id="rId34"/>
    <p:sldId id="1434" r:id="rId35"/>
    <p:sldId id="1485" r:id="rId36"/>
    <p:sldId id="1486" r:id="rId37"/>
    <p:sldId id="1511" r:id="rId38"/>
    <p:sldId id="1487" r:id="rId39"/>
    <p:sldId id="1488" r:id="rId40"/>
    <p:sldId id="1489" r:id="rId41"/>
    <p:sldId id="1490" r:id="rId42"/>
    <p:sldId id="1491" r:id="rId43"/>
    <p:sldId id="1492" r:id="rId44"/>
    <p:sldId id="1493" r:id="rId45"/>
    <p:sldId id="1494" r:id="rId46"/>
    <p:sldId id="1495" r:id="rId47"/>
    <p:sldId id="1496" r:id="rId48"/>
    <p:sldId id="1497" r:id="rId49"/>
    <p:sldId id="1498" r:id="rId50"/>
    <p:sldId id="1499" r:id="rId51"/>
    <p:sldId id="1501" r:id="rId52"/>
    <p:sldId id="1502" r:id="rId53"/>
    <p:sldId id="1500" r:id="rId54"/>
    <p:sldId id="1503" r:id="rId55"/>
    <p:sldId id="1504" r:id="rId56"/>
    <p:sldId id="1505" r:id="rId57"/>
    <p:sldId id="1506" r:id="rId58"/>
    <p:sldId id="1507" r:id="rId59"/>
    <p:sldId id="1508" r:id="rId60"/>
    <p:sldId id="1509" r:id="rId61"/>
    <p:sldId id="1510" r:id="rId6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1930"/>
    <a:srgbClr val="FFC000"/>
    <a:srgbClr val="C9E4CD"/>
    <a:srgbClr val="C9BDDA"/>
    <a:srgbClr val="33CCFF"/>
    <a:srgbClr val="0984FF"/>
    <a:srgbClr val="FF2D96"/>
    <a:srgbClr val="3F9FFF"/>
    <a:srgbClr val="FF57AB"/>
    <a:srgbClr val="EA0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55" autoAdjust="0"/>
    <p:restoredTop sz="91704" autoAdjust="0"/>
  </p:normalViewPr>
  <p:slideViewPr>
    <p:cSldViewPr>
      <p:cViewPr varScale="1">
        <p:scale>
          <a:sx n="106" d="100"/>
          <a:sy n="106" d="100"/>
        </p:scale>
        <p:origin x="210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31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A00BFCF-8F27-4775-A75C-FAB6C4D28C2C}" type="datetimeFigureOut">
              <a:rPr lang="en-US" smtClean="0"/>
              <a:pPr/>
              <a:t>10/21/2017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7676F42-9BAD-4ADC-9380-BAF04DBAEE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0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3C534-D55E-BB4C-855F-D591140389A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3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E293-A605-4FB6-9BFC-110B60092B59}" type="datetime1">
              <a:rPr lang="en-US" smtClean="0"/>
              <a:t>10/21/2017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624E-B703-4FD1-89B0-4BBDDAA2E5FA}" type="datetime1">
              <a:rPr lang="en-US" smtClean="0"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542-AE06-4C22-8922-A52DAB7C0A18}" type="datetime1">
              <a:rPr lang="en-US" smtClean="0"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2C17-8E26-4297-8EF6-491A00043300}" type="datetime1">
              <a:rPr lang="en-US" smtClean="0"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C52E-63A8-4C84-9985-03270A252F3E}" type="datetime1">
              <a:rPr lang="en-US" smtClean="0"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C0DCD-AEB6-47FF-8022-A003B67B26F8}" type="datetime1">
              <a:rPr lang="en-US" smtClean="0"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2E53-FA9B-4592-910E-AF50CEE7CAED}" type="datetime1">
              <a:rPr lang="en-US" smtClean="0"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D406-D19D-4426-AAEA-B8904E4F75C8}" type="datetime1">
              <a:rPr lang="en-US" smtClean="0"/>
              <a:t>10/21/2017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B565-D14C-4122-9DA2-8BCD3E50E6CA}" type="datetime1">
              <a:rPr lang="en-US" smtClean="0"/>
              <a:t>10/21/2017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1F38A-A0C5-4944-A8AC-9E6300EA4FE0}" type="datetime1">
              <a:rPr lang="en-US" smtClean="0"/>
              <a:t>10/21/2017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D424-CC18-4C42-AC38-60EB9755B660}" type="datetime1">
              <a:rPr lang="en-US" smtClean="0"/>
              <a:t>10/21/2017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692696"/>
            <a:ext cx="8229600" cy="5586021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023F-8602-4CFA-9BC0-C9D43827CD07}" type="datetime1">
              <a:rPr lang="en-US" smtClean="0"/>
              <a:t>10/21/2017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D52BC-1BC7-497F-AC4E-CCEFFAAA6529}" type="datetime1">
              <a:rPr lang="en-US" smtClean="0"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2895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Picture 7" descr="PPTbackground_Red.jpg"/>
          <p:cNvPicPr>
            <a:picLocks noChangeAspect="1"/>
          </p:cNvPicPr>
          <p:nvPr/>
        </p:nvPicPr>
        <p:blipFill>
          <a:blip r:embed="rId14" cstate="print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4" descr="SBU horz_2clr_cmyk.eps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18137"/>
            <a:ext cx="2311425" cy="39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Straight Connector 19"/>
          <p:cNvCxnSpPr/>
          <p:nvPr/>
        </p:nvCxnSpPr>
        <p:spPr>
          <a:xfrm>
            <a:off x="0" y="692696"/>
            <a:ext cx="9144000" cy="1588"/>
          </a:xfrm>
          <a:prstGeom prst="line">
            <a:avLst/>
          </a:prstGeom>
          <a:ln w="12700">
            <a:solidFill>
              <a:srgbClr val="A7193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 txBox="1">
            <a:spLocks/>
          </p:cNvSpPr>
          <p:nvPr/>
        </p:nvSpPr>
        <p:spPr>
          <a:xfrm>
            <a:off x="5868144" y="116632"/>
            <a:ext cx="327585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7193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CSE506: Operating Systems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A7193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4400" kern="1200" dirty="0" smtClean="0">
          <a:solidFill>
            <a:srgbClr val="A71930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245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CSE 506:</a:t>
            </a:r>
            <a:br>
              <a:rPr lang="en-US" sz="5400" b="1" dirty="0" smtClean="0"/>
            </a:br>
            <a:r>
              <a:rPr lang="en-US" sz="5400" b="1" dirty="0" smtClean="0"/>
              <a:t>Operating Systems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59436"/>
            <a:ext cx="9144000" cy="2316588"/>
          </a:xfrm>
        </p:spPr>
        <p:txBody>
          <a:bodyPr>
            <a:normAutofit/>
          </a:bodyPr>
          <a:lstStyle/>
          <a:p>
            <a:pPr>
              <a:spcAft>
                <a:spcPts val="1080"/>
              </a:spcAft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Scheduling</a:t>
            </a:r>
          </a:p>
        </p:txBody>
      </p:sp>
    </p:spTree>
    <p:extLst>
      <p:ext uri="{BB962C8B-B14F-4D97-AF65-F5344CB8AC3E}">
        <p14:creationId xmlns:p14="http://schemas.microsoft.com/office/powerpoint/2010/main" val="421579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How to switch stacks?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Store register state on stack in a well-defined format</a:t>
            </a:r>
          </a:p>
          <a:p>
            <a:r>
              <a:rPr lang="en-US" dirty="0" smtClean="0"/>
              <a:t>Carefully update stack register to new stack</a:t>
            </a:r>
          </a:p>
          <a:p>
            <a:pPr lvl="1"/>
            <a:r>
              <a:rPr lang="en-US" dirty="0" smtClean="0"/>
              <a:t>Tricky: can’t use stack-based storage for this step!</a:t>
            </a:r>
          </a:p>
          <a:p>
            <a:r>
              <a:rPr lang="en-US" dirty="0" smtClean="0"/>
              <a:t>Assumes each process has its own kernel stack</a:t>
            </a:r>
          </a:p>
          <a:p>
            <a:pPr lvl="1"/>
            <a:r>
              <a:rPr lang="en-US" dirty="0" smtClean="0"/>
              <a:t>The “norm” in today’s OSes</a:t>
            </a:r>
          </a:p>
          <a:p>
            <a:pPr lvl="2"/>
            <a:r>
              <a:rPr lang="en-US" dirty="0" smtClean="0"/>
              <a:t>Just include kernel stack in the PCB</a:t>
            </a:r>
          </a:p>
          <a:p>
            <a:pPr lvl="1"/>
            <a:r>
              <a:rPr lang="en-US" dirty="0" smtClean="0"/>
              <a:t>Not a strict requirement</a:t>
            </a:r>
          </a:p>
          <a:p>
            <a:pPr lvl="2"/>
            <a:r>
              <a:rPr lang="en-US" dirty="0" smtClean="0"/>
              <a:t>Can use “one” stack for kernel (per CPU)</a:t>
            </a:r>
          </a:p>
          <a:p>
            <a:pPr lvl="2"/>
            <a:r>
              <a:rPr lang="en-US" dirty="0" smtClean="0"/>
              <a:t>More headache and book-keeping</a:t>
            </a:r>
          </a:p>
        </p:txBody>
      </p:sp>
    </p:spTree>
    <p:extLst>
      <p:ext uri="{BB962C8B-B14F-4D97-AF65-F5344CB8AC3E}">
        <p14:creationId xmlns:p14="http://schemas.microsoft.com/office/powerpoint/2010/main" val="172268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26659" y="1268760"/>
            <a:ext cx="1120588" cy="1882588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Thread 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(me)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94941" y="1268760"/>
            <a:ext cx="1120588" cy="1882588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Thread 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(next)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22141" y="3991042"/>
            <a:ext cx="718978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urier"/>
                <a:cs typeface="Courier"/>
              </a:rPr>
              <a:t>/* </a:t>
            </a:r>
            <a:r>
              <a:rPr lang="en-US" sz="2400" dirty="0" err="1" smtClean="0">
                <a:latin typeface="Courier"/>
                <a:cs typeface="Courier"/>
              </a:rPr>
              <a:t>rsi</a:t>
            </a:r>
            <a:r>
              <a:rPr lang="en-US" sz="2400" dirty="0" smtClean="0">
                <a:latin typeface="Courier"/>
                <a:cs typeface="Courier"/>
              </a:rPr>
              <a:t>(10) is next-&gt;</a:t>
            </a:r>
            <a:r>
              <a:rPr lang="en-US" sz="2400" dirty="0" err="1" smtClean="0">
                <a:latin typeface="Courier"/>
                <a:cs typeface="Courier"/>
              </a:rPr>
              <a:t>thread_info.rsp</a:t>
            </a:r>
            <a:r>
              <a:rPr lang="en-US" sz="2400" dirty="0" smtClean="0">
                <a:latin typeface="Courier"/>
                <a:cs typeface="Courier"/>
              </a:rPr>
              <a:t> */</a:t>
            </a:r>
          </a:p>
          <a:p>
            <a:r>
              <a:rPr lang="en-US" sz="2400" dirty="0" smtClean="0">
                <a:latin typeface="Courier"/>
                <a:cs typeface="Courier"/>
              </a:rPr>
              <a:t>/* push general-purpose </a:t>
            </a:r>
            <a:r>
              <a:rPr lang="en-US" sz="2400" dirty="0" err="1" smtClean="0">
                <a:latin typeface="Courier"/>
                <a:cs typeface="Courier"/>
              </a:rPr>
              <a:t>regs</a:t>
            </a:r>
            <a:r>
              <a:rPr lang="en-US" sz="2400" dirty="0" smtClean="0">
                <a:latin typeface="Courier"/>
                <a:cs typeface="Courier"/>
              </a:rPr>
              <a:t> */</a:t>
            </a:r>
          </a:p>
          <a:p>
            <a:r>
              <a:rPr lang="en-US" sz="2400" dirty="0" smtClean="0">
                <a:latin typeface="Courier"/>
                <a:cs typeface="Courier"/>
              </a:rPr>
              <a:t>push …</a:t>
            </a:r>
          </a:p>
          <a:p>
            <a:r>
              <a:rPr lang="en-US" sz="2400" dirty="0" err="1" smtClean="0">
                <a:latin typeface="Courier"/>
                <a:cs typeface="Courier"/>
              </a:rPr>
              <a:t>mov</a:t>
            </a:r>
            <a:r>
              <a:rPr lang="en-US" sz="2400" dirty="0" smtClean="0">
                <a:latin typeface="Courier"/>
                <a:cs typeface="Courier"/>
              </a:rPr>
              <a:t> </a:t>
            </a:r>
            <a:r>
              <a:rPr lang="en-US" sz="2400" dirty="0" err="1" smtClean="0">
                <a:latin typeface="Courier"/>
                <a:cs typeface="Courier"/>
              </a:rPr>
              <a:t>rsi</a:t>
            </a:r>
            <a:r>
              <a:rPr lang="en-US" sz="2400" dirty="0" smtClean="0">
                <a:latin typeface="Courier"/>
                <a:cs typeface="Courier"/>
              </a:rPr>
              <a:t>(10), </a:t>
            </a:r>
            <a:r>
              <a:rPr lang="en-US" sz="2400" dirty="0" err="1" smtClean="0">
                <a:latin typeface="Courier"/>
                <a:cs typeface="Courier"/>
              </a:rPr>
              <a:t>rsp</a:t>
            </a:r>
            <a:endParaRPr lang="en-US" sz="2400" dirty="0" smtClean="0">
              <a:latin typeface="Courier"/>
              <a:cs typeface="Courier"/>
            </a:endParaRPr>
          </a:p>
          <a:p>
            <a:r>
              <a:rPr lang="en-US" sz="2400" dirty="0" smtClean="0">
                <a:latin typeface="Courier"/>
                <a:cs typeface="Courier"/>
              </a:rPr>
              <a:t>pop …</a:t>
            </a:r>
          </a:p>
          <a:p>
            <a:r>
              <a:rPr lang="en-US" sz="2400" dirty="0" smtClean="0">
                <a:latin typeface="Courier"/>
                <a:cs typeface="Courier"/>
              </a:rPr>
              <a:t>/* pop </a:t>
            </a:r>
            <a:r>
              <a:rPr lang="en-US" sz="2400" dirty="0">
                <a:latin typeface="Courier"/>
                <a:cs typeface="Courier"/>
              </a:rPr>
              <a:t>general-purpose </a:t>
            </a:r>
            <a:r>
              <a:rPr lang="en-US" sz="2400" dirty="0" err="1">
                <a:latin typeface="Courier"/>
                <a:cs typeface="Courier"/>
              </a:rPr>
              <a:t>regs</a:t>
            </a:r>
            <a:r>
              <a:rPr lang="en-US" sz="2400" dirty="0">
                <a:latin typeface="Courier"/>
                <a:cs typeface="Courier"/>
              </a:rPr>
              <a:t> </a:t>
            </a:r>
            <a:r>
              <a:rPr lang="en-US" sz="2400" dirty="0" smtClean="0">
                <a:latin typeface="Courier"/>
                <a:cs typeface="Courier"/>
              </a:rPr>
              <a:t>*/</a:t>
            </a:r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9" name="Left Arrow 8"/>
          <p:cNvSpPr/>
          <p:nvPr/>
        </p:nvSpPr>
        <p:spPr>
          <a:xfrm flipH="1">
            <a:off x="1763058" y="2922749"/>
            <a:ext cx="866588" cy="552824"/>
          </a:xfrm>
          <a:prstGeom prst="leftArrow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rsp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Left Arrow 9"/>
          <p:cNvSpPr/>
          <p:nvPr/>
        </p:nvSpPr>
        <p:spPr>
          <a:xfrm>
            <a:off x="6215528" y="3639926"/>
            <a:ext cx="948760" cy="552824"/>
          </a:xfrm>
          <a:prstGeom prst="leftArrow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000000"/>
                </a:solidFill>
              </a:rPr>
              <a:t>r</a:t>
            </a:r>
            <a:r>
              <a:rPr lang="en-US" smtClean="0">
                <a:solidFill>
                  <a:srgbClr val="000000"/>
                </a:solidFill>
              </a:rPr>
              <a:t>si</a:t>
            </a:r>
            <a:r>
              <a:rPr lang="en-US" dirty="0" smtClean="0">
                <a:solidFill>
                  <a:srgbClr val="000000"/>
                </a:solidFill>
              </a:rPr>
              <a:t>(10)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94941" y="3151348"/>
            <a:ext cx="1120588" cy="8098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regs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626659" y="3151348"/>
            <a:ext cx="1120588" cy="8098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75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06828 " pathEditMode="relative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6967 L -4.16667E-6 0.11064 " pathEditMode="relative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11064 L 0.26754 0.1108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6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753 0.11088 L 0.26753 0.0699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753 0.0699 L 0.26753 0.0013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42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9" grpId="2" animBg="1"/>
      <p:bldP spid="9" grpId="3" animBg="1"/>
      <p:bldP spid="9" grpId="4" animBg="1"/>
      <p:bldP spid="10" grpId="0" animBg="1"/>
      <p:bldP spid="11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Weird code to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Inside schedule(), you end up with code like: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atin typeface="Courier"/>
              </a:rPr>
              <a:t>	</a:t>
            </a:r>
            <a:r>
              <a:rPr lang="en-US" dirty="0" err="1" smtClean="0">
                <a:latin typeface="Courier"/>
              </a:rPr>
              <a:t>task_struct</a:t>
            </a:r>
            <a:r>
              <a:rPr lang="en-US" dirty="0" smtClean="0">
                <a:latin typeface="Courier"/>
              </a:rPr>
              <a:t> *me, *next;</a:t>
            </a:r>
          </a:p>
          <a:p>
            <a:pPr marL="0" indent="0">
              <a:buNone/>
            </a:pPr>
            <a:r>
              <a:rPr lang="en-US" dirty="0">
                <a:latin typeface="Courier"/>
              </a:rPr>
              <a:t>	</a:t>
            </a:r>
            <a:r>
              <a:rPr lang="en-US" dirty="0" err="1" smtClean="0">
                <a:latin typeface="Courier"/>
              </a:rPr>
              <a:t>switch_to</a:t>
            </a:r>
            <a:r>
              <a:rPr lang="en-US" dirty="0" smtClean="0">
                <a:latin typeface="Courier"/>
              </a:rPr>
              <a:t>(me, next);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</a:rPr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8381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How to code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9"/>
            <a:ext cx="8363272" cy="4896544"/>
          </a:xfrm>
        </p:spPr>
        <p:txBody>
          <a:bodyPr>
            <a:normAutofit/>
          </a:bodyPr>
          <a:lstStyle/>
          <a:p>
            <a:r>
              <a:rPr lang="en-US" dirty="0" err="1" smtClean="0"/>
              <a:t>rdi</a:t>
            </a:r>
            <a:r>
              <a:rPr lang="en-US" dirty="0" smtClean="0"/>
              <a:t>: me (</a:t>
            </a:r>
            <a:r>
              <a:rPr lang="en-US" dirty="0" err="1" smtClean="0">
                <a:latin typeface="Courier"/>
              </a:rPr>
              <a:t>task_struct</a:t>
            </a:r>
            <a:r>
              <a:rPr lang="en-US" dirty="0" smtClean="0">
                <a:latin typeface="Courier"/>
              </a:rPr>
              <a:t>*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rsi</a:t>
            </a:r>
            <a:r>
              <a:rPr lang="en-US" dirty="0" smtClean="0"/>
              <a:t>: next (</a:t>
            </a:r>
            <a:r>
              <a:rPr lang="en-US" dirty="0" err="1" smtClean="0">
                <a:latin typeface="Courier"/>
              </a:rPr>
              <a:t>task_struct</a:t>
            </a:r>
            <a:r>
              <a:rPr lang="en-US" dirty="0" smtClean="0">
                <a:latin typeface="Courier"/>
              </a:rPr>
              <a:t>*</a:t>
            </a:r>
            <a:r>
              <a:rPr lang="en-US" dirty="0" smtClean="0"/>
              <a:t>)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</a:rPr>
              <a:t>push </a:t>
            </a:r>
            <a:r>
              <a:rPr lang="en-US" dirty="0" err="1" smtClean="0">
                <a:latin typeface="Courier"/>
              </a:rPr>
              <a:t>rdi</a:t>
            </a:r>
            <a:r>
              <a:rPr lang="en-US" dirty="0" smtClean="0">
                <a:latin typeface="Courier"/>
              </a:rPr>
              <a:t> /* save me on my stack */</a:t>
            </a:r>
          </a:p>
          <a:p>
            <a:pPr marL="457200" lvl="1" indent="0">
              <a:buNone/>
            </a:pPr>
            <a:r>
              <a:rPr lang="en-US" dirty="0" err="1" smtClean="0">
                <a:latin typeface="Courier"/>
              </a:rPr>
              <a:t>mov</a:t>
            </a:r>
            <a:r>
              <a:rPr lang="en-US" dirty="0" smtClean="0">
                <a:latin typeface="Courier"/>
              </a:rPr>
              <a:t> </a:t>
            </a:r>
            <a:r>
              <a:rPr lang="en-US" dirty="0" err="1" smtClean="0">
                <a:latin typeface="Courier"/>
              </a:rPr>
              <a:t>rsp,rdi</a:t>
            </a:r>
            <a:r>
              <a:rPr lang="en-US" dirty="0" smtClean="0">
                <a:latin typeface="Courier"/>
              </a:rPr>
              <a:t>(10) /* save my stack </a:t>
            </a:r>
            <a:r>
              <a:rPr lang="en-US" dirty="0" err="1" smtClean="0">
                <a:latin typeface="Courier"/>
              </a:rPr>
              <a:t>ptr</a:t>
            </a:r>
            <a:r>
              <a:rPr lang="en-US" dirty="0" smtClean="0">
                <a:latin typeface="Courier"/>
              </a:rPr>
              <a:t> */</a:t>
            </a:r>
          </a:p>
          <a:p>
            <a:pPr marL="457200" lvl="1" indent="0">
              <a:buNone/>
            </a:pPr>
            <a:r>
              <a:rPr lang="en-US" dirty="0" err="1" smtClean="0">
                <a:latin typeface="Courier"/>
              </a:rPr>
              <a:t>mov</a:t>
            </a:r>
            <a:r>
              <a:rPr lang="en-US" dirty="0" smtClean="0">
                <a:latin typeface="Courier"/>
              </a:rPr>
              <a:t> </a:t>
            </a:r>
            <a:r>
              <a:rPr lang="en-US" dirty="0" err="1" smtClean="0">
                <a:latin typeface="Courier"/>
              </a:rPr>
              <a:t>rsi</a:t>
            </a:r>
            <a:r>
              <a:rPr lang="en-US" dirty="0" smtClean="0">
                <a:latin typeface="Courier"/>
              </a:rPr>
              <a:t>(10),</a:t>
            </a:r>
            <a:r>
              <a:rPr lang="en-US" dirty="0" err="1" smtClean="0">
                <a:latin typeface="Courier"/>
              </a:rPr>
              <a:t>rsp</a:t>
            </a:r>
            <a:r>
              <a:rPr lang="en-US" dirty="0" smtClean="0">
                <a:latin typeface="Courier"/>
              </a:rPr>
              <a:t> /* switch to next stack */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</a:rPr>
              <a:t>pop </a:t>
            </a:r>
            <a:r>
              <a:rPr lang="en-US" dirty="0" err="1" smtClean="0">
                <a:latin typeface="Courier"/>
              </a:rPr>
              <a:t>rdi</a:t>
            </a:r>
            <a:r>
              <a:rPr lang="en-US" dirty="0" smtClean="0">
                <a:latin typeface="Courier"/>
              </a:rPr>
              <a:t> /* Update me (</a:t>
            </a:r>
            <a:r>
              <a:rPr lang="en-US" dirty="0" err="1" smtClean="0">
                <a:latin typeface="Courier"/>
              </a:rPr>
              <a:t>rdi</a:t>
            </a:r>
            <a:r>
              <a:rPr lang="en-US" dirty="0" smtClean="0">
                <a:latin typeface="Courier"/>
              </a:rPr>
              <a:t>) to next task */</a:t>
            </a:r>
            <a:endParaRPr lang="en-US" dirty="0">
              <a:latin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53672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Weird code to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Inside schedule(), you end up with code like: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atin typeface="Courier"/>
              </a:rPr>
              <a:t>	</a:t>
            </a:r>
            <a:r>
              <a:rPr lang="en-US" dirty="0" err="1">
                <a:latin typeface="Courier"/>
              </a:rPr>
              <a:t>task_struct</a:t>
            </a:r>
            <a:r>
              <a:rPr lang="en-US" dirty="0">
                <a:latin typeface="Courier"/>
              </a:rPr>
              <a:t> *me, *</a:t>
            </a:r>
            <a:r>
              <a:rPr lang="en-US" dirty="0" smtClean="0">
                <a:latin typeface="Courier"/>
              </a:rPr>
              <a:t>next, *last;</a:t>
            </a:r>
          </a:p>
          <a:p>
            <a:pPr marL="0" indent="0">
              <a:buNone/>
            </a:pPr>
            <a:r>
              <a:rPr lang="en-US" dirty="0">
                <a:latin typeface="Courier"/>
              </a:rPr>
              <a:t>	</a:t>
            </a:r>
            <a:r>
              <a:rPr lang="en-US" dirty="0" err="1" smtClean="0">
                <a:latin typeface="Courier"/>
              </a:rPr>
              <a:t>switch_to</a:t>
            </a:r>
            <a:r>
              <a:rPr lang="en-US" dirty="0" smtClean="0">
                <a:latin typeface="Courier"/>
              </a:rPr>
              <a:t>(me, next, </a:t>
            </a:r>
            <a:r>
              <a:rPr lang="en-US" dirty="0" smtClean="0">
                <a:solidFill>
                  <a:srgbClr val="FF0000"/>
                </a:solidFill>
                <a:latin typeface="Courier"/>
              </a:rPr>
              <a:t>&amp;last</a:t>
            </a:r>
            <a:r>
              <a:rPr lang="en-US" dirty="0" smtClean="0">
                <a:latin typeface="Courier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</a:rPr>
              <a:t>	/* possibly clean up last */</a:t>
            </a:r>
          </a:p>
          <a:p>
            <a:endParaRPr lang="en-US" dirty="0" smtClean="0"/>
          </a:p>
          <a:p>
            <a:r>
              <a:rPr lang="en-US" dirty="0" smtClean="0"/>
              <a:t>Where does </a:t>
            </a:r>
            <a:r>
              <a:rPr lang="en-US" b="1" i="1" dirty="0" smtClean="0"/>
              <a:t>last</a:t>
            </a:r>
            <a:r>
              <a:rPr lang="en-US" dirty="0" smtClean="0"/>
              <a:t> come from?</a:t>
            </a:r>
          </a:p>
          <a:p>
            <a:pPr lvl="1"/>
            <a:r>
              <a:rPr lang="en-US" dirty="0" smtClean="0"/>
              <a:t>Output of </a:t>
            </a:r>
            <a:r>
              <a:rPr lang="en-US" dirty="0" err="1" smtClean="0"/>
              <a:t>switch_to</a:t>
            </a:r>
            <a:endParaRPr lang="en-US" dirty="0" smtClean="0"/>
          </a:p>
          <a:p>
            <a:pPr lvl="1"/>
            <a:r>
              <a:rPr lang="en-US" dirty="0" smtClean="0"/>
              <a:t>Points to the last thread that </a:t>
            </a:r>
            <a:r>
              <a:rPr lang="en-US" dirty="0"/>
              <a:t>called </a:t>
            </a:r>
            <a:r>
              <a:rPr lang="en-US" dirty="0" err="1"/>
              <a:t>switch_to</a:t>
            </a:r>
            <a:r>
              <a:rPr lang="en-US" dirty="0"/>
              <a:t> (not </a:t>
            </a:r>
            <a:r>
              <a:rPr lang="en-US" dirty="0" smtClean="0"/>
              <a:t>me!)</a:t>
            </a:r>
          </a:p>
          <a:p>
            <a:pPr lvl="1"/>
            <a:r>
              <a:rPr lang="en-US" dirty="0" smtClean="0"/>
              <a:t>Written on my stack by the last thread</a:t>
            </a:r>
          </a:p>
        </p:txBody>
      </p:sp>
    </p:spTree>
    <p:extLst>
      <p:ext uri="{BB962C8B-B14F-4D97-AF65-F5344CB8AC3E}">
        <p14:creationId xmlns:p14="http://schemas.microsoft.com/office/powerpoint/2010/main" val="302661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How to code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9"/>
            <a:ext cx="8363272" cy="4896544"/>
          </a:xfrm>
        </p:spPr>
        <p:txBody>
          <a:bodyPr>
            <a:normAutofit/>
          </a:bodyPr>
          <a:lstStyle/>
          <a:p>
            <a:r>
              <a:rPr lang="en-US" dirty="0" err="1" smtClean="0"/>
              <a:t>rdi</a:t>
            </a:r>
            <a:r>
              <a:rPr lang="en-US" dirty="0"/>
              <a:t>: me </a:t>
            </a:r>
            <a:r>
              <a:rPr lang="en-US" dirty="0" smtClean="0"/>
              <a:t>(</a:t>
            </a:r>
            <a:r>
              <a:rPr lang="en-US" dirty="0" err="1" smtClean="0"/>
              <a:t>task_struct</a:t>
            </a:r>
            <a:r>
              <a:rPr lang="en-US" dirty="0" smtClean="0"/>
              <a:t>*)</a:t>
            </a:r>
            <a:endParaRPr lang="en-US" dirty="0"/>
          </a:p>
          <a:p>
            <a:r>
              <a:rPr lang="en-US" dirty="0" err="1" smtClean="0"/>
              <a:t>rsi</a:t>
            </a:r>
            <a:r>
              <a:rPr lang="en-US" dirty="0" smtClean="0"/>
              <a:t>: next (</a:t>
            </a:r>
            <a:r>
              <a:rPr lang="en-US" dirty="0" err="1" smtClean="0"/>
              <a:t>task_struct</a:t>
            </a:r>
            <a:r>
              <a:rPr lang="en-US" dirty="0" smtClean="0"/>
              <a:t>*)</a:t>
            </a:r>
          </a:p>
          <a:p>
            <a:r>
              <a:rPr lang="en-US" dirty="0" err="1" smtClean="0"/>
              <a:t>rdx</a:t>
            </a:r>
            <a:r>
              <a:rPr lang="en-US" dirty="0" smtClean="0"/>
              <a:t>: &amp;last (</a:t>
            </a:r>
            <a:r>
              <a:rPr lang="en-US" dirty="0" err="1" smtClean="0"/>
              <a:t>task_struct</a:t>
            </a:r>
            <a:r>
              <a:rPr lang="en-US" dirty="0" smtClean="0"/>
              <a:t>**, </a:t>
            </a:r>
            <a:r>
              <a:rPr lang="en-US" dirty="0" err="1" smtClean="0"/>
              <a:t>ptr</a:t>
            </a:r>
            <a:r>
              <a:rPr lang="en-US" dirty="0" smtClean="0"/>
              <a:t> to last on my stack)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</a:rPr>
              <a:t>push </a:t>
            </a:r>
            <a:r>
              <a:rPr lang="en-US" dirty="0" err="1" smtClean="0">
                <a:latin typeface="Courier"/>
              </a:rPr>
              <a:t>rdi</a:t>
            </a:r>
            <a:r>
              <a:rPr lang="en-US" dirty="0" smtClean="0">
                <a:latin typeface="Courier"/>
              </a:rPr>
              <a:t> /* save me on my stack */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"/>
              </a:rPr>
              <a:t>p</a:t>
            </a:r>
            <a:r>
              <a:rPr lang="en-US" dirty="0" smtClean="0">
                <a:solidFill>
                  <a:srgbClr val="FF0000"/>
                </a:solidFill>
                <a:latin typeface="Courier"/>
              </a:rPr>
              <a:t>ush </a:t>
            </a:r>
            <a:r>
              <a:rPr lang="en-US" dirty="0" err="1" smtClean="0">
                <a:solidFill>
                  <a:srgbClr val="FF0000"/>
                </a:solidFill>
                <a:latin typeface="Courier"/>
              </a:rPr>
              <a:t>rdx</a:t>
            </a:r>
            <a:r>
              <a:rPr lang="en-US" dirty="0" smtClean="0">
                <a:solidFill>
                  <a:srgbClr val="FF0000"/>
                </a:solidFill>
                <a:latin typeface="Courier"/>
              </a:rPr>
              <a:t> </a:t>
            </a:r>
            <a:r>
              <a:rPr lang="en-US" dirty="0" smtClean="0">
                <a:latin typeface="Courier"/>
              </a:rPr>
              <a:t>/* save</a:t>
            </a:r>
            <a:r>
              <a:rPr lang="en-US" dirty="0">
                <a:latin typeface="Courier"/>
              </a:rPr>
              <a:t> </a:t>
            </a:r>
            <a:r>
              <a:rPr lang="en-US" dirty="0" smtClean="0">
                <a:latin typeface="Courier"/>
              </a:rPr>
              <a:t>&amp;last</a:t>
            </a:r>
            <a:r>
              <a:rPr lang="en-US" dirty="0">
                <a:latin typeface="Courier"/>
              </a:rPr>
              <a:t> </a:t>
            </a:r>
            <a:r>
              <a:rPr lang="en-US" dirty="0" smtClean="0">
                <a:latin typeface="Courier"/>
              </a:rPr>
              <a:t>on my stack */</a:t>
            </a:r>
          </a:p>
          <a:p>
            <a:pPr marL="457200" lvl="1" indent="0">
              <a:buNone/>
            </a:pPr>
            <a:r>
              <a:rPr lang="en-US" dirty="0" err="1" smtClean="0">
                <a:latin typeface="Courier"/>
              </a:rPr>
              <a:t>mov</a:t>
            </a:r>
            <a:r>
              <a:rPr lang="en-US" dirty="0" smtClean="0">
                <a:latin typeface="Courier"/>
              </a:rPr>
              <a:t> </a:t>
            </a:r>
            <a:r>
              <a:rPr lang="en-US" dirty="0" err="1" smtClean="0">
                <a:latin typeface="Courier"/>
              </a:rPr>
              <a:t>rsp,rdi</a:t>
            </a:r>
            <a:r>
              <a:rPr lang="en-US" dirty="0" smtClean="0">
                <a:latin typeface="Courier"/>
              </a:rPr>
              <a:t>(10) /* save my stack </a:t>
            </a:r>
            <a:r>
              <a:rPr lang="en-US" dirty="0" err="1" smtClean="0">
                <a:latin typeface="Courier"/>
              </a:rPr>
              <a:t>ptr</a:t>
            </a:r>
            <a:r>
              <a:rPr lang="en-US" dirty="0" smtClean="0">
                <a:latin typeface="Courier"/>
              </a:rPr>
              <a:t> */</a:t>
            </a:r>
          </a:p>
          <a:p>
            <a:pPr marL="457200" lvl="1" indent="0">
              <a:buNone/>
            </a:pPr>
            <a:r>
              <a:rPr lang="en-US" dirty="0" err="1" smtClean="0">
                <a:latin typeface="Courier"/>
              </a:rPr>
              <a:t>mov</a:t>
            </a:r>
            <a:r>
              <a:rPr lang="en-US" dirty="0" smtClean="0">
                <a:latin typeface="Courier"/>
              </a:rPr>
              <a:t> </a:t>
            </a:r>
            <a:r>
              <a:rPr lang="en-US" dirty="0" err="1" smtClean="0">
                <a:latin typeface="Courier"/>
              </a:rPr>
              <a:t>rsi</a:t>
            </a:r>
            <a:r>
              <a:rPr lang="en-US" dirty="0" smtClean="0">
                <a:latin typeface="Courier"/>
              </a:rPr>
              <a:t>(10),</a:t>
            </a:r>
            <a:r>
              <a:rPr lang="en-US" dirty="0" err="1" smtClean="0">
                <a:latin typeface="Courier"/>
              </a:rPr>
              <a:t>rsp</a:t>
            </a:r>
            <a:r>
              <a:rPr lang="en-US" dirty="0" smtClean="0">
                <a:latin typeface="Courier"/>
              </a:rPr>
              <a:t> /* switch to next stack */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FF0000"/>
                </a:solidFill>
                <a:latin typeface="Courier"/>
              </a:rPr>
              <a:t>pop </a:t>
            </a:r>
            <a:r>
              <a:rPr lang="en-US" dirty="0" err="1" smtClean="0">
                <a:solidFill>
                  <a:srgbClr val="FF0000"/>
                </a:solidFill>
                <a:latin typeface="Courier"/>
              </a:rPr>
              <a:t>rdx</a:t>
            </a:r>
            <a:r>
              <a:rPr lang="en-US" dirty="0" smtClean="0">
                <a:solidFill>
                  <a:srgbClr val="FF0000"/>
                </a:solidFill>
                <a:latin typeface="Courier"/>
              </a:rPr>
              <a:t> </a:t>
            </a:r>
            <a:r>
              <a:rPr lang="en-US" dirty="0" smtClean="0">
                <a:latin typeface="Courier"/>
              </a:rPr>
              <a:t>/* get </a:t>
            </a:r>
            <a:r>
              <a:rPr lang="en-US" b="1" i="1" dirty="0" err="1" smtClean="0">
                <a:latin typeface="Courier"/>
              </a:rPr>
              <a:t>next’s</a:t>
            </a:r>
            <a:r>
              <a:rPr lang="en-US" b="1" i="1" dirty="0" smtClean="0">
                <a:latin typeface="Courier"/>
              </a:rPr>
              <a:t> </a:t>
            </a:r>
            <a:r>
              <a:rPr lang="en-US" dirty="0">
                <a:latin typeface="Courier"/>
              </a:rPr>
              <a:t>&amp;</a:t>
            </a:r>
            <a:r>
              <a:rPr lang="en-US" dirty="0" smtClean="0">
                <a:latin typeface="Courier"/>
              </a:rPr>
              <a:t>last */</a:t>
            </a:r>
          </a:p>
          <a:p>
            <a:pPr marL="457200" lvl="1" indent="0">
              <a:buNone/>
            </a:pPr>
            <a:r>
              <a:rPr lang="en-US" dirty="0" err="1" smtClean="0">
                <a:solidFill>
                  <a:srgbClr val="FF0000"/>
                </a:solidFill>
                <a:latin typeface="Courier"/>
              </a:rPr>
              <a:t>mov</a:t>
            </a:r>
            <a:r>
              <a:rPr lang="en-US" dirty="0" smtClean="0">
                <a:solidFill>
                  <a:srgbClr val="FF0000"/>
                </a:solidFill>
                <a:latin typeface="Courier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urier"/>
              </a:rPr>
              <a:t>rdi</a:t>
            </a:r>
            <a:r>
              <a:rPr lang="en-US" dirty="0" smtClean="0">
                <a:solidFill>
                  <a:srgbClr val="FF0000"/>
                </a:solidFill>
                <a:latin typeface="Courier"/>
              </a:rPr>
              <a:t>,(</a:t>
            </a:r>
            <a:r>
              <a:rPr lang="en-US" dirty="0" err="1" smtClean="0">
                <a:solidFill>
                  <a:srgbClr val="FF0000"/>
                </a:solidFill>
                <a:latin typeface="Courier"/>
              </a:rPr>
              <a:t>rdx</a:t>
            </a:r>
            <a:r>
              <a:rPr lang="en-US" dirty="0" smtClean="0">
                <a:solidFill>
                  <a:srgbClr val="FF0000"/>
                </a:solidFill>
                <a:latin typeface="Courier"/>
              </a:rPr>
              <a:t>) </a:t>
            </a:r>
            <a:r>
              <a:rPr lang="en-US" dirty="0" smtClean="0">
                <a:latin typeface="Courier"/>
              </a:rPr>
              <a:t>/*store me in</a:t>
            </a:r>
            <a:r>
              <a:rPr lang="en-US" b="1" i="1" dirty="0" smtClean="0">
                <a:latin typeface="Courier"/>
              </a:rPr>
              <a:t> </a:t>
            </a:r>
            <a:r>
              <a:rPr lang="en-US" dirty="0" err="1" smtClean="0">
                <a:latin typeface="Courier"/>
              </a:rPr>
              <a:t>next’s</a:t>
            </a:r>
            <a:r>
              <a:rPr lang="en-US" dirty="0" smtClean="0">
                <a:latin typeface="Courier"/>
              </a:rPr>
              <a:t> last */</a:t>
            </a:r>
          </a:p>
          <a:p>
            <a:pPr marL="457200" lvl="1" indent="0">
              <a:buNone/>
            </a:pPr>
            <a:r>
              <a:rPr lang="en-US" dirty="0" smtClean="0">
                <a:latin typeface="Courier"/>
              </a:rPr>
              <a:t>pop </a:t>
            </a:r>
            <a:r>
              <a:rPr lang="en-US" dirty="0" err="1" smtClean="0">
                <a:latin typeface="Courier"/>
              </a:rPr>
              <a:t>rdi</a:t>
            </a:r>
            <a:r>
              <a:rPr lang="en-US" dirty="0" smtClean="0">
                <a:latin typeface="Courier"/>
              </a:rPr>
              <a:t> /* Update me (</a:t>
            </a:r>
            <a:r>
              <a:rPr lang="en-US" dirty="0" err="1" smtClean="0">
                <a:latin typeface="Courier"/>
              </a:rPr>
              <a:t>rdi</a:t>
            </a:r>
            <a:r>
              <a:rPr lang="en-US" dirty="0" smtClean="0">
                <a:latin typeface="Courier"/>
              </a:rPr>
              <a:t>) to next task */</a:t>
            </a:r>
            <a:endParaRPr lang="en-US" dirty="0">
              <a:latin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66685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Strawman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Organize all processes as a simple list</a:t>
            </a:r>
          </a:p>
          <a:p>
            <a:r>
              <a:rPr lang="en-US" smtClean="0"/>
              <a:t>In schedule():</a:t>
            </a:r>
          </a:p>
          <a:p>
            <a:pPr lvl="1"/>
            <a:r>
              <a:rPr lang="en-US" smtClean="0"/>
              <a:t>Pick first one on list to run next</a:t>
            </a:r>
          </a:p>
          <a:p>
            <a:pPr lvl="1"/>
            <a:r>
              <a:rPr lang="en-US" smtClean="0"/>
              <a:t>Put suspended task at the end of the list</a:t>
            </a:r>
          </a:p>
          <a:p>
            <a:r>
              <a:rPr lang="en-US" smtClean="0"/>
              <a:t>Problem?</a:t>
            </a:r>
          </a:p>
          <a:p>
            <a:pPr lvl="1"/>
            <a:r>
              <a:rPr lang="en-US" smtClean="0"/>
              <a:t>Only allows round-robin scheduling</a:t>
            </a:r>
          </a:p>
          <a:p>
            <a:pPr lvl="1"/>
            <a:r>
              <a:rPr lang="en-US" smtClean="0"/>
              <a:t>Can’t prioritize tasks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928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Even straw-ier 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Naïve approach to priorities:</a:t>
            </a:r>
          </a:p>
          <a:p>
            <a:pPr lvl="1"/>
            <a:r>
              <a:rPr lang="en-US" smtClean="0"/>
              <a:t>Scan the entire list on each run</a:t>
            </a:r>
          </a:p>
          <a:p>
            <a:pPr lvl="1"/>
            <a:r>
              <a:rPr lang="en-US" smtClean="0"/>
              <a:t>Or periodically reshuffle the list</a:t>
            </a:r>
          </a:p>
          <a:p>
            <a:r>
              <a:rPr lang="en-US" smtClean="0"/>
              <a:t>Problems:</a:t>
            </a:r>
          </a:p>
          <a:p>
            <a:pPr lvl="1"/>
            <a:r>
              <a:rPr lang="en-US" smtClean="0"/>
              <a:t>Forking – where does child go?</a:t>
            </a:r>
          </a:p>
          <a:p>
            <a:pPr lvl="1"/>
            <a:r>
              <a:rPr lang="en-US" smtClean="0"/>
              <a:t>What about if you only use part of your quantum?</a:t>
            </a:r>
          </a:p>
          <a:p>
            <a:pPr lvl="2"/>
            <a:r>
              <a:rPr lang="en-US" smtClean="0"/>
              <a:t>E.g., blocking I/O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29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O(1)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decide who to run next</a:t>
            </a:r>
          </a:p>
          <a:p>
            <a:pPr lvl="1"/>
            <a:r>
              <a:rPr lang="en-US" dirty="0" smtClean="0"/>
              <a:t>Independent of number of processes in system</a:t>
            </a:r>
          </a:p>
          <a:p>
            <a:pPr lvl="1"/>
            <a:r>
              <a:rPr lang="en-US" dirty="0" smtClean="0"/>
              <a:t>Still maintain ability to</a:t>
            </a:r>
          </a:p>
          <a:p>
            <a:pPr lvl="2"/>
            <a:r>
              <a:rPr lang="en-US" dirty="0" smtClean="0"/>
              <a:t>Prioritize tasks</a:t>
            </a:r>
          </a:p>
          <a:p>
            <a:pPr lvl="2"/>
            <a:r>
              <a:rPr lang="en-US" dirty="0" smtClean="0"/>
              <a:t>Handle partially unused quanta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tc…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45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O(1) Bookkeeping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runqueue</a:t>
            </a:r>
            <a:r>
              <a:rPr lang="en-US" dirty="0" smtClean="0"/>
              <a:t>: a list of runnable processes</a:t>
            </a:r>
          </a:p>
          <a:p>
            <a:pPr lvl="1"/>
            <a:r>
              <a:rPr lang="en-US" dirty="0" smtClean="0"/>
              <a:t>Blocked processes are not on any </a:t>
            </a:r>
            <a:r>
              <a:rPr lang="en-US" dirty="0" err="1" smtClean="0"/>
              <a:t>runqueue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runqueue</a:t>
            </a:r>
            <a:r>
              <a:rPr lang="en-US" dirty="0" smtClean="0"/>
              <a:t> belongs to a specific CPU</a:t>
            </a:r>
          </a:p>
          <a:p>
            <a:pPr lvl="1"/>
            <a:r>
              <a:rPr lang="en-US" dirty="0" smtClean="0"/>
              <a:t>Each task is on exactly one </a:t>
            </a:r>
            <a:r>
              <a:rPr lang="en-US" dirty="0" err="1" smtClean="0"/>
              <a:t>runqueue</a:t>
            </a:r>
            <a:endParaRPr lang="en-US" dirty="0" smtClean="0"/>
          </a:p>
          <a:p>
            <a:pPr lvl="2"/>
            <a:r>
              <a:rPr lang="en-US" dirty="0" smtClean="0"/>
              <a:t>Task only scheduled on </a:t>
            </a:r>
            <a:r>
              <a:rPr lang="en-US" dirty="0" err="1" smtClean="0"/>
              <a:t>runqueue’s</a:t>
            </a:r>
            <a:r>
              <a:rPr lang="en-US" dirty="0" smtClean="0"/>
              <a:t> CPU unless migrated</a:t>
            </a:r>
          </a:p>
          <a:p>
            <a:r>
              <a:rPr lang="en-US" dirty="0" smtClean="0"/>
              <a:t>2 *40 * #CPUs </a:t>
            </a:r>
            <a:r>
              <a:rPr lang="en-US" dirty="0" err="1" smtClean="0"/>
              <a:t>runqueues</a:t>
            </a:r>
            <a:endParaRPr lang="en-US" dirty="0" smtClean="0"/>
          </a:p>
          <a:p>
            <a:pPr lvl="1"/>
            <a:r>
              <a:rPr lang="en-US" dirty="0" smtClean="0"/>
              <a:t>40 dynamic priority levels (more on this later)</a:t>
            </a:r>
          </a:p>
          <a:p>
            <a:pPr lvl="1"/>
            <a:r>
              <a:rPr lang="en-US" dirty="0" smtClean="0"/>
              <a:t>2 sets of </a:t>
            </a:r>
            <a:r>
              <a:rPr lang="en-US" dirty="0" err="1" smtClean="0"/>
              <a:t>runqueues</a:t>
            </a:r>
            <a:r>
              <a:rPr lang="en-US" dirty="0" smtClean="0"/>
              <a:t> – one active and one expired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71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Undergrad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cooperative multitasking?</a:t>
            </a:r>
          </a:p>
          <a:p>
            <a:pPr lvl="1"/>
            <a:r>
              <a:rPr lang="en-US" dirty="0" smtClean="0"/>
              <a:t>Processes voluntarily yield CPU when they are done</a:t>
            </a:r>
          </a:p>
          <a:p>
            <a:r>
              <a:rPr lang="en-US" dirty="0" smtClean="0"/>
              <a:t>What is preemptive multitasking?</a:t>
            </a:r>
          </a:p>
          <a:p>
            <a:pPr lvl="1"/>
            <a:r>
              <a:rPr lang="en-US" dirty="0" smtClean="0"/>
              <a:t>OS only lets tasks run for a limited time</a:t>
            </a:r>
          </a:p>
          <a:p>
            <a:pPr lvl="2"/>
            <a:r>
              <a:rPr lang="en-US" dirty="0" smtClean="0"/>
              <a:t>Then forcibly context switches the CPU</a:t>
            </a:r>
          </a:p>
          <a:p>
            <a:r>
              <a:rPr lang="en-US" dirty="0" smtClean="0"/>
              <a:t>Pros/cons?</a:t>
            </a:r>
          </a:p>
          <a:p>
            <a:pPr lvl="1"/>
            <a:r>
              <a:rPr lang="en-US" dirty="0" smtClean="0"/>
              <a:t>Cooperative gives application more control</a:t>
            </a:r>
          </a:p>
          <a:p>
            <a:pPr lvl="2"/>
            <a:r>
              <a:rPr lang="en-US" dirty="0" smtClean="0"/>
              <a:t>One task can hog the CPU forever</a:t>
            </a:r>
          </a:p>
          <a:p>
            <a:pPr lvl="1"/>
            <a:r>
              <a:rPr lang="en-US" dirty="0" smtClean="0"/>
              <a:t>Preemptive gives OS more control</a:t>
            </a:r>
          </a:p>
          <a:p>
            <a:pPr lvl="2"/>
            <a:r>
              <a:rPr lang="en-US" dirty="0" smtClean="0"/>
              <a:t>More overheads/complexity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43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O(1) Data Structures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1500" y="1518651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Active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47733" y="1484784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Expired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723897" y="2229850"/>
            <a:ext cx="867833" cy="3843867"/>
          </a:xfrm>
          <a:prstGeom prst="rect">
            <a:avLst/>
          </a:prstGeom>
          <a:noFill/>
          <a:ln w="76200" cmpd="sng">
            <a:solidFill>
              <a:srgbClr val="B74D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23897" y="2839450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23897" y="3364383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23897" y="2242318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139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23897" y="2839450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138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723897" y="3373314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137</a:t>
            </a:r>
            <a:endParaRPr lang="en-US" sz="2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723897" y="3885778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40830" y="5612052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100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723897" y="5079116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101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723897" y="5591580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40830" y="5063110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93227" y="3768175"/>
            <a:ext cx="766233" cy="1310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/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295900" y="2158579"/>
            <a:ext cx="867833" cy="3843867"/>
          </a:xfrm>
          <a:prstGeom prst="rect">
            <a:avLst/>
          </a:prstGeom>
          <a:noFill/>
          <a:ln w="76200" cmpd="sng">
            <a:solidFill>
              <a:srgbClr val="B74D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5295900" y="2768179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295900" y="3293112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295900" y="2171047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139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5295900" y="2768179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138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5295900" y="3302043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137</a:t>
            </a:r>
            <a:endParaRPr lang="en-US" sz="2400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5295900" y="3814507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312833" y="5540781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100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5295900" y="5007845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101</a:t>
            </a:r>
            <a:endParaRPr lang="en-US" sz="2400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5295900" y="5520309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312833" y="4991839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465230" y="3696904"/>
            <a:ext cx="766233" cy="1310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/>
              <a:t>.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1490130" y="2500784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gular Pentagon 34"/>
          <p:cNvSpPr/>
          <p:nvPr/>
        </p:nvSpPr>
        <p:spPr>
          <a:xfrm>
            <a:off x="2150533" y="2242318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760131" y="2449985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gular Pentagon 36"/>
          <p:cNvSpPr/>
          <p:nvPr/>
        </p:nvSpPr>
        <p:spPr>
          <a:xfrm>
            <a:off x="3420534" y="2269951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490130" y="3534645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gular Pentagon 38"/>
          <p:cNvSpPr/>
          <p:nvPr/>
        </p:nvSpPr>
        <p:spPr>
          <a:xfrm>
            <a:off x="2150533" y="3276179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490130" y="5372375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gular Pentagon 43"/>
          <p:cNvSpPr/>
          <p:nvPr/>
        </p:nvSpPr>
        <p:spPr>
          <a:xfrm>
            <a:off x="2150533" y="5113909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760131" y="5321576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gular Pentagon 45"/>
          <p:cNvSpPr/>
          <p:nvPr/>
        </p:nvSpPr>
        <p:spPr>
          <a:xfrm>
            <a:off x="3420534" y="5116521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1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O(1) Intuition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first task from lowest </a:t>
            </a:r>
            <a:r>
              <a:rPr lang="en-US" dirty="0" err="1" smtClean="0"/>
              <a:t>runqueue</a:t>
            </a:r>
            <a:r>
              <a:rPr lang="en-US" dirty="0" smtClean="0"/>
              <a:t> on active set</a:t>
            </a:r>
          </a:p>
          <a:p>
            <a:pPr lvl="1"/>
            <a:r>
              <a:rPr lang="en-US" dirty="0" smtClean="0"/>
              <a:t>Confusingly: a lower priority value means higher priority</a:t>
            </a:r>
          </a:p>
          <a:p>
            <a:r>
              <a:rPr lang="en-US" dirty="0" smtClean="0"/>
              <a:t>When done, put it on </a:t>
            </a:r>
            <a:r>
              <a:rPr lang="en-US" dirty="0" err="1" smtClean="0"/>
              <a:t>runqueue</a:t>
            </a:r>
            <a:r>
              <a:rPr lang="en-US" dirty="0" smtClean="0"/>
              <a:t> on expired set</a:t>
            </a:r>
          </a:p>
          <a:p>
            <a:r>
              <a:rPr lang="en-US" dirty="0" smtClean="0"/>
              <a:t>On empty active, swap active and expired </a:t>
            </a:r>
            <a:r>
              <a:rPr lang="en-US" dirty="0" err="1" smtClean="0"/>
              <a:t>runqueues</a:t>
            </a:r>
            <a:endParaRPr lang="en-US" dirty="0" smtClean="0"/>
          </a:p>
          <a:p>
            <a:r>
              <a:rPr lang="en-US" dirty="0" smtClean="0"/>
              <a:t>Constant time</a:t>
            </a:r>
          </a:p>
          <a:p>
            <a:pPr lvl="1"/>
            <a:r>
              <a:rPr lang="en-US" dirty="0" smtClean="0"/>
              <a:t>Fixed number of queues to check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nly take first item from non-empty 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69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O(1)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1500" y="1590659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Active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47733" y="1556792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Expired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723897" y="2301858"/>
            <a:ext cx="867833" cy="3843867"/>
          </a:xfrm>
          <a:prstGeom prst="rect">
            <a:avLst/>
          </a:prstGeom>
          <a:noFill/>
          <a:ln w="76200" cmpd="sng">
            <a:solidFill>
              <a:srgbClr val="B74D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23897" y="2911458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23897" y="3436391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23897" y="2314326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139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23897" y="2911458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138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723897" y="3445322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137</a:t>
            </a:r>
            <a:endParaRPr lang="en-US" sz="2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723897" y="3957786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40830" y="5684060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100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723897" y="5151124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101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723897" y="5663588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40830" y="5135118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93227" y="3840183"/>
            <a:ext cx="766233" cy="1310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/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295900" y="2230587"/>
            <a:ext cx="867833" cy="3843867"/>
          </a:xfrm>
          <a:prstGeom prst="rect">
            <a:avLst/>
          </a:prstGeom>
          <a:noFill/>
          <a:ln w="76200" cmpd="sng">
            <a:solidFill>
              <a:srgbClr val="B74D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5295900" y="2840187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295900" y="3365120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295900" y="2243055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139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5295900" y="2840187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138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5295900" y="3374051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137</a:t>
            </a:r>
            <a:endParaRPr lang="en-US" sz="2400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5295900" y="3886515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312833" y="5612789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100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5295900" y="5079853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101</a:t>
            </a:r>
            <a:endParaRPr lang="en-US" sz="2400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5295900" y="5592317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312833" y="5063847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465230" y="3768912"/>
            <a:ext cx="766233" cy="1310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/>
              <a:t>.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1490130" y="2572792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gular Pentagon 34"/>
          <p:cNvSpPr/>
          <p:nvPr/>
        </p:nvSpPr>
        <p:spPr>
          <a:xfrm>
            <a:off x="2150533" y="2314326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760131" y="2521993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gular Pentagon 36"/>
          <p:cNvSpPr/>
          <p:nvPr/>
        </p:nvSpPr>
        <p:spPr>
          <a:xfrm>
            <a:off x="3420534" y="2341959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490130" y="3606653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gular Pentagon 38"/>
          <p:cNvSpPr/>
          <p:nvPr/>
        </p:nvSpPr>
        <p:spPr>
          <a:xfrm>
            <a:off x="2150533" y="3348187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490130" y="5444383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gular Pentagon 43"/>
          <p:cNvSpPr/>
          <p:nvPr/>
        </p:nvSpPr>
        <p:spPr>
          <a:xfrm>
            <a:off x="2150533" y="5185917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760131" y="5393584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gular Pentagon 45"/>
          <p:cNvSpPr/>
          <p:nvPr/>
        </p:nvSpPr>
        <p:spPr>
          <a:xfrm>
            <a:off x="3420534" y="5188529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Callout 2"/>
          <p:cNvSpPr/>
          <p:nvPr/>
        </p:nvSpPr>
        <p:spPr>
          <a:xfrm>
            <a:off x="2442634" y="3420386"/>
            <a:ext cx="2705099" cy="1498224"/>
          </a:xfrm>
          <a:prstGeom prst="wedgeEllipseCallout">
            <a:avLst>
              <a:gd name="adj1" fmla="val -40864"/>
              <a:gd name="adj2" fmla="val 7154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Pick first, highest priority task to run</a:t>
            </a:r>
            <a:endParaRPr lang="en-US" sz="2400" dirty="0"/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6146798" y="5331158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gular Pentagon 40"/>
          <p:cNvSpPr/>
          <p:nvPr/>
        </p:nvSpPr>
        <p:spPr>
          <a:xfrm>
            <a:off x="6807201" y="5151124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Callout 41"/>
          <p:cNvSpPr/>
          <p:nvPr/>
        </p:nvSpPr>
        <p:spPr>
          <a:xfrm>
            <a:off x="5909733" y="3086604"/>
            <a:ext cx="3162299" cy="1498224"/>
          </a:xfrm>
          <a:prstGeom prst="wedgeEllipseCallout">
            <a:avLst>
              <a:gd name="adj1" fmla="val -14581"/>
              <a:gd name="adj2" fmla="val 8962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Move to expired queue when quantum expires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6419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2.59259E-6 L -0.14253 0.00255 " pathEditMode="relative" ptsTypes="AA">
                                      <p:cBhvr>
                                        <p:cTn id="1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6" grpId="0" animBg="1"/>
      <p:bldP spid="3" grpId="0" animBg="1"/>
      <p:bldP spid="41" grpId="0" animBg="1"/>
      <p:bldP spid="4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What now?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1500" y="1590659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Active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47733" y="1556792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Expired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723897" y="2301858"/>
            <a:ext cx="867833" cy="3843867"/>
          </a:xfrm>
          <a:prstGeom prst="rect">
            <a:avLst/>
          </a:prstGeom>
          <a:noFill/>
          <a:ln w="76200" cmpd="sng">
            <a:solidFill>
              <a:srgbClr val="B74D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23897" y="2911458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23897" y="3436391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23897" y="2314326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139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23897" y="2911458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138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723897" y="3445322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137</a:t>
            </a:r>
            <a:endParaRPr lang="en-US" sz="2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723897" y="3957786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40830" y="5684060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100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723897" y="5151124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101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723897" y="5663588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40830" y="5135118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93227" y="3840183"/>
            <a:ext cx="766233" cy="1310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/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295900" y="2230587"/>
            <a:ext cx="867833" cy="3843867"/>
          </a:xfrm>
          <a:prstGeom prst="rect">
            <a:avLst/>
          </a:prstGeom>
          <a:noFill/>
          <a:ln w="76200" cmpd="sng">
            <a:solidFill>
              <a:srgbClr val="B74D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5295900" y="2840187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295900" y="3365120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295900" y="2243055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139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5295900" y="2840187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138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5295900" y="3374051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137</a:t>
            </a:r>
            <a:endParaRPr lang="en-US" sz="2400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5295900" y="3886515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312833" y="5612789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100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5295900" y="5079853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101</a:t>
            </a:r>
            <a:endParaRPr lang="en-US" sz="2400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5295900" y="5592317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312833" y="5063847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465230" y="3768912"/>
            <a:ext cx="766233" cy="1310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/>
              <a:t>.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6078973" y="2572792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gular Pentagon 34"/>
          <p:cNvSpPr/>
          <p:nvPr/>
        </p:nvSpPr>
        <p:spPr>
          <a:xfrm>
            <a:off x="6739376" y="2314326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348974" y="2521993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gular Pentagon 36"/>
          <p:cNvSpPr/>
          <p:nvPr/>
        </p:nvSpPr>
        <p:spPr>
          <a:xfrm>
            <a:off x="8009377" y="2341959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6078973" y="3606653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gular Pentagon 38"/>
          <p:cNvSpPr/>
          <p:nvPr/>
        </p:nvSpPr>
        <p:spPr>
          <a:xfrm>
            <a:off x="6739376" y="3348187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6078973" y="5444383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gular Pentagon 43"/>
          <p:cNvSpPr/>
          <p:nvPr/>
        </p:nvSpPr>
        <p:spPr>
          <a:xfrm>
            <a:off x="6739376" y="5185917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7348974" y="5393584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gular Pentagon 45"/>
          <p:cNvSpPr/>
          <p:nvPr/>
        </p:nvSpPr>
        <p:spPr>
          <a:xfrm>
            <a:off x="8009377" y="5188529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2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-2.22222E-6 L 0.51666 -0.0051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C -0.03784 0.00533 -0.06614 0.01227 -0.0993 0.03125 C -0.09948 0.03125 -0.11267 0.03912 -0.11441 0.04097 C -0.12326 0.04931 -0.1276 0.05903 -0.13854 0.06273 C -0.14184 0.07222 -0.1493 0.07847 -0.15538 0.08634 C -0.15711 0.08796 -0.15764 0.09051 -0.15937 0.09213 C -0.16093 0.09352 -0.16319 0.09352 -0.16493 0.09421 C -0.17343 0.10278 -0.18402 0.10695 -0.19305 0.11389 C -0.20468 0.12269 -0.19201 0.11783 -0.20607 0.12153 C -0.22031 0.13195 -0.22552 0.12685 -0.24722 0.1257 C -0.25555 0.11621 -0.2658 0.1125 -0.27534 0.10579 C -0.28177 0.09213 -0.28229 0.09815 -0.28472 0.08033 C -0.28003 0.07315 -0.27569 0.07153 -0.26788 0.06852 C -0.25659 0.07037 -0.24531 0.07107 -0.2342 0.07454 C -0.22205 0.07824 -0.21198 0.08681 -0.20052 0.09213 C -0.18264 0.11065 -0.20538 0.08866 -0.18923 0.10023 C -0.18142 0.10556 -0.1776 0.11482 -0.1743 0.12361 C -0.17291 0.1338 -0.16736 0.15417 -0.17812 0.16111 C -0.18211 0.16343 -0.1868 0.16458 -0.19114 0.16713 C -0.21354 0.16621 -0.23628 0.16644 -0.2585 0.16505 C -0.28055 0.1632 -0.3033 0.15046 -0.32395 0.14329 C -0.33038 0.13843 -0.33385 0.1338 -0.3408 0.13148 C -0.34496 0.11921 -0.33993 0.13171 -0.34826 0.11968 C -0.35399 0.11181 -0.35625 0.10301 -0.35955 0.09421 C -0.35764 0.06574 -0.35798 0.04769 -0.35208 0.02361 C -0.35468 -0.00856 -0.34791 0.00278 -0.36892 -0.00393 C -0.37864 -0.01088 -0.39305 -0.01134 -0.40451 -0.0118 C -0.43698 -0.01366 -0.50191 -0.01574 -0.50191 -0.01551 C -0.51441 -0.02014 -0.5092 -0.01991 -0.51666 -0.01991 " pathEditMode="relative" rAng="0" ptsTypes="ffffffffffffffffffffffffffff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33" y="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Blocked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a program blocks on I/O, say for the disk?</a:t>
            </a:r>
          </a:p>
          <a:p>
            <a:pPr lvl="1"/>
            <a:r>
              <a:rPr lang="en-US" dirty="0" smtClean="0"/>
              <a:t>It still has part of its quantum left</a:t>
            </a:r>
          </a:p>
          <a:p>
            <a:pPr lvl="1"/>
            <a:r>
              <a:rPr lang="en-US" dirty="0" smtClean="0"/>
              <a:t>Not runnable</a:t>
            </a:r>
          </a:p>
          <a:p>
            <a:pPr lvl="2"/>
            <a:r>
              <a:rPr lang="en-US" dirty="0" smtClean="0"/>
              <a:t>Don’t put on the active or expired </a:t>
            </a:r>
            <a:r>
              <a:rPr lang="en-US" dirty="0" err="1" smtClean="0"/>
              <a:t>runqueues</a:t>
            </a:r>
            <a:endParaRPr lang="en-US" dirty="0" smtClean="0"/>
          </a:p>
          <a:p>
            <a:r>
              <a:rPr lang="en-US" dirty="0" smtClean="0"/>
              <a:t>Need a “wait queue” for each blocking event</a:t>
            </a:r>
          </a:p>
          <a:p>
            <a:pPr lvl="1"/>
            <a:r>
              <a:rPr lang="en-US" dirty="0" smtClean="0"/>
              <a:t>Disk, lock, pipe, network socket, etc…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32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Blocking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1500" y="1590659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Active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47733" y="1556792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Expired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723897" y="2301858"/>
            <a:ext cx="867833" cy="3843867"/>
          </a:xfrm>
          <a:prstGeom prst="rect">
            <a:avLst/>
          </a:prstGeom>
          <a:noFill/>
          <a:ln w="76200" cmpd="sng">
            <a:solidFill>
              <a:srgbClr val="B74D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723897" y="2911458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23897" y="3436391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23897" y="2314326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139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23897" y="2911458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138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723897" y="3445322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137</a:t>
            </a:r>
            <a:endParaRPr lang="en-US" sz="2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723897" y="3957786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40830" y="5684060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100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723897" y="5151124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101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723897" y="5663588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40830" y="5135118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93227" y="3840183"/>
            <a:ext cx="766233" cy="1310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/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295900" y="2230587"/>
            <a:ext cx="867833" cy="3843867"/>
          </a:xfrm>
          <a:prstGeom prst="rect">
            <a:avLst/>
          </a:prstGeom>
          <a:noFill/>
          <a:ln w="76200" cmpd="sng">
            <a:solidFill>
              <a:srgbClr val="B74D2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5295900" y="2840187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295900" y="3365120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295900" y="2243055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139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5295900" y="2840187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138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5295900" y="3374051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137</a:t>
            </a:r>
            <a:endParaRPr lang="en-US" sz="2400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5295900" y="3886515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312833" y="5612789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100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5295900" y="5079853"/>
            <a:ext cx="766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101</a:t>
            </a:r>
            <a:endParaRPr lang="en-US" sz="2400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5295900" y="5592317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312833" y="5063847"/>
            <a:ext cx="867833" cy="0"/>
          </a:xfrm>
          <a:prstGeom prst="line">
            <a:avLst/>
          </a:prstGeom>
          <a:ln w="762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465230" y="3768912"/>
            <a:ext cx="766233" cy="1310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 smtClean="0"/>
              <a:t>.</a:t>
            </a:r>
          </a:p>
          <a:p>
            <a:pPr>
              <a:lnSpc>
                <a:spcPct val="50000"/>
              </a:lnSpc>
            </a:pPr>
            <a:r>
              <a:rPr lang="en-US" sz="5000" dirty="0"/>
              <a:t>.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1490130" y="2572792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gular Pentagon 34"/>
          <p:cNvSpPr/>
          <p:nvPr/>
        </p:nvSpPr>
        <p:spPr>
          <a:xfrm>
            <a:off x="2150533" y="2314326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760131" y="2521993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gular Pentagon 36"/>
          <p:cNvSpPr/>
          <p:nvPr/>
        </p:nvSpPr>
        <p:spPr>
          <a:xfrm>
            <a:off x="3420534" y="2341959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1490130" y="3606653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gular Pentagon 38"/>
          <p:cNvSpPr/>
          <p:nvPr/>
        </p:nvSpPr>
        <p:spPr>
          <a:xfrm>
            <a:off x="2150533" y="3348187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1490130" y="5444383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Regular Pentagon 43"/>
          <p:cNvSpPr/>
          <p:nvPr/>
        </p:nvSpPr>
        <p:spPr>
          <a:xfrm>
            <a:off x="2150533" y="5185917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760131" y="5393584"/>
            <a:ext cx="660403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gular Pentagon 45"/>
          <p:cNvSpPr/>
          <p:nvPr/>
        </p:nvSpPr>
        <p:spPr>
          <a:xfrm>
            <a:off x="3420534" y="5188529"/>
            <a:ext cx="626534" cy="461665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n 6"/>
          <p:cNvSpPr/>
          <p:nvPr/>
        </p:nvSpPr>
        <p:spPr>
          <a:xfrm>
            <a:off x="6858000" y="778933"/>
            <a:ext cx="1151467" cy="1083734"/>
          </a:xfrm>
          <a:prstGeom prst="ca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</a:t>
            </a:r>
            <a:endParaRPr lang="en-US" sz="2400" dirty="0"/>
          </a:p>
        </p:txBody>
      </p:sp>
      <p:sp>
        <p:nvSpPr>
          <p:cNvPr id="17" name="Explosion 1 16"/>
          <p:cNvSpPr/>
          <p:nvPr/>
        </p:nvSpPr>
        <p:spPr>
          <a:xfrm>
            <a:off x="1947333" y="1590659"/>
            <a:ext cx="2692400" cy="3014133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Block on disk!</a:t>
            </a:r>
            <a:endParaRPr lang="en-US" sz="2800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7408333" y="1744133"/>
            <a:ext cx="1" cy="713896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gular Pentagon 47"/>
          <p:cNvSpPr/>
          <p:nvPr/>
        </p:nvSpPr>
        <p:spPr>
          <a:xfrm>
            <a:off x="7092280" y="2397506"/>
            <a:ext cx="626534" cy="455430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Callout 48"/>
          <p:cNvSpPr/>
          <p:nvPr/>
        </p:nvSpPr>
        <p:spPr>
          <a:xfrm>
            <a:off x="6231463" y="3217332"/>
            <a:ext cx="2743204" cy="2152389"/>
          </a:xfrm>
          <a:prstGeom prst="wedgeEllipseCallout">
            <a:avLst>
              <a:gd name="adj1" fmla="val -8782"/>
              <a:gd name="adj2" fmla="val -7314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Process goes on disk wait queue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2242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2.59259E-6 L -0.14253 0.00255 " pathEditMode="relative" ptsTypes="AA">
                                      <p:cBhvr>
                                        <p:cTn id="1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6" grpId="0" animBg="1"/>
      <p:bldP spid="7" grpId="0" animBg="1"/>
      <p:bldP spid="17" grpId="0" animBg="1"/>
      <p:bldP spid="48" grpId="0" animBg="1"/>
      <p:bldP spid="4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Blocked Tasks,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blocked task is moved to a wait queue</a:t>
            </a:r>
          </a:p>
          <a:p>
            <a:pPr lvl="1"/>
            <a:r>
              <a:rPr lang="en-US" dirty="0" smtClean="0"/>
              <a:t>Moved back when expected event happens</a:t>
            </a:r>
          </a:p>
          <a:p>
            <a:pPr lvl="1"/>
            <a:r>
              <a:rPr lang="en-US" dirty="0" smtClean="0"/>
              <a:t>No longer on any active or expired queue!</a:t>
            </a:r>
          </a:p>
          <a:p>
            <a:r>
              <a:rPr lang="en-US" dirty="0" smtClean="0"/>
              <a:t>Disk example:</a:t>
            </a:r>
          </a:p>
          <a:p>
            <a:pPr lvl="1"/>
            <a:r>
              <a:rPr lang="en-US" dirty="0" smtClean="0"/>
              <a:t>I/O finishes, IRQ handler puts task on active </a:t>
            </a:r>
            <a:r>
              <a:rPr lang="en-US" dirty="0" err="1" smtClean="0"/>
              <a:t>runqueue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67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Time slice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process blocks and then becomes runnable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ow do we know how much time it had left?</a:t>
            </a:r>
          </a:p>
          <a:p>
            <a:r>
              <a:rPr lang="en-US" dirty="0" smtClean="0"/>
              <a:t>Each task tracks time left in ‘</a:t>
            </a:r>
            <a:r>
              <a:rPr lang="en-US" dirty="0" err="1" smtClean="0"/>
              <a:t>time_slice</a:t>
            </a:r>
            <a:r>
              <a:rPr lang="en-US" dirty="0" smtClean="0"/>
              <a:t>’ field</a:t>
            </a:r>
          </a:p>
          <a:p>
            <a:pPr lvl="1"/>
            <a:r>
              <a:rPr lang="en-US" dirty="0" smtClean="0"/>
              <a:t>On each clock period: current-&gt;</a:t>
            </a:r>
            <a:r>
              <a:rPr lang="en-US" dirty="0" err="1" smtClean="0"/>
              <a:t>time_slice</a:t>
            </a:r>
            <a:r>
              <a:rPr lang="en-US" dirty="0" smtClean="0"/>
              <a:t>--</a:t>
            </a:r>
          </a:p>
          <a:p>
            <a:pPr lvl="1"/>
            <a:r>
              <a:rPr lang="en-US" dirty="0" smtClean="0"/>
              <a:t>If time slice goes to zero, move to expired queue</a:t>
            </a:r>
          </a:p>
          <a:p>
            <a:pPr lvl="2"/>
            <a:r>
              <a:rPr lang="en-US" dirty="0" smtClean="0"/>
              <a:t>Refill time slice</a:t>
            </a:r>
          </a:p>
          <a:p>
            <a:pPr lvl="2"/>
            <a:r>
              <a:rPr lang="en-US" dirty="0" smtClean="0"/>
              <a:t>Schedule someone else</a:t>
            </a:r>
          </a:p>
          <a:p>
            <a:pPr lvl="1"/>
            <a:r>
              <a:rPr lang="en-US" dirty="0" smtClean="0"/>
              <a:t>An unblocked task can use balance of time slice</a:t>
            </a:r>
          </a:p>
          <a:p>
            <a:pPr lvl="1"/>
            <a:r>
              <a:rPr lang="en-US" dirty="0" smtClean="0"/>
              <a:t>Forking halves time slice with child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6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More on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100 = highest priority</a:t>
            </a:r>
          </a:p>
          <a:p>
            <a:r>
              <a:rPr lang="en-US" smtClean="0"/>
              <a:t>139 = lowest priority</a:t>
            </a:r>
          </a:p>
          <a:p>
            <a:r>
              <a:rPr lang="en-US" smtClean="0"/>
              <a:t>120 = base priority</a:t>
            </a:r>
          </a:p>
          <a:p>
            <a:pPr lvl="1"/>
            <a:r>
              <a:rPr lang="en-US" smtClean="0"/>
              <a:t>“nice” value: user-specified adjustment to base priority</a:t>
            </a:r>
          </a:p>
          <a:p>
            <a:pPr lvl="1"/>
            <a:r>
              <a:rPr lang="en-US" smtClean="0"/>
              <a:t>Selfish (not nice) = -20 (I want to go first)</a:t>
            </a:r>
          </a:p>
          <a:p>
            <a:pPr lvl="1"/>
            <a:r>
              <a:rPr lang="en-US" smtClean="0"/>
              <a:t>Really nice = +19 (I will go last)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5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Base time slice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“Higher” priority tasks get longer time slices</a:t>
            </a:r>
          </a:p>
          <a:p>
            <a:pPr lvl="1"/>
            <a:r>
              <a:rPr lang="en-US" dirty="0" smtClean="0"/>
              <a:t>And run first</a:t>
            </a:r>
          </a:p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extLst/>
          </p:nvPr>
        </p:nvGraphicFramePr>
        <p:xfrm>
          <a:off x="571500" y="1722077"/>
          <a:ext cx="7675033" cy="2104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Equation" r:id="rId3" imgW="2730500" imgH="749300" progId="Equation.3">
                  <p:embed/>
                </p:oleObj>
              </mc:Choice>
              <mc:Fallback>
                <p:oleObj name="Equation" r:id="rId3" imgW="2730500" imgH="749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1500" y="1722077"/>
                        <a:ext cx="7675033" cy="21048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857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Where can we preempt a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can the OS can regain control?</a:t>
            </a:r>
          </a:p>
          <a:p>
            <a:r>
              <a:rPr lang="en-US" dirty="0" smtClean="0"/>
              <a:t>System calls</a:t>
            </a:r>
          </a:p>
          <a:p>
            <a:pPr lvl="1"/>
            <a:r>
              <a:rPr lang="en-US" dirty="0" smtClean="0"/>
              <a:t>Before</a:t>
            </a:r>
          </a:p>
          <a:p>
            <a:pPr lvl="1"/>
            <a:r>
              <a:rPr lang="en-US" dirty="0" smtClean="0"/>
              <a:t>During</a:t>
            </a:r>
          </a:p>
          <a:p>
            <a:pPr lvl="1"/>
            <a:r>
              <a:rPr lang="en-US" dirty="0" smtClean="0"/>
              <a:t>After</a:t>
            </a:r>
          </a:p>
          <a:p>
            <a:r>
              <a:rPr lang="en-US" dirty="0" smtClean="0"/>
              <a:t>Interrupts</a:t>
            </a:r>
          </a:p>
          <a:p>
            <a:pPr lvl="1"/>
            <a:r>
              <a:rPr lang="en-US" dirty="0" smtClean="0"/>
              <a:t>Timer interrupt</a:t>
            </a:r>
          </a:p>
          <a:p>
            <a:pPr lvl="2"/>
            <a:r>
              <a:rPr lang="en-US" dirty="0" smtClean="0"/>
              <a:t>Ensures maximum time slice</a:t>
            </a:r>
          </a:p>
          <a:p>
            <a:pPr lvl="1"/>
            <a:r>
              <a:rPr lang="en-US" dirty="0"/>
              <a:t>Keyboard, network, disk, 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48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Goal: Responsive UIs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GUI programs are I/O bound on the user</a:t>
            </a:r>
          </a:p>
          <a:p>
            <a:pPr lvl="1"/>
            <a:r>
              <a:rPr lang="en-US" dirty="0" smtClean="0"/>
              <a:t>Unlikely to use entire time slice</a:t>
            </a:r>
          </a:p>
          <a:p>
            <a:r>
              <a:rPr lang="en-US" dirty="0" smtClean="0"/>
              <a:t>Users annoyed if key press takes long time to appear</a:t>
            </a:r>
          </a:p>
          <a:p>
            <a:r>
              <a:rPr lang="en-US" dirty="0" smtClean="0"/>
              <a:t>Idea: give UI programs a priority boost </a:t>
            </a:r>
          </a:p>
          <a:p>
            <a:pPr lvl="1"/>
            <a:r>
              <a:rPr lang="en-US" dirty="0" smtClean="0"/>
              <a:t>Go to front of line, run briefly, block on I/O again</a:t>
            </a:r>
          </a:p>
          <a:p>
            <a:r>
              <a:rPr lang="en-US" dirty="0" smtClean="0"/>
              <a:t>Which ones are the UI programs?</a:t>
            </a:r>
          </a:p>
        </p:txBody>
      </p:sp>
    </p:spTree>
    <p:extLst>
      <p:ext uri="{BB962C8B-B14F-4D97-AF65-F5344CB8AC3E}">
        <p14:creationId xmlns:p14="http://schemas.microsoft.com/office/powerpoint/2010/main" val="282680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Idea: Infer from sleep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definition, I/O bound applications wait on I/O</a:t>
            </a:r>
          </a:p>
          <a:p>
            <a:r>
              <a:rPr lang="en-US" dirty="0" smtClean="0"/>
              <a:t>Monitor I/O wait time</a:t>
            </a:r>
          </a:p>
          <a:p>
            <a:pPr lvl="1"/>
            <a:r>
              <a:rPr lang="en-US" dirty="0" smtClean="0"/>
              <a:t>Infer which programs are GUI (and disk intensive)</a:t>
            </a:r>
          </a:p>
          <a:p>
            <a:r>
              <a:rPr lang="en-US" dirty="0" smtClean="0"/>
              <a:t>Give these applications a priority boost</a:t>
            </a:r>
          </a:p>
          <a:p>
            <a:r>
              <a:rPr lang="en-US" dirty="0" smtClean="0"/>
              <a:t>Note that this behavior can be dynamic</a:t>
            </a:r>
          </a:p>
          <a:p>
            <a:pPr lvl="1"/>
            <a:r>
              <a:rPr lang="en-US" dirty="0" smtClean="0"/>
              <a:t>Ex: GUI configures DVD ripping</a:t>
            </a:r>
          </a:p>
          <a:p>
            <a:pPr lvl="2"/>
            <a:r>
              <a:rPr lang="en-US" dirty="0" smtClean="0"/>
              <a:t>Then it is CPU bound to encode to mp3</a:t>
            </a:r>
          </a:p>
          <a:p>
            <a:pPr lvl="1"/>
            <a:r>
              <a:rPr lang="en-US" dirty="0" smtClean="0"/>
              <a:t>Scheduling should match program phases</a:t>
            </a:r>
          </a:p>
        </p:txBody>
      </p:sp>
    </p:spTree>
    <p:extLst>
      <p:ext uri="{BB962C8B-B14F-4D97-AF65-F5344CB8AC3E}">
        <p14:creationId xmlns:p14="http://schemas.microsoft.com/office/powerpoint/2010/main" val="2586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Dynamic priority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priority=max(100,min(static priority−bonus+5,139)) </a:t>
            </a:r>
          </a:p>
          <a:p>
            <a:r>
              <a:rPr lang="en-US" dirty="0" smtClean="0"/>
              <a:t>Bonus is calculated based on sleep time</a:t>
            </a:r>
          </a:p>
          <a:p>
            <a:r>
              <a:rPr lang="en-US" dirty="0" smtClean="0"/>
              <a:t>Dynamic priority determines a tasks’ </a:t>
            </a:r>
            <a:r>
              <a:rPr lang="en-US" dirty="0" err="1" smtClean="0"/>
              <a:t>runqueue</a:t>
            </a:r>
            <a:endParaRPr lang="en-US" dirty="0" smtClean="0"/>
          </a:p>
          <a:p>
            <a:r>
              <a:rPr lang="en-US" dirty="0" smtClean="0"/>
              <a:t>Balance throughput and latency with infrequent I/O</a:t>
            </a:r>
          </a:p>
          <a:p>
            <a:pPr lvl="1"/>
            <a:r>
              <a:rPr lang="en-US" dirty="0" smtClean="0"/>
              <a:t>May not be optimal</a:t>
            </a:r>
          </a:p>
          <a:p>
            <a:r>
              <a:rPr lang="en-US" dirty="0"/>
              <a:t>Call it what you prefer</a:t>
            </a:r>
          </a:p>
          <a:p>
            <a:pPr lvl="1"/>
            <a:r>
              <a:rPr lang="en-US" dirty="0" smtClean="0"/>
              <a:t>Carefully studied battle-tested heuristic</a:t>
            </a:r>
          </a:p>
          <a:p>
            <a:pPr lvl="1"/>
            <a:r>
              <a:rPr lang="en-US" dirty="0" smtClean="0"/>
              <a:t>Horrible hack that seems to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55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Dynamic Priority in O(1)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Runqueue</a:t>
            </a:r>
            <a:r>
              <a:rPr lang="en-US" dirty="0" smtClean="0"/>
              <a:t> determined by the dynamic priority</a:t>
            </a:r>
          </a:p>
          <a:p>
            <a:pPr lvl="1"/>
            <a:r>
              <a:rPr lang="en-US" dirty="0" smtClean="0"/>
              <a:t>Not the static priority</a:t>
            </a:r>
          </a:p>
          <a:p>
            <a:pPr lvl="1"/>
            <a:r>
              <a:rPr lang="en-US" dirty="0" smtClean="0"/>
              <a:t>Dynamic priority mostly based on time spent waiting</a:t>
            </a:r>
          </a:p>
          <a:p>
            <a:pPr lvl="2"/>
            <a:r>
              <a:rPr lang="en-US" dirty="0" smtClean="0"/>
              <a:t>To boost UI responsiveness and “fairness” to I/O intensive apps</a:t>
            </a:r>
          </a:p>
          <a:p>
            <a:r>
              <a:rPr lang="en-US" dirty="0" smtClean="0"/>
              <a:t>“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nice</a:t>
            </a:r>
            <a:r>
              <a:rPr lang="en-US" dirty="0" smtClean="0"/>
              <a:t>” values influence static priority</a:t>
            </a:r>
          </a:p>
          <a:p>
            <a:pPr lvl="1"/>
            <a:r>
              <a:rPr lang="en-US" dirty="0" smtClean="0"/>
              <a:t>Can’t </a:t>
            </a:r>
            <a:r>
              <a:rPr lang="en-US" dirty="0"/>
              <a:t>boost </a:t>
            </a:r>
            <a:r>
              <a:rPr lang="en-US" dirty="0" smtClean="0"/>
              <a:t>dynamic </a:t>
            </a:r>
            <a:r>
              <a:rPr lang="en-US" dirty="0"/>
              <a:t>priority without </a:t>
            </a:r>
            <a:r>
              <a:rPr lang="en-US" dirty="0" smtClean="0"/>
              <a:t>being in wait </a:t>
            </a:r>
            <a:r>
              <a:rPr lang="en-US" dirty="0"/>
              <a:t>queue!</a:t>
            </a:r>
          </a:p>
          <a:p>
            <a:pPr lvl="1"/>
            <a:r>
              <a:rPr lang="en-US" dirty="0" smtClean="0"/>
              <a:t>No matter how “nice” you are (or </a:t>
            </a:r>
            <a:r>
              <a:rPr lang="en-US" dirty="0" err="1" smtClean="0"/>
              <a:t>aren</a:t>
            </a:r>
            <a:r>
              <a:rPr lang="fr-FR" dirty="0" smtClean="0"/>
              <a:t>’</a:t>
            </a:r>
            <a:r>
              <a:rPr lang="en-US" dirty="0" smtClean="0"/>
              <a:t>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69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Average 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How do we measure how busy a CPU is?</a:t>
            </a:r>
          </a:p>
          <a:p>
            <a:r>
              <a:rPr lang="en-US" smtClean="0"/>
              <a:t>Average number of runnable tasks over time</a:t>
            </a:r>
          </a:p>
          <a:p>
            <a:r>
              <a:rPr lang="en-US" smtClean="0"/>
              <a:t>Available in /proc/loadavg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42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Setting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setpriority(which, who, niceval) and getpriority()</a:t>
            </a:r>
          </a:p>
          <a:p>
            <a:pPr lvl="1"/>
            <a:r>
              <a:rPr lang="en-US" smtClean="0"/>
              <a:t>Which: process, process group, or user id</a:t>
            </a:r>
          </a:p>
          <a:p>
            <a:pPr lvl="1"/>
            <a:r>
              <a:rPr lang="en-US" smtClean="0"/>
              <a:t>PID, PGID, or UID</a:t>
            </a:r>
          </a:p>
          <a:p>
            <a:pPr lvl="1"/>
            <a:r>
              <a:rPr lang="en-US" smtClean="0"/>
              <a:t>Niceval: -20 to +19 (recall earlier)</a:t>
            </a:r>
          </a:p>
          <a:p>
            <a:r>
              <a:rPr lang="en-US" smtClean="0"/>
              <a:t>nice(niceval) </a:t>
            </a:r>
          </a:p>
          <a:p>
            <a:pPr lvl="1"/>
            <a:r>
              <a:rPr lang="en-US" smtClean="0"/>
              <a:t>Historical interface (backwards compatible)</a:t>
            </a:r>
          </a:p>
          <a:p>
            <a:pPr lvl="1"/>
            <a:r>
              <a:rPr lang="en-US" smtClean="0"/>
              <a:t>Equivalent to: </a:t>
            </a:r>
          </a:p>
          <a:p>
            <a:pPr lvl="2"/>
            <a:r>
              <a:rPr lang="en-US" smtClean="0"/>
              <a:t>setpriority(PRIO_PROCESS, getpid(), niceval)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8313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yield()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Moves a runnable task to the expired </a:t>
            </a:r>
            <a:r>
              <a:rPr lang="en-US" dirty="0" err="1" smtClean="0"/>
              <a:t>runqueue</a:t>
            </a:r>
            <a:endParaRPr lang="en-US" dirty="0" smtClean="0"/>
          </a:p>
          <a:p>
            <a:pPr lvl="1"/>
            <a:r>
              <a:rPr lang="en-US" dirty="0" smtClean="0"/>
              <a:t>Unless real-time, move to the end of the active </a:t>
            </a:r>
            <a:r>
              <a:rPr lang="en-US" dirty="0" err="1" smtClean="0"/>
              <a:t>runqueue</a:t>
            </a:r>
            <a:endParaRPr lang="en-US" dirty="0" smtClean="0"/>
          </a:p>
          <a:p>
            <a:r>
              <a:rPr lang="en-US" dirty="0" smtClean="0"/>
              <a:t>Several other real-time related APIs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1557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about a “better” scheduler?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O(1) scheduler – older Linux scheduler</a:t>
            </a:r>
          </a:p>
          <a:p>
            <a:pPr lvl="1"/>
            <a:r>
              <a:rPr lang="en-US" dirty="0" smtClean="0"/>
              <a:t>Today: Completely Fair Scheduler (CFS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Other advanced scheduling issues</a:t>
            </a:r>
          </a:p>
          <a:p>
            <a:pPr lvl="1"/>
            <a:r>
              <a:rPr lang="en-US" dirty="0" smtClean="0"/>
              <a:t>Real-time scheduling</a:t>
            </a:r>
          </a:p>
          <a:p>
            <a:pPr lvl="1"/>
            <a:r>
              <a:rPr lang="en-US" dirty="0" smtClean="0"/>
              <a:t>Kernel preemption</a:t>
            </a:r>
          </a:p>
        </p:txBody>
      </p:sp>
    </p:spTree>
    <p:extLst>
      <p:ext uri="{BB962C8B-B14F-4D97-AF65-F5344CB8AC3E}">
        <p14:creationId xmlns:p14="http://schemas.microsoft.com/office/powerpoint/2010/main" val="35690235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Fair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50 tasks, each should get 2% of CPU time</a:t>
            </a:r>
          </a:p>
          <a:p>
            <a:r>
              <a:rPr lang="en-US" dirty="0" smtClean="0"/>
              <a:t>Do we really want this?</a:t>
            </a:r>
          </a:p>
          <a:p>
            <a:pPr lvl="1"/>
            <a:r>
              <a:rPr lang="en-US" dirty="0" smtClean="0"/>
              <a:t>What about priorities?</a:t>
            </a:r>
          </a:p>
          <a:p>
            <a:pPr lvl="1"/>
            <a:r>
              <a:rPr lang="en-US" dirty="0" smtClean="0"/>
              <a:t>Interactive vs. batch jobs?</a:t>
            </a:r>
          </a:p>
          <a:p>
            <a:pPr lvl="1"/>
            <a:r>
              <a:rPr lang="en-US" dirty="0" smtClean="0"/>
              <a:t>Per-user fairness? </a:t>
            </a:r>
          </a:p>
          <a:p>
            <a:pPr lvl="2"/>
            <a:r>
              <a:rPr lang="en-US" dirty="0" smtClean="0"/>
              <a:t>Alice has 1 task and Bob has 49; why should Bob get 98% of CPU?</a:t>
            </a:r>
          </a:p>
        </p:txBody>
      </p:sp>
    </p:spTree>
    <p:extLst>
      <p:ext uri="{BB962C8B-B14F-4D97-AF65-F5344CB8AC3E}">
        <p14:creationId xmlns:p14="http://schemas.microsoft.com/office/powerpoint/2010/main" val="40273026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If you thought O(1) was a hack…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 issue: O(1) scheduler is complicated</a:t>
            </a:r>
          </a:p>
          <a:p>
            <a:pPr lvl="1"/>
            <a:r>
              <a:rPr lang="en-US" dirty="0" smtClean="0"/>
              <a:t>Heuristics for various issues makes it more complicated</a:t>
            </a:r>
          </a:p>
          <a:p>
            <a:pPr lvl="1"/>
            <a:r>
              <a:rPr lang="en-US" dirty="0" smtClean="0"/>
              <a:t>Heuristics can end up working at cross-purposes</a:t>
            </a:r>
          </a:p>
          <a:p>
            <a:r>
              <a:rPr lang="en-US" dirty="0" smtClean="0"/>
              <a:t>Software engineering observation</a:t>
            </a:r>
          </a:p>
          <a:p>
            <a:pPr lvl="1"/>
            <a:r>
              <a:rPr lang="en-US" dirty="0" smtClean="0"/>
              <a:t>If kernel </a:t>
            </a:r>
            <a:r>
              <a:rPr lang="en-US" dirty="0" err="1" smtClean="0"/>
              <a:t>devs</a:t>
            </a:r>
            <a:r>
              <a:rPr lang="en-US" dirty="0" smtClean="0"/>
              <a:t>. understood scheduling and workloads</a:t>
            </a:r>
          </a:p>
          <a:p>
            <a:pPr lvl="2"/>
            <a:r>
              <a:rPr lang="en-US" dirty="0" smtClean="0"/>
              <a:t>Could make more informed design choice</a:t>
            </a:r>
          </a:p>
          <a:p>
            <a:r>
              <a:rPr lang="en-US" dirty="0" smtClean="0"/>
              <a:t>If you prefer elegance</a:t>
            </a:r>
          </a:p>
          <a:p>
            <a:pPr lvl="1"/>
            <a:r>
              <a:rPr lang="en-US" dirty="0" smtClean="0"/>
              <a:t>Structure (and complexity) of solution matches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9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(Linux)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mm_struct</a:t>
            </a:r>
            <a:r>
              <a:rPr lang="en-US" dirty="0" smtClean="0"/>
              <a:t> – represents an address space in kernel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task</a:t>
            </a:r>
            <a:r>
              <a:rPr lang="en-US" dirty="0" smtClean="0"/>
              <a:t> – represents a thread in the kernel</a:t>
            </a:r>
          </a:p>
          <a:p>
            <a:pPr lvl="1"/>
            <a:r>
              <a:rPr lang="en-US" dirty="0" smtClean="0"/>
              <a:t>Traditionally called </a:t>
            </a:r>
            <a:r>
              <a:rPr lang="en-US" b="1" i="1" dirty="0" smtClean="0"/>
              <a:t>process control block (PCB)</a:t>
            </a:r>
            <a:endParaRPr lang="en-US" dirty="0" smtClean="0"/>
          </a:p>
          <a:p>
            <a:pPr lvl="1"/>
            <a:r>
              <a:rPr lang="en-US" dirty="0" smtClean="0"/>
              <a:t>A task points to 0 or 1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mm_structs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 smtClean="0"/>
              <a:t>Kernel threads just “borrow” previous task’s mm</a:t>
            </a:r>
          </a:p>
          <a:p>
            <a:pPr lvl="2"/>
            <a:r>
              <a:rPr lang="en-US" dirty="0" smtClean="0"/>
              <a:t>Possible because they only execute in high addresses</a:t>
            </a:r>
          </a:p>
          <a:p>
            <a:pPr lvl="3"/>
            <a:r>
              <a:rPr lang="en-US" dirty="0" smtClean="0"/>
              <a:t>Shared by all processes</a:t>
            </a:r>
          </a:p>
          <a:p>
            <a:pPr lvl="1"/>
            <a:r>
              <a:rPr lang="en-US" dirty="0" smtClean="0"/>
              <a:t>Multiple tasks can point to the same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mm_struct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Multi-threading</a:t>
            </a:r>
          </a:p>
          <a:p>
            <a:r>
              <a:rPr lang="en-US" dirty="0" smtClean="0"/>
              <a:t>Quantum – CPU </a:t>
            </a:r>
            <a:r>
              <a:rPr lang="en-US" dirty="0" err="1" smtClean="0"/>
              <a:t>timeslice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67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CFS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Back to a simple list of tasks (conceptually)</a:t>
            </a:r>
          </a:p>
          <a:p>
            <a:r>
              <a:rPr lang="en-US" smtClean="0"/>
              <a:t>Ordered by how much time they’ve had</a:t>
            </a:r>
          </a:p>
          <a:p>
            <a:pPr lvl="1"/>
            <a:r>
              <a:rPr lang="en-US" smtClean="0"/>
              <a:t>Least time to most time</a:t>
            </a:r>
          </a:p>
          <a:p>
            <a:r>
              <a:rPr lang="en-US" smtClean="0"/>
              <a:t>Always pick the “neediest” task to run</a:t>
            </a:r>
          </a:p>
          <a:p>
            <a:pPr lvl="1"/>
            <a:r>
              <a:rPr lang="en-US" smtClean="0"/>
              <a:t>Until it is no longer neediest</a:t>
            </a:r>
          </a:p>
          <a:p>
            <a:pPr lvl="1"/>
            <a:r>
              <a:rPr lang="en-US" smtClean="0"/>
              <a:t>Then re-insert old task in the timeline</a:t>
            </a:r>
          </a:p>
          <a:p>
            <a:pPr lvl="1"/>
            <a:r>
              <a:rPr lang="en-US" smtClean="0"/>
              <a:t>Schedule the new neediest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28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CFS Example</a:t>
            </a:r>
            <a:endParaRPr lang="en-US" dirty="0"/>
          </a:p>
        </p:txBody>
      </p:sp>
      <p:sp>
        <p:nvSpPr>
          <p:cNvPr id="5" name="Regular Pentagon 4"/>
          <p:cNvSpPr/>
          <p:nvPr/>
        </p:nvSpPr>
        <p:spPr>
          <a:xfrm>
            <a:off x="1330476" y="1983619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cxnSp>
        <p:nvCxnSpPr>
          <p:cNvPr id="6" name="Straight Arrow Connector 5"/>
          <p:cNvCxnSpPr>
            <a:stCxn id="34" idx="1"/>
            <a:endCxn id="5" idx="5"/>
          </p:cNvCxnSpPr>
          <p:nvPr/>
        </p:nvCxnSpPr>
        <p:spPr>
          <a:xfrm flipH="1">
            <a:off x="2150532" y="2242337"/>
            <a:ext cx="643470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3614058" y="2266758"/>
            <a:ext cx="643469" cy="2612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5077584" y="2237802"/>
            <a:ext cx="643469" cy="2612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gular Pentagon 33"/>
          <p:cNvSpPr/>
          <p:nvPr/>
        </p:nvSpPr>
        <p:spPr>
          <a:xfrm>
            <a:off x="2794001" y="1983619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36" name="Regular Pentagon 35"/>
          <p:cNvSpPr/>
          <p:nvPr/>
        </p:nvSpPr>
        <p:spPr>
          <a:xfrm>
            <a:off x="4257527" y="1983619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37" name="Regular Pentagon 36"/>
          <p:cNvSpPr/>
          <p:nvPr/>
        </p:nvSpPr>
        <p:spPr>
          <a:xfrm>
            <a:off x="5721053" y="1983619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22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6541110" y="2269370"/>
            <a:ext cx="643469" cy="2612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gular Pentagon 38"/>
          <p:cNvSpPr/>
          <p:nvPr/>
        </p:nvSpPr>
        <p:spPr>
          <a:xfrm>
            <a:off x="7184579" y="1983619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26</a:t>
            </a:r>
            <a:endParaRPr lang="en-US" dirty="0"/>
          </a:p>
        </p:txBody>
      </p:sp>
      <p:sp>
        <p:nvSpPr>
          <p:cNvPr id="40" name="Oval Callout 39"/>
          <p:cNvSpPr/>
          <p:nvPr/>
        </p:nvSpPr>
        <p:spPr>
          <a:xfrm>
            <a:off x="4559904" y="3435047"/>
            <a:ext cx="3568095" cy="1983619"/>
          </a:xfrm>
          <a:prstGeom prst="wedgeEllipseCallout">
            <a:avLst>
              <a:gd name="adj1" fmla="val -46759"/>
              <a:gd name="adj2" fmla="val -8455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List sorted by how many “ticks” the task has had</a:t>
            </a:r>
            <a:endParaRPr lang="en-US" sz="2800" dirty="0"/>
          </a:p>
        </p:txBody>
      </p:sp>
      <p:sp>
        <p:nvSpPr>
          <p:cNvPr id="41" name="Oval Callout 40"/>
          <p:cNvSpPr/>
          <p:nvPr/>
        </p:nvSpPr>
        <p:spPr>
          <a:xfrm>
            <a:off x="817637" y="3587447"/>
            <a:ext cx="3568095" cy="1983619"/>
          </a:xfrm>
          <a:prstGeom prst="wedgeEllipseCallout">
            <a:avLst>
              <a:gd name="adj1" fmla="val -28115"/>
              <a:gd name="adj2" fmla="val -96754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Schedule “neediest” task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888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CFS Example</a:t>
            </a:r>
            <a:endParaRPr lang="en-US" dirty="0"/>
          </a:p>
        </p:txBody>
      </p:sp>
      <p:cxnSp>
        <p:nvCxnSpPr>
          <p:cNvPr id="6" name="Straight Arrow Connector 5"/>
          <p:cNvCxnSpPr>
            <a:stCxn id="34" idx="1"/>
          </p:cNvCxnSpPr>
          <p:nvPr/>
        </p:nvCxnSpPr>
        <p:spPr>
          <a:xfrm flipH="1">
            <a:off x="2150532" y="2242337"/>
            <a:ext cx="643470" cy="0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3614058" y="2266758"/>
            <a:ext cx="643469" cy="2612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5077584" y="2237802"/>
            <a:ext cx="643469" cy="2612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gular Pentagon 33"/>
          <p:cNvSpPr/>
          <p:nvPr/>
        </p:nvSpPr>
        <p:spPr>
          <a:xfrm>
            <a:off x="2794001" y="1983619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36" name="Regular Pentagon 35"/>
          <p:cNvSpPr/>
          <p:nvPr/>
        </p:nvSpPr>
        <p:spPr>
          <a:xfrm>
            <a:off x="4257527" y="1983619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37" name="Regular Pentagon 36"/>
          <p:cNvSpPr/>
          <p:nvPr/>
        </p:nvSpPr>
        <p:spPr>
          <a:xfrm>
            <a:off x="5721053" y="1983619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22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6541110" y="2269370"/>
            <a:ext cx="643469" cy="2612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gular Pentagon 38"/>
          <p:cNvSpPr/>
          <p:nvPr/>
        </p:nvSpPr>
        <p:spPr>
          <a:xfrm>
            <a:off x="7184579" y="1983619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26</a:t>
            </a:r>
            <a:endParaRPr lang="en-US" dirty="0"/>
          </a:p>
        </p:txBody>
      </p:sp>
      <p:sp>
        <p:nvSpPr>
          <p:cNvPr id="15" name="Regular Pentagon 14"/>
          <p:cNvSpPr/>
          <p:nvPr/>
        </p:nvSpPr>
        <p:spPr>
          <a:xfrm>
            <a:off x="2383973" y="3575353"/>
            <a:ext cx="820057" cy="677333"/>
          </a:xfrm>
          <a:prstGeom prst="pentagon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4959048" y="3737429"/>
            <a:ext cx="2866571" cy="1814285"/>
          </a:xfrm>
          <a:prstGeom prst="wedgeRectCallout">
            <a:avLst>
              <a:gd name="adj1" fmla="val -113660"/>
              <a:gd name="adj2" fmla="val -535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Once no longer the neediest, put back on the list</a:t>
            </a:r>
          </a:p>
        </p:txBody>
      </p:sp>
    </p:spTree>
    <p:extLst>
      <p:ext uri="{BB962C8B-B14F-4D97-AF65-F5344CB8AC3E}">
        <p14:creationId xmlns:p14="http://schemas.microsoft.com/office/powerpoint/2010/main" val="328259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3889E-18 -4.07407E-6 L -0.15868 -0.00509 " pathEditMode="relative" ptsTypes="AA">
                                      <p:cBhvr>
                                        <p:cTn id="1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1.85185E-6 L 0.04756 -0.23866 " pathEditMode="relative" ptsTypes="AA">
                                      <p:cBhvr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5" grpId="0" animBg="1"/>
      <p:bldP spid="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But lists are inefficient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That’s why we really use a tree</a:t>
            </a:r>
          </a:p>
          <a:p>
            <a:pPr lvl="1"/>
            <a:r>
              <a:rPr lang="en-US" dirty="0" smtClean="0"/>
              <a:t>Red-black tree: 9/10 Linux developers recommend it</a:t>
            </a:r>
          </a:p>
          <a:p>
            <a:r>
              <a:rPr lang="en-US" dirty="0" smtClean="0"/>
              <a:t>log(n) time for:</a:t>
            </a:r>
          </a:p>
          <a:p>
            <a:pPr lvl="1"/>
            <a:r>
              <a:rPr lang="en-US" dirty="0" smtClean="0"/>
              <a:t>Picking next task (i.e., search for left-most task)</a:t>
            </a:r>
          </a:p>
          <a:p>
            <a:pPr lvl="1"/>
            <a:r>
              <a:rPr lang="en-US" dirty="0" smtClean="0"/>
              <a:t>Putting the task back when it is done (i.e., insertion)</a:t>
            </a:r>
          </a:p>
          <a:p>
            <a:pPr lvl="1"/>
            <a:r>
              <a:rPr lang="en-US" dirty="0" smtClean="0"/>
              <a:t>Remember: n is total number of tasks on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19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Fair clock: ticks at a fraction of real time</a:t>
            </a:r>
          </a:p>
          <a:p>
            <a:pPr lvl="1"/>
            <a:r>
              <a:rPr lang="en-US" dirty="0" smtClean="0"/>
              <a:t>Fraction is number of total tasks</a:t>
            </a:r>
          </a:p>
          <a:p>
            <a:r>
              <a:rPr lang="en-US" dirty="0" smtClean="0"/>
              <a:t>Each task counts how many clock ticks it has had</a:t>
            </a:r>
          </a:p>
          <a:p>
            <a:r>
              <a:rPr lang="en-US" dirty="0" smtClean="0"/>
              <a:t>Example: 4 tasks</a:t>
            </a:r>
          </a:p>
          <a:p>
            <a:pPr lvl="1"/>
            <a:r>
              <a:rPr lang="en-US" dirty="0" smtClean="0"/>
              <a:t>Fair clock ticks once every 4 real ticks</a:t>
            </a:r>
          </a:p>
          <a:p>
            <a:pPr lvl="1"/>
            <a:r>
              <a:rPr lang="en-US" dirty="0" smtClean="0"/>
              <a:t>Each task scheduled for one real tick</a:t>
            </a:r>
          </a:p>
          <a:p>
            <a:pPr lvl="2"/>
            <a:r>
              <a:rPr lang="en-US" dirty="0" smtClean="0"/>
              <a:t>Advances local clock by one real tick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73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More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Task’s ticks make key in RB-tree</a:t>
            </a:r>
          </a:p>
          <a:p>
            <a:pPr lvl="1"/>
            <a:r>
              <a:rPr lang="en-US" dirty="0" smtClean="0"/>
              <a:t>Lowest tick count gets serviced first</a:t>
            </a:r>
          </a:p>
          <a:p>
            <a:r>
              <a:rPr lang="en-US" dirty="0" smtClean="0"/>
              <a:t>No more </a:t>
            </a:r>
            <a:r>
              <a:rPr lang="en-US" dirty="0" err="1" smtClean="0"/>
              <a:t>runqueues</a:t>
            </a:r>
            <a:endParaRPr lang="en-US" dirty="0" smtClean="0"/>
          </a:p>
          <a:p>
            <a:pPr lvl="1"/>
            <a:r>
              <a:rPr lang="en-US" dirty="0" smtClean="0"/>
              <a:t>Just a single tree-structured timeline</a:t>
            </a:r>
          </a:p>
        </p:txBody>
      </p:sp>
    </p:spTree>
    <p:extLst>
      <p:ext uri="{BB962C8B-B14F-4D97-AF65-F5344CB8AC3E}">
        <p14:creationId xmlns:p14="http://schemas.microsoft.com/office/powerpoint/2010/main" val="147412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5979299" y="1825660"/>
            <a:ext cx="2121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Fair Clock: 13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CFS Example (more realistic)</a:t>
            </a:r>
            <a:endParaRPr lang="en-US" dirty="0"/>
          </a:p>
        </p:txBody>
      </p:sp>
      <p:sp>
        <p:nvSpPr>
          <p:cNvPr id="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Tasks sorted by ticks executed</a:t>
            </a:r>
          </a:p>
          <a:p>
            <a:r>
              <a:rPr lang="en-US" dirty="0" smtClean="0"/>
              <a:t>One fair clock tick per n ticks</a:t>
            </a:r>
          </a:p>
          <a:p>
            <a:pPr marL="457200" lvl="1" indent="0">
              <a:buNone/>
            </a:pPr>
            <a:r>
              <a:rPr lang="en-US" dirty="0" smtClean="0"/>
              <a:t>   n == number of tasks (5)</a:t>
            </a:r>
          </a:p>
          <a:p>
            <a:r>
              <a:rPr lang="en-US" dirty="0" smtClean="0"/>
              <a:t>4 ticks for first task</a:t>
            </a:r>
          </a:p>
          <a:p>
            <a:r>
              <a:rPr lang="en-US" dirty="0" smtClean="0"/>
              <a:t>Reinsert into list</a:t>
            </a:r>
          </a:p>
          <a:p>
            <a:r>
              <a:rPr lang="en-US" dirty="0" smtClean="0"/>
              <a:t>1 tick to new first task</a:t>
            </a:r>
          </a:p>
          <a:p>
            <a:r>
              <a:rPr lang="en-US" dirty="0" smtClean="0"/>
              <a:t>Increment fair clock</a:t>
            </a:r>
            <a:endParaRPr lang="en-US" dirty="0"/>
          </a:p>
        </p:txBody>
      </p:sp>
      <p:sp>
        <p:nvSpPr>
          <p:cNvPr id="5" name="Regular Pentagon 4"/>
          <p:cNvSpPr/>
          <p:nvPr/>
        </p:nvSpPr>
        <p:spPr>
          <a:xfrm>
            <a:off x="4992148" y="4961714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cxnSp>
        <p:nvCxnSpPr>
          <p:cNvPr id="6" name="Straight Arrow Connector 5"/>
          <p:cNvCxnSpPr>
            <a:stCxn id="34" idx="3"/>
            <a:endCxn id="5" idx="5"/>
          </p:cNvCxnSpPr>
          <p:nvPr/>
        </p:nvCxnSpPr>
        <p:spPr>
          <a:xfrm flipH="1">
            <a:off x="5812204" y="4538381"/>
            <a:ext cx="410030" cy="682051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37" idx="3"/>
            <a:endCxn id="34" idx="5"/>
          </p:cNvCxnSpPr>
          <p:nvPr/>
        </p:nvCxnSpPr>
        <p:spPr>
          <a:xfrm flipH="1">
            <a:off x="6632261" y="3498191"/>
            <a:ext cx="410031" cy="621575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37" idx="3"/>
            <a:endCxn id="39" idx="1"/>
          </p:cNvCxnSpPr>
          <p:nvPr/>
        </p:nvCxnSpPr>
        <p:spPr>
          <a:xfrm>
            <a:off x="7042292" y="3498191"/>
            <a:ext cx="410029" cy="621575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gular Pentagon 33"/>
          <p:cNvSpPr/>
          <p:nvPr/>
        </p:nvSpPr>
        <p:spPr>
          <a:xfrm>
            <a:off x="5812205" y="3861048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36" name="Regular Pentagon 35"/>
          <p:cNvSpPr/>
          <p:nvPr/>
        </p:nvSpPr>
        <p:spPr>
          <a:xfrm>
            <a:off x="6632262" y="4961714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7" name="Regular Pentagon 36"/>
          <p:cNvSpPr/>
          <p:nvPr/>
        </p:nvSpPr>
        <p:spPr>
          <a:xfrm>
            <a:off x="6632263" y="2820858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39" name="Regular Pentagon 38"/>
          <p:cNvSpPr/>
          <p:nvPr/>
        </p:nvSpPr>
        <p:spPr>
          <a:xfrm>
            <a:off x="7452320" y="3861048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12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34" idx="3"/>
            <a:endCxn id="36" idx="1"/>
          </p:cNvCxnSpPr>
          <p:nvPr/>
        </p:nvCxnSpPr>
        <p:spPr>
          <a:xfrm>
            <a:off x="6222234" y="4538381"/>
            <a:ext cx="410029" cy="682051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979299" y="1825660"/>
            <a:ext cx="2121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Fair Clock: 12</a:t>
            </a:r>
            <a:endParaRPr lang="en-US" sz="2800" dirty="0"/>
          </a:p>
        </p:txBody>
      </p:sp>
      <p:sp>
        <p:nvSpPr>
          <p:cNvPr id="28" name="Regular Pentagon 27"/>
          <p:cNvSpPr/>
          <p:nvPr/>
        </p:nvSpPr>
        <p:spPr>
          <a:xfrm>
            <a:off x="4992147" y="4961714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30" name="Regular Pentagon 29"/>
          <p:cNvSpPr/>
          <p:nvPr/>
        </p:nvSpPr>
        <p:spPr>
          <a:xfrm>
            <a:off x="4978919" y="4948484"/>
            <a:ext cx="820057" cy="677333"/>
          </a:xfrm>
          <a:prstGeom prst="pentagon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91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132 -0.15694 " pathEditMode="relative" ptsTypes="AA">
                                      <p:cBhvr>
                                        <p:cTn id="2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-3.7037E-6 L -0.0915 0.15718 " pathEditMode="relative" ptsTypes="AA">
                                      <p:cBhvr>
                                        <p:cTn id="2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5" grpId="0" animBg="1"/>
      <p:bldP spid="34" grpId="0" animBg="1"/>
      <p:bldP spid="15" grpId="0"/>
      <p:bldP spid="28" grpId="0" animBg="1"/>
      <p:bldP spid="28" grpId="1" animBg="1"/>
      <p:bldP spid="3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Forking Processes/Threads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a new task?  </a:t>
            </a:r>
          </a:p>
          <a:p>
            <a:pPr lvl="1"/>
            <a:r>
              <a:rPr lang="en-US" dirty="0" smtClean="0"/>
              <a:t>If task ticks start at zero, unfairly run for a long time?</a:t>
            </a:r>
          </a:p>
          <a:p>
            <a:r>
              <a:rPr lang="en-US" dirty="0" smtClean="0"/>
              <a:t>Strategies:</a:t>
            </a:r>
          </a:p>
          <a:p>
            <a:pPr lvl="1"/>
            <a:r>
              <a:rPr lang="en-US" dirty="0" smtClean="0"/>
              <a:t>Could initialize to current time (start at right)</a:t>
            </a:r>
          </a:p>
          <a:p>
            <a:pPr lvl="1"/>
            <a:r>
              <a:rPr lang="en-US" dirty="0" smtClean="0"/>
              <a:t>Could get half of parent’s deficit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15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What happened to priorities?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Priorities let me be deliberately unfair</a:t>
            </a:r>
          </a:p>
          <a:p>
            <a:pPr lvl="1"/>
            <a:r>
              <a:rPr lang="en-US" dirty="0" smtClean="0"/>
              <a:t>This is a useful feature</a:t>
            </a:r>
          </a:p>
          <a:p>
            <a:r>
              <a:rPr lang="en-US" dirty="0" smtClean="0"/>
              <a:t>In CFS, priorities weigh the length of a task’s “tick”</a:t>
            </a:r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For a high-priority task</a:t>
            </a:r>
          </a:p>
          <a:p>
            <a:pPr lvl="2"/>
            <a:r>
              <a:rPr lang="en-US" dirty="0" smtClean="0"/>
              <a:t>A virtual, task-local tick may last for 10 actual clock ticks</a:t>
            </a:r>
          </a:p>
          <a:p>
            <a:pPr lvl="1"/>
            <a:r>
              <a:rPr lang="en-US" dirty="0" smtClean="0"/>
              <a:t>For a low-priority task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 virtual, task-local tick may only last for 1 actual clock tick</a:t>
            </a:r>
          </a:p>
          <a:p>
            <a:r>
              <a:rPr lang="en-US" dirty="0" smtClean="0"/>
              <a:t>Higher-priority tasks run longer</a:t>
            </a:r>
          </a:p>
          <a:p>
            <a:r>
              <a:rPr lang="en-US" dirty="0" smtClean="0"/>
              <a:t>Low-priority tasks make some progress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4139952" y="1268760"/>
            <a:ext cx="3661834" cy="2293588"/>
          </a:xfrm>
          <a:prstGeom prst="wedgeRoundRectCallout">
            <a:avLst>
              <a:gd name="adj1" fmla="val 63839"/>
              <a:gd name="adj2" fmla="val 68849"/>
              <a:gd name="adj3" fmla="val 16667"/>
            </a:avLst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Note: 10:1 ratio is a made-up example.  See code for real weights.</a:t>
            </a:r>
          </a:p>
          <a:p>
            <a:pPr algn="ctr"/>
            <a:r>
              <a:rPr lang="en-US" sz="2800" dirty="0" smtClean="0"/>
              <a:t>(heuristics/hacks)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67201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Interactive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Recall: GUI programs are I/O bound</a:t>
            </a:r>
          </a:p>
          <a:p>
            <a:pPr lvl="1"/>
            <a:r>
              <a:rPr lang="en-US" smtClean="0"/>
              <a:t>We want them to be responsive to user input</a:t>
            </a:r>
          </a:p>
          <a:p>
            <a:pPr lvl="1"/>
            <a:r>
              <a:rPr lang="en-US" smtClean="0"/>
              <a:t>Need to be scheduled as soon as input is available</a:t>
            </a:r>
          </a:p>
          <a:p>
            <a:pPr lvl="1"/>
            <a:r>
              <a:rPr lang="en-US" smtClean="0"/>
              <a:t>Will only run for a short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93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Policy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Fairness – everything gets a fair share of the CPU</a:t>
            </a:r>
          </a:p>
          <a:p>
            <a:r>
              <a:rPr lang="en-US" dirty="0" smtClean="0"/>
              <a:t>Real-time deadlines</a:t>
            </a:r>
          </a:p>
          <a:p>
            <a:pPr lvl="1"/>
            <a:r>
              <a:rPr lang="en-US" dirty="0" smtClean="0"/>
              <a:t>CPU time before a deadline more valuable than time after</a:t>
            </a:r>
          </a:p>
          <a:p>
            <a:r>
              <a:rPr lang="en-US" dirty="0" smtClean="0"/>
              <a:t>Latency vs. Throughput: </a:t>
            </a:r>
            <a:r>
              <a:rPr lang="en-US" dirty="0" err="1" smtClean="0"/>
              <a:t>Timeslice</a:t>
            </a:r>
            <a:r>
              <a:rPr lang="en-US" dirty="0" smtClean="0"/>
              <a:t> length matters!</a:t>
            </a:r>
          </a:p>
          <a:p>
            <a:pPr lvl="1"/>
            <a:r>
              <a:rPr lang="en-US" dirty="0" smtClean="0"/>
              <a:t>GUI programs should feel responsive</a:t>
            </a:r>
          </a:p>
          <a:p>
            <a:pPr lvl="1"/>
            <a:r>
              <a:rPr lang="en-US" dirty="0" smtClean="0"/>
              <a:t>CPU-bound jobs want long </a:t>
            </a:r>
            <a:r>
              <a:rPr lang="en-US" dirty="0" err="1" smtClean="0"/>
              <a:t>timeslices</a:t>
            </a:r>
            <a:r>
              <a:rPr lang="en-US" dirty="0" smtClean="0"/>
              <a:t>, better throughput</a:t>
            </a:r>
          </a:p>
          <a:p>
            <a:r>
              <a:rPr lang="en-US" dirty="0" smtClean="0"/>
              <a:t>User priorities</a:t>
            </a:r>
          </a:p>
          <a:p>
            <a:pPr lvl="1"/>
            <a:r>
              <a:rPr lang="en-US" dirty="0" smtClean="0"/>
              <a:t>Virus scanning is nice, but don’t want slow GUI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78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GUI program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CFS blocked tasks removed from RB-tree</a:t>
            </a:r>
          </a:p>
          <a:p>
            <a:pPr lvl="1"/>
            <a:r>
              <a:rPr lang="en-US" dirty="0"/>
              <a:t>Just like O(1) </a:t>
            </a:r>
            <a:r>
              <a:rPr lang="en-US" dirty="0" smtClean="0"/>
              <a:t>scheduler</a:t>
            </a:r>
          </a:p>
          <a:p>
            <a:r>
              <a:rPr lang="en-US" dirty="0" smtClean="0"/>
              <a:t>Fair clock keeps ticking while tasks are blocked</a:t>
            </a:r>
          </a:p>
          <a:p>
            <a:pPr lvl="1"/>
            <a:r>
              <a:rPr lang="en-US" dirty="0" smtClean="0"/>
              <a:t>Increasingly large deficit between task and fair clock</a:t>
            </a:r>
          </a:p>
          <a:p>
            <a:r>
              <a:rPr lang="en-US" dirty="0" smtClean="0"/>
              <a:t>When a GUI task is runnable, goes to the front</a:t>
            </a:r>
          </a:p>
          <a:p>
            <a:pPr lvl="1"/>
            <a:r>
              <a:rPr lang="en-US" dirty="0" smtClean="0"/>
              <a:t>Dramatically lower </a:t>
            </a:r>
            <a:r>
              <a:rPr lang="en-US" dirty="0" err="1" smtClean="0"/>
              <a:t>vclock</a:t>
            </a:r>
            <a:r>
              <a:rPr lang="en-US" dirty="0" smtClean="0"/>
              <a:t> value than CPU-bound jobs</a:t>
            </a:r>
          </a:p>
        </p:txBody>
      </p:sp>
    </p:spTree>
    <p:extLst>
      <p:ext uri="{BB962C8B-B14F-4D97-AF65-F5344CB8AC3E}">
        <p14:creationId xmlns:p14="http://schemas.microsoft.com/office/powerpoint/2010/main" val="112369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Recap: Ticks galore!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 time is measured by a timer device</a:t>
            </a:r>
          </a:p>
          <a:p>
            <a:pPr lvl="1"/>
            <a:r>
              <a:rPr lang="en-US" dirty="0" smtClean="0"/>
              <a:t>“ticks” at a certain frequency by raising a timer interrupt</a:t>
            </a:r>
          </a:p>
          <a:p>
            <a:r>
              <a:rPr lang="en-US" dirty="0" smtClean="0"/>
              <a:t>A process’s virtual tick is some number of real ticks</a:t>
            </a:r>
          </a:p>
          <a:p>
            <a:pPr lvl="1"/>
            <a:r>
              <a:rPr lang="en-US" dirty="0" smtClean="0"/>
              <a:t>Priorities, per-user fairness, etc... done by tuning this ratio</a:t>
            </a:r>
          </a:p>
          <a:p>
            <a:r>
              <a:rPr lang="en-US" dirty="0" smtClean="0"/>
              <a:t>Fair clock tracks max virtual ticks any process had</a:t>
            </a:r>
          </a:p>
          <a:p>
            <a:pPr lvl="1"/>
            <a:r>
              <a:rPr lang="en-US" dirty="0" smtClean="0"/>
              <a:t>Used to calculate one’s deficit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10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CFS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logically a queue of runnable tasks</a:t>
            </a:r>
          </a:p>
          <a:p>
            <a:pPr lvl="1"/>
            <a:r>
              <a:rPr lang="en-US" dirty="0" smtClean="0"/>
              <a:t>Ordered by who has had the least CPU time</a:t>
            </a:r>
          </a:p>
          <a:p>
            <a:r>
              <a:rPr lang="en-US" dirty="0" smtClean="0"/>
              <a:t>Implemented with a tree for fast lookup</a:t>
            </a:r>
          </a:p>
          <a:p>
            <a:r>
              <a:rPr lang="en-US" dirty="0" smtClean="0"/>
              <a:t>Fair clock counts virtual ticks</a:t>
            </a:r>
          </a:p>
          <a:p>
            <a:pPr lvl="1"/>
            <a:r>
              <a:rPr lang="en-US" dirty="0" smtClean="0"/>
              <a:t>One tick per task count real ticks</a:t>
            </a:r>
          </a:p>
          <a:p>
            <a:r>
              <a:rPr lang="en-US" dirty="0"/>
              <a:t>F</a:t>
            </a:r>
            <a:r>
              <a:rPr lang="en-US" dirty="0" smtClean="0"/>
              <a:t>eatures/tweaks (e.g., </a:t>
            </a:r>
            <a:r>
              <a:rPr lang="en-US" dirty="0" err="1" smtClean="0"/>
              <a:t>prio</a:t>
            </a:r>
            <a:r>
              <a:rPr lang="en-US" dirty="0" smtClean="0"/>
              <a:t>) are hacks</a:t>
            </a:r>
          </a:p>
          <a:p>
            <a:pPr lvl="1"/>
            <a:r>
              <a:rPr lang="en-US" dirty="0" smtClean="0"/>
              <a:t>Implemented by playing games with length of a virtual tick</a:t>
            </a:r>
          </a:p>
          <a:p>
            <a:pPr lvl="1"/>
            <a:r>
              <a:rPr lang="en-US" dirty="0" smtClean="0"/>
              <a:t>Virtual ticks vary in wall-clock length per-process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12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Other refinements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Removal of global fair clock</a:t>
            </a:r>
          </a:p>
          <a:p>
            <a:pPr lvl="1"/>
            <a:r>
              <a:rPr lang="en-US" dirty="0"/>
              <a:t>Processes “chase” each other, rather than fair </a:t>
            </a:r>
            <a:r>
              <a:rPr lang="en-US" dirty="0" smtClean="0"/>
              <a:t>clock</a:t>
            </a:r>
            <a:endParaRPr lang="en-US" dirty="0" smtClean="0"/>
          </a:p>
          <a:p>
            <a:r>
              <a:rPr lang="en-US" dirty="0" smtClean="0"/>
              <a:t>Per </a:t>
            </a:r>
            <a:r>
              <a:rPr lang="en-US" dirty="0" smtClean="0"/>
              <a:t>group or user scheduling</a:t>
            </a:r>
          </a:p>
          <a:p>
            <a:pPr lvl="1"/>
            <a:r>
              <a:rPr lang="en-US" dirty="0" smtClean="0"/>
              <a:t>Dynamic grouping of processes</a:t>
            </a:r>
          </a:p>
          <a:p>
            <a:pPr lvl="1"/>
            <a:r>
              <a:rPr lang="en-US" dirty="0" smtClean="0"/>
              <a:t>Controlled </a:t>
            </a:r>
            <a:r>
              <a:rPr lang="en-US" dirty="0" smtClean="0"/>
              <a:t>by real to virtual tick ratio</a:t>
            </a:r>
          </a:p>
          <a:p>
            <a:pPr lvl="2"/>
            <a:r>
              <a:rPr lang="en-US" dirty="0" smtClean="0"/>
              <a:t>Function of number of global and user’s/group’s </a:t>
            </a:r>
            <a:r>
              <a:rPr lang="en-US" dirty="0" smtClean="0"/>
              <a:t>tasks</a:t>
            </a:r>
          </a:p>
        </p:txBody>
      </p:sp>
    </p:spTree>
    <p:extLst>
      <p:ext uri="{BB962C8B-B14F-4D97-AF65-F5344CB8AC3E}">
        <p14:creationId xmlns:p14="http://schemas.microsoft.com/office/powerpoint/2010/main" val="94032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Real-time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model</a:t>
            </a:r>
          </a:p>
          <a:p>
            <a:pPr lvl="1"/>
            <a:r>
              <a:rPr lang="en-US" dirty="0" smtClean="0"/>
              <a:t>Must do modest amount of work by a deadline</a:t>
            </a:r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Audio application must deliver a frame every n </a:t>
            </a:r>
            <a:r>
              <a:rPr lang="en-US" dirty="0" err="1" smtClean="0"/>
              <a:t>ms</a:t>
            </a:r>
            <a:endParaRPr lang="en-US" dirty="0" smtClean="0"/>
          </a:p>
          <a:p>
            <a:pPr lvl="1"/>
            <a:r>
              <a:rPr lang="en-US" dirty="0" smtClean="0"/>
              <a:t>Too many or too few frames unpleasant to hear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40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Strawman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I know it takes n ticks to process a frame of audio</a:t>
            </a:r>
          </a:p>
          <a:p>
            <a:pPr lvl="1"/>
            <a:r>
              <a:rPr lang="en-US" dirty="0" smtClean="0"/>
              <a:t>Schedule my application n ticks before the deadline</a:t>
            </a:r>
          </a:p>
          <a:p>
            <a:r>
              <a:rPr lang="en-US" dirty="0" smtClean="0"/>
              <a:t>Problems?</a:t>
            </a:r>
          </a:p>
          <a:p>
            <a:r>
              <a:rPr lang="en-US" dirty="0" smtClean="0"/>
              <a:t>Hard to accurately estimate n</a:t>
            </a:r>
          </a:p>
          <a:p>
            <a:pPr lvl="1"/>
            <a:r>
              <a:rPr lang="en-US" dirty="0" smtClean="0"/>
              <a:t>Interrupts</a:t>
            </a:r>
          </a:p>
          <a:p>
            <a:pPr lvl="1"/>
            <a:r>
              <a:rPr lang="en-US" dirty="0" smtClean="0"/>
              <a:t>Cache misses</a:t>
            </a:r>
          </a:p>
          <a:p>
            <a:pPr lvl="1"/>
            <a:r>
              <a:rPr lang="en-US" dirty="0" smtClean="0"/>
              <a:t>Disk accesses</a:t>
            </a:r>
          </a:p>
          <a:p>
            <a:pPr lvl="1"/>
            <a:r>
              <a:rPr lang="en-US" dirty="0" smtClean="0"/>
              <a:t>Variable execution time depending on inputs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72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Hard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Gets even harder w/multiple applications + deadlines</a:t>
            </a:r>
          </a:p>
          <a:p>
            <a:r>
              <a:rPr lang="en-US" dirty="0" smtClean="0"/>
              <a:t>May not be able to meet all deadlines</a:t>
            </a:r>
          </a:p>
          <a:p>
            <a:r>
              <a:rPr lang="en-US" dirty="0" smtClean="0"/>
              <a:t>Shared data structures worsen variability</a:t>
            </a:r>
          </a:p>
          <a:p>
            <a:pPr lvl="1"/>
            <a:r>
              <a:rPr lang="en-US" dirty="0" smtClean="0"/>
              <a:t>Block on locks held by other tasks</a:t>
            </a:r>
          </a:p>
          <a:p>
            <a:pPr lvl="1"/>
            <a:r>
              <a:rPr lang="en-US" dirty="0" smtClean="0"/>
              <a:t>Cached file system data gets evicted</a:t>
            </a:r>
          </a:p>
        </p:txBody>
      </p:sp>
    </p:spTree>
    <p:extLst>
      <p:ext uri="{BB962C8B-B14F-4D97-AF65-F5344CB8AC3E}">
        <p14:creationId xmlns:p14="http://schemas.microsoft.com/office/powerpoint/2010/main" val="129820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Simple hack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Real-time tasks get highest-priority scheduling class</a:t>
            </a:r>
          </a:p>
          <a:p>
            <a:pPr lvl="1"/>
            <a:r>
              <a:rPr lang="en-US" dirty="0" smtClean="0"/>
              <a:t>SCHED_RR – RR == round robin</a:t>
            </a:r>
          </a:p>
          <a:p>
            <a:r>
              <a:rPr lang="en-US" dirty="0" smtClean="0"/>
              <a:t>RR tasks fairly divide CPU time amongst themselves</a:t>
            </a:r>
          </a:p>
          <a:p>
            <a:pPr lvl="1"/>
            <a:r>
              <a:rPr lang="en-US" dirty="0" smtClean="0"/>
              <a:t>Pray that it is enough to meet deadlines</a:t>
            </a:r>
          </a:p>
          <a:p>
            <a:pPr lvl="1"/>
            <a:r>
              <a:rPr lang="en-US" dirty="0" smtClean="0"/>
              <a:t>If so, other tasks share the left-overs</a:t>
            </a:r>
          </a:p>
          <a:p>
            <a:pPr lvl="2"/>
            <a:r>
              <a:rPr lang="en-US" dirty="0" smtClean="0"/>
              <a:t>Other tasks may never get to run</a:t>
            </a:r>
          </a:p>
          <a:p>
            <a:r>
              <a:rPr lang="en-US" dirty="0" smtClean="0"/>
              <a:t>Assumption: RR tasks mostly blocked on I/O</a:t>
            </a:r>
          </a:p>
          <a:p>
            <a:pPr lvl="1"/>
            <a:r>
              <a:rPr lang="en-US" dirty="0" smtClean="0"/>
              <a:t>Like </a:t>
            </a:r>
            <a:r>
              <a:rPr lang="en-US" dirty="0"/>
              <a:t>GUI </a:t>
            </a:r>
            <a:r>
              <a:rPr lang="en-US" dirty="0" smtClean="0"/>
              <a:t>programs</a:t>
            </a:r>
          </a:p>
          <a:p>
            <a:pPr lvl="1"/>
            <a:r>
              <a:rPr lang="en-US" dirty="0" smtClean="0"/>
              <a:t>Latency is the key concern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52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Next issue: Kernel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time spent in OS count against task?</a:t>
            </a:r>
          </a:p>
          <a:p>
            <a:pPr lvl="1"/>
            <a:r>
              <a:rPr lang="en-US" dirty="0" smtClean="0"/>
              <a:t>Yes: Time in system call is work on behalf of that task</a:t>
            </a:r>
          </a:p>
          <a:p>
            <a:pPr lvl="1"/>
            <a:r>
              <a:rPr lang="en-US" dirty="0" smtClean="0"/>
              <a:t>No: Time in IRQ handler may complete I/O for other task</a:t>
            </a:r>
          </a:p>
        </p:txBody>
      </p:sp>
    </p:spTree>
    <p:extLst>
      <p:ext uri="{BB962C8B-B14F-4D97-AF65-F5344CB8AC3E}">
        <p14:creationId xmlns:p14="http://schemas.microsoft.com/office/powerpoint/2010/main" val="313695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Timeslices + syscalls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 call times vary</a:t>
            </a:r>
          </a:p>
          <a:p>
            <a:r>
              <a:rPr lang="en-US" dirty="0" smtClean="0"/>
              <a:t>Context switches generally at system call boundary</a:t>
            </a:r>
          </a:p>
          <a:p>
            <a:pPr lvl="1"/>
            <a:r>
              <a:rPr lang="en-US" dirty="0" smtClean="0"/>
              <a:t>Can also context switch on blocking I/O operations</a:t>
            </a:r>
          </a:p>
          <a:p>
            <a:r>
              <a:rPr lang="en-US" dirty="0" smtClean="0"/>
              <a:t>If a time slice expires inside of a system call:</a:t>
            </a:r>
          </a:p>
          <a:p>
            <a:pPr lvl="1"/>
            <a:r>
              <a:rPr lang="en-US" dirty="0" smtClean="0"/>
              <a:t>Task gets rest of system call “for free”</a:t>
            </a:r>
          </a:p>
          <a:p>
            <a:pPr lvl="2"/>
            <a:r>
              <a:rPr lang="en-US" dirty="0" smtClean="0"/>
              <a:t>Steals from next task</a:t>
            </a:r>
          </a:p>
          <a:p>
            <a:pPr lvl="1"/>
            <a:r>
              <a:rPr lang="en-US" dirty="0" smtClean="0"/>
              <a:t>Potentially delays interactive/real-time task until finished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47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No perfect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Optimizing multiple variables</a:t>
            </a:r>
          </a:p>
          <a:p>
            <a:r>
              <a:rPr lang="en-US" dirty="0" smtClean="0"/>
              <a:t>Like memory allocation, this is best-effort</a:t>
            </a:r>
          </a:p>
          <a:p>
            <a:pPr lvl="1"/>
            <a:r>
              <a:rPr lang="en-US" dirty="0" smtClean="0"/>
              <a:t>Some workloads prefer some scheduling strategies</a:t>
            </a:r>
          </a:p>
          <a:p>
            <a:r>
              <a:rPr lang="en-US" dirty="0" smtClean="0"/>
              <a:t>Some solutions are generally “better” than others</a:t>
            </a:r>
          </a:p>
        </p:txBody>
      </p:sp>
    </p:spTree>
    <p:extLst>
      <p:ext uri="{BB962C8B-B14F-4D97-AF65-F5344CB8AC3E}">
        <p14:creationId xmlns:p14="http://schemas.microsoft.com/office/powerpoint/2010/main" val="363030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Idea: Kernel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not preempt system calls just like user code?</a:t>
            </a:r>
          </a:p>
          <a:p>
            <a:pPr lvl="1"/>
            <a:r>
              <a:rPr lang="en-US" dirty="0" smtClean="0"/>
              <a:t>Well, because it is harder, duh!</a:t>
            </a:r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May hold a lock that other tasks need to make progress</a:t>
            </a:r>
          </a:p>
          <a:p>
            <a:pPr lvl="1"/>
            <a:r>
              <a:rPr lang="en-US" dirty="0" smtClean="0"/>
              <a:t>May be in a sequence of HW </a:t>
            </a:r>
            <a:r>
              <a:rPr lang="en-US" dirty="0" err="1" smtClean="0"/>
              <a:t>config</a:t>
            </a:r>
            <a:r>
              <a:rPr lang="en-US" dirty="0" smtClean="0"/>
              <a:t> options</a:t>
            </a:r>
          </a:p>
          <a:p>
            <a:pPr lvl="2"/>
            <a:r>
              <a:rPr lang="en-US" dirty="0" smtClean="0"/>
              <a:t>Usually assumes sequence won’t be interrupted</a:t>
            </a:r>
          </a:p>
          <a:p>
            <a:r>
              <a:rPr lang="en-US" dirty="0" smtClean="0"/>
              <a:t>General strategy: fragile code disables preemption</a:t>
            </a:r>
          </a:p>
          <a:p>
            <a:pPr lvl="1"/>
            <a:r>
              <a:rPr lang="en-US" dirty="0" smtClean="0"/>
              <a:t>Like IRQ handlers disabling interrupts if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41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Kernel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Implementation: actually not too bad</a:t>
            </a:r>
          </a:p>
          <a:p>
            <a:pPr lvl="1"/>
            <a:r>
              <a:rPr lang="en-US" dirty="0" smtClean="0"/>
              <a:t>Essentially, it is transparently disabled with any locks held</a:t>
            </a:r>
          </a:p>
          <a:p>
            <a:pPr lvl="1"/>
            <a:r>
              <a:rPr lang="en-US" dirty="0" smtClean="0"/>
              <a:t>A few other places disabled by hand</a:t>
            </a:r>
          </a:p>
          <a:p>
            <a:pPr lvl="1"/>
            <a:r>
              <a:rPr lang="en-US" dirty="0" smtClean="0"/>
              <a:t>Harder </a:t>
            </a:r>
            <a:r>
              <a:rPr lang="en-US" dirty="0"/>
              <a:t>to do without per-thread </a:t>
            </a:r>
            <a:r>
              <a:rPr lang="en-US" dirty="0" smtClean="0"/>
              <a:t>stacks</a:t>
            </a:r>
          </a:p>
          <a:p>
            <a:r>
              <a:rPr lang="en-US" dirty="0" smtClean="0"/>
              <a:t>Result: UI programs a bit more responsive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35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Context switching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</a:p>
          <a:p>
            <a:pPr lvl="1"/>
            <a:r>
              <a:rPr lang="en-US" dirty="0" smtClean="0"/>
              <a:t>Switch out the address space and running thread</a:t>
            </a:r>
          </a:p>
          <a:p>
            <a:r>
              <a:rPr lang="en-US" dirty="0" smtClean="0"/>
              <a:t>Address space:</a:t>
            </a:r>
          </a:p>
          <a:p>
            <a:pPr lvl="1"/>
            <a:r>
              <a:rPr lang="en-US" dirty="0" smtClean="0"/>
              <a:t>Need to change page tables</a:t>
            </a:r>
          </a:p>
          <a:p>
            <a:pPr lvl="2"/>
            <a:r>
              <a:rPr lang="en-US" dirty="0" smtClean="0"/>
              <a:t>Update CR3 register on x86</a:t>
            </a:r>
          </a:p>
          <a:p>
            <a:pPr lvl="1"/>
            <a:r>
              <a:rPr lang="en-US" dirty="0" smtClean="0"/>
              <a:t>By convention, kernel at same address in all processes</a:t>
            </a:r>
          </a:p>
          <a:p>
            <a:pPr lvl="2"/>
            <a:r>
              <a:rPr lang="en-US" dirty="0" smtClean="0"/>
              <a:t>What would be hard about mapping kernel in different places?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7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Other context switching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Switch out other register state</a:t>
            </a:r>
          </a:p>
          <a:p>
            <a:r>
              <a:rPr lang="en-US" dirty="0" smtClean="0"/>
              <a:t>Reclaim resources if needed</a:t>
            </a:r>
          </a:p>
          <a:p>
            <a:pPr lvl="1"/>
            <a:r>
              <a:rPr lang="en-US" dirty="0" err="1" smtClean="0"/>
              <a:t>e.g</a:t>
            </a:r>
            <a:r>
              <a:rPr lang="en-US" dirty="0" smtClean="0"/>
              <a:t>,. if de-scheduling a process for the last time (on exit)</a:t>
            </a:r>
          </a:p>
          <a:p>
            <a:pPr lvl="2"/>
            <a:r>
              <a:rPr lang="en-US" dirty="0" smtClean="0"/>
              <a:t>Exercise care – page tables/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mm_struct</a:t>
            </a:r>
            <a:r>
              <a:rPr lang="en-US" dirty="0" smtClean="0"/>
              <a:t> still used by kernel</a:t>
            </a:r>
          </a:p>
          <a:p>
            <a:r>
              <a:rPr lang="en-US" dirty="0" smtClean="0"/>
              <a:t>Switch thread stacks</a:t>
            </a:r>
          </a:p>
          <a:p>
            <a:pPr lvl="1"/>
            <a:r>
              <a:rPr lang="en-US" dirty="0" smtClean="0"/>
              <a:t>Assuming each thread has its own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01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Switching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Programming abstraction: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latin typeface="Courier"/>
              </a:rPr>
              <a:t>/* Do some work */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</a:rPr>
              <a:t>schedule(); /* Something else runs */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</a:rPr>
              <a:t>/* Do more work */</a:t>
            </a:r>
          </a:p>
          <a:p>
            <a:pPr marL="0" indent="0">
              <a:buNone/>
            </a:pPr>
            <a:endParaRPr lang="en-US" dirty="0">
              <a:latin typeface="Courier"/>
            </a:endParaRPr>
          </a:p>
          <a:p>
            <a:r>
              <a:rPr lang="en-US" dirty="0" smtClean="0"/>
              <a:t>Threads generally unaware of others</a:t>
            </a:r>
          </a:p>
          <a:p>
            <a:pPr lvl="1"/>
            <a:r>
              <a:rPr lang="en-US" dirty="0" smtClean="0"/>
              <a:t>Calling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schedule()</a:t>
            </a:r>
            <a:r>
              <a:rPr lang="en-US" dirty="0" smtClean="0"/>
              <a:t> can return immediately</a:t>
            </a:r>
          </a:p>
          <a:p>
            <a:pPr lvl="1"/>
            <a:r>
              <a:rPr lang="en-US" dirty="0" smtClean="0"/>
              <a:t>Or it can return after a very long time (many threads run)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42839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8000"/>
        </a:solidFill>
        <a:ln w="9525" algn="ctr">
          <a:solidFill>
            <a:schemeClr val="tx1"/>
          </a:solidFill>
          <a:miter lim="800000"/>
          <a:headEnd/>
          <a:tailEnd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wrap="square" anchor="ctr"/>
      <a:lstStyle>
        <a:defPPr algn="ctr" fontAlgn="base">
          <a:spcBef>
            <a:spcPct val="0"/>
          </a:spcBef>
          <a:spcAft>
            <a:spcPct val="0"/>
          </a:spcAft>
          <a:defRPr sz="1600" dirty="0" smtClean="0">
            <a:solidFill>
              <a:srgbClr val="000000"/>
            </a:solidFill>
            <a:latin typeface="Gill Sans MT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69739</TotalTime>
  <Words>2780</Words>
  <Application>Microsoft Office PowerPoint</Application>
  <PresentationFormat>On-screen Show (4:3)</PresentationFormat>
  <Paragraphs>537</Paragraphs>
  <Slides>61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7" baseType="lpstr">
      <vt:lpstr>Arial</vt:lpstr>
      <vt:lpstr>Calibri</vt:lpstr>
      <vt:lpstr>Courier</vt:lpstr>
      <vt:lpstr>Courier New</vt:lpstr>
      <vt:lpstr>Office Theme</vt:lpstr>
      <vt:lpstr>Equation</vt:lpstr>
      <vt:lpstr>CSE 506: Operating Systems</vt:lpstr>
      <vt:lpstr>Undergrad Review</vt:lpstr>
      <vt:lpstr>Where can we preempt a process?</vt:lpstr>
      <vt:lpstr>(Linux) Terminology</vt:lpstr>
      <vt:lpstr>Policy goals</vt:lpstr>
      <vt:lpstr>No perfect solution</vt:lpstr>
      <vt:lpstr>Context switching</vt:lpstr>
      <vt:lpstr>Other context switching tasks</vt:lpstr>
      <vt:lpstr>Switching threads</vt:lpstr>
      <vt:lpstr>How to switch stacks?</vt:lpstr>
      <vt:lpstr>Example</vt:lpstr>
      <vt:lpstr>Weird code to write</vt:lpstr>
      <vt:lpstr>How to code this?</vt:lpstr>
      <vt:lpstr>Weird code to write</vt:lpstr>
      <vt:lpstr>How to code this?</vt:lpstr>
      <vt:lpstr>Strawman scheduler</vt:lpstr>
      <vt:lpstr>Even straw-ier man</vt:lpstr>
      <vt:lpstr>O(1) scheduler</vt:lpstr>
      <vt:lpstr>O(1) Bookkeeping</vt:lpstr>
      <vt:lpstr>O(1) Data Structures</vt:lpstr>
      <vt:lpstr>O(1) Intuition</vt:lpstr>
      <vt:lpstr>O(1) Example</vt:lpstr>
      <vt:lpstr>What now?</vt:lpstr>
      <vt:lpstr>Blocked Tasks</vt:lpstr>
      <vt:lpstr>Blocking Example</vt:lpstr>
      <vt:lpstr>Blocked Tasks, cont.</vt:lpstr>
      <vt:lpstr>Time slice tracking</vt:lpstr>
      <vt:lpstr>More on priorities</vt:lpstr>
      <vt:lpstr>Base time slice</vt:lpstr>
      <vt:lpstr>Goal: Responsive UIs</vt:lpstr>
      <vt:lpstr>Idea: Infer from sleep time</vt:lpstr>
      <vt:lpstr>Dynamic priority</vt:lpstr>
      <vt:lpstr>Dynamic Priority in O(1) Scheduler</vt:lpstr>
      <vt:lpstr>Average load</vt:lpstr>
      <vt:lpstr>Setting priorities</vt:lpstr>
      <vt:lpstr>yield()</vt:lpstr>
      <vt:lpstr>How about a “better” scheduler?</vt:lpstr>
      <vt:lpstr>Fair Scheduling</vt:lpstr>
      <vt:lpstr>If you thought O(1) was a hack…</vt:lpstr>
      <vt:lpstr>CFS idea</vt:lpstr>
      <vt:lpstr>CFS Example</vt:lpstr>
      <vt:lpstr>CFS Example</vt:lpstr>
      <vt:lpstr>But lists are inefficient</vt:lpstr>
      <vt:lpstr>Details</vt:lpstr>
      <vt:lpstr>More details</vt:lpstr>
      <vt:lpstr>CFS Example (more realistic)</vt:lpstr>
      <vt:lpstr>Forking Processes/Threads</vt:lpstr>
      <vt:lpstr>What happened to priorities?</vt:lpstr>
      <vt:lpstr>Interactive latency</vt:lpstr>
      <vt:lpstr>GUI program strategy</vt:lpstr>
      <vt:lpstr>Recap: Ticks galore!</vt:lpstr>
      <vt:lpstr>CFS Summary</vt:lpstr>
      <vt:lpstr>Other refinements</vt:lpstr>
      <vt:lpstr>Real-time scheduling</vt:lpstr>
      <vt:lpstr>Strawman</vt:lpstr>
      <vt:lpstr>Hard problem</vt:lpstr>
      <vt:lpstr>Simple hack</vt:lpstr>
      <vt:lpstr>Next issue: Kernel time</vt:lpstr>
      <vt:lpstr>Timeslices + syscalls</vt:lpstr>
      <vt:lpstr>Idea: Kernel Preemption</vt:lpstr>
      <vt:lpstr>Kernel Preemption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Architecture What is it, and how is it related to Computer Science anyway?</dc:title>
  <dc:creator>mike</dc:creator>
  <cp:lastModifiedBy>mike</cp:lastModifiedBy>
  <cp:revision>563</cp:revision>
  <cp:lastPrinted>2013-10-02T17:35:11Z</cp:lastPrinted>
  <dcterms:created xsi:type="dcterms:W3CDTF">2012-09-21T01:57:31Z</dcterms:created>
  <dcterms:modified xsi:type="dcterms:W3CDTF">2017-10-22T02:01:44Z</dcterms:modified>
</cp:coreProperties>
</file>