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1484" r:id="rId2"/>
    <p:sldId id="747" r:id="rId3"/>
    <p:sldId id="748" r:id="rId4"/>
    <p:sldId id="749" r:id="rId5"/>
    <p:sldId id="751" r:id="rId6"/>
    <p:sldId id="752" r:id="rId7"/>
    <p:sldId id="753" r:id="rId8"/>
    <p:sldId id="754" r:id="rId9"/>
    <p:sldId id="755" r:id="rId10"/>
    <p:sldId id="757" r:id="rId11"/>
    <p:sldId id="758" r:id="rId12"/>
    <p:sldId id="767" r:id="rId13"/>
    <p:sldId id="768" r:id="rId14"/>
    <p:sldId id="769" r:id="rId15"/>
    <p:sldId id="771" r:id="rId16"/>
    <p:sldId id="773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1930"/>
    <a:srgbClr val="FFC000"/>
    <a:srgbClr val="C9E4CD"/>
    <a:srgbClr val="C9BDDA"/>
    <a:srgbClr val="33CCFF"/>
    <a:srgbClr val="0984FF"/>
    <a:srgbClr val="FF2D96"/>
    <a:srgbClr val="3F9FFF"/>
    <a:srgbClr val="FF57AB"/>
    <a:srgbClr val="EA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6" autoAdjust="0"/>
    <p:restoredTop sz="91750" autoAdjust="0"/>
  </p:normalViewPr>
  <p:slideViewPr>
    <p:cSldViewPr>
      <p:cViewPr varScale="1">
        <p:scale>
          <a:sx n="106" d="100"/>
          <a:sy n="106" d="100"/>
        </p:scale>
        <p:origin x="19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1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00BFCF-8F27-4775-A75C-FAB6C4D28C2C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0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3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E293-A605-4FB6-9BFC-110B60092B59}" type="datetime1">
              <a:rPr lang="en-US" smtClean="0"/>
              <a:t>10/21/2017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624E-B703-4FD1-89B0-4BBDDAA2E5FA}" type="datetime1">
              <a:rPr lang="en-US" smtClean="0"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542-AE06-4C22-8922-A52DAB7C0A18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2C17-8E26-4297-8EF6-491A00043300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C52E-63A8-4C84-9985-03270A252F3E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0DCD-AEB6-47FF-8022-A003B67B26F8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2E53-FA9B-4592-910E-AF50CEE7CAED}" type="datetime1">
              <a:rPr lang="en-US" smtClean="0"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D406-D19D-4426-AAEA-B8904E4F75C8}" type="datetime1">
              <a:rPr lang="en-US" smtClean="0"/>
              <a:t>10/21/2017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B565-D14C-4122-9DA2-8BCD3E50E6CA}" type="datetime1">
              <a:rPr lang="en-US" smtClean="0"/>
              <a:t>10/21/2017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1F38A-A0C5-4944-A8AC-9E6300EA4FE0}" type="datetime1">
              <a:rPr lang="en-US" smtClean="0"/>
              <a:t>10/21/2017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D424-CC18-4C42-AC38-60EB9755B660}" type="datetime1">
              <a:rPr lang="en-US" smtClean="0"/>
              <a:t>10/21/2017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023F-8602-4CFA-9BC0-C9D43827CD07}" type="datetime1">
              <a:rPr lang="en-US" smtClean="0"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52BC-1BC7-497F-AC4E-CCEFFAAA6529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7" descr="PPTbackground_Red.jpg"/>
          <p:cNvPicPr>
            <a:picLocks noChangeAspect="1"/>
          </p:cNvPicPr>
          <p:nvPr/>
        </p:nvPicPr>
        <p:blipFill>
          <a:blip r:embed="rId14" cstate="print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4" descr="SBU horz_2clr_cmyk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18137"/>
            <a:ext cx="2311425" cy="39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Connector 19"/>
          <p:cNvCxnSpPr/>
          <p:nvPr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A7193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/>
        </p:nvSpPr>
        <p:spPr>
          <a:xfrm>
            <a:off x="5868144" y="116632"/>
            <a:ext cx="327585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7193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CSE506: Operating Systems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A7193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rgbClr val="A71930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CSE 506:</a:t>
            </a:r>
            <a:br>
              <a:rPr lang="en-US" sz="5400" b="1" dirty="0" smtClean="0"/>
            </a:br>
            <a:r>
              <a:rPr lang="en-US" sz="5400" b="1" dirty="0" smtClean="0"/>
              <a:t>Operating Systems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Physical Page Reclamation</a:t>
            </a:r>
          </a:p>
        </p:txBody>
      </p:sp>
    </p:spTree>
    <p:extLst>
      <p:ext uri="{BB962C8B-B14F-4D97-AF65-F5344CB8AC3E}">
        <p14:creationId xmlns:p14="http://schemas.microsoft.com/office/powerpoint/2010/main" val="421579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Anonymous Page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page descriptor:</a:t>
            </a:r>
          </a:p>
          <a:p>
            <a:pPr lvl="1"/>
            <a:r>
              <a:rPr lang="en-US" dirty="0" smtClean="0"/>
              <a:t>Look at _</a:t>
            </a:r>
            <a:r>
              <a:rPr lang="en-US" dirty="0" err="1" smtClean="0"/>
              <a:t>mapcount</a:t>
            </a:r>
            <a:r>
              <a:rPr lang="en-US" dirty="0" smtClean="0"/>
              <a:t> to see how many mappings.  If 0+:</a:t>
            </a:r>
          </a:p>
          <a:p>
            <a:pPr lvl="2"/>
            <a:r>
              <a:rPr lang="en-US" dirty="0" smtClean="0"/>
              <a:t>Read mapping to get pointer to the </a:t>
            </a:r>
            <a:r>
              <a:rPr lang="en-US" dirty="0" err="1" smtClean="0"/>
              <a:t>anon_vma</a:t>
            </a:r>
            <a:endParaRPr lang="en-US" dirty="0" smtClean="0"/>
          </a:p>
          <a:p>
            <a:r>
              <a:rPr lang="en-US" dirty="0" smtClean="0"/>
              <a:t>Iterate over VMAs on the </a:t>
            </a:r>
            <a:r>
              <a:rPr lang="en-US" dirty="0" err="1" smtClean="0"/>
              <a:t>anon_vma</a:t>
            </a:r>
            <a:r>
              <a:rPr lang="en-US" dirty="0" smtClean="0"/>
              <a:t> list</a:t>
            </a:r>
          </a:p>
          <a:p>
            <a:pPr lvl="1"/>
            <a:r>
              <a:rPr lang="en-US" dirty="0" smtClean="0"/>
              <a:t>Linear scan of page table entries for each VMA</a:t>
            </a:r>
          </a:p>
          <a:p>
            <a:pPr lvl="2"/>
            <a:r>
              <a:rPr lang="en-US" dirty="0" smtClean="0"/>
              <a:t>VMA -&gt; mm -&gt; </a:t>
            </a:r>
            <a:r>
              <a:rPr lang="en-US" dirty="0" err="1" smtClean="0"/>
              <a:t>pgdir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4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500" y="5680320"/>
            <a:ext cx="8000999" cy="339480"/>
          </a:xfrm>
          <a:prstGeom prst="rect">
            <a:avLst/>
          </a:prstGeom>
          <a:noFill/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46935" y="6015804"/>
            <a:ext cx="2454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Physical memory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52261" y="2598699"/>
            <a:ext cx="1481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Process 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071966" y="2581538"/>
            <a:ext cx="1481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Process B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71500" y="4236736"/>
            <a:ext cx="2586634" cy="339480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354831" y="4147664"/>
            <a:ext cx="2274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Virtual memory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5985866" y="4219396"/>
            <a:ext cx="2586634" cy="339480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033487" y="5680320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491174" y="4236736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549986" y="4236736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13" idx="2"/>
          </p:cNvCxnSpPr>
          <p:nvPr/>
        </p:nvCxnSpPr>
        <p:spPr>
          <a:xfrm>
            <a:off x="1679976" y="4572220"/>
            <a:ext cx="2353511" cy="1108100"/>
          </a:xfrm>
          <a:prstGeom prst="straightConnector1">
            <a:avLst/>
          </a:prstGeom>
          <a:ln w="28575" cmpd="sng">
            <a:solidFill>
              <a:srgbClr val="615D9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2"/>
          </p:cNvCxnSpPr>
          <p:nvPr/>
        </p:nvCxnSpPr>
        <p:spPr>
          <a:xfrm flipH="1">
            <a:off x="4411090" y="4572220"/>
            <a:ext cx="3327698" cy="1120643"/>
          </a:xfrm>
          <a:prstGeom prst="straightConnector1">
            <a:avLst/>
          </a:prstGeom>
          <a:ln w="38100" cmpd="sng">
            <a:solidFill>
              <a:srgbClr val="615D9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20579779">
            <a:off x="5610434" y="4986508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Page Tables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 rot="1419852">
            <a:off x="1679976" y="4904712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Page Tables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571501" y="2186364"/>
            <a:ext cx="8000999" cy="339480"/>
          </a:xfrm>
          <a:prstGeom prst="rect">
            <a:avLst/>
          </a:prstGeom>
          <a:noFill/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033487" y="2169457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691283" y="1690631"/>
            <a:ext cx="3439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Physical page descriptors</a:t>
            </a:r>
            <a:endParaRPr lang="en-US" sz="2400" dirty="0"/>
          </a:p>
        </p:txBody>
      </p:sp>
      <p:sp>
        <p:nvSpPr>
          <p:cNvPr id="24" name="Trapezoid 23"/>
          <p:cNvSpPr/>
          <p:nvPr/>
        </p:nvSpPr>
        <p:spPr>
          <a:xfrm>
            <a:off x="1235791" y="3111847"/>
            <a:ext cx="944007" cy="566569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vma</a:t>
            </a:r>
            <a:endParaRPr lang="en-US" sz="2400" dirty="0"/>
          </a:p>
        </p:txBody>
      </p:sp>
      <p:cxnSp>
        <p:nvCxnSpPr>
          <p:cNvPr id="25" name="Straight Arrow Connector 24"/>
          <p:cNvCxnSpPr>
            <a:stCxn id="24" idx="2"/>
          </p:cNvCxnSpPr>
          <p:nvPr/>
        </p:nvCxnSpPr>
        <p:spPr>
          <a:xfrm flipH="1">
            <a:off x="1491177" y="3678416"/>
            <a:ext cx="216618" cy="5409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2"/>
            <a:endCxn id="8" idx="0"/>
          </p:cNvCxnSpPr>
          <p:nvPr/>
        </p:nvCxnSpPr>
        <p:spPr>
          <a:xfrm>
            <a:off x="1707795" y="3678416"/>
            <a:ext cx="157022" cy="5583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rapezoid 43"/>
          <p:cNvSpPr/>
          <p:nvPr/>
        </p:nvSpPr>
        <p:spPr>
          <a:xfrm>
            <a:off x="7266784" y="3111847"/>
            <a:ext cx="944007" cy="566569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vma</a:t>
            </a:r>
            <a:endParaRPr lang="en-US" sz="2400" dirty="0"/>
          </a:p>
        </p:txBody>
      </p:sp>
      <p:cxnSp>
        <p:nvCxnSpPr>
          <p:cNvPr id="45" name="Straight Arrow Connector 44"/>
          <p:cNvCxnSpPr>
            <a:stCxn id="44" idx="2"/>
          </p:cNvCxnSpPr>
          <p:nvPr/>
        </p:nvCxnSpPr>
        <p:spPr>
          <a:xfrm flipH="1">
            <a:off x="7522170" y="3678416"/>
            <a:ext cx="216618" cy="5409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4" idx="2"/>
          </p:cNvCxnSpPr>
          <p:nvPr/>
        </p:nvCxnSpPr>
        <p:spPr>
          <a:xfrm>
            <a:off x="7738788" y="3678416"/>
            <a:ext cx="157022" cy="5583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Hexagon 46"/>
          <p:cNvSpPr/>
          <p:nvPr/>
        </p:nvSpPr>
        <p:spPr>
          <a:xfrm>
            <a:off x="3707375" y="2867749"/>
            <a:ext cx="1407430" cy="932642"/>
          </a:xfrm>
          <a:prstGeom prst="hexagon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anon</a:t>
            </a:r>
          </a:p>
          <a:p>
            <a:pPr algn="ctr"/>
            <a:r>
              <a:rPr lang="en-US" sz="2400" dirty="0" err="1" smtClean="0"/>
              <a:t>vma</a:t>
            </a:r>
            <a:endParaRPr lang="en-US" sz="2400" dirty="0"/>
          </a:p>
        </p:txBody>
      </p:sp>
      <p:cxnSp>
        <p:nvCxnSpPr>
          <p:cNvPr id="49" name="Straight Arrow Connector 48"/>
          <p:cNvCxnSpPr>
            <a:stCxn id="22" idx="2"/>
          </p:cNvCxnSpPr>
          <p:nvPr/>
        </p:nvCxnSpPr>
        <p:spPr>
          <a:xfrm>
            <a:off x="4222289" y="2504941"/>
            <a:ext cx="188801" cy="379969"/>
          </a:xfrm>
          <a:prstGeom prst="straightConnector1">
            <a:avLst/>
          </a:prstGeom>
          <a:ln w="38100" cmpd="sng"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7" idx="3"/>
            <a:endCxn id="24" idx="3"/>
          </p:cNvCxnSpPr>
          <p:nvPr/>
        </p:nvCxnSpPr>
        <p:spPr>
          <a:xfrm flipH="1">
            <a:off x="2108977" y="3334070"/>
            <a:ext cx="1598398" cy="61062"/>
          </a:xfrm>
          <a:prstGeom prst="straightConnector1">
            <a:avLst/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Freeform 56"/>
          <p:cNvSpPr/>
          <p:nvPr/>
        </p:nvSpPr>
        <p:spPr>
          <a:xfrm>
            <a:off x="2111144" y="3431675"/>
            <a:ext cx="5226461" cy="623113"/>
          </a:xfrm>
          <a:custGeom>
            <a:avLst/>
            <a:gdLst>
              <a:gd name="connsiteX0" fmla="*/ 0 w 5217787"/>
              <a:gd name="connsiteY0" fmla="*/ 51484 h 654672"/>
              <a:gd name="connsiteX1" fmla="*/ 1287283 w 5217787"/>
              <a:gd name="connsiteY1" fmla="*/ 600638 h 654672"/>
              <a:gd name="connsiteX2" fmla="*/ 4050650 w 5217787"/>
              <a:gd name="connsiteY2" fmla="*/ 566316 h 654672"/>
              <a:gd name="connsiteX3" fmla="*/ 5217787 w 5217787"/>
              <a:gd name="connsiteY3" fmla="*/ 0 h 654672"/>
              <a:gd name="connsiteX4" fmla="*/ 5217787 w 5217787"/>
              <a:gd name="connsiteY4" fmla="*/ 0 h 65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17787" h="654672">
                <a:moveTo>
                  <a:pt x="0" y="51484"/>
                </a:moveTo>
                <a:cubicBezTo>
                  <a:pt x="306087" y="283158"/>
                  <a:pt x="612175" y="514833"/>
                  <a:pt x="1287283" y="600638"/>
                </a:cubicBezTo>
                <a:cubicBezTo>
                  <a:pt x="1962391" y="686443"/>
                  <a:pt x="3395566" y="666422"/>
                  <a:pt x="4050650" y="566316"/>
                </a:cubicBezTo>
                <a:cubicBezTo>
                  <a:pt x="4705734" y="466210"/>
                  <a:pt x="5217787" y="0"/>
                  <a:pt x="5217787" y="0"/>
                </a:cubicBezTo>
                <a:lnTo>
                  <a:pt x="5217787" y="0"/>
                </a:lnTo>
              </a:path>
            </a:pathLst>
          </a:custGeom>
          <a:ln w="38100" cmpd="sng">
            <a:solidFill>
              <a:schemeClr val="accent5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>
            <a:stCxn id="44" idx="1"/>
          </p:cNvCxnSpPr>
          <p:nvPr/>
        </p:nvCxnSpPr>
        <p:spPr>
          <a:xfrm flipH="1" flipV="1">
            <a:off x="5114805" y="3334070"/>
            <a:ext cx="2222800" cy="61062"/>
          </a:xfrm>
          <a:prstGeom prst="straightConnector1">
            <a:avLst/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ular Callout 2"/>
          <p:cNvSpPr/>
          <p:nvPr/>
        </p:nvSpPr>
        <p:spPr>
          <a:xfrm>
            <a:off x="300762" y="6015804"/>
            <a:ext cx="2857372" cy="652102"/>
          </a:xfrm>
          <a:prstGeom prst="wedgeRectCallout">
            <a:avLst>
              <a:gd name="adj1" fmla="val 77849"/>
              <a:gd name="adj2" fmla="val -73324"/>
            </a:avLst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Page 0x10000</a:t>
            </a:r>
          </a:p>
          <a:p>
            <a:pPr algn="ctr"/>
            <a:r>
              <a:rPr lang="en-US" sz="2200" dirty="0" smtClean="0"/>
              <a:t>Divide by 0x1000 (4k)</a:t>
            </a:r>
            <a:endParaRPr lang="en-US" sz="2200" dirty="0"/>
          </a:p>
        </p:txBody>
      </p:sp>
      <p:sp>
        <p:nvSpPr>
          <p:cNvPr id="32" name="Rectangular Callout 31"/>
          <p:cNvSpPr/>
          <p:nvPr/>
        </p:nvSpPr>
        <p:spPr>
          <a:xfrm>
            <a:off x="251290" y="434500"/>
            <a:ext cx="2789748" cy="1437193"/>
          </a:xfrm>
          <a:prstGeom prst="wedgeRectCallout">
            <a:avLst>
              <a:gd name="adj1" fmla="val 86261"/>
              <a:gd name="adj2" fmla="val 64949"/>
            </a:avLst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Page 0x10</a:t>
            </a:r>
          </a:p>
          <a:p>
            <a:pPr algn="ctr"/>
            <a:r>
              <a:rPr lang="en-US" sz="2200" dirty="0" smtClean="0"/>
              <a:t>_</a:t>
            </a:r>
            <a:r>
              <a:rPr lang="en-US" sz="2200" dirty="0" err="1" smtClean="0"/>
              <a:t>mapcount</a:t>
            </a:r>
            <a:r>
              <a:rPr lang="en-US" sz="2200" dirty="0" smtClean="0"/>
              <a:t>: 1</a:t>
            </a:r>
          </a:p>
          <a:p>
            <a:pPr algn="ctr"/>
            <a:r>
              <a:rPr lang="en-US" sz="2200" dirty="0" smtClean="0"/>
              <a:t>mapping: </a:t>
            </a:r>
            <a:br>
              <a:rPr lang="en-US" sz="2200" dirty="0" smtClean="0"/>
            </a:br>
            <a:r>
              <a:rPr lang="en-US" sz="2200" dirty="0" smtClean="0"/>
              <a:t>(anon </a:t>
            </a:r>
            <a:r>
              <a:rPr lang="en-US" sz="2200" dirty="0" err="1" smtClean="0"/>
              <a:t>vma</a:t>
            </a:r>
            <a:r>
              <a:rPr lang="en-US" sz="2200" dirty="0" smtClean="0"/>
              <a:t> + low bit)</a:t>
            </a:r>
            <a:endParaRPr lang="en-US" sz="2200" dirty="0"/>
          </a:p>
        </p:txBody>
      </p:sp>
      <p:sp>
        <p:nvSpPr>
          <p:cNvPr id="33" name="Rectangular Callout 32"/>
          <p:cNvSpPr/>
          <p:nvPr/>
        </p:nvSpPr>
        <p:spPr>
          <a:xfrm>
            <a:off x="914032" y="2361818"/>
            <a:ext cx="1805727" cy="681385"/>
          </a:xfrm>
          <a:prstGeom prst="wedgeRectCallout">
            <a:avLst>
              <a:gd name="adj1" fmla="val 79784"/>
              <a:gd name="adj2" fmla="val 84570"/>
            </a:avLst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/>
              <a:t>foreach</a:t>
            </a:r>
            <a:r>
              <a:rPr lang="en-US" sz="2200" dirty="0" smtClean="0"/>
              <a:t> </a:t>
            </a:r>
            <a:r>
              <a:rPr lang="en-US" sz="2200" dirty="0" err="1" smtClean="0"/>
              <a:t>vma</a:t>
            </a:r>
            <a:endParaRPr lang="en-US" sz="2200" dirty="0"/>
          </a:p>
        </p:txBody>
      </p:sp>
      <p:sp>
        <p:nvSpPr>
          <p:cNvPr id="34" name="Rectangular Callout 33"/>
          <p:cNvSpPr/>
          <p:nvPr/>
        </p:nvSpPr>
        <p:spPr>
          <a:xfrm>
            <a:off x="3707375" y="4147664"/>
            <a:ext cx="3026352" cy="798953"/>
          </a:xfrm>
          <a:prstGeom prst="wedgeRectCallout">
            <a:avLst>
              <a:gd name="adj1" fmla="val -90820"/>
              <a:gd name="adj2" fmla="val 42736"/>
            </a:avLst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Linear scan </a:t>
            </a:r>
            <a:br>
              <a:rPr lang="en-US" sz="2200" dirty="0" smtClean="0"/>
            </a:br>
            <a:r>
              <a:rPr lang="en-US" sz="2200" dirty="0" smtClean="0"/>
              <a:t>of page tables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92719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2" grpId="0" animBg="1"/>
      <p:bldP spid="33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Reclaiming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Until we run out of memory…</a:t>
            </a:r>
          </a:p>
          <a:p>
            <a:pPr lvl="1"/>
            <a:r>
              <a:rPr lang="en-US" dirty="0" smtClean="0"/>
              <a:t>Kernel caches and processes go wild allocating memory</a:t>
            </a:r>
          </a:p>
          <a:p>
            <a:r>
              <a:rPr lang="en-US" dirty="0" smtClean="0"/>
              <a:t>When we run out of memory…</a:t>
            </a:r>
          </a:p>
          <a:p>
            <a:pPr lvl="1"/>
            <a:r>
              <a:rPr lang="en-US" dirty="0" smtClean="0"/>
              <a:t>Kernel needs to reclaim physical pages for other uses</a:t>
            </a:r>
          </a:p>
          <a:p>
            <a:pPr lvl="1"/>
            <a:r>
              <a:rPr lang="en-US" dirty="0" smtClean="0"/>
              <a:t>Doesn’t necessarily mean we have zero free memory</a:t>
            </a:r>
          </a:p>
          <a:p>
            <a:pPr lvl="2"/>
            <a:r>
              <a:rPr lang="en-US" dirty="0" smtClean="0"/>
              <a:t>Maybe just below a “comfortable” level</a:t>
            </a:r>
          </a:p>
          <a:p>
            <a:r>
              <a:rPr lang="en-US" dirty="0" smtClean="0"/>
              <a:t>Where to get free pages?</a:t>
            </a:r>
          </a:p>
          <a:p>
            <a:pPr lvl="1"/>
            <a:r>
              <a:rPr lang="en-US" dirty="0" smtClean="0"/>
              <a:t>Goal: Minimal performance disruption</a:t>
            </a:r>
          </a:p>
          <a:p>
            <a:pPr lvl="2"/>
            <a:r>
              <a:rPr lang="en-US" dirty="0" smtClean="0"/>
              <a:t>Should work on phone, supercomputer, and everything in between</a:t>
            </a:r>
          </a:p>
        </p:txBody>
      </p:sp>
    </p:spTree>
    <p:extLst>
      <p:ext uri="{BB962C8B-B14F-4D97-AF65-F5344CB8AC3E}">
        <p14:creationId xmlns:p14="http://schemas.microsoft.com/office/powerpoint/2010/main" val="76440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Unreclaimable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Free pages (obviously)</a:t>
            </a:r>
          </a:p>
          <a:p>
            <a:pPr lvl="1"/>
            <a:r>
              <a:rPr lang="en-US" dirty="0" smtClean="0"/>
              <a:t>Pinned/wired pages</a:t>
            </a:r>
          </a:p>
          <a:p>
            <a:pPr lvl="1"/>
            <a:r>
              <a:rPr lang="en-US" dirty="0" smtClean="0"/>
              <a:t>Locked pages</a:t>
            </a:r>
          </a:p>
          <a:p>
            <a:r>
              <a:rPr lang="en-US" dirty="0" smtClean="0"/>
              <a:t>Swappable: anonymous pages</a:t>
            </a:r>
          </a:p>
          <a:p>
            <a:r>
              <a:rPr lang="en-US" dirty="0" smtClean="0"/>
              <a:t>Dirty Cache: data waiting to be written to disk</a:t>
            </a:r>
          </a:p>
          <a:p>
            <a:r>
              <a:rPr lang="en-US" dirty="0" smtClean="0"/>
              <a:t>Clean Cache: contents of disk reads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36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 harmless pages first</a:t>
            </a:r>
          </a:p>
          <a:p>
            <a:pPr lvl="1"/>
            <a:r>
              <a:rPr lang="en-US" dirty="0"/>
              <a:t>Consider dropping clean disk </a:t>
            </a:r>
            <a:r>
              <a:rPr lang="en-US" dirty="0" smtClean="0"/>
              <a:t>cache (can read </a:t>
            </a:r>
            <a:r>
              <a:rPr lang="en-US" dirty="0"/>
              <a:t>it </a:t>
            </a:r>
            <a:r>
              <a:rPr lang="en-US" dirty="0" smtClean="0"/>
              <a:t>again)</a:t>
            </a:r>
            <a:endParaRPr lang="en-US" dirty="0"/>
          </a:p>
          <a:p>
            <a:pPr lvl="1"/>
            <a:r>
              <a:rPr lang="en-US" dirty="0" smtClean="0"/>
              <a:t>Steal </a:t>
            </a:r>
            <a:r>
              <a:rPr lang="en-US" dirty="0"/>
              <a:t>pages from user programs</a:t>
            </a:r>
          </a:p>
          <a:p>
            <a:pPr lvl="2"/>
            <a:r>
              <a:rPr lang="en-US" dirty="0"/>
              <a:t>Especially those that haven’t been used </a:t>
            </a:r>
            <a:r>
              <a:rPr lang="en-US" dirty="0" smtClean="0"/>
              <a:t>recently</a:t>
            </a:r>
          </a:p>
          <a:p>
            <a:pPr lvl="2"/>
            <a:r>
              <a:rPr lang="en-US" dirty="0" smtClean="0"/>
              <a:t>Must save them to disk in case they are needed again</a:t>
            </a:r>
            <a:endParaRPr lang="en-US" dirty="0"/>
          </a:p>
          <a:p>
            <a:pPr lvl="1"/>
            <a:r>
              <a:rPr lang="en-US" dirty="0" smtClean="0"/>
              <a:t>Consider dropping dirty disk cache</a:t>
            </a:r>
          </a:p>
          <a:p>
            <a:pPr lvl="2"/>
            <a:r>
              <a:rPr lang="en-US" dirty="0" smtClean="0"/>
              <a:t>But have to write it out to disk first</a:t>
            </a:r>
          </a:p>
          <a:p>
            <a:pPr lvl="2"/>
            <a:r>
              <a:rPr lang="en-US" dirty="0" smtClean="0"/>
              <a:t>Doable, but not preferable</a:t>
            </a:r>
          </a:p>
          <a:p>
            <a:r>
              <a:rPr lang="en-US" dirty="0" smtClean="0"/>
              <a:t>When reclaiming page, remove all references at once</a:t>
            </a:r>
          </a:p>
          <a:p>
            <a:pPr lvl="1"/>
            <a:r>
              <a:rPr lang="en-US" dirty="0" smtClean="0"/>
              <a:t>Removing one reference is a waste of time</a:t>
            </a:r>
          </a:p>
          <a:p>
            <a:pPr lvl="1"/>
            <a:r>
              <a:rPr lang="en-US" dirty="0" smtClean="0"/>
              <a:t>Consider removing entire object (needs extra linked list)</a:t>
            </a:r>
          </a:p>
        </p:txBody>
      </p:sp>
    </p:spTree>
    <p:extLst>
      <p:ext uri="{BB962C8B-B14F-4D97-AF65-F5344CB8AC3E}">
        <p14:creationId xmlns:p14="http://schemas.microsoft.com/office/powerpoint/2010/main" val="195878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Candidates to Reclaim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reclaiming pages not used </a:t>
            </a:r>
            <a:r>
              <a:rPr lang="en-US" dirty="0" smtClean="0"/>
              <a:t>for </a:t>
            </a:r>
            <a:r>
              <a:rPr lang="en-US" dirty="0"/>
              <a:t>a while</a:t>
            </a:r>
          </a:p>
          <a:p>
            <a:pPr lvl="1"/>
            <a:r>
              <a:rPr lang="en-US" dirty="0" smtClean="0"/>
              <a:t>All pages are on one of 2 LRU lists: active or inactive</a:t>
            </a:r>
          </a:p>
          <a:p>
            <a:pPr lvl="1"/>
            <a:r>
              <a:rPr lang="en-US" dirty="0" smtClean="0"/>
              <a:t>Access causes page to move to the active list</a:t>
            </a:r>
          </a:p>
          <a:p>
            <a:pPr lvl="1"/>
            <a:r>
              <a:rPr lang="en-US" dirty="0" smtClean="0"/>
              <a:t>If page not accessed for a while, moves to the inactive list</a:t>
            </a:r>
          </a:p>
          <a:p>
            <a:r>
              <a:rPr lang="en-US" dirty="0" smtClean="0"/>
              <a:t>How to know when an inactive page is accessed?</a:t>
            </a:r>
          </a:p>
          <a:p>
            <a:pPr lvl="1"/>
            <a:r>
              <a:rPr lang="en-US" dirty="0" smtClean="0"/>
              <a:t>Remove PTE_P bit</a:t>
            </a:r>
          </a:p>
          <a:p>
            <a:pPr lvl="2"/>
            <a:r>
              <a:rPr lang="en-US" dirty="0" smtClean="0"/>
              <a:t>Page fault is cheap compared to paging </a:t>
            </a:r>
            <a:r>
              <a:rPr lang="en-US" smtClean="0"/>
              <a:t>out active page</a:t>
            </a:r>
            <a:endParaRPr lang="en-US" dirty="0" smtClean="0"/>
          </a:p>
          <a:p>
            <a:r>
              <a:rPr lang="en-US" dirty="0" smtClean="0"/>
              <a:t>How to know when page isn’t accessed for a while?</a:t>
            </a:r>
          </a:p>
          <a:p>
            <a:pPr lvl="1"/>
            <a:r>
              <a:rPr lang="en-US" dirty="0" smtClean="0"/>
              <a:t>Would page fault too often on false candidates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PTE_Accessed</a:t>
            </a:r>
            <a:r>
              <a:rPr lang="en-US" dirty="0" smtClean="0"/>
              <a:t> bit</a:t>
            </a:r>
            <a:r>
              <a:rPr lang="en-US" dirty="0"/>
              <a:t> </a:t>
            </a:r>
            <a:r>
              <a:rPr lang="en-US" dirty="0" smtClean="0"/>
              <a:t>(e.g., clock algorithm)</a:t>
            </a:r>
          </a:p>
        </p:txBody>
      </p:sp>
    </p:spTree>
    <p:extLst>
      <p:ext uri="{BB962C8B-B14F-4D97-AF65-F5344CB8AC3E}">
        <p14:creationId xmlns:p14="http://schemas.microsoft.com/office/powerpoint/2010/main" val="39786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Kernel keeps a heuristic “target” of page ratios</a:t>
            </a:r>
          </a:p>
          <a:p>
            <a:pPr lvl="1"/>
            <a:r>
              <a:rPr lang="en-US" dirty="0" err="1" smtClean="0"/>
              <a:t>Free+Zeroed</a:t>
            </a:r>
            <a:r>
              <a:rPr lang="en-US" dirty="0" smtClean="0"/>
              <a:t>, Free, Cached, Active, Inactive, …</a:t>
            </a:r>
          </a:p>
          <a:p>
            <a:pPr lvl="1"/>
            <a:r>
              <a:rPr lang="en-US" dirty="0" smtClean="0"/>
              <a:t>Makes a best effort to maintain that target</a:t>
            </a:r>
          </a:p>
          <a:p>
            <a:pPr lvl="2"/>
            <a:r>
              <a:rPr lang="en-US" dirty="0" smtClean="0"/>
              <a:t>Can fail</a:t>
            </a:r>
          </a:p>
          <a:p>
            <a:pPr lvl="3"/>
            <a:r>
              <a:rPr lang="en-US" dirty="0" smtClean="0"/>
              <a:t>Miserably</a:t>
            </a:r>
          </a:p>
          <a:p>
            <a:r>
              <a:rPr lang="en-US" dirty="0" smtClean="0"/>
              <a:t>Kernel gets worried when allocations start failing</a:t>
            </a:r>
          </a:p>
          <a:p>
            <a:pPr lvl="1"/>
            <a:r>
              <a:rPr lang="en-US" dirty="0" smtClean="0"/>
              <a:t>Some allocations simply can’t fail</a:t>
            </a:r>
          </a:p>
          <a:p>
            <a:pPr lvl="2"/>
            <a:r>
              <a:rPr lang="en-US" dirty="0" smtClean="0"/>
              <a:t>Kernel panic if they do</a:t>
            </a:r>
          </a:p>
          <a:p>
            <a:pPr lvl="1"/>
            <a:r>
              <a:rPr lang="en-US" dirty="0" smtClean="0"/>
              <a:t>Some allocations can fail</a:t>
            </a:r>
          </a:p>
          <a:p>
            <a:pPr lvl="2"/>
            <a:r>
              <a:rPr lang="en-US" dirty="0" smtClean="0"/>
              <a:t>User process called </a:t>
            </a:r>
            <a:r>
              <a:rPr lang="en-US" dirty="0" err="1" smtClean="0"/>
              <a:t>malloc</a:t>
            </a:r>
            <a:r>
              <a:rPr lang="en-US" dirty="0" smtClean="0"/>
              <a:t>()</a:t>
            </a:r>
          </a:p>
          <a:p>
            <a:r>
              <a:rPr lang="en-US" dirty="0" smtClean="0"/>
              <a:t>If things get bad, OOM kill processes?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5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 to PA, PA to 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Saw how virtual addresses translate to physical</a:t>
            </a:r>
          </a:p>
          <a:p>
            <a:pPr lvl="1"/>
            <a:r>
              <a:rPr lang="en-US" dirty="0" smtClean="0"/>
              <a:t>Where is address 0x1000 in process 100?</a:t>
            </a:r>
          </a:p>
          <a:p>
            <a:r>
              <a:rPr lang="en-US" dirty="0" smtClean="0"/>
              <a:t>How to do the reverse?</a:t>
            </a:r>
          </a:p>
          <a:p>
            <a:pPr lvl="1"/>
            <a:r>
              <a:rPr lang="en-US" dirty="0" smtClean="0"/>
              <a:t>Given physical page X, what has a reference to it?</a:t>
            </a:r>
          </a:p>
          <a:p>
            <a:pPr lvl="1"/>
            <a:r>
              <a:rPr lang="en-US" dirty="0" smtClean="0"/>
              <a:t>Why would you want to know?</a:t>
            </a:r>
          </a:p>
        </p:txBody>
      </p:sp>
    </p:spTree>
    <p:extLst>
      <p:ext uri="{BB962C8B-B14F-4D97-AF65-F5344CB8AC3E}">
        <p14:creationId xmlns:p14="http://schemas.microsoft.com/office/powerpoint/2010/main" val="2928340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Motivation: Paging / Swapping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</a:t>
            </a:r>
            <a:r>
              <a:rPr lang="en-US" dirty="0" err="1" smtClean="0"/>
              <a:t>OSes</a:t>
            </a:r>
            <a:r>
              <a:rPr lang="en-US" dirty="0" smtClean="0"/>
              <a:t> allow memory </a:t>
            </a:r>
            <a:r>
              <a:rPr lang="en-US" b="1" i="1" dirty="0" smtClean="0"/>
              <a:t>overcommit</a:t>
            </a:r>
          </a:p>
          <a:p>
            <a:pPr lvl="1"/>
            <a:r>
              <a:rPr lang="en-US" dirty="0" smtClean="0"/>
              <a:t>Allocate more virtual memory than physical memory</a:t>
            </a:r>
          </a:p>
          <a:p>
            <a:r>
              <a:rPr lang="en-US" dirty="0" smtClean="0"/>
              <a:t>How does this work?</a:t>
            </a:r>
          </a:p>
          <a:p>
            <a:pPr lvl="1"/>
            <a:r>
              <a:rPr lang="en-US" dirty="0" smtClean="0"/>
              <a:t>Physical pages allocated on demand only</a:t>
            </a:r>
          </a:p>
          <a:p>
            <a:pPr lvl="1"/>
            <a:r>
              <a:rPr lang="en-US" dirty="0" smtClean="0"/>
              <a:t>If free space is low…</a:t>
            </a:r>
          </a:p>
          <a:p>
            <a:pPr lvl="2"/>
            <a:r>
              <a:rPr lang="en-US" dirty="0" smtClean="0"/>
              <a:t>OS frees some </a:t>
            </a:r>
            <a:r>
              <a:rPr lang="en-US" dirty="0" smtClean="0"/>
              <a:t>non-critical </a:t>
            </a:r>
            <a:r>
              <a:rPr lang="en-US" dirty="0" smtClean="0"/>
              <a:t>pages (e.g., cache)</a:t>
            </a:r>
          </a:p>
          <a:p>
            <a:pPr lvl="2"/>
            <a:r>
              <a:rPr lang="en-US" dirty="0" smtClean="0"/>
              <a:t>Worst case, page some stuff out to disk</a:t>
            </a:r>
          </a:p>
        </p:txBody>
      </p:sp>
    </p:spTree>
    <p:extLst>
      <p:ext uri="{BB962C8B-B14F-4D97-AF65-F5344CB8AC3E}">
        <p14:creationId xmlns:p14="http://schemas.microsoft.com/office/powerpoint/2010/main" val="358647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Paging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swap a page out…</a:t>
            </a:r>
          </a:p>
          <a:p>
            <a:pPr lvl="1"/>
            <a:r>
              <a:rPr lang="en-US" dirty="0" smtClean="0"/>
              <a:t>Save contents of page to disk</a:t>
            </a:r>
          </a:p>
          <a:p>
            <a:pPr lvl="1"/>
            <a:r>
              <a:rPr lang="en-US" dirty="0" smtClean="0"/>
              <a:t>What to do with page table entries pointing to it?</a:t>
            </a:r>
          </a:p>
          <a:p>
            <a:pPr lvl="2"/>
            <a:r>
              <a:rPr lang="en-US" dirty="0" smtClean="0"/>
              <a:t>Clear the PTE_P bit</a:t>
            </a:r>
          </a:p>
          <a:p>
            <a:r>
              <a:rPr lang="en-US" dirty="0" smtClean="0"/>
              <a:t>If we get a page fault for a swapped page…</a:t>
            </a:r>
          </a:p>
          <a:p>
            <a:pPr lvl="1"/>
            <a:r>
              <a:rPr lang="en-US" dirty="0" smtClean="0"/>
              <a:t>Allocate a new physical page</a:t>
            </a:r>
          </a:p>
          <a:p>
            <a:pPr lvl="2"/>
            <a:r>
              <a:rPr lang="en-US" dirty="0" smtClean="0"/>
              <a:t>Read contents of page from disk</a:t>
            </a:r>
          </a:p>
          <a:p>
            <a:pPr lvl="1"/>
            <a:r>
              <a:rPr lang="en-US" dirty="0" smtClean="0"/>
              <a:t>Re-map the new page (with old contents)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46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Shared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VMA represents a region of virtual address space</a:t>
            </a:r>
          </a:p>
          <a:p>
            <a:pPr lvl="1"/>
            <a:r>
              <a:rPr lang="en-US" dirty="0" smtClean="0"/>
              <a:t>VMA is private to a process</a:t>
            </a:r>
          </a:p>
          <a:p>
            <a:r>
              <a:rPr lang="en-US" dirty="0" smtClean="0"/>
              <a:t>Physical pages can be shared</a:t>
            </a:r>
          </a:p>
          <a:p>
            <a:pPr lvl="1"/>
            <a:r>
              <a:rPr lang="en-US" dirty="0" smtClean="0"/>
              <a:t>Files loaded from disk, opened by multiple processes</a:t>
            </a:r>
          </a:p>
          <a:p>
            <a:pPr lvl="2"/>
            <a:r>
              <a:rPr lang="en-US" dirty="0" smtClean="0"/>
              <a:t>Most commonly, shared libraries (libc.so)</a:t>
            </a:r>
          </a:p>
          <a:p>
            <a:pPr lvl="1"/>
            <a:r>
              <a:rPr lang="en-US" dirty="0" smtClean="0"/>
              <a:t>Anonymous pages are shared too</a:t>
            </a:r>
          </a:p>
          <a:p>
            <a:pPr lvl="2"/>
            <a:r>
              <a:rPr lang="en-US" dirty="0" smtClean="0"/>
              <a:t>Remember COW fork()?</a:t>
            </a:r>
          </a:p>
        </p:txBody>
      </p:sp>
    </p:spTree>
    <p:extLst>
      <p:ext uri="{BB962C8B-B14F-4D97-AF65-F5344CB8AC3E}">
        <p14:creationId xmlns:p14="http://schemas.microsoft.com/office/powerpoint/2010/main" val="252326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Anonymous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Mapping anonymous memory creates VMA</a:t>
            </a:r>
          </a:p>
          <a:p>
            <a:pPr lvl="1"/>
            <a:r>
              <a:rPr lang="en-US" dirty="0" smtClean="0"/>
              <a:t>Pages are allocated on demand</a:t>
            </a:r>
          </a:p>
          <a:p>
            <a:r>
              <a:rPr lang="en-US" dirty="0" smtClean="0"/>
              <a:t>Keep track of VMAs that reference this page in list</a:t>
            </a:r>
          </a:p>
          <a:p>
            <a:pPr lvl="1"/>
            <a:r>
              <a:rPr lang="en-US" dirty="0" smtClean="0"/>
              <a:t>List linked from page descriptor</a:t>
            </a:r>
          </a:p>
          <a:p>
            <a:pPr lvl="2"/>
            <a:r>
              <a:rPr lang="en-US" dirty="0" smtClean="0"/>
              <a:t>Along-side the -&gt;next pointer used when page was free</a:t>
            </a:r>
          </a:p>
          <a:p>
            <a:r>
              <a:rPr lang="en-US" dirty="0" smtClean="0"/>
              <a:t>Linux creates extra structure </a:t>
            </a:r>
            <a:r>
              <a:rPr lang="en-US" b="1" i="1" dirty="0" err="1" smtClean="0"/>
              <a:t>anon_vma</a:t>
            </a:r>
            <a:endParaRPr lang="en-US" b="1" i="1" dirty="0" smtClean="0"/>
          </a:p>
          <a:p>
            <a:pPr lvl="1"/>
            <a:r>
              <a:rPr lang="en-US" dirty="0" smtClean="0"/>
              <a:t>Newer versions create </a:t>
            </a:r>
            <a:r>
              <a:rPr lang="en-US" b="1" i="1" dirty="0" err="1" smtClean="0"/>
              <a:t>anon_vma_chain</a:t>
            </a:r>
            <a:endParaRPr lang="en-US" b="1" i="1" dirty="0" smtClean="0"/>
          </a:p>
          <a:p>
            <a:pPr lvl="1"/>
            <a:r>
              <a:rPr lang="en-US" dirty="0" smtClean="0"/>
              <a:t>Tradeoff between space/complexity and performance</a:t>
            </a:r>
          </a:p>
        </p:txBody>
      </p:sp>
    </p:spTree>
    <p:extLst>
      <p:ext uri="{BB962C8B-B14F-4D97-AF65-F5344CB8AC3E}">
        <p14:creationId xmlns:p14="http://schemas.microsoft.com/office/powerpoint/2010/main" val="14005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Linux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500" y="5402465"/>
            <a:ext cx="8000999" cy="339480"/>
          </a:xfrm>
          <a:prstGeom prst="rect">
            <a:avLst/>
          </a:prstGeom>
          <a:noFill/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46935" y="5737949"/>
            <a:ext cx="2454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Physical memory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52261" y="2320844"/>
            <a:ext cx="1481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Process 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245393" y="2320844"/>
            <a:ext cx="2553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Process B (forked)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71500" y="3958881"/>
            <a:ext cx="2586634" cy="339480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354831" y="3869809"/>
            <a:ext cx="2274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Virtual memory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5985866" y="3941541"/>
            <a:ext cx="2586634" cy="339480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033487" y="5402465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491174" y="3958881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549986" y="3958881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13" idx="2"/>
          </p:cNvCxnSpPr>
          <p:nvPr/>
        </p:nvCxnSpPr>
        <p:spPr>
          <a:xfrm>
            <a:off x="1679976" y="4294365"/>
            <a:ext cx="2353511" cy="1108100"/>
          </a:xfrm>
          <a:prstGeom prst="straightConnector1">
            <a:avLst/>
          </a:prstGeom>
          <a:ln w="28575" cmpd="sng">
            <a:solidFill>
              <a:srgbClr val="615D9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2"/>
          </p:cNvCxnSpPr>
          <p:nvPr/>
        </p:nvCxnSpPr>
        <p:spPr>
          <a:xfrm flipH="1">
            <a:off x="4411090" y="4294365"/>
            <a:ext cx="3327698" cy="1120643"/>
          </a:xfrm>
          <a:prstGeom prst="straightConnector1">
            <a:avLst/>
          </a:prstGeom>
          <a:ln w="38100" cmpd="sng">
            <a:solidFill>
              <a:srgbClr val="615D9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20579779">
            <a:off x="5610434" y="4708653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Page Tables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 rot="1419852">
            <a:off x="1679976" y="462685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Page Tables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571501" y="1908509"/>
            <a:ext cx="8000999" cy="339480"/>
          </a:xfrm>
          <a:prstGeom prst="rect">
            <a:avLst/>
          </a:prstGeom>
          <a:noFill/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033487" y="1891602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691283" y="1412776"/>
            <a:ext cx="3439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Physical page descriptors</a:t>
            </a:r>
            <a:endParaRPr lang="en-US" sz="2400" dirty="0"/>
          </a:p>
        </p:txBody>
      </p:sp>
      <p:sp>
        <p:nvSpPr>
          <p:cNvPr id="24" name="Trapezoid 23"/>
          <p:cNvSpPr/>
          <p:nvPr/>
        </p:nvSpPr>
        <p:spPr>
          <a:xfrm>
            <a:off x="1235791" y="2833992"/>
            <a:ext cx="944007" cy="566569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vma</a:t>
            </a:r>
            <a:endParaRPr lang="en-US" sz="2400" dirty="0"/>
          </a:p>
        </p:txBody>
      </p:sp>
      <p:cxnSp>
        <p:nvCxnSpPr>
          <p:cNvPr id="25" name="Straight Arrow Connector 24"/>
          <p:cNvCxnSpPr>
            <a:stCxn id="24" idx="2"/>
          </p:cNvCxnSpPr>
          <p:nvPr/>
        </p:nvCxnSpPr>
        <p:spPr>
          <a:xfrm flipH="1">
            <a:off x="1491177" y="3400561"/>
            <a:ext cx="216618" cy="5409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2"/>
            <a:endCxn id="8" idx="0"/>
          </p:cNvCxnSpPr>
          <p:nvPr/>
        </p:nvCxnSpPr>
        <p:spPr>
          <a:xfrm>
            <a:off x="1707795" y="3400561"/>
            <a:ext cx="157022" cy="5583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rapezoid 43"/>
          <p:cNvSpPr/>
          <p:nvPr/>
        </p:nvSpPr>
        <p:spPr>
          <a:xfrm>
            <a:off x="7266784" y="2833992"/>
            <a:ext cx="944007" cy="566569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vma</a:t>
            </a:r>
            <a:endParaRPr lang="en-US" sz="2400" dirty="0"/>
          </a:p>
        </p:txBody>
      </p:sp>
      <p:cxnSp>
        <p:nvCxnSpPr>
          <p:cNvPr id="45" name="Straight Arrow Connector 44"/>
          <p:cNvCxnSpPr>
            <a:stCxn id="44" idx="2"/>
          </p:cNvCxnSpPr>
          <p:nvPr/>
        </p:nvCxnSpPr>
        <p:spPr>
          <a:xfrm flipH="1">
            <a:off x="7522170" y="3400561"/>
            <a:ext cx="216618" cy="5409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4" idx="2"/>
          </p:cNvCxnSpPr>
          <p:nvPr/>
        </p:nvCxnSpPr>
        <p:spPr>
          <a:xfrm>
            <a:off x="7738788" y="3400561"/>
            <a:ext cx="157022" cy="5583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Hexagon 46"/>
          <p:cNvSpPr/>
          <p:nvPr/>
        </p:nvSpPr>
        <p:spPr>
          <a:xfrm>
            <a:off x="3707375" y="2589894"/>
            <a:ext cx="1407430" cy="932642"/>
          </a:xfrm>
          <a:prstGeom prst="hexagon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anon</a:t>
            </a:r>
          </a:p>
          <a:p>
            <a:pPr algn="ctr"/>
            <a:r>
              <a:rPr lang="en-US" sz="2400" dirty="0" err="1" smtClean="0"/>
              <a:t>vma</a:t>
            </a:r>
            <a:endParaRPr lang="en-US" sz="2400" dirty="0"/>
          </a:p>
        </p:txBody>
      </p:sp>
      <p:cxnSp>
        <p:nvCxnSpPr>
          <p:cNvPr id="49" name="Straight Arrow Connector 48"/>
          <p:cNvCxnSpPr>
            <a:stCxn id="22" idx="2"/>
          </p:cNvCxnSpPr>
          <p:nvPr/>
        </p:nvCxnSpPr>
        <p:spPr>
          <a:xfrm>
            <a:off x="4222289" y="2227086"/>
            <a:ext cx="188801" cy="379969"/>
          </a:xfrm>
          <a:prstGeom prst="straightConnector1">
            <a:avLst/>
          </a:prstGeom>
          <a:ln w="38100" cmpd="sng"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7" idx="3"/>
            <a:endCxn id="24" idx="3"/>
          </p:cNvCxnSpPr>
          <p:nvPr/>
        </p:nvCxnSpPr>
        <p:spPr>
          <a:xfrm flipH="1">
            <a:off x="2108977" y="3056215"/>
            <a:ext cx="1598398" cy="61062"/>
          </a:xfrm>
          <a:prstGeom prst="straightConnector1">
            <a:avLst/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Freeform 56"/>
          <p:cNvSpPr/>
          <p:nvPr/>
        </p:nvSpPr>
        <p:spPr>
          <a:xfrm>
            <a:off x="2111144" y="3153820"/>
            <a:ext cx="5226461" cy="623113"/>
          </a:xfrm>
          <a:custGeom>
            <a:avLst/>
            <a:gdLst>
              <a:gd name="connsiteX0" fmla="*/ 0 w 5217787"/>
              <a:gd name="connsiteY0" fmla="*/ 51484 h 654672"/>
              <a:gd name="connsiteX1" fmla="*/ 1287283 w 5217787"/>
              <a:gd name="connsiteY1" fmla="*/ 600638 h 654672"/>
              <a:gd name="connsiteX2" fmla="*/ 4050650 w 5217787"/>
              <a:gd name="connsiteY2" fmla="*/ 566316 h 654672"/>
              <a:gd name="connsiteX3" fmla="*/ 5217787 w 5217787"/>
              <a:gd name="connsiteY3" fmla="*/ 0 h 654672"/>
              <a:gd name="connsiteX4" fmla="*/ 5217787 w 5217787"/>
              <a:gd name="connsiteY4" fmla="*/ 0 h 65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17787" h="654672">
                <a:moveTo>
                  <a:pt x="0" y="51484"/>
                </a:moveTo>
                <a:cubicBezTo>
                  <a:pt x="306087" y="283158"/>
                  <a:pt x="612175" y="514833"/>
                  <a:pt x="1287283" y="600638"/>
                </a:cubicBezTo>
                <a:cubicBezTo>
                  <a:pt x="1962391" y="686443"/>
                  <a:pt x="3395566" y="666422"/>
                  <a:pt x="4050650" y="566316"/>
                </a:cubicBezTo>
                <a:cubicBezTo>
                  <a:pt x="4705734" y="466210"/>
                  <a:pt x="5217787" y="0"/>
                  <a:pt x="5217787" y="0"/>
                </a:cubicBezTo>
                <a:lnTo>
                  <a:pt x="5217787" y="0"/>
                </a:lnTo>
              </a:path>
            </a:pathLst>
          </a:custGeom>
          <a:ln w="38100" cmpd="sng">
            <a:solidFill>
              <a:schemeClr val="accent5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>
            <a:stCxn id="44" idx="1"/>
          </p:cNvCxnSpPr>
          <p:nvPr/>
        </p:nvCxnSpPr>
        <p:spPr>
          <a:xfrm flipH="1" flipV="1">
            <a:off x="5114805" y="3056215"/>
            <a:ext cx="2222800" cy="61062"/>
          </a:xfrm>
          <a:prstGeom prst="straightConnector1">
            <a:avLst/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00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1" grpId="0" animBg="1"/>
      <p:bldP spid="13" grpId="0" animBg="1"/>
      <p:bldP spid="14" grpId="0" animBg="1"/>
      <p:bldP spid="19" grpId="0"/>
      <p:bldP spid="20" grpId="0"/>
      <p:bldP spid="22" grpId="0" animBg="1"/>
      <p:bldP spid="44" grpId="1" animBg="1"/>
      <p:bldP spid="47" grpId="0" animBg="1"/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Linux Example (2nd Page)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500" y="5402465"/>
            <a:ext cx="8000999" cy="339480"/>
          </a:xfrm>
          <a:prstGeom prst="rect">
            <a:avLst/>
          </a:prstGeom>
          <a:noFill/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46935" y="5737949"/>
            <a:ext cx="2454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Physical memory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52261" y="2320844"/>
            <a:ext cx="1481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Process 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071966" y="2303683"/>
            <a:ext cx="1481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Process B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71500" y="3958881"/>
            <a:ext cx="2586634" cy="339480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354831" y="3869809"/>
            <a:ext cx="2274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Virtual memory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5985866" y="3941541"/>
            <a:ext cx="2586634" cy="339480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033487" y="5402465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491174" y="3958881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549986" y="3958881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13" idx="2"/>
          </p:cNvCxnSpPr>
          <p:nvPr/>
        </p:nvCxnSpPr>
        <p:spPr>
          <a:xfrm>
            <a:off x="1679976" y="4294365"/>
            <a:ext cx="2353511" cy="1108100"/>
          </a:xfrm>
          <a:prstGeom prst="straightConnector1">
            <a:avLst/>
          </a:prstGeom>
          <a:ln w="28575" cmpd="sng">
            <a:solidFill>
              <a:srgbClr val="615D9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2"/>
          </p:cNvCxnSpPr>
          <p:nvPr/>
        </p:nvCxnSpPr>
        <p:spPr>
          <a:xfrm flipH="1">
            <a:off x="4411090" y="4294365"/>
            <a:ext cx="3327698" cy="1120643"/>
          </a:xfrm>
          <a:prstGeom prst="straightConnector1">
            <a:avLst/>
          </a:prstGeom>
          <a:ln w="38100" cmpd="sng">
            <a:solidFill>
              <a:srgbClr val="615D9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20579779">
            <a:off x="5610434" y="4708653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Page Tables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 rot="1419852">
            <a:off x="1679976" y="462685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Page Tables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571501" y="1908509"/>
            <a:ext cx="8000999" cy="339480"/>
          </a:xfrm>
          <a:prstGeom prst="rect">
            <a:avLst/>
          </a:prstGeom>
          <a:noFill/>
          <a:ln w="254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033487" y="1891602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691283" y="1412776"/>
            <a:ext cx="3439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Physical page descriptors</a:t>
            </a:r>
            <a:endParaRPr lang="en-US" sz="2400" dirty="0"/>
          </a:p>
        </p:txBody>
      </p:sp>
      <p:sp>
        <p:nvSpPr>
          <p:cNvPr id="24" name="Trapezoid 23"/>
          <p:cNvSpPr/>
          <p:nvPr/>
        </p:nvSpPr>
        <p:spPr>
          <a:xfrm>
            <a:off x="1235791" y="2833992"/>
            <a:ext cx="944007" cy="566569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vma</a:t>
            </a:r>
            <a:endParaRPr lang="en-US" sz="2400" dirty="0"/>
          </a:p>
        </p:txBody>
      </p:sp>
      <p:cxnSp>
        <p:nvCxnSpPr>
          <p:cNvPr id="25" name="Straight Arrow Connector 24"/>
          <p:cNvCxnSpPr>
            <a:stCxn id="24" idx="2"/>
          </p:cNvCxnSpPr>
          <p:nvPr/>
        </p:nvCxnSpPr>
        <p:spPr>
          <a:xfrm flipH="1">
            <a:off x="1491177" y="3400561"/>
            <a:ext cx="216618" cy="5409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2"/>
          </p:cNvCxnSpPr>
          <p:nvPr/>
        </p:nvCxnSpPr>
        <p:spPr>
          <a:xfrm>
            <a:off x="1707795" y="3400561"/>
            <a:ext cx="542023" cy="552808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rapezoid 43"/>
          <p:cNvSpPr/>
          <p:nvPr/>
        </p:nvSpPr>
        <p:spPr>
          <a:xfrm>
            <a:off x="7266784" y="2833992"/>
            <a:ext cx="944007" cy="566569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vma</a:t>
            </a:r>
            <a:endParaRPr lang="en-US" sz="2400" dirty="0"/>
          </a:p>
        </p:txBody>
      </p:sp>
      <p:cxnSp>
        <p:nvCxnSpPr>
          <p:cNvPr id="45" name="Straight Arrow Connector 44"/>
          <p:cNvCxnSpPr>
            <a:stCxn id="44" idx="2"/>
          </p:cNvCxnSpPr>
          <p:nvPr/>
        </p:nvCxnSpPr>
        <p:spPr>
          <a:xfrm flipH="1">
            <a:off x="7522170" y="3400561"/>
            <a:ext cx="216618" cy="5409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4" idx="2"/>
          </p:cNvCxnSpPr>
          <p:nvPr/>
        </p:nvCxnSpPr>
        <p:spPr>
          <a:xfrm>
            <a:off x="7738788" y="3400561"/>
            <a:ext cx="615712" cy="581118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Hexagon 46"/>
          <p:cNvSpPr/>
          <p:nvPr/>
        </p:nvSpPr>
        <p:spPr>
          <a:xfrm>
            <a:off x="3707375" y="2589894"/>
            <a:ext cx="1407430" cy="932642"/>
          </a:xfrm>
          <a:prstGeom prst="hexagon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anon</a:t>
            </a:r>
          </a:p>
          <a:p>
            <a:pPr algn="ctr"/>
            <a:r>
              <a:rPr lang="en-US" sz="2400" dirty="0" err="1" smtClean="0"/>
              <a:t>vma</a:t>
            </a:r>
            <a:endParaRPr lang="en-US" sz="2400" dirty="0"/>
          </a:p>
        </p:txBody>
      </p:sp>
      <p:cxnSp>
        <p:nvCxnSpPr>
          <p:cNvPr id="49" name="Straight Arrow Connector 48"/>
          <p:cNvCxnSpPr>
            <a:stCxn id="22" idx="2"/>
          </p:cNvCxnSpPr>
          <p:nvPr/>
        </p:nvCxnSpPr>
        <p:spPr>
          <a:xfrm>
            <a:off x="4222289" y="2227086"/>
            <a:ext cx="188801" cy="379969"/>
          </a:xfrm>
          <a:prstGeom prst="straightConnector1">
            <a:avLst/>
          </a:prstGeom>
          <a:ln w="38100" cmpd="sng"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7" idx="3"/>
            <a:endCxn id="24" idx="3"/>
          </p:cNvCxnSpPr>
          <p:nvPr/>
        </p:nvCxnSpPr>
        <p:spPr>
          <a:xfrm flipH="1">
            <a:off x="2108977" y="3056215"/>
            <a:ext cx="1598398" cy="61062"/>
          </a:xfrm>
          <a:prstGeom prst="straightConnector1">
            <a:avLst/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Freeform 56"/>
          <p:cNvSpPr/>
          <p:nvPr/>
        </p:nvSpPr>
        <p:spPr>
          <a:xfrm>
            <a:off x="2111144" y="3153820"/>
            <a:ext cx="5226461" cy="623113"/>
          </a:xfrm>
          <a:custGeom>
            <a:avLst/>
            <a:gdLst>
              <a:gd name="connsiteX0" fmla="*/ 0 w 5217787"/>
              <a:gd name="connsiteY0" fmla="*/ 51484 h 654672"/>
              <a:gd name="connsiteX1" fmla="*/ 1287283 w 5217787"/>
              <a:gd name="connsiteY1" fmla="*/ 600638 h 654672"/>
              <a:gd name="connsiteX2" fmla="*/ 4050650 w 5217787"/>
              <a:gd name="connsiteY2" fmla="*/ 566316 h 654672"/>
              <a:gd name="connsiteX3" fmla="*/ 5217787 w 5217787"/>
              <a:gd name="connsiteY3" fmla="*/ 0 h 654672"/>
              <a:gd name="connsiteX4" fmla="*/ 5217787 w 5217787"/>
              <a:gd name="connsiteY4" fmla="*/ 0 h 65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17787" h="654672">
                <a:moveTo>
                  <a:pt x="0" y="51484"/>
                </a:moveTo>
                <a:cubicBezTo>
                  <a:pt x="306087" y="283158"/>
                  <a:pt x="612175" y="514833"/>
                  <a:pt x="1287283" y="600638"/>
                </a:cubicBezTo>
                <a:cubicBezTo>
                  <a:pt x="1962391" y="686443"/>
                  <a:pt x="3395566" y="666422"/>
                  <a:pt x="4050650" y="566316"/>
                </a:cubicBezTo>
                <a:cubicBezTo>
                  <a:pt x="4705734" y="466210"/>
                  <a:pt x="5217787" y="0"/>
                  <a:pt x="5217787" y="0"/>
                </a:cubicBezTo>
                <a:lnTo>
                  <a:pt x="5217787" y="0"/>
                </a:lnTo>
              </a:path>
            </a:pathLst>
          </a:custGeom>
          <a:ln w="38100" cmpd="sng">
            <a:solidFill>
              <a:schemeClr val="accent5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>
            <a:stCxn id="44" idx="1"/>
          </p:cNvCxnSpPr>
          <p:nvPr/>
        </p:nvCxnSpPr>
        <p:spPr>
          <a:xfrm flipH="1" flipV="1">
            <a:off x="5114805" y="3056215"/>
            <a:ext cx="2222800" cy="61062"/>
          </a:xfrm>
          <a:prstGeom prst="straightConnector1">
            <a:avLst/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737202" y="1912505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>
            <a:stCxn id="31" idx="2"/>
          </p:cNvCxnSpPr>
          <p:nvPr/>
        </p:nvCxnSpPr>
        <p:spPr>
          <a:xfrm flipH="1">
            <a:off x="4563490" y="2247989"/>
            <a:ext cx="362514" cy="341905"/>
          </a:xfrm>
          <a:prstGeom prst="straightConnector1">
            <a:avLst/>
          </a:prstGeom>
          <a:ln w="38100" cmpd="sng"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872215" y="3953369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739053" y="5402465"/>
            <a:ext cx="377603" cy="335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2108977" y="4331474"/>
            <a:ext cx="2623137" cy="1083534"/>
          </a:xfrm>
          <a:prstGeom prst="straightConnector1">
            <a:avLst/>
          </a:prstGeom>
          <a:ln w="28575" cmpd="sng">
            <a:solidFill>
              <a:srgbClr val="615D9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Explosion 1 28"/>
          <p:cNvSpPr/>
          <p:nvPr/>
        </p:nvSpPr>
        <p:spPr>
          <a:xfrm>
            <a:off x="3158134" y="1002694"/>
            <a:ext cx="4495969" cy="4107778"/>
          </a:xfrm>
          <a:prstGeom prst="irregularSeal1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No update? Anonymous VMAs tend to be COW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6437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5" grpId="0" animBg="1"/>
      <p:bldP spid="39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Reverse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 a physical page X, what is it being used for?</a:t>
            </a:r>
          </a:p>
          <a:p>
            <a:r>
              <a:rPr lang="en-US" dirty="0" smtClean="0"/>
              <a:t>Linux example</a:t>
            </a:r>
          </a:p>
          <a:p>
            <a:pPr lvl="1"/>
            <a:r>
              <a:rPr lang="en-US" dirty="0" smtClean="0"/>
              <a:t>Add </a:t>
            </a:r>
            <a:r>
              <a:rPr lang="en-US" dirty="0"/>
              <a:t>2 fields to each page descriptor</a:t>
            </a:r>
          </a:p>
          <a:p>
            <a:pPr lvl="1"/>
            <a:r>
              <a:rPr lang="en-US" dirty="0"/>
              <a:t>_</a:t>
            </a:r>
            <a:r>
              <a:rPr lang="en-US" dirty="0" err="1"/>
              <a:t>mapcount</a:t>
            </a:r>
            <a:r>
              <a:rPr lang="en-US" dirty="0"/>
              <a:t>: Tracks the number of active mappings</a:t>
            </a:r>
          </a:p>
          <a:p>
            <a:pPr lvl="2"/>
            <a:r>
              <a:rPr lang="en-US" dirty="0"/>
              <a:t>-1 == unmapped</a:t>
            </a:r>
          </a:p>
          <a:p>
            <a:pPr lvl="2"/>
            <a:r>
              <a:rPr lang="en-US" dirty="0"/>
              <a:t>0 == single mapping (unshared)</a:t>
            </a:r>
          </a:p>
          <a:p>
            <a:pPr lvl="2"/>
            <a:r>
              <a:rPr lang="en-US" dirty="0"/>
              <a:t>1+ == shared</a:t>
            </a:r>
          </a:p>
          <a:p>
            <a:pPr lvl="1"/>
            <a:r>
              <a:rPr lang="en-US" dirty="0"/>
              <a:t>mapping: Pointer to the owning object</a:t>
            </a:r>
          </a:p>
          <a:p>
            <a:pPr lvl="2"/>
            <a:r>
              <a:rPr lang="en-US" dirty="0"/>
              <a:t>Address space (file/device) or </a:t>
            </a:r>
            <a:r>
              <a:rPr lang="en-US" dirty="0" err="1"/>
              <a:t>anon_vma</a:t>
            </a:r>
            <a:r>
              <a:rPr lang="en-US" dirty="0"/>
              <a:t> (process)</a:t>
            </a:r>
          </a:p>
          <a:p>
            <a:pPr lvl="2"/>
            <a:r>
              <a:rPr lang="en-US" dirty="0"/>
              <a:t>Least Significant Bit encodes the type (1 == </a:t>
            </a:r>
            <a:r>
              <a:rPr lang="en-US" dirty="0" err="1"/>
              <a:t>anon_vma</a:t>
            </a:r>
            <a:r>
              <a:rPr lang="en-US" dirty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8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000"/>
        </a:solidFill>
        <a:ln w="9525" algn="ctr">
          <a:solidFill>
            <a:schemeClr val="tx1"/>
          </a:solidFill>
          <a:miter lim="800000"/>
          <a:headEnd/>
          <a:tailEnd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wrap="square" anchor="ctr"/>
      <a:lstStyle>
        <a:defPPr algn="ctr" fontAlgn="base">
          <a:spcBef>
            <a:spcPct val="0"/>
          </a:spcBef>
          <a:spcAft>
            <a:spcPct val="0"/>
          </a:spcAft>
          <a:defRPr sz="1600" dirty="0" smtClean="0">
            <a:solidFill>
              <a:srgbClr val="000000"/>
            </a:solidFill>
            <a:latin typeface="Gill Sans MT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77950</TotalTime>
  <Words>849</Words>
  <Application>Microsoft Office PowerPoint</Application>
  <PresentationFormat>On-screen Show (4:3)</PresentationFormat>
  <Paragraphs>158</Paragraphs>
  <Slides>16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CSE 506: Operating Systems</vt:lpstr>
      <vt:lpstr>VA to PA, PA to VA</vt:lpstr>
      <vt:lpstr>Motivation: Paging / Swapping</vt:lpstr>
      <vt:lpstr>Paging Memory</vt:lpstr>
      <vt:lpstr>Shared Pages</vt:lpstr>
      <vt:lpstr>Tracking Anonymous Memory</vt:lpstr>
      <vt:lpstr>Linux Example</vt:lpstr>
      <vt:lpstr>Linux Example (2nd Page)</vt:lpstr>
      <vt:lpstr>Reverse Mapping</vt:lpstr>
      <vt:lpstr>Anonymous Page Lookup</vt:lpstr>
      <vt:lpstr>Example</vt:lpstr>
      <vt:lpstr>Reclaiming Pages</vt:lpstr>
      <vt:lpstr>Types of Pages</vt:lpstr>
      <vt:lpstr>General Principles</vt:lpstr>
      <vt:lpstr>Finding Candidates to Reclaim</vt:lpstr>
      <vt:lpstr>Big Picture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What is it, and how is it related to Computer Science anyway?</dc:title>
  <dc:creator>mike</dc:creator>
  <cp:lastModifiedBy>mike</cp:lastModifiedBy>
  <cp:revision>540</cp:revision>
  <cp:lastPrinted>2013-10-02T17:35:11Z</cp:lastPrinted>
  <dcterms:created xsi:type="dcterms:W3CDTF">2012-09-21T01:57:31Z</dcterms:created>
  <dcterms:modified xsi:type="dcterms:W3CDTF">2017-10-26T06:29:26Z</dcterms:modified>
</cp:coreProperties>
</file>