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1558" r:id="rId2"/>
    <p:sldId id="1487" r:id="rId3"/>
    <p:sldId id="1488" r:id="rId4"/>
    <p:sldId id="1489" r:id="rId5"/>
    <p:sldId id="1490" r:id="rId6"/>
    <p:sldId id="1491" r:id="rId7"/>
    <p:sldId id="1492" r:id="rId8"/>
    <p:sldId id="1493" r:id="rId9"/>
    <p:sldId id="1495" r:id="rId10"/>
    <p:sldId id="1496" r:id="rId11"/>
    <p:sldId id="1497" r:id="rId12"/>
    <p:sldId id="1498" r:id="rId13"/>
    <p:sldId id="1499" r:id="rId14"/>
    <p:sldId id="1500" r:id="rId15"/>
    <p:sldId id="1501" r:id="rId16"/>
    <p:sldId id="1559" r:id="rId17"/>
    <p:sldId id="1502" r:id="rId18"/>
    <p:sldId id="1503" r:id="rId19"/>
    <p:sldId id="1504" r:id="rId20"/>
    <p:sldId id="1505" r:id="rId21"/>
    <p:sldId id="1506" r:id="rId22"/>
    <p:sldId id="1507" r:id="rId23"/>
    <p:sldId id="1508" r:id="rId24"/>
    <p:sldId id="1518" r:id="rId25"/>
    <p:sldId id="1528" r:id="rId26"/>
    <p:sldId id="1529" r:id="rId27"/>
    <p:sldId id="1530" r:id="rId28"/>
    <p:sldId id="1531" r:id="rId29"/>
    <p:sldId id="1532" r:id="rId30"/>
    <p:sldId id="1533" r:id="rId31"/>
    <p:sldId id="1534" r:id="rId32"/>
    <p:sldId id="1535" r:id="rId33"/>
    <p:sldId id="1536" r:id="rId34"/>
    <p:sldId id="1537" r:id="rId35"/>
    <p:sldId id="1538" r:id="rId36"/>
    <p:sldId id="1539" r:id="rId37"/>
    <p:sldId id="1540" r:id="rId38"/>
    <p:sldId id="1541" r:id="rId39"/>
    <p:sldId id="1542" r:id="rId40"/>
    <p:sldId id="1543" r:id="rId41"/>
    <p:sldId id="1544" r:id="rId42"/>
    <p:sldId id="1547" r:id="rId43"/>
    <p:sldId id="1548" r:id="rId44"/>
    <p:sldId id="1560" r:id="rId45"/>
    <p:sldId id="1561" r:id="rId46"/>
    <p:sldId id="1562" r:id="rId4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1930"/>
    <a:srgbClr val="FFC000"/>
    <a:srgbClr val="C9E4CD"/>
    <a:srgbClr val="C9BDDA"/>
    <a:srgbClr val="33CCFF"/>
    <a:srgbClr val="0984FF"/>
    <a:srgbClr val="FF2D96"/>
    <a:srgbClr val="3F9FFF"/>
    <a:srgbClr val="FF57AB"/>
    <a:srgbClr val="EA00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66" autoAdjust="0"/>
    <p:restoredTop sz="91750" autoAdjust="0"/>
  </p:normalViewPr>
  <p:slideViewPr>
    <p:cSldViewPr>
      <p:cViewPr varScale="1">
        <p:scale>
          <a:sx n="121" d="100"/>
          <a:sy n="121" d="100"/>
        </p:scale>
        <p:origin x="157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31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A00BFCF-8F27-4775-A75C-FAB6C4D28C2C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7676F42-9BAD-4ADC-9380-BAF04DBAEE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0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3C534-D55E-BB4C-855F-D591140389A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030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Draw on board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C919F-F22C-0945-B4BD-4B4B182C8E6B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01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E293-A605-4FB6-9BFC-110B60092B59}" type="datetime1">
              <a:rPr lang="en-US" smtClean="0"/>
              <a:t>11/9/2017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624E-B703-4FD1-89B0-4BBDDAA2E5FA}" type="datetime1">
              <a:rPr lang="en-US" smtClean="0"/>
              <a:t>11/9/2017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8542-AE06-4C22-8922-A52DAB7C0A18}" type="datetime1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E2C17-8E26-4297-8EF6-491A00043300}" type="datetime1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C52E-63A8-4C84-9985-03270A252F3E}" type="datetime1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C0DCD-AEB6-47FF-8022-A003B67B26F8}" type="datetime1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2E53-FA9B-4592-910E-AF50CEE7CAED}" type="datetime1">
              <a:rPr lang="en-US" smtClean="0"/>
              <a:t>11/9/2017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D406-D19D-4426-AAEA-B8904E4F75C8}" type="datetime1">
              <a:rPr lang="en-US" smtClean="0"/>
              <a:t>11/9/2017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B565-D14C-4122-9DA2-8BCD3E50E6CA}" type="datetime1">
              <a:rPr lang="en-US" smtClean="0"/>
              <a:t>11/9/2017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1F38A-A0C5-4944-A8AC-9E6300EA4FE0}" type="datetime1">
              <a:rPr lang="en-US" smtClean="0"/>
              <a:t>11/9/2017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D424-CC18-4C42-AC38-60EB9755B660}" type="datetime1">
              <a:rPr lang="en-US" smtClean="0"/>
              <a:t>11/9/2017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692696"/>
            <a:ext cx="8229600" cy="5586021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023F-8602-4CFA-9BC0-C9D43827CD07}" type="datetime1">
              <a:rPr lang="en-US" smtClean="0"/>
              <a:t>11/9/2017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6278563"/>
            <a:ext cx="9144000" cy="579437"/>
          </a:xfrm>
          <a:prstGeom prst="rect">
            <a:avLst/>
          </a:prstGeom>
          <a:solidFill>
            <a:srgbClr val="A719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0769"/>
            <a:ext cx="8229600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D52BC-1BC7-497F-AC4E-CCEFFAAA6529}" type="datetime1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289560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7" name="Picture 7" descr="PPTbackground_Red.jpg"/>
          <p:cNvPicPr>
            <a:picLocks noChangeAspect="1"/>
          </p:cNvPicPr>
          <p:nvPr/>
        </p:nvPicPr>
        <p:blipFill>
          <a:blip r:embed="rId14" cstate="print"/>
          <a:srcRect b="97814"/>
          <a:stretch>
            <a:fillRect/>
          </a:stretch>
        </p:blipFill>
        <p:spPr bwMode="auto">
          <a:xfrm flipH="1">
            <a:off x="0" y="0"/>
            <a:ext cx="9144000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36525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8" name="Picture 4" descr="SBU horz_2clr_cmyk.eps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218137"/>
            <a:ext cx="2311425" cy="397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0" name="Straight Connector 19"/>
          <p:cNvCxnSpPr/>
          <p:nvPr/>
        </p:nvCxnSpPr>
        <p:spPr>
          <a:xfrm>
            <a:off x="0" y="692696"/>
            <a:ext cx="9144000" cy="1588"/>
          </a:xfrm>
          <a:prstGeom prst="line">
            <a:avLst/>
          </a:prstGeom>
          <a:ln w="12700">
            <a:solidFill>
              <a:srgbClr val="A7193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 txBox="1">
            <a:spLocks/>
          </p:cNvSpPr>
          <p:nvPr/>
        </p:nvSpPr>
        <p:spPr>
          <a:xfrm>
            <a:off x="5868144" y="116632"/>
            <a:ext cx="327585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7193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CSE506: Operating Systems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A7193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lang="en-US" sz="4400" kern="1200" dirty="0" smtClean="0">
          <a:solidFill>
            <a:srgbClr val="A71930"/>
          </a:solidFill>
          <a:latin typeface="+mn-lt"/>
          <a:ea typeface="+mn-ea"/>
          <a:cs typeface="+mn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2457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/>
              <a:t>CSE 506:</a:t>
            </a:r>
            <a:br>
              <a:rPr lang="en-US" sz="5400" b="1" dirty="0" smtClean="0"/>
            </a:br>
            <a:r>
              <a:rPr lang="en-US" sz="5400" b="1" dirty="0" smtClean="0"/>
              <a:t>Operating Systems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759436"/>
            <a:ext cx="9144000" cy="2316588"/>
          </a:xfrm>
        </p:spPr>
        <p:txBody>
          <a:bodyPr>
            <a:normAutofit/>
          </a:bodyPr>
          <a:lstStyle/>
          <a:p>
            <a:pPr>
              <a:spcAft>
                <a:spcPts val="1080"/>
              </a:spcAft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Virtual File System</a:t>
            </a:r>
          </a:p>
        </p:txBody>
      </p:sp>
    </p:spTree>
    <p:extLst>
      <p:ext uri="{BB962C8B-B14F-4D97-AF65-F5344CB8AC3E}">
        <p14:creationId xmlns:p14="http://schemas.microsoft.com/office/powerpoint/2010/main" val="237508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Super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SB + inodes are extended by file syste</a:t>
            </a:r>
            <a:r>
              <a:rPr lang="en-US" dirty="0"/>
              <a:t>m</a:t>
            </a:r>
            <a:r>
              <a:rPr lang="en-US" dirty="0" smtClean="0"/>
              <a:t> developer</a:t>
            </a:r>
          </a:p>
          <a:p>
            <a:r>
              <a:rPr lang="en-US" dirty="0" smtClean="0"/>
              <a:t>Stores all FS-global data</a:t>
            </a:r>
          </a:p>
          <a:p>
            <a:pPr lvl="1"/>
            <a:r>
              <a:rPr lang="en-US" dirty="0" smtClean="0"/>
              <a:t>Opaque pointer (</a:t>
            </a:r>
            <a:r>
              <a:rPr lang="en-US" dirty="0" err="1" smtClean="0"/>
              <a:t>s_fs_info</a:t>
            </a:r>
            <a:r>
              <a:rPr lang="en-US" dirty="0" smtClean="0"/>
              <a:t>) for FS-specific data</a:t>
            </a:r>
          </a:p>
          <a:p>
            <a:r>
              <a:rPr lang="en-US" dirty="0" smtClean="0"/>
              <a:t>Includes many hooks </a:t>
            </a:r>
          </a:p>
          <a:p>
            <a:pPr lvl="1"/>
            <a:r>
              <a:rPr lang="en-US" dirty="0" smtClean="0"/>
              <a:t>Tasks such as creating or destroying inodes</a:t>
            </a:r>
          </a:p>
          <a:p>
            <a:r>
              <a:rPr lang="en-US" dirty="0" smtClean="0"/>
              <a:t>Dirty flag for when it needs to be synced with disk</a:t>
            </a:r>
          </a:p>
          <a:p>
            <a:r>
              <a:rPr lang="en-US" dirty="0" smtClean="0"/>
              <a:t>Kernel keeps a circular list of all of these</a:t>
            </a:r>
          </a:p>
          <a:p>
            <a:pPr lvl="1"/>
            <a:r>
              <a:rPr lang="en-US" dirty="0" smtClean="0"/>
              <a:t>When there are multiple </a:t>
            </a:r>
            <a:r>
              <a:rPr lang="en-US" dirty="0" err="1" smtClean="0"/>
              <a:t>FSes</a:t>
            </a:r>
            <a:r>
              <a:rPr lang="en-US" dirty="0" smtClean="0"/>
              <a:t> (in today’s systems: always)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24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second object extended by the FS</a:t>
            </a:r>
          </a:p>
          <a:p>
            <a:pPr lvl="1"/>
            <a:r>
              <a:rPr lang="en-US" dirty="0" smtClean="0"/>
              <a:t>Huge – more fields than we can talk about</a:t>
            </a:r>
          </a:p>
          <a:p>
            <a:r>
              <a:rPr lang="en-US" dirty="0" smtClean="0"/>
              <a:t>Tracks:</a:t>
            </a:r>
          </a:p>
          <a:p>
            <a:pPr lvl="1"/>
            <a:r>
              <a:rPr lang="en-US" dirty="0" smtClean="0"/>
              <a:t>File attributes: permissions, size, modification time, etc.</a:t>
            </a:r>
          </a:p>
          <a:p>
            <a:pPr lvl="1"/>
            <a:r>
              <a:rPr lang="en-US" dirty="0" smtClean="0"/>
              <a:t>File contents:</a:t>
            </a:r>
          </a:p>
          <a:p>
            <a:pPr lvl="2"/>
            <a:r>
              <a:rPr lang="en-US" dirty="0" smtClean="0"/>
              <a:t>Address space for contents cached in memory</a:t>
            </a:r>
          </a:p>
          <a:p>
            <a:pPr lvl="2"/>
            <a:r>
              <a:rPr lang="en-US" dirty="0" smtClean="0"/>
              <a:t>Low-level file system stores block locations on disk</a:t>
            </a:r>
          </a:p>
          <a:p>
            <a:pPr lvl="1"/>
            <a:r>
              <a:rPr lang="en-US" dirty="0" smtClean="0"/>
              <a:t>Flags, including dirty inode and dirty data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4115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Inode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Original file systems stored files at fixed intervals</a:t>
            </a:r>
          </a:p>
          <a:p>
            <a:pPr lvl="1"/>
            <a:r>
              <a:rPr lang="en-US" dirty="0" smtClean="0"/>
              <a:t>If you knew the file’s index number</a:t>
            </a:r>
          </a:p>
          <a:p>
            <a:pPr lvl="2"/>
            <a:r>
              <a:rPr lang="en-US" dirty="0" smtClean="0"/>
              <a:t>you could find its metadata on disk</a:t>
            </a:r>
          </a:p>
          <a:p>
            <a:pPr lvl="1"/>
            <a:r>
              <a:rPr lang="en-US" dirty="0" smtClean="0"/>
              <a:t>Think of a portion of the disk as a big array of metadata</a:t>
            </a:r>
          </a:p>
          <a:p>
            <a:r>
              <a:rPr lang="en-US" dirty="0" smtClean="0"/>
              <a:t>Hence, the name ‘index node’</a:t>
            </a:r>
          </a:p>
          <a:p>
            <a:r>
              <a:rPr lang="en-US" dirty="0" smtClean="0"/>
              <a:t>Original VFS design called them ‘</a:t>
            </a:r>
            <a:r>
              <a:rPr lang="en-US" dirty="0" err="1" smtClean="0"/>
              <a:t>vnode</a:t>
            </a:r>
            <a:r>
              <a:rPr lang="en-US" dirty="0" smtClean="0"/>
              <a:t>’</a:t>
            </a:r>
          </a:p>
          <a:p>
            <a:pPr lvl="1"/>
            <a:r>
              <a:rPr lang="en-US" dirty="0" smtClean="0"/>
              <a:t>virtual node (perhaps more appropriately)</a:t>
            </a:r>
          </a:p>
          <a:p>
            <a:pPr lvl="1"/>
            <a:r>
              <a:rPr lang="en-US" dirty="0" smtClean="0"/>
              <a:t>Linux uses the name inode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81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Embedded inodes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</a:t>
            </a:r>
            <a:r>
              <a:rPr lang="en-US" dirty="0" err="1" smtClean="0"/>
              <a:t>FSes</a:t>
            </a:r>
            <a:r>
              <a:rPr lang="en-US" dirty="0" smtClean="0"/>
              <a:t> embed VFS inode in FS-specific inode</a:t>
            </a:r>
          </a:p>
          <a:p>
            <a:pPr marL="400050" lvl="1" indent="0">
              <a:buNone/>
            </a:pPr>
            <a:r>
              <a:rPr lang="en-US" dirty="0" err="1" smtClean="0">
                <a:latin typeface="Courier"/>
              </a:rPr>
              <a:t>struct</a:t>
            </a:r>
            <a:r>
              <a:rPr lang="en-US" dirty="0" smtClean="0">
                <a:latin typeface="Courier"/>
              </a:rPr>
              <a:t> </a:t>
            </a:r>
            <a:r>
              <a:rPr lang="en-US" dirty="0" err="1" smtClean="0">
                <a:latin typeface="Courier"/>
              </a:rPr>
              <a:t>myfs_inode</a:t>
            </a:r>
            <a:r>
              <a:rPr lang="en-US" dirty="0" smtClean="0">
                <a:latin typeface="Courier"/>
              </a:rPr>
              <a:t> {</a:t>
            </a:r>
          </a:p>
          <a:p>
            <a:pPr marL="400050" lvl="1" indent="0">
              <a:buNone/>
            </a:pPr>
            <a:r>
              <a:rPr lang="en-US" dirty="0" smtClean="0">
                <a:latin typeface="Courier"/>
              </a:rPr>
              <a:t>	</a:t>
            </a:r>
            <a:r>
              <a:rPr lang="en-US" dirty="0" err="1" smtClean="0">
                <a:latin typeface="Courier"/>
              </a:rPr>
              <a:t>int</a:t>
            </a:r>
            <a:r>
              <a:rPr lang="en-US" dirty="0" smtClean="0">
                <a:latin typeface="Courier"/>
              </a:rPr>
              <a:t> </a:t>
            </a:r>
            <a:r>
              <a:rPr lang="en-US" dirty="0" err="1" smtClean="0">
                <a:latin typeface="Courier"/>
              </a:rPr>
              <a:t>ondisk_blocks</a:t>
            </a:r>
            <a:r>
              <a:rPr lang="en-US" dirty="0" smtClean="0">
                <a:latin typeface="Courier"/>
              </a:rPr>
              <a:t>[];</a:t>
            </a:r>
          </a:p>
          <a:p>
            <a:pPr marL="400050" lvl="1" indent="0">
              <a:buNone/>
            </a:pPr>
            <a:r>
              <a:rPr lang="en-US" dirty="0" smtClean="0">
                <a:latin typeface="Courier"/>
              </a:rPr>
              <a:t>	/* other stuff*/</a:t>
            </a:r>
          </a:p>
          <a:p>
            <a:pPr marL="400050" lvl="1" indent="0">
              <a:buNone/>
            </a:pPr>
            <a:r>
              <a:rPr lang="en-US" dirty="0" smtClean="0">
                <a:latin typeface="Courier"/>
              </a:rPr>
              <a:t>	</a:t>
            </a:r>
            <a:r>
              <a:rPr lang="en-US" dirty="0" err="1" smtClean="0">
                <a:latin typeface="Courier"/>
              </a:rPr>
              <a:t>struct</a:t>
            </a:r>
            <a:r>
              <a:rPr lang="en-US" dirty="0" smtClean="0">
                <a:latin typeface="Courier"/>
              </a:rPr>
              <a:t> inode </a:t>
            </a:r>
            <a:r>
              <a:rPr lang="en-US" dirty="0" err="1" smtClean="0">
                <a:latin typeface="Courier"/>
              </a:rPr>
              <a:t>vfs_inode</a:t>
            </a:r>
            <a:r>
              <a:rPr lang="en-US" dirty="0" smtClean="0">
                <a:latin typeface="Courier"/>
              </a:rPr>
              <a:t>;</a:t>
            </a:r>
          </a:p>
          <a:p>
            <a:pPr marL="400050" lvl="1" indent="0">
              <a:buNone/>
            </a:pPr>
            <a:r>
              <a:rPr lang="en-US" dirty="0" smtClean="0">
                <a:latin typeface="Courier"/>
              </a:rPr>
              <a:t>}</a:t>
            </a:r>
          </a:p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Avoiding separate dynamic allocation</a:t>
            </a:r>
          </a:p>
          <a:p>
            <a:pPr lvl="1"/>
            <a:r>
              <a:rPr lang="en-US" dirty="0" smtClean="0"/>
              <a:t>Finding </a:t>
            </a:r>
            <a:r>
              <a:rPr lang="en-US" dirty="0" smtClean="0"/>
              <a:t>the </a:t>
            </a:r>
            <a:r>
              <a:rPr lang="en-US" dirty="0" err="1" smtClean="0"/>
              <a:t>vfs_inode</a:t>
            </a:r>
            <a:r>
              <a:rPr lang="en-US" dirty="0" smtClean="0"/>
              <a:t> from </a:t>
            </a:r>
            <a:r>
              <a:rPr lang="en-US" dirty="0" smtClean="0"/>
              <a:t>inode is </a:t>
            </a:r>
            <a:r>
              <a:rPr lang="en-US" dirty="0" smtClean="0"/>
              <a:t>fast and simple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2961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Linking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inode uniquely identifies a file for its lifespan</a:t>
            </a:r>
          </a:p>
          <a:p>
            <a:pPr lvl="1"/>
            <a:r>
              <a:rPr lang="en-US" dirty="0" smtClean="0"/>
              <a:t>Does not change when renamed</a:t>
            </a:r>
          </a:p>
          <a:p>
            <a:r>
              <a:rPr lang="en-US" dirty="0" smtClean="0"/>
              <a:t>Model: inode tracks “links” or references on disk</a:t>
            </a:r>
          </a:p>
          <a:p>
            <a:pPr lvl="1"/>
            <a:r>
              <a:rPr lang="en-US" dirty="0" smtClean="0"/>
              <a:t>Count “1” for every reference on disk</a:t>
            </a:r>
          </a:p>
          <a:p>
            <a:pPr lvl="1"/>
            <a:r>
              <a:rPr lang="en-US" dirty="0" smtClean="0"/>
              <a:t>Created by file names in a directory that point to the inode</a:t>
            </a:r>
          </a:p>
          <a:p>
            <a:pPr lvl="2"/>
            <a:r>
              <a:rPr lang="en-US" dirty="0" smtClean="0"/>
              <a:t>What happens when a file is renamed?</a:t>
            </a:r>
          </a:p>
          <a:p>
            <a:pPr lvl="3"/>
            <a:r>
              <a:rPr lang="en-US" dirty="0" smtClean="0"/>
              <a:t>renaming file temporarily increases link count and then lowers it</a:t>
            </a:r>
            <a:br>
              <a:rPr lang="en-US" dirty="0" smtClean="0"/>
            </a:br>
            <a:r>
              <a:rPr lang="en-US" dirty="0" smtClean="0"/>
              <a:t>(at least in some implementations)</a:t>
            </a:r>
          </a:p>
          <a:p>
            <a:r>
              <a:rPr lang="en-US" dirty="0" smtClean="0"/>
              <a:t>When link count is zero, inode (and contents) deleted</a:t>
            </a:r>
          </a:p>
          <a:p>
            <a:pPr lvl="1"/>
            <a:r>
              <a:rPr lang="en-US" dirty="0" smtClean="0"/>
              <a:t>There is no ‘delete’ system call, only ‘</a:t>
            </a:r>
            <a:r>
              <a:rPr lang="en-US" b="1" i="1" dirty="0" smtClean="0"/>
              <a:t>unlink</a:t>
            </a:r>
            <a:r>
              <a:rPr lang="en-US" dirty="0" smtClean="0"/>
              <a:t>’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02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Linking,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</a:t>
            </a:r>
            <a:r>
              <a:rPr lang="en-US" b="1" i="1" dirty="0" smtClean="0"/>
              <a:t>Hard</a:t>
            </a:r>
            <a:r>
              <a:rPr lang="en-US" dirty="0" smtClean="0"/>
              <a:t>” link 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link()</a:t>
            </a:r>
            <a:r>
              <a:rPr lang="en-US" dirty="0" smtClean="0"/>
              <a:t> system call/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ln</a:t>
            </a:r>
            <a:r>
              <a:rPr lang="en-US" dirty="0" smtClean="0"/>
              <a:t> utility)</a:t>
            </a:r>
          </a:p>
          <a:p>
            <a:pPr lvl="1"/>
            <a:r>
              <a:rPr lang="en-US" dirty="0" smtClean="0"/>
              <a:t>Creates a new name for the same inode</a:t>
            </a:r>
          </a:p>
          <a:p>
            <a:pPr lvl="2"/>
            <a:r>
              <a:rPr lang="en-US" dirty="0" smtClean="0"/>
              <a:t>Opening either name opens the </a:t>
            </a:r>
            <a:r>
              <a:rPr lang="en-US" i="1" u="sng" dirty="0" smtClean="0"/>
              <a:t>same</a:t>
            </a:r>
            <a:r>
              <a:rPr lang="en-US" dirty="0" smtClean="0"/>
              <a:t> file</a:t>
            </a:r>
          </a:p>
          <a:p>
            <a:pPr lvl="1"/>
            <a:r>
              <a:rPr lang="en-US" dirty="0" smtClean="0"/>
              <a:t>This is </a:t>
            </a:r>
            <a:r>
              <a:rPr lang="en-US" i="1" u="sng" dirty="0" smtClean="0"/>
              <a:t>not</a:t>
            </a:r>
            <a:r>
              <a:rPr lang="en-US" dirty="0" smtClean="0"/>
              <a:t> a copy</a:t>
            </a:r>
          </a:p>
          <a:p>
            <a:r>
              <a:rPr lang="en-US" dirty="0" smtClean="0"/>
              <a:t>Open files create an in-memory reference to a file</a:t>
            </a:r>
          </a:p>
          <a:p>
            <a:pPr lvl="1"/>
            <a:r>
              <a:rPr lang="en-US" dirty="0" smtClean="0"/>
              <a:t>If an open file is unlinked, the directory entry is deleted </a:t>
            </a:r>
            <a:endParaRPr lang="en-US" dirty="0"/>
          </a:p>
          <a:p>
            <a:pPr lvl="2"/>
            <a:r>
              <a:rPr lang="en-US" dirty="0" smtClean="0"/>
              <a:t>inode and data retained until all in-memory references are deleted</a:t>
            </a:r>
          </a:p>
          <a:p>
            <a:pPr lvl="1"/>
            <a:r>
              <a:rPr lang="en-US" dirty="0" smtClean="0"/>
              <a:t>Famous feature: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rm</a:t>
            </a:r>
            <a:r>
              <a:rPr lang="en-US" dirty="0" smtClean="0"/>
              <a:t> on large open file when out of quota</a:t>
            </a:r>
          </a:p>
          <a:p>
            <a:pPr lvl="2"/>
            <a:r>
              <a:rPr lang="en-US" dirty="0" smtClean="0"/>
              <a:t>Still out of quota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Common trick for temporary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clean up temp file when program crashes?</a:t>
            </a:r>
          </a:p>
          <a:p>
            <a:pPr lvl="1"/>
            <a:r>
              <a:rPr lang="en-US" dirty="0" smtClean="0"/>
              <a:t>create </a:t>
            </a:r>
            <a:r>
              <a:rPr lang="en-US" dirty="0"/>
              <a:t>(1 link)</a:t>
            </a:r>
          </a:p>
          <a:p>
            <a:pPr lvl="1"/>
            <a:r>
              <a:rPr lang="en-US" dirty="0"/>
              <a:t>open (1 link, 1 ref)</a:t>
            </a:r>
          </a:p>
          <a:p>
            <a:pPr lvl="1"/>
            <a:r>
              <a:rPr lang="en-US" dirty="0"/>
              <a:t>unlink (0 link)</a:t>
            </a:r>
          </a:p>
          <a:p>
            <a:pPr lvl="1"/>
            <a:r>
              <a:rPr lang="en-US" dirty="0"/>
              <a:t>File gets cleaned up when program dies </a:t>
            </a:r>
          </a:p>
          <a:p>
            <a:pPr lvl="2"/>
            <a:r>
              <a:rPr lang="en-US" dirty="0" smtClean="0"/>
              <a:t>Kernel </a:t>
            </a:r>
            <a:r>
              <a:rPr lang="en-US" dirty="0"/>
              <a:t>removes last reference on </a:t>
            </a:r>
            <a:r>
              <a:rPr lang="en-US" dirty="0" smtClean="0"/>
              <a:t>exit</a:t>
            </a:r>
          </a:p>
          <a:p>
            <a:pPr lvl="2"/>
            <a:r>
              <a:rPr lang="en-US" dirty="0" smtClean="0"/>
              <a:t>Happens regardless if exit is clean or not</a:t>
            </a:r>
          </a:p>
          <a:p>
            <a:pPr lvl="2"/>
            <a:r>
              <a:rPr lang="en-US" dirty="0" smtClean="0"/>
              <a:t>Except if the kernel crashes / power is lost</a:t>
            </a:r>
          </a:p>
          <a:p>
            <a:pPr lvl="3"/>
            <a:r>
              <a:rPr lang="en-US" dirty="0" smtClean="0"/>
              <a:t>Need something like </a:t>
            </a:r>
            <a:r>
              <a:rPr lang="en-US" dirty="0" err="1" smtClean="0"/>
              <a:t>fsck</a:t>
            </a:r>
            <a:r>
              <a:rPr lang="en-US" dirty="0" smtClean="0"/>
              <a:t> to “clean up” inodes without </a:t>
            </a:r>
            <a:r>
              <a:rPr lang="en-US" dirty="0" err="1" smtClean="0"/>
              <a:t>dentries</a:t>
            </a:r>
            <a:endParaRPr lang="en-US" dirty="0" smtClean="0"/>
          </a:p>
          <a:p>
            <a:pPr lvl="4"/>
            <a:r>
              <a:rPr lang="en-US" dirty="0" smtClean="0"/>
              <a:t>Dropped into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lost+found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directory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03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</a:t>
            </a:r>
            <a:r>
              <a:rPr lang="en-US" dirty="0" smtClean="0"/>
              <a:t>node ‘stats’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‘stat’ word encodes both permissions and type</a:t>
            </a:r>
          </a:p>
          <a:p>
            <a:r>
              <a:rPr lang="en-US" dirty="0" smtClean="0"/>
              <a:t>High bits encode the type:</a:t>
            </a:r>
          </a:p>
          <a:p>
            <a:pPr lvl="1"/>
            <a:r>
              <a:rPr lang="en-US" dirty="0" smtClean="0"/>
              <a:t>regular file, directory, pipe, device, socket, etc…</a:t>
            </a:r>
          </a:p>
          <a:p>
            <a:pPr lvl="1"/>
            <a:r>
              <a:rPr lang="en-US" dirty="0" smtClean="0"/>
              <a:t>Unix: Everything’s a file!  VFS involved even with sockets!</a:t>
            </a:r>
          </a:p>
          <a:p>
            <a:r>
              <a:rPr lang="en-US" dirty="0" smtClean="0"/>
              <a:t>Lower bits encode permissions:</a:t>
            </a:r>
          </a:p>
          <a:p>
            <a:pPr lvl="1"/>
            <a:r>
              <a:rPr lang="en-US" dirty="0" smtClean="0"/>
              <a:t>3 bits for each of User, Group, Other + 3 special bits</a:t>
            </a:r>
          </a:p>
          <a:p>
            <a:pPr lvl="1"/>
            <a:r>
              <a:rPr lang="en-US" dirty="0" smtClean="0"/>
              <a:t>Bits: 2 = read, 1 = write, 0 = execute</a:t>
            </a:r>
          </a:p>
          <a:p>
            <a:pPr lvl="1"/>
            <a:r>
              <a:rPr lang="en-US" dirty="0" smtClean="0"/>
              <a:t>Ex: 750 – User RWX, Group RX, Other nothing </a:t>
            </a:r>
          </a:p>
          <a:p>
            <a:pPr lvl="2"/>
            <a:r>
              <a:rPr lang="en-US" dirty="0" smtClean="0"/>
              <a:t>How about the “sticky” bit?  “</a:t>
            </a:r>
            <a:r>
              <a:rPr lang="en-US" dirty="0" err="1" smtClean="0"/>
              <a:t>suid</a:t>
            </a:r>
            <a:r>
              <a:rPr lang="en-US" dirty="0" smtClean="0"/>
              <a:t>” bit?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chmod</a:t>
            </a:r>
            <a:r>
              <a:rPr lang="en-US" dirty="0" smtClean="0"/>
              <a:t> has more pleasant syntax [</a:t>
            </a:r>
            <a:r>
              <a:rPr lang="en-US" dirty="0" err="1" smtClean="0"/>
              <a:t>ugo</a:t>
            </a:r>
            <a:r>
              <a:rPr lang="en-US" dirty="0" smtClean="0"/>
              <a:t>][+-][</a:t>
            </a:r>
            <a:r>
              <a:rPr lang="en-US" dirty="0" err="1" smtClean="0"/>
              <a:t>rwx</a:t>
            </a:r>
            <a:r>
              <a:rPr lang="en-US" dirty="0" smtClean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60965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Special bits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directories, ‘Execute’ means search</a:t>
            </a:r>
          </a:p>
          <a:p>
            <a:pPr lvl="1"/>
            <a:r>
              <a:rPr lang="en-US" dirty="0" smtClean="0"/>
              <a:t>X-only allows to find readable subdirectories or files</a:t>
            </a:r>
          </a:p>
          <a:p>
            <a:pPr lvl="2"/>
            <a:r>
              <a:rPr lang="en-US" dirty="0" smtClean="0"/>
              <a:t>Can’t enumerate the contents</a:t>
            </a:r>
          </a:p>
          <a:p>
            <a:pPr lvl="2"/>
            <a:r>
              <a:rPr lang="en-US" dirty="0" smtClean="0"/>
              <a:t>Useful for sharing files in your home directory</a:t>
            </a:r>
          </a:p>
          <a:p>
            <a:pPr lvl="3"/>
            <a:r>
              <a:rPr lang="en-US" dirty="0" smtClean="0"/>
              <a:t>Without sharing your home directory contents</a:t>
            </a:r>
          </a:p>
          <a:p>
            <a:r>
              <a:rPr lang="en-US" dirty="0" err="1" smtClean="0"/>
              <a:t>Setuid</a:t>
            </a:r>
            <a:r>
              <a:rPr lang="en-US" dirty="0" smtClean="0"/>
              <a:t> bit</a:t>
            </a:r>
          </a:p>
          <a:p>
            <a:pPr lvl="1"/>
            <a:r>
              <a:rPr lang="en-US" dirty="0" smtClean="0"/>
              <a:t>Program executes with owner’s UID</a:t>
            </a:r>
          </a:p>
          <a:p>
            <a:pPr lvl="1"/>
            <a:r>
              <a:rPr lang="en-US" dirty="0" smtClean="0"/>
              <a:t>Crude form of permission delegation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25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More special bits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Group inheritance bit</a:t>
            </a:r>
          </a:p>
          <a:p>
            <a:pPr lvl="1"/>
            <a:r>
              <a:rPr lang="en-US" dirty="0" smtClean="0"/>
              <a:t>When I create a file, it is owned by my default group</a:t>
            </a:r>
          </a:p>
          <a:p>
            <a:pPr lvl="1"/>
            <a:r>
              <a:rPr lang="en-US" dirty="0" smtClean="0"/>
              <a:t>When I create in a ‘</a:t>
            </a:r>
            <a:r>
              <a:rPr lang="en-US" dirty="0" err="1" smtClean="0"/>
              <a:t>g+s</a:t>
            </a:r>
            <a:r>
              <a:rPr lang="en-US" dirty="0" smtClean="0"/>
              <a:t>’ directory, directory group owns file</a:t>
            </a:r>
          </a:p>
          <a:p>
            <a:pPr lvl="2"/>
            <a:r>
              <a:rPr lang="en-US" dirty="0" smtClean="0"/>
              <a:t>Useful for things like shared </a:t>
            </a:r>
            <a:r>
              <a:rPr lang="en-US" dirty="0" err="1" smtClean="0"/>
              <a:t>git</a:t>
            </a:r>
            <a:r>
              <a:rPr lang="en-US" dirty="0" smtClean="0"/>
              <a:t> repositories</a:t>
            </a:r>
          </a:p>
          <a:p>
            <a:r>
              <a:rPr lang="en-US" dirty="0"/>
              <a:t>Sticky bit</a:t>
            </a:r>
          </a:p>
          <a:p>
            <a:pPr lvl="1"/>
            <a:r>
              <a:rPr lang="en-US" dirty="0"/>
              <a:t>Prevents non-owners from deleting or renaming files</a:t>
            </a:r>
          </a:p>
          <a:p>
            <a:pPr lvl="2"/>
            <a:r>
              <a:rPr lang="en-US" dirty="0"/>
              <a:t>Ex: CSE506 submission directory</a:t>
            </a:r>
          </a:p>
        </p:txBody>
      </p:sp>
    </p:spTree>
    <p:extLst>
      <p:ext uri="{BB962C8B-B14F-4D97-AF65-F5344CB8AC3E}">
        <p14:creationId xmlns:p14="http://schemas.microsoft.com/office/powerpoint/2010/main" val="136929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Early </a:t>
            </a:r>
            <a:r>
              <a:rPr lang="en-US" dirty="0" err="1" smtClean="0"/>
              <a:t>OSes</a:t>
            </a:r>
            <a:r>
              <a:rPr lang="en-US" dirty="0" smtClean="0"/>
              <a:t> provided a single file system</a:t>
            </a:r>
          </a:p>
          <a:p>
            <a:pPr lvl="1"/>
            <a:r>
              <a:rPr lang="en-US" dirty="0" smtClean="0"/>
              <a:t>In general, system was tailored to target hardware</a:t>
            </a:r>
          </a:p>
          <a:p>
            <a:r>
              <a:rPr lang="en-US" dirty="0" smtClean="0"/>
              <a:t>In the early 80s, desire for more than one file system</a:t>
            </a:r>
          </a:p>
          <a:p>
            <a:pPr lvl="1"/>
            <a:r>
              <a:rPr lang="en-US" dirty="0" smtClean="0"/>
              <a:t>Any guesses why?</a:t>
            </a:r>
          </a:p>
          <a:p>
            <a:pPr lvl="1"/>
            <a:r>
              <a:rPr lang="en-US" dirty="0" smtClean="0"/>
              <a:t>Networked file systems</a:t>
            </a:r>
          </a:p>
          <a:p>
            <a:pPr lvl="2"/>
            <a:r>
              <a:rPr lang="en-US" dirty="0" smtClean="0"/>
              <a:t>Sharing parts of a file system across a network of workstations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051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File objects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 an open file; point to a dentry and cursor</a:t>
            </a:r>
          </a:p>
          <a:p>
            <a:pPr lvl="1"/>
            <a:r>
              <a:rPr lang="en-US" dirty="0" smtClean="0"/>
              <a:t>Each process has a table of pointers to them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returned by open is an offset into this table</a:t>
            </a:r>
          </a:p>
          <a:p>
            <a:r>
              <a:rPr lang="en-US" dirty="0" smtClean="0"/>
              <a:t>VFS-only abstractions</a:t>
            </a:r>
          </a:p>
          <a:p>
            <a:pPr lvl="1"/>
            <a:r>
              <a:rPr lang="en-US" dirty="0" smtClean="0"/>
              <a:t>FS doesn’t track which process has a reference to a file</a:t>
            </a:r>
          </a:p>
          <a:p>
            <a:r>
              <a:rPr lang="en-US" dirty="0" smtClean="0"/>
              <a:t>Files have a reference count.  Why?</a:t>
            </a:r>
          </a:p>
          <a:p>
            <a:pPr lvl="1"/>
            <a:r>
              <a:rPr lang="en-US" dirty="0" smtClean="0"/>
              <a:t>Fork also copies the file handles</a:t>
            </a:r>
          </a:p>
          <a:p>
            <a:pPr lvl="2"/>
            <a:r>
              <a:rPr lang="en-US" dirty="0" smtClean="0"/>
              <a:t>Particularly important for </a:t>
            </a:r>
            <a:r>
              <a:rPr lang="en-US" dirty="0" err="1" smtClean="0"/>
              <a:t>stdin</a:t>
            </a:r>
            <a:r>
              <a:rPr lang="en-US" dirty="0" smtClean="0"/>
              <a:t>, </a:t>
            </a:r>
            <a:r>
              <a:rPr lang="en-US" dirty="0" err="1" smtClean="0"/>
              <a:t>stdout</a:t>
            </a:r>
            <a:r>
              <a:rPr lang="en-US" dirty="0" smtClean="0"/>
              <a:t>, </a:t>
            </a:r>
            <a:r>
              <a:rPr lang="en-US" dirty="0" err="1" smtClean="0"/>
              <a:t>stderr</a:t>
            </a:r>
            <a:endParaRPr lang="en-US" dirty="0" smtClean="0"/>
          </a:p>
          <a:p>
            <a:pPr lvl="1"/>
            <a:r>
              <a:rPr lang="en-US" dirty="0" smtClean="0"/>
              <a:t>If child reads from the handle, it advances (shared) cursor</a:t>
            </a:r>
          </a:p>
          <a:p>
            <a:pPr lvl="2"/>
            <a:r>
              <a:rPr lang="en-US" dirty="0" smtClean="0"/>
              <a:t>These days, hard to tell if this is a “feature” or a “bug”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File handle games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dup()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dup2()</a:t>
            </a:r>
            <a:r>
              <a:rPr lang="en-US" dirty="0" smtClean="0"/>
              <a:t>–  Copy a file handle</a:t>
            </a:r>
          </a:p>
          <a:p>
            <a:pPr lvl="1"/>
            <a:r>
              <a:rPr lang="en-US" dirty="0" smtClean="0"/>
              <a:t>Creates 2 table entries for same file </a:t>
            </a:r>
            <a:r>
              <a:rPr lang="en-US" dirty="0" err="1" smtClean="0"/>
              <a:t>struct</a:t>
            </a:r>
            <a:endParaRPr lang="en-US" dirty="0" smtClean="0"/>
          </a:p>
          <a:p>
            <a:pPr lvl="2"/>
            <a:r>
              <a:rPr lang="en-US" dirty="0" smtClean="0"/>
              <a:t>Increments the reference count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seek()</a:t>
            </a:r>
            <a:r>
              <a:rPr lang="en-US" dirty="0" smtClean="0"/>
              <a:t> – adjust the cursor position</a:t>
            </a:r>
          </a:p>
          <a:p>
            <a:pPr lvl="1"/>
            <a:r>
              <a:rPr lang="en-US" dirty="0" smtClean="0"/>
              <a:t>Back when files were on tape...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fcntl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 smtClean="0"/>
              <a:t> – Set flags on file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ioctl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 smtClean="0"/>
              <a:t> for inodes)</a:t>
            </a:r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CLOSE_ON_EXEC</a:t>
            </a:r>
            <a:r>
              <a:rPr lang="en-US" dirty="0" smtClean="0"/>
              <a:t> – bit prevents inheritance on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exec()</a:t>
            </a:r>
          </a:p>
          <a:p>
            <a:pPr lvl="2"/>
            <a:r>
              <a:rPr lang="en-US" dirty="0" smtClean="0"/>
              <a:t>Set by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open()</a:t>
            </a:r>
            <a:r>
              <a:rPr lang="en-US" dirty="0" smtClean="0"/>
              <a:t> or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fcntl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17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Dentries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store: </a:t>
            </a:r>
          </a:p>
          <a:p>
            <a:pPr lvl="1"/>
            <a:r>
              <a:rPr lang="en-US" dirty="0" smtClean="0"/>
              <a:t>A file name</a:t>
            </a:r>
          </a:p>
          <a:p>
            <a:pPr lvl="1"/>
            <a:r>
              <a:rPr lang="en-US" dirty="0" smtClean="0"/>
              <a:t>A link to an inode</a:t>
            </a:r>
          </a:p>
          <a:p>
            <a:pPr lvl="1"/>
            <a:r>
              <a:rPr lang="en-US" dirty="0" smtClean="0"/>
              <a:t>A parent </a:t>
            </a:r>
            <a:r>
              <a:rPr lang="en-US" dirty="0" err="1" smtClean="0"/>
              <a:t>ptr</a:t>
            </a:r>
            <a:r>
              <a:rPr lang="en-US" dirty="0" smtClean="0"/>
              <a:t> (null for root of file system)</a:t>
            </a:r>
          </a:p>
          <a:p>
            <a:r>
              <a:rPr lang="en-US" dirty="0" smtClean="0"/>
              <a:t>Ex: /home/</a:t>
            </a:r>
            <a:r>
              <a:rPr lang="en-US" dirty="0" err="1" smtClean="0"/>
              <a:t>myuser</a:t>
            </a:r>
            <a:r>
              <a:rPr lang="en-US" dirty="0" smtClean="0"/>
              <a:t>/vfs.pptx may have 4 </a:t>
            </a:r>
            <a:r>
              <a:rPr lang="en-US" dirty="0" err="1" smtClean="0"/>
              <a:t>dentries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/, home, </a:t>
            </a:r>
            <a:r>
              <a:rPr lang="en-US" dirty="0" err="1" smtClean="0"/>
              <a:t>myuser</a:t>
            </a:r>
            <a:r>
              <a:rPr lang="en-US" dirty="0" smtClean="0"/>
              <a:t>, and vfs.pptx</a:t>
            </a:r>
          </a:p>
          <a:p>
            <a:pPr lvl="1"/>
            <a:r>
              <a:rPr lang="en-US" dirty="0" smtClean="0"/>
              <a:t>Parent </a:t>
            </a:r>
            <a:r>
              <a:rPr lang="en-US" dirty="0" err="1" smtClean="0"/>
              <a:t>ptr</a:t>
            </a:r>
            <a:r>
              <a:rPr lang="en-US" dirty="0" smtClean="0"/>
              <a:t> distinguishes /home/</a:t>
            </a:r>
            <a:r>
              <a:rPr lang="en-US" dirty="0" err="1" smtClean="0"/>
              <a:t>myuser</a:t>
            </a:r>
            <a:r>
              <a:rPr lang="en-US" dirty="0" smtClean="0"/>
              <a:t> from /</a:t>
            </a:r>
            <a:r>
              <a:rPr lang="en-US" dirty="0" err="1" smtClean="0"/>
              <a:t>tmp</a:t>
            </a:r>
            <a:r>
              <a:rPr lang="en-US" dirty="0" smtClean="0"/>
              <a:t>/</a:t>
            </a:r>
            <a:r>
              <a:rPr lang="en-US" dirty="0" err="1" smtClean="0"/>
              <a:t>myuser</a:t>
            </a:r>
            <a:endParaRPr lang="en-US" dirty="0" smtClean="0"/>
          </a:p>
          <a:p>
            <a:r>
              <a:rPr lang="en-US" dirty="0" smtClean="0"/>
              <a:t>Also VFS-only abstraction</a:t>
            </a:r>
          </a:p>
          <a:p>
            <a:pPr lvl="1"/>
            <a:r>
              <a:rPr lang="en-US" dirty="0" smtClean="0"/>
              <a:t>Although inode hooks on directories can populate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31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Why dentries?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directory model can treat it as a file</a:t>
            </a:r>
          </a:p>
          <a:p>
            <a:pPr lvl="1"/>
            <a:r>
              <a:rPr lang="en-US" dirty="0" smtClean="0"/>
              <a:t>Contents are a list of &lt;name, inode&gt; tuples</a:t>
            </a:r>
          </a:p>
          <a:p>
            <a:r>
              <a:rPr lang="en-US" dirty="0" smtClean="0"/>
              <a:t>Why not just use the page cache?</a:t>
            </a:r>
          </a:p>
          <a:p>
            <a:pPr lvl="1"/>
            <a:r>
              <a:rPr lang="en-US" dirty="0" smtClean="0"/>
              <a:t>FS directory tree traversal very common</a:t>
            </a:r>
          </a:p>
          <a:p>
            <a:pPr lvl="2"/>
            <a:r>
              <a:rPr lang="en-US" dirty="0" smtClean="0"/>
              <a:t>Optimize with special data structures</a:t>
            </a:r>
          </a:p>
          <a:p>
            <a:pPr lvl="2"/>
            <a:r>
              <a:rPr lang="en-US" dirty="0" smtClean="0"/>
              <a:t>No need to re-parse and traverse on-disk layout format</a:t>
            </a:r>
          </a:p>
          <a:p>
            <a:r>
              <a:rPr lang="en-US" dirty="0" smtClean="0"/>
              <a:t>The dentry cache is a complex data structure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e will discuss in more detail later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52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Symbolic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Special file type that stores a string</a:t>
            </a:r>
          </a:p>
          <a:p>
            <a:pPr lvl="1"/>
            <a:r>
              <a:rPr lang="en-US" dirty="0" smtClean="0"/>
              <a:t>String usually assumed to be a filename</a:t>
            </a:r>
          </a:p>
          <a:p>
            <a:pPr lvl="1"/>
            <a:r>
              <a:rPr lang="en-US" dirty="0" smtClean="0"/>
              <a:t>Created with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symlink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 smtClean="0"/>
              <a:t> system call</a:t>
            </a:r>
          </a:p>
          <a:p>
            <a:r>
              <a:rPr lang="en-US" dirty="0" smtClean="0"/>
              <a:t>How different from a hard link</a:t>
            </a:r>
          </a:p>
          <a:p>
            <a:pPr lvl="1"/>
            <a:r>
              <a:rPr lang="en-US" dirty="0" smtClean="0"/>
              <a:t>Completely</a:t>
            </a:r>
          </a:p>
          <a:p>
            <a:pPr lvl="1"/>
            <a:r>
              <a:rPr lang="en-US" dirty="0" smtClean="0"/>
              <a:t>Doesn’t raise the link count of the file</a:t>
            </a:r>
          </a:p>
          <a:p>
            <a:pPr lvl="1"/>
            <a:r>
              <a:rPr lang="en-US" dirty="0" smtClean="0"/>
              <a:t>Can be “broken,” or point to a missing file (just a string)</a:t>
            </a:r>
          </a:p>
          <a:p>
            <a:r>
              <a:rPr lang="en-US" dirty="0" smtClean="0"/>
              <a:t>Sometimes abused to store short strings</a:t>
            </a:r>
          </a:p>
          <a:p>
            <a:pPr marL="400050" lvl="1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myself@newcastle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~/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]%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-s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"silly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example"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mydata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myself@newcastle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~/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]%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-l</a:t>
            </a:r>
          </a:p>
          <a:p>
            <a:pPr marL="400050" lvl="1" indent="0">
              <a:buNone/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lrwxrwxrwx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myself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mygroup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23 Oct 24 02:42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mydata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-&gt;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silly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example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73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Quick review: dentry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purpose does a dentry serve?</a:t>
            </a:r>
          </a:p>
          <a:p>
            <a:pPr lvl="1"/>
            <a:r>
              <a:rPr lang="en-US" dirty="0" smtClean="0"/>
              <a:t>Maps a path name to an inode</a:t>
            </a:r>
          </a:p>
          <a:p>
            <a:pPr lvl="2"/>
            <a:r>
              <a:rPr lang="en-US" dirty="0" smtClean="0"/>
              <a:t>More in 2 slides on how to find a dentry</a:t>
            </a:r>
          </a:p>
          <a:p>
            <a:r>
              <a:rPr lang="en-US" dirty="0" err="1" smtClean="0"/>
              <a:t>dentries</a:t>
            </a:r>
            <a:r>
              <a:rPr lang="en-US" dirty="0" smtClean="0"/>
              <a:t> are cached in memory</a:t>
            </a:r>
          </a:p>
          <a:p>
            <a:pPr lvl="1"/>
            <a:r>
              <a:rPr lang="en-US" dirty="0" smtClean="0"/>
              <a:t>Only “recently” accessed parts of </a:t>
            </a:r>
            <a:r>
              <a:rPr lang="en-US" dirty="0" err="1" smtClean="0"/>
              <a:t>dir</a:t>
            </a:r>
            <a:r>
              <a:rPr lang="en-US" dirty="0" smtClean="0"/>
              <a:t> are in memory</a:t>
            </a:r>
          </a:p>
          <a:p>
            <a:pPr lvl="2"/>
            <a:r>
              <a:rPr lang="en-US" dirty="0" smtClean="0"/>
              <a:t>Others may need to be read from disk</a:t>
            </a:r>
          </a:p>
          <a:p>
            <a:pPr lvl="1"/>
            <a:r>
              <a:rPr lang="en-US" dirty="0" err="1" smtClean="0"/>
              <a:t>dentries</a:t>
            </a:r>
            <a:r>
              <a:rPr lang="en-US" dirty="0" smtClean="0"/>
              <a:t> can be freed to reclaim memory (like pages)</a:t>
            </a:r>
          </a:p>
        </p:txBody>
      </p:sp>
    </p:spTree>
    <p:extLst>
      <p:ext uri="{BB962C8B-B14F-4D97-AF65-F5344CB8AC3E}">
        <p14:creationId xmlns:p14="http://schemas.microsoft.com/office/powerpoint/2010/main" val="107417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dentry 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cases for a dentry:</a:t>
            </a:r>
          </a:p>
          <a:p>
            <a:pPr lvl="1"/>
            <a:r>
              <a:rPr lang="en-US" dirty="0" smtClean="0"/>
              <a:t>In memory (exists)</a:t>
            </a:r>
          </a:p>
          <a:p>
            <a:pPr lvl="1"/>
            <a:r>
              <a:rPr lang="en-US" dirty="0" smtClean="0"/>
              <a:t>Not in memory (doesn’t exist)</a:t>
            </a:r>
          </a:p>
          <a:p>
            <a:pPr lvl="1"/>
            <a:r>
              <a:rPr lang="en-US" dirty="0" smtClean="0"/>
              <a:t>Not in memory (on disk/evicted for space or never used)</a:t>
            </a:r>
          </a:p>
          <a:p>
            <a:r>
              <a:rPr lang="en-US" dirty="0" smtClean="0"/>
              <a:t>How to distinguish last 2 cases?</a:t>
            </a:r>
          </a:p>
          <a:p>
            <a:pPr lvl="1"/>
            <a:r>
              <a:rPr lang="en-US" dirty="0" smtClean="0"/>
              <a:t>Case 2 can generate a lot of useless disk traffic</a:t>
            </a:r>
          </a:p>
          <a:p>
            <a:pPr lvl="1"/>
            <a:r>
              <a:rPr lang="en-US" dirty="0" smtClean="0"/>
              <a:t>“Negative” dentry – Dentry with a NULL inode pointer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856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dentry Tracking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dentries</a:t>
            </a:r>
            <a:r>
              <a:rPr lang="en-US" dirty="0" smtClean="0"/>
              <a:t> are stored in four data structures:</a:t>
            </a:r>
          </a:p>
          <a:p>
            <a:pPr lvl="1"/>
            <a:r>
              <a:rPr lang="en-US" dirty="0" smtClean="0"/>
              <a:t>A hash table (for quick lookup)</a:t>
            </a:r>
          </a:p>
          <a:p>
            <a:pPr lvl="1"/>
            <a:r>
              <a:rPr lang="en-US" dirty="0" smtClean="0"/>
              <a:t>A LRU list (for freeing cache space wisely)</a:t>
            </a:r>
          </a:p>
          <a:p>
            <a:pPr lvl="1"/>
            <a:r>
              <a:rPr lang="en-US" dirty="0" smtClean="0"/>
              <a:t>A child list of subdirectories (mainly for freeing)</a:t>
            </a:r>
          </a:p>
          <a:p>
            <a:pPr lvl="1"/>
            <a:r>
              <a:rPr lang="en-US" dirty="0" smtClean="0"/>
              <a:t>An alias list (to do reverse mapping of inode -&gt; </a:t>
            </a:r>
            <a:r>
              <a:rPr lang="en-US" dirty="0" err="1" smtClean="0"/>
              <a:t>dentries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Recall that many names can point to one inode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74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Summary of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open()</a:t>
            </a:r>
            <a:r>
              <a:rPr lang="en-US" dirty="0" smtClean="0"/>
              <a:t>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kernel tasks:</a:t>
            </a:r>
          </a:p>
          <a:p>
            <a:pPr lvl="1"/>
            <a:r>
              <a:rPr lang="en-US" dirty="0" smtClean="0"/>
              <a:t>Map a human-readable path name to an inode</a:t>
            </a:r>
          </a:p>
          <a:p>
            <a:pPr lvl="2"/>
            <a:r>
              <a:rPr lang="en-US" dirty="0" smtClean="0"/>
              <a:t>Check access permissions, from / to the file</a:t>
            </a:r>
          </a:p>
          <a:p>
            <a:pPr lvl="1"/>
            <a:r>
              <a:rPr lang="en-US" dirty="0" smtClean="0"/>
              <a:t>Possibly create or truncate the file (O_CREAT, O_TRUNC)</a:t>
            </a:r>
          </a:p>
          <a:p>
            <a:pPr lvl="1"/>
            <a:r>
              <a:rPr lang="en-US" dirty="0" smtClean="0"/>
              <a:t>Create a file </a:t>
            </a:r>
            <a:r>
              <a:rPr lang="en-US" dirty="0" err="1" smtClean="0"/>
              <a:t>struct</a:t>
            </a:r>
            <a:endParaRPr lang="en-US" dirty="0" smtClean="0"/>
          </a:p>
          <a:p>
            <a:pPr lvl="2"/>
            <a:r>
              <a:rPr lang="en-US" dirty="0" smtClean="0"/>
              <a:t>Allocate a descriptor</a:t>
            </a:r>
          </a:p>
          <a:p>
            <a:pPr lvl="3"/>
            <a:r>
              <a:rPr lang="en-US" dirty="0" smtClean="0"/>
              <a:t>Point descriptor at file </a:t>
            </a:r>
            <a:r>
              <a:rPr lang="en-US" dirty="0" err="1" smtClean="0"/>
              <a:t>struct</a:t>
            </a:r>
            <a:endParaRPr lang="en-US" dirty="0" smtClean="0"/>
          </a:p>
          <a:p>
            <a:pPr lvl="1"/>
            <a:r>
              <a:rPr lang="en-US" dirty="0" smtClean="0"/>
              <a:t>Return descriptor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79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open()</a:t>
            </a:r>
            <a:r>
              <a:rPr lang="en-US" dirty="0"/>
              <a:t> arguments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open(char *path,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flags,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mode);</a:t>
            </a:r>
          </a:p>
          <a:p>
            <a:endParaRPr lang="en-US" dirty="0" smtClean="0"/>
          </a:p>
          <a:p>
            <a:r>
              <a:rPr lang="en-US" dirty="0" smtClean="0"/>
              <a:t>Path: file name</a:t>
            </a:r>
          </a:p>
          <a:p>
            <a:r>
              <a:rPr lang="en-US" dirty="0" smtClean="0"/>
              <a:t>Flags: many (see manual page)</a:t>
            </a:r>
          </a:p>
          <a:p>
            <a:r>
              <a:rPr lang="en-US" dirty="0" smtClean="0"/>
              <a:t>Mode: If creating file, what perms? (e.g., 0755)</a:t>
            </a:r>
          </a:p>
          <a:p>
            <a:r>
              <a:rPr lang="en-US" dirty="0" smtClean="0"/>
              <a:t>Return value: File handle index (&gt;= 0 on success) </a:t>
            </a:r>
          </a:p>
          <a:p>
            <a:pPr lvl="1"/>
            <a:r>
              <a:rPr lang="en-US" dirty="0" smtClean="0"/>
              <a:t>Or (0 –</a:t>
            </a:r>
            <a:r>
              <a:rPr lang="en-US" dirty="0" err="1" smtClean="0"/>
              <a:t>errno</a:t>
            </a:r>
            <a:r>
              <a:rPr lang="en-US" dirty="0" smtClean="0"/>
              <a:t>) on failure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28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Modern VFS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Dozens of supported file systems</a:t>
            </a:r>
          </a:p>
          <a:p>
            <a:pPr lvl="1"/>
            <a:r>
              <a:rPr lang="en-US" dirty="0" smtClean="0"/>
              <a:t>Allows new features and designs transparent to apps</a:t>
            </a:r>
          </a:p>
          <a:p>
            <a:pPr lvl="1"/>
            <a:r>
              <a:rPr lang="en-US" dirty="0" smtClean="0"/>
              <a:t>Interoperability with removable media and other </a:t>
            </a:r>
            <a:r>
              <a:rPr lang="en-US" dirty="0" err="1" smtClean="0"/>
              <a:t>OSes</a:t>
            </a:r>
            <a:endParaRPr lang="en-US" dirty="0" smtClean="0"/>
          </a:p>
          <a:p>
            <a:r>
              <a:rPr lang="en-US" dirty="0" smtClean="0"/>
              <a:t>Independent layer from backing storage</a:t>
            </a:r>
          </a:p>
          <a:p>
            <a:pPr lvl="1"/>
            <a:r>
              <a:rPr lang="en-US" dirty="0" smtClean="0"/>
              <a:t>In-memory file systems (</a:t>
            </a:r>
            <a:r>
              <a:rPr lang="en-US" b="1" i="1" dirty="0" err="1" smtClean="0"/>
              <a:t>ramdisks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Pseudo file systems used for configuration</a:t>
            </a:r>
          </a:p>
          <a:p>
            <a:pPr lvl="2"/>
            <a:r>
              <a:rPr lang="en-US" dirty="0" smtClean="0"/>
              <a:t>(/</a:t>
            </a:r>
            <a:r>
              <a:rPr lang="en-US" dirty="0" err="1" smtClean="0"/>
              <a:t>proc</a:t>
            </a:r>
            <a:r>
              <a:rPr lang="en-US" dirty="0" smtClean="0"/>
              <a:t>, /</a:t>
            </a:r>
            <a:r>
              <a:rPr lang="en-US" dirty="0" err="1" smtClean="0"/>
              <a:t>dev</a:t>
            </a:r>
            <a:r>
              <a:rPr lang="en-US" dirty="0" smtClean="0"/>
              <a:t>, …) only backed by kernel data structures</a:t>
            </a:r>
          </a:p>
          <a:p>
            <a:r>
              <a:rPr lang="en-US" dirty="0" smtClean="0"/>
              <a:t>And, of course, networked file system support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51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Absolute vs. Relative Paths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process has root and working directories</a:t>
            </a:r>
          </a:p>
          <a:p>
            <a:pPr lvl="1"/>
            <a:r>
              <a:rPr lang="en-US" dirty="0" smtClean="0"/>
              <a:t>Stored in </a:t>
            </a:r>
            <a:r>
              <a:rPr lang="en-US" dirty="0" err="1" smtClean="0"/>
              <a:t>pcb</a:t>
            </a:r>
            <a:r>
              <a:rPr lang="en-US" dirty="0" smtClean="0"/>
              <a:t>-&gt;root (or </a:t>
            </a:r>
            <a:r>
              <a:rPr lang="en-US" dirty="0" err="1" smtClean="0"/>
              <a:t>pcb</a:t>
            </a:r>
            <a:r>
              <a:rPr lang="en-US" dirty="0" smtClean="0"/>
              <a:t>-&gt;</a:t>
            </a:r>
            <a:r>
              <a:rPr lang="en-US" dirty="0" err="1" smtClean="0"/>
              <a:t>fs</a:t>
            </a:r>
            <a:r>
              <a:rPr lang="en-US" dirty="0" smtClean="0"/>
              <a:t>) and </a:t>
            </a:r>
            <a:r>
              <a:rPr lang="en-US" dirty="0" err="1" smtClean="0"/>
              <a:t>pcb</a:t>
            </a:r>
            <a:r>
              <a:rPr lang="en-US" dirty="0" smtClean="0"/>
              <a:t>-&gt;</a:t>
            </a:r>
            <a:r>
              <a:rPr lang="en-US" dirty="0" err="1"/>
              <a:t>c</a:t>
            </a:r>
            <a:r>
              <a:rPr lang="en-US" dirty="0" err="1" smtClean="0"/>
              <a:t>wd</a:t>
            </a:r>
            <a:endParaRPr lang="en-US" dirty="0" smtClean="0"/>
          </a:p>
          <a:p>
            <a:pPr lvl="2"/>
            <a:r>
              <a:rPr lang="en-US" dirty="0" smtClean="0"/>
              <a:t>These are dentry pointers (not strings)</a:t>
            </a:r>
          </a:p>
          <a:p>
            <a:r>
              <a:rPr lang="en-US" dirty="0" smtClean="0"/>
              <a:t>Why store a current root directory?</a:t>
            </a:r>
          </a:p>
          <a:p>
            <a:pPr lvl="1"/>
            <a:r>
              <a:rPr lang="en-US" dirty="0" smtClean="0"/>
              <a:t>Some programs are “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chroot</a:t>
            </a:r>
            <a:r>
              <a:rPr lang="en-US" dirty="0" smtClean="0"/>
              <a:t> jailed”</a:t>
            </a:r>
          </a:p>
          <a:p>
            <a:pPr lvl="2"/>
            <a:r>
              <a:rPr lang="en-US" dirty="0" smtClean="0"/>
              <a:t>Should not be able to access anything outside of the jail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8203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More on paths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absolute path starts with the ‘/’ character</a:t>
            </a:r>
          </a:p>
          <a:p>
            <a:pPr lvl="1"/>
            <a:r>
              <a:rPr lang="en-US" dirty="0" smtClean="0"/>
              <a:t>E.g., /home/myself/foo.txt, /lib/libc.so</a:t>
            </a:r>
          </a:p>
          <a:p>
            <a:r>
              <a:rPr lang="en-US" dirty="0" smtClean="0"/>
              <a:t>A relative path starts with anything else:</a:t>
            </a:r>
          </a:p>
          <a:p>
            <a:pPr lvl="1"/>
            <a:r>
              <a:rPr lang="en-US" dirty="0" smtClean="0"/>
              <a:t>E.g., vfs.pptx, ../../</a:t>
            </a:r>
            <a:r>
              <a:rPr lang="en-US" dirty="0" err="1" smtClean="0"/>
              <a:t>etc</a:t>
            </a:r>
            <a:r>
              <a:rPr lang="en-US" dirty="0" smtClean="0"/>
              <a:t>/apache2.conf</a:t>
            </a:r>
          </a:p>
          <a:p>
            <a:r>
              <a:rPr lang="en-US" dirty="0" smtClean="0"/>
              <a:t>First character dictates where to start searching</a:t>
            </a:r>
          </a:p>
          <a:p>
            <a:pPr lvl="1"/>
            <a:r>
              <a:rPr lang="en-US" dirty="0" smtClean="0"/>
              <a:t>Only two options: root (absolute) or </a:t>
            </a:r>
            <a:r>
              <a:rPr lang="en-US" dirty="0" err="1" smtClean="0"/>
              <a:t>cwd</a:t>
            </a:r>
            <a:r>
              <a:rPr lang="en-US" dirty="0" smtClean="0"/>
              <a:t> (relative)</a:t>
            </a:r>
          </a:p>
        </p:txBody>
      </p:sp>
    </p:spTree>
    <p:extLst>
      <p:ext uri="{BB962C8B-B14F-4D97-AF65-F5344CB8AC3E}">
        <p14:creationId xmlns:p14="http://schemas.microsoft.com/office/powerpoint/2010/main" val="199561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Execute in a loop looking for next piece</a:t>
            </a:r>
          </a:p>
          <a:p>
            <a:pPr lvl="1"/>
            <a:r>
              <a:rPr lang="en-US" dirty="0" smtClean="0"/>
              <a:t>Treat ‘/’ character as component delimiter</a:t>
            </a:r>
          </a:p>
          <a:p>
            <a:pPr lvl="1"/>
            <a:r>
              <a:rPr lang="en-US" dirty="0" smtClean="0"/>
              <a:t>Each iteration looks up part of the path</a:t>
            </a:r>
          </a:p>
          <a:p>
            <a:r>
              <a:rPr lang="en-US" dirty="0" smtClean="0"/>
              <a:t>Ex: ‘/home/myself/foo’ would look up…</a:t>
            </a:r>
          </a:p>
          <a:p>
            <a:pPr lvl="1"/>
            <a:r>
              <a:rPr lang="en-US" dirty="0" smtClean="0"/>
              <a:t>‘home’, ‘myself’, then ‘foo’, starting at ‘/’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85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Iteration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searched dentry (/), dereference the inode</a:t>
            </a:r>
          </a:p>
          <a:p>
            <a:r>
              <a:rPr lang="en-US" dirty="0" smtClean="0"/>
              <a:t>Check access permission (mode is stored in inode)</a:t>
            </a:r>
          </a:p>
          <a:p>
            <a:pPr lvl="1"/>
            <a:r>
              <a:rPr lang="en-US" dirty="0" smtClean="0"/>
              <a:t>Use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permission()</a:t>
            </a:r>
            <a:r>
              <a:rPr lang="en-US" dirty="0" smtClean="0"/>
              <a:t> function pointer on inode</a:t>
            </a:r>
          </a:p>
          <a:p>
            <a:pPr lvl="2"/>
            <a:r>
              <a:rPr lang="en-US" dirty="0" smtClean="0"/>
              <a:t>Can be overridden by a file system</a:t>
            </a:r>
          </a:p>
          <a:p>
            <a:r>
              <a:rPr lang="en-US" dirty="0" smtClean="0"/>
              <a:t>If ok, look at next path component (/home)</a:t>
            </a:r>
          </a:p>
        </p:txBody>
      </p:sp>
    </p:spTree>
    <p:extLst>
      <p:ext uri="{BB962C8B-B14F-4D97-AF65-F5344CB8AC3E}">
        <p14:creationId xmlns:p14="http://schemas.microsoft.com/office/powerpoint/2010/main" val="421063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Detail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special cases:</a:t>
            </a:r>
          </a:p>
          <a:p>
            <a:pPr lvl="1"/>
            <a:r>
              <a:rPr lang="en-US" dirty="0" smtClean="0"/>
              <a:t>If next component is a ‘.’, just skip it</a:t>
            </a:r>
          </a:p>
          <a:p>
            <a:pPr lvl="1"/>
            <a:r>
              <a:rPr lang="en-US" dirty="0" smtClean="0"/>
              <a:t>If next component is a ‘..’, move up to parent</a:t>
            </a:r>
          </a:p>
          <a:p>
            <a:pPr lvl="2"/>
            <a:r>
              <a:rPr lang="en-US" dirty="0" smtClean="0"/>
              <a:t>Catch special case where current dentry is root</a:t>
            </a:r>
          </a:p>
          <a:p>
            <a:pPr lvl="3"/>
            <a:r>
              <a:rPr lang="en-US" dirty="0" smtClean="0"/>
              <a:t>Treat this as a no-op</a:t>
            </a:r>
          </a:p>
          <a:p>
            <a:r>
              <a:rPr lang="en-US" dirty="0" smtClean="0"/>
              <a:t>If not a ‘.’ or ‘..’:</a:t>
            </a:r>
          </a:p>
          <a:p>
            <a:pPr lvl="1"/>
            <a:r>
              <a:rPr lang="en-US" dirty="0" smtClean="0"/>
              <a:t>Compute a hash value to find bucket in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d_hash</a:t>
            </a:r>
            <a:r>
              <a:rPr lang="en-US" dirty="0" smtClean="0"/>
              <a:t> table</a:t>
            </a:r>
          </a:p>
          <a:p>
            <a:pPr lvl="1"/>
            <a:r>
              <a:rPr lang="en-US" dirty="0" smtClean="0"/>
              <a:t>Hash of path from root (e.g., ‘/home/foo’, not ‘foo’)</a:t>
            </a:r>
          </a:p>
          <a:p>
            <a:pPr lvl="1"/>
            <a:r>
              <a:rPr lang="en-US" dirty="0" smtClean="0"/>
              <a:t>Search the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d_hash</a:t>
            </a:r>
            <a:r>
              <a:rPr lang="en-US" dirty="0" smtClean="0"/>
              <a:t> bucket at this hash value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0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Detail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no dentry in the hash bucket</a:t>
            </a:r>
          </a:p>
          <a:p>
            <a:pPr lvl="1"/>
            <a:r>
              <a:rPr lang="en-US" dirty="0" smtClean="0"/>
              <a:t>Call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lookup()</a:t>
            </a:r>
            <a:r>
              <a:rPr lang="en-US" dirty="0" smtClean="0"/>
              <a:t> method on parent inode (provided by FS)</a:t>
            </a:r>
          </a:p>
          <a:p>
            <a:pPr lvl="2"/>
            <a:r>
              <a:rPr lang="en-US" dirty="0" smtClean="0"/>
              <a:t>Probably will read the dentry from disk</a:t>
            </a:r>
          </a:p>
          <a:p>
            <a:pPr lvl="3"/>
            <a:r>
              <a:rPr lang="en-US" dirty="0" smtClean="0"/>
              <a:t>Or the network, or kernel data structures, …</a:t>
            </a:r>
          </a:p>
          <a:p>
            <a:r>
              <a:rPr lang="en-US" dirty="0" smtClean="0"/>
              <a:t>If dentry found, check if it is a </a:t>
            </a:r>
            <a:r>
              <a:rPr lang="en-US" dirty="0" err="1" smtClean="0"/>
              <a:t>symlink</a:t>
            </a:r>
            <a:endParaRPr lang="en-US" dirty="0" smtClean="0"/>
          </a:p>
          <a:p>
            <a:pPr lvl="1"/>
            <a:r>
              <a:rPr lang="en-US" dirty="0" smtClean="0"/>
              <a:t>If so, call inode-&gt;</a:t>
            </a:r>
            <a:r>
              <a:rPr lang="en-US" dirty="0" err="1" smtClean="0"/>
              <a:t>readlink</a:t>
            </a:r>
            <a:r>
              <a:rPr lang="en-US" dirty="0" smtClean="0"/>
              <a:t>() (also provided by FS)</a:t>
            </a:r>
          </a:p>
          <a:p>
            <a:pPr lvl="2"/>
            <a:r>
              <a:rPr lang="en-US" dirty="0" smtClean="0"/>
              <a:t>Get the path stored in the </a:t>
            </a:r>
            <a:r>
              <a:rPr lang="en-US" dirty="0" err="1" smtClean="0"/>
              <a:t>symlink</a:t>
            </a:r>
            <a:endParaRPr lang="en-US" dirty="0" smtClean="0"/>
          </a:p>
          <a:p>
            <a:pPr lvl="1"/>
            <a:r>
              <a:rPr lang="en-US" dirty="0" smtClean="0"/>
              <a:t>Then continue next iteration</a:t>
            </a:r>
          </a:p>
          <a:p>
            <a:pPr lvl="2"/>
            <a:r>
              <a:rPr lang="en-US" dirty="0" smtClean="0"/>
              <a:t>First char decides to start at root or at </a:t>
            </a:r>
            <a:r>
              <a:rPr lang="en-US" dirty="0" err="1" smtClean="0"/>
              <a:t>cwd</a:t>
            </a:r>
            <a:r>
              <a:rPr lang="en-US" dirty="0" smtClean="0"/>
              <a:t> again</a:t>
            </a:r>
          </a:p>
          <a:p>
            <a:r>
              <a:rPr lang="en-US" dirty="0" smtClean="0"/>
              <a:t>If not a </a:t>
            </a:r>
            <a:r>
              <a:rPr lang="en-US" dirty="0" err="1" smtClean="0"/>
              <a:t>symlink</a:t>
            </a:r>
            <a:r>
              <a:rPr lang="en-US" dirty="0" smtClean="0"/>
              <a:t>, check if it is a directory</a:t>
            </a:r>
          </a:p>
          <a:p>
            <a:pPr lvl="1"/>
            <a:r>
              <a:rPr lang="en-US" dirty="0" smtClean="0"/>
              <a:t>If not a directory and not last element, we have a bad path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96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Iteration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dentry/inode for /home, now finding myself</a:t>
            </a:r>
          </a:p>
          <a:p>
            <a:r>
              <a:rPr lang="en-US" dirty="0" smtClean="0"/>
              <a:t>Check permission in /home</a:t>
            </a:r>
          </a:p>
          <a:p>
            <a:r>
              <a:rPr lang="en-US" dirty="0" smtClean="0"/>
              <a:t>Hash /home/myself, find dentry</a:t>
            </a:r>
          </a:p>
          <a:p>
            <a:r>
              <a:rPr lang="en-US" dirty="0" smtClean="0"/>
              <a:t>Confirm not ‘.’, ‘..’, or a </a:t>
            </a:r>
            <a:r>
              <a:rPr lang="en-US" dirty="0" err="1" smtClean="0"/>
              <a:t>symlink</a:t>
            </a:r>
            <a:endParaRPr lang="en-US" dirty="0" smtClean="0"/>
          </a:p>
          <a:p>
            <a:r>
              <a:rPr lang="en-US" dirty="0" smtClean="0"/>
              <a:t>Confirm is a directory</a:t>
            </a:r>
          </a:p>
          <a:p>
            <a:r>
              <a:rPr lang="en-US" dirty="0" smtClean="0"/>
              <a:t>Repeat with dentry/inode for /home/myself</a:t>
            </a:r>
          </a:p>
          <a:p>
            <a:pPr lvl="1"/>
            <a:r>
              <a:rPr lang="en-US" dirty="0" smtClean="0"/>
              <a:t>Search for foo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46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Symlink</a:t>
            </a:r>
            <a:r>
              <a:rPr lang="en-US" dirty="0" smtClean="0"/>
              <a:t> Loops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/home/myself/foo is a </a:t>
            </a:r>
            <a:r>
              <a:rPr lang="en-US" dirty="0" err="1" smtClean="0"/>
              <a:t>symlink</a:t>
            </a:r>
            <a:r>
              <a:rPr lang="en-US" dirty="0" smtClean="0"/>
              <a:t> to ‘foo’?</a:t>
            </a:r>
          </a:p>
          <a:p>
            <a:pPr lvl="1"/>
            <a:r>
              <a:rPr lang="en-US" dirty="0" smtClean="0"/>
              <a:t>Kernel gets in an infinite loop</a:t>
            </a:r>
          </a:p>
          <a:p>
            <a:r>
              <a:rPr lang="en-US" dirty="0" smtClean="0"/>
              <a:t>Can be more subtle:</a:t>
            </a:r>
          </a:p>
          <a:p>
            <a:pPr lvl="1"/>
            <a:r>
              <a:rPr lang="en-US" dirty="0" smtClean="0"/>
              <a:t>foo -&gt; bar</a:t>
            </a:r>
          </a:p>
          <a:p>
            <a:pPr lvl="1"/>
            <a:r>
              <a:rPr lang="en-US" dirty="0" smtClean="0"/>
              <a:t>bar -&gt; </a:t>
            </a:r>
            <a:r>
              <a:rPr lang="en-US" dirty="0" err="1" smtClean="0"/>
              <a:t>baz</a:t>
            </a:r>
            <a:endParaRPr lang="en-US" dirty="0" smtClean="0"/>
          </a:p>
          <a:p>
            <a:pPr lvl="1"/>
            <a:r>
              <a:rPr lang="en-US" dirty="0" err="1" smtClean="0"/>
              <a:t>baz</a:t>
            </a:r>
            <a:r>
              <a:rPr lang="en-US" dirty="0" smtClean="0"/>
              <a:t> -&gt; foo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510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Preventing infinite </a:t>
            </a:r>
            <a:r>
              <a:rPr lang="en-US" dirty="0" err="1" smtClean="0"/>
              <a:t>symlink</a:t>
            </a:r>
            <a:r>
              <a:rPr lang="en-US" dirty="0" smtClean="0"/>
              <a:t> recursion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heuristics</a:t>
            </a:r>
          </a:p>
          <a:p>
            <a:r>
              <a:rPr lang="en-US" dirty="0" smtClean="0"/>
              <a:t>If more than 40 </a:t>
            </a:r>
            <a:r>
              <a:rPr lang="en-US" dirty="0" err="1" smtClean="0"/>
              <a:t>symlinks</a:t>
            </a:r>
            <a:r>
              <a:rPr lang="en-US" dirty="0" smtClean="0"/>
              <a:t> resolved</a:t>
            </a:r>
          </a:p>
          <a:p>
            <a:pPr lvl="1"/>
            <a:r>
              <a:rPr lang="en-US" dirty="0" smtClean="0"/>
              <a:t>quit with –ELOOP</a:t>
            </a:r>
          </a:p>
          <a:p>
            <a:r>
              <a:rPr lang="en-US" dirty="0" smtClean="0"/>
              <a:t>If more than 6 </a:t>
            </a:r>
            <a:r>
              <a:rPr lang="en-US" dirty="0" err="1" smtClean="0"/>
              <a:t>symlinks</a:t>
            </a:r>
            <a:r>
              <a:rPr lang="en-US" dirty="0" smtClean="0"/>
              <a:t> in a row without non-</a:t>
            </a:r>
            <a:r>
              <a:rPr lang="en-US" dirty="0" err="1" smtClean="0"/>
              <a:t>symlink</a:t>
            </a:r>
            <a:endParaRPr lang="en-US" dirty="0" smtClean="0"/>
          </a:p>
          <a:p>
            <a:pPr lvl="1"/>
            <a:r>
              <a:rPr lang="en-US" dirty="0" smtClean="0"/>
              <a:t>quit with –ELOOP</a:t>
            </a:r>
          </a:p>
          <a:p>
            <a:r>
              <a:rPr lang="en-US" dirty="0" smtClean="0"/>
              <a:t>Can prevent execution of legitimate 41 </a:t>
            </a:r>
            <a:r>
              <a:rPr lang="en-US" dirty="0" err="1" smtClean="0"/>
              <a:t>symlink</a:t>
            </a:r>
            <a:r>
              <a:rPr lang="en-US" dirty="0" smtClean="0"/>
              <a:t> path</a:t>
            </a:r>
          </a:p>
          <a:p>
            <a:pPr lvl="1"/>
            <a:r>
              <a:rPr lang="en-US" dirty="0" smtClean="0"/>
              <a:t>Better than an infinite loop</a:t>
            </a:r>
          </a:p>
        </p:txBody>
      </p:sp>
    </p:spTree>
    <p:extLst>
      <p:ext uri="{BB962C8B-B14F-4D97-AF65-F5344CB8AC3E}">
        <p14:creationId xmlns:p14="http://schemas.microsoft.com/office/powerpoint/2010/main" val="317766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Back to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open()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tasks:</a:t>
            </a:r>
          </a:p>
          <a:p>
            <a:pPr lvl="1"/>
            <a:r>
              <a:rPr lang="en-US" dirty="0" smtClean="0"/>
              <a:t>Map a human-readable path name to an inode</a:t>
            </a:r>
          </a:p>
          <a:p>
            <a:pPr lvl="2"/>
            <a:r>
              <a:rPr lang="en-US" dirty="0" smtClean="0"/>
              <a:t>Check access permissions, from / to the file</a:t>
            </a:r>
          </a:p>
          <a:p>
            <a:pPr lvl="1"/>
            <a:r>
              <a:rPr lang="en-US" dirty="0" smtClean="0"/>
              <a:t>Possibly create or truncate the file (O_CREAT, O_TRUNC)</a:t>
            </a:r>
          </a:p>
          <a:p>
            <a:pPr lvl="1"/>
            <a:r>
              <a:rPr lang="en-US" dirty="0" smtClean="0"/>
              <a:t>Create a file descriptor </a:t>
            </a:r>
          </a:p>
          <a:p>
            <a:r>
              <a:rPr lang="en-US" dirty="0" smtClean="0"/>
              <a:t>We’ve seen how first few steps are done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20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More detailed diagram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34473" y="2040629"/>
            <a:ext cx="6071748" cy="5556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VFS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534473" y="2687630"/>
            <a:ext cx="1159914" cy="51523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ext4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534473" y="3293013"/>
            <a:ext cx="6071748" cy="48998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Page Cache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534473" y="3863331"/>
            <a:ext cx="3770041" cy="5482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Block Device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534473" y="4517435"/>
            <a:ext cx="3770041" cy="5159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IO Scheduler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1534473" y="5126007"/>
            <a:ext cx="3770041" cy="4630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Driver</a:t>
            </a:r>
            <a:endParaRPr lang="en-US" sz="2800" dirty="0"/>
          </a:p>
        </p:txBody>
      </p:sp>
      <p:sp>
        <p:nvSpPr>
          <p:cNvPr id="10" name="Can 9"/>
          <p:cNvSpPr/>
          <p:nvPr/>
        </p:nvSpPr>
        <p:spPr>
          <a:xfrm>
            <a:off x="2644196" y="5708120"/>
            <a:ext cx="1362505" cy="529192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</a:t>
            </a:r>
            <a:endParaRPr lang="en-US" sz="24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37391" y="1844851"/>
            <a:ext cx="8652897" cy="35611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13645" y="1927948"/>
            <a:ext cx="10638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Kernel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89757" y="1285046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User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2846787" y="2687630"/>
            <a:ext cx="1159914" cy="51523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btrfs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4159101" y="2687630"/>
            <a:ext cx="1159914" cy="51523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fat32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6446307" y="2687630"/>
            <a:ext cx="1159914" cy="51523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nfs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5721122" y="3921614"/>
            <a:ext cx="1885100" cy="48998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Network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22833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Handled as part of search; last item is special</a:t>
            </a:r>
          </a:p>
          <a:p>
            <a:pPr lvl="1"/>
            <a:r>
              <a:rPr lang="en-US" dirty="0" smtClean="0"/>
              <a:t>Usually, if an item isn’t found, search returns an error</a:t>
            </a:r>
          </a:p>
          <a:p>
            <a:r>
              <a:rPr lang="en-US" dirty="0" smtClean="0"/>
              <a:t>If last item (foo) exists and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O_EXCL</a:t>
            </a:r>
            <a:r>
              <a:rPr lang="en-US" dirty="0" smtClean="0"/>
              <a:t> flag set, fail</a:t>
            </a:r>
          </a:p>
          <a:p>
            <a:pPr lvl="1"/>
            <a:r>
              <a:rPr lang="en-US" dirty="0" smtClean="0"/>
              <a:t>If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O_EXCL</a:t>
            </a:r>
            <a:r>
              <a:rPr lang="en-US" dirty="0" smtClean="0"/>
              <a:t> is not set, return existing dentry</a:t>
            </a:r>
          </a:p>
          <a:p>
            <a:r>
              <a:rPr lang="en-US" dirty="0" smtClean="0"/>
              <a:t>If it does not exist, call FS create method</a:t>
            </a:r>
          </a:p>
          <a:p>
            <a:pPr lvl="1"/>
            <a:r>
              <a:rPr lang="en-US" dirty="0" smtClean="0"/>
              <a:t>Make a new inode and dentry</a:t>
            </a:r>
          </a:p>
          <a:p>
            <a:pPr lvl="2"/>
            <a:r>
              <a:rPr lang="en-US" dirty="0" smtClean="0"/>
              <a:t>Then open it</a:t>
            </a:r>
          </a:p>
          <a:p>
            <a:r>
              <a:rPr lang="en-US" dirty="0" smtClean="0"/>
              <a:t>Why is Create a part of Open?</a:t>
            </a:r>
          </a:p>
          <a:p>
            <a:pPr lvl="1"/>
            <a:r>
              <a:rPr lang="en-US" dirty="0" smtClean="0"/>
              <a:t>Avoid races in “if (!exist()) create(); open();”</a:t>
            </a:r>
          </a:p>
        </p:txBody>
      </p:sp>
    </p:spTree>
    <p:extLst>
      <p:ext uri="{BB962C8B-B14F-4D97-AF65-F5344CB8AC3E}">
        <p14:creationId xmlns:p14="http://schemas.microsoft.com/office/powerpoint/2010/main" val="342487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File descriptors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Index into per-process array of </a:t>
            </a:r>
            <a:r>
              <a:rPr lang="en-US" dirty="0" err="1" smtClean="0"/>
              <a:t>struct</a:t>
            </a:r>
            <a:r>
              <a:rPr lang="en-US" dirty="0" smtClean="0"/>
              <a:t> file pointers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file </a:t>
            </a:r>
            <a:r>
              <a:rPr lang="en-US" dirty="0" smtClean="0"/>
              <a:t>stores</a:t>
            </a:r>
          </a:p>
          <a:p>
            <a:pPr lvl="1"/>
            <a:r>
              <a:rPr lang="en-US" dirty="0" smtClean="0"/>
              <a:t>dentry pointer</a:t>
            </a:r>
          </a:p>
          <a:p>
            <a:pPr lvl="1"/>
            <a:r>
              <a:rPr lang="en-US" dirty="0" smtClean="0"/>
              <a:t>cursor into the file</a:t>
            </a:r>
          </a:p>
          <a:p>
            <a:pPr lvl="1"/>
            <a:r>
              <a:rPr lang="en-US" dirty="0" smtClean="0"/>
              <a:t>permissions (cache of </a:t>
            </a:r>
            <a:r>
              <a:rPr lang="en-US" dirty="0" err="1" smtClean="0"/>
              <a:t>inode’s</a:t>
            </a:r>
            <a:r>
              <a:rPr lang="en-US" dirty="0" smtClean="0"/>
              <a:t> value)</a:t>
            </a:r>
          </a:p>
          <a:p>
            <a:pPr lvl="1"/>
            <a:r>
              <a:rPr lang="en-US" dirty="0" smtClean="0"/>
              <a:t>reference count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open()</a:t>
            </a:r>
            <a:r>
              <a:rPr lang="en-US" dirty="0" smtClean="0"/>
              <a:t> marks a free table entry as ‘in use’</a:t>
            </a:r>
          </a:p>
          <a:p>
            <a:pPr lvl="1"/>
            <a:r>
              <a:rPr lang="en-US" dirty="0" smtClean="0"/>
              <a:t>If full, create a new table 2x the size and copies old one</a:t>
            </a:r>
          </a:p>
          <a:p>
            <a:pPr lvl="1"/>
            <a:r>
              <a:rPr lang="en-US" dirty="0" smtClean="0"/>
              <a:t>Allocate a new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file</a:t>
            </a:r>
            <a:r>
              <a:rPr lang="en-US" dirty="0" smtClean="0"/>
              <a:t> and put a pointer in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11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Once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open()</a:t>
            </a:r>
            <a:r>
              <a:rPr lang="en-US" dirty="0" smtClean="0"/>
              <a:t>, can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read()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ssize_t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read(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fd,void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buf,size_t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bytes);</a:t>
            </a:r>
          </a:p>
          <a:p>
            <a:endParaRPr lang="en-US" dirty="0" smtClean="0"/>
          </a:p>
          <a:p>
            <a:r>
              <a:rPr lang="en-US" dirty="0" err="1" smtClean="0"/>
              <a:t>fd</a:t>
            </a:r>
            <a:r>
              <a:rPr lang="en-US" dirty="0" smtClean="0"/>
              <a:t>: File descriptor index</a:t>
            </a:r>
          </a:p>
          <a:p>
            <a:r>
              <a:rPr lang="en-US" dirty="0" err="1" smtClean="0"/>
              <a:t>buf</a:t>
            </a:r>
            <a:r>
              <a:rPr lang="en-US" dirty="0" smtClean="0"/>
              <a:t>: Buffer kernel writes the read data into</a:t>
            </a:r>
          </a:p>
          <a:p>
            <a:r>
              <a:rPr lang="en-US" dirty="0" smtClean="0"/>
              <a:t>bytes: Number of bytes requested</a:t>
            </a:r>
          </a:p>
          <a:p>
            <a:r>
              <a:rPr lang="en-US" dirty="0" smtClean="0"/>
              <a:t>Returns: bytes read (if &gt;= 0), or –</a:t>
            </a:r>
            <a:r>
              <a:rPr lang="en-US" dirty="0" err="1" smtClean="0"/>
              <a:t>errno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78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Summary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read()</a:t>
            </a:r>
            <a:r>
              <a:rPr lang="en-US" dirty="0"/>
              <a:t>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Translate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dirty="0" smtClean="0"/>
              <a:t> to a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file</a:t>
            </a:r>
            <a:r>
              <a:rPr lang="en-US" dirty="0" smtClean="0"/>
              <a:t> (if valid)</a:t>
            </a:r>
          </a:p>
          <a:p>
            <a:pPr lvl="1"/>
            <a:r>
              <a:rPr lang="en-US" dirty="0" smtClean="0"/>
              <a:t>Check cached permissions in the file</a:t>
            </a:r>
          </a:p>
          <a:p>
            <a:pPr lvl="1"/>
            <a:r>
              <a:rPr lang="en-US" dirty="0" smtClean="0"/>
              <a:t>Increase reference count</a:t>
            </a:r>
          </a:p>
          <a:p>
            <a:pPr lvl="2"/>
            <a:r>
              <a:rPr lang="en-US" dirty="0" smtClean="0"/>
              <a:t>FS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read()</a:t>
            </a:r>
            <a:r>
              <a:rPr lang="en-US" dirty="0" smtClean="0"/>
              <a:t> routine might context switch away temporarily</a:t>
            </a:r>
          </a:p>
          <a:p>
            <a:r>
              <a:rPr lang="en-US" dirty="0" smtClean="0"/>
              <a:t>Do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read()</a:t>
            </a:r>
            <a:r>
              <a:rPr lang="en-US" dirty="0" smtClean="0"/>
              <a:t> routine associated with file (FS-specific)</a:t>
            </a:r>
          </a:p>
          <a:p>
            <a:pPr lvl="1"/>
            <a:r>
              <a:rPr lang="en-US" dirty="0" smtClean="0"/>
              <a:t>Probe the page cache for data</a:t>
            </a:r>
          </a:p>
          <a:p>
            <a:pPr lvl="1"/>
            <a:r>
              <a:rPr lang="en-US" dirty="0" smtClean="0"/>
              <a:t>Access storage if needed</a:t>
            </a:r>
          </a:p>
          <a:p>
            <a:pPr lvl="2"/>
            <a:r>
              <a:rPr lang="en-US" dirty="0" smtClean="0"/>
              <a:t>Can even do both: read() is allowed to return less than requested</a:t>
            </a:r>
          </a:p>
          <a:p>
            <a:r>
              <a:rPr lang="en-US" dirty="0" smtClean="0"/>
              <a:t>Drop </a:t>
            </a:r>
            <a:r>
              <a:rPr lang="en-US" dirty="0" err="1" smtClean="0"/>
              <a:t>refcount</a:t>
            </a:r>
            <a:r>
              <a:rPr lang="en-US" dirty="0" smtClean="0"/>
              <a:t>, return bytes read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11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Copying data to user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Kernel needs to be sure that buffer is a valid address</a:t>
            </a:r>
          </a:p>
          <a:p>
            <a:pPr lvl="1"/>
            <a:r>
              <a:rPr lang="en-US" dirty="0" smtClean="0"/>
              <a:t>Validate </a:t>
            </a:r>
            <a:r>
              <a:rPr lang="en-US" dirty="0"/>
              <a:t>that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dirty="0"/>
              <a:t> is a valid address</a:t>
            </a:r>
          </a:p>
          <a:p>
            <a:pPr lvl="2"/>
            <a:r>
              <a:rPr lang="en-US" dirty="0"/>
              <a:t>And that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dirty="0"/>
              <a:t> 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&gt;=bytes</a:t>
            </a:r>
            <a:r>
              <a:rPr lang="en-US" dirty="0"/>
              <a:t> requested</a:t>
            </a:r>
          </a:p>
          <a:p>
            <a:r>
              <a:rPr lang="en-US" dirty="0" smtClean="0"/>
              <a:t>How to do it?</a:t>
            </a:r>
          </a:p>
          <a:p>
            <a:pPr lvl="1"/>
            <a:r>
              <a:rPr lang="en-US" dirty="0" smtClean="0"/>
              <a:t>Can walk appropriate page table entries</a:t>
            </a:r>
          </a:p>
          <a:p>
            <a:r>
              <a:rPr lang="en-US" dirty="0" smtClean="0"/>
              <a:t>What could go wrong?</a:t>
            </a:r>
          </a:p>
          <a:p>
            <a:pPr lvl="1"/>
            <a:r>
              <a:rPr lang="en-US" dirty="0" smtClean="0"/>
              <a:t>Concurrent </a:t>
            </a:r>
            <a:r>
              <a:rPr lang="en-US" dirty="0" err="1" smtClean="0"/>
              <a:t>munmap</a:t>
            </a:r>
            <a:r>
              <a:rPr lang="en-US" dirty="0" smtClean="0"/>
              <a:t> from another thread</a:t>
            </a:r>
          </a:p>
          <a:p>
            <a:pPr lvl="1"/>
            <a:r>
              <a:rPr lang="en-US" dirty="0" smtClean="0"/>
              <a:t>Page might be lazy-allocated by kernel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505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Trick for Validating User 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we don’t do all of this validation?</a:t>
            </a:r>
          </a:p>
          <a:p>
            <a:pPr lvl="1"/>
            <a:r>
              <a:rPr lang="en-US" dirty="0" smtClean="0"/>
              <a:t>Looks like kernel had a page fault</a:t>
            </a:r>
          </a:p>
          <a:p>
            <a:pPr lvl="1"/>
            <a:r>
              <a:rPr lang="en-US" dirty="0" smtClean="0"/>
              <a:t>Usually </a:t>
            </a:r>
            <a:r>
              <a:rPr lang="en-US" i="1" dirty="0" smtClean="0"/>
              <a:t>really bad</a:t>
            </a:r>
            <a:endParaRPr lang="en-US" b="1" i="1" dirty="0" smtClean="0"/>
          </a:p>
          <a:p>
            <a:r>
              <a:rPr lang="en-US" dirty="0" smtClean="0"/>
              <a:t>Idea: set kernel flag </a:t>
            </a:r>
            <a:r>
              <a:rPr lang="en-US" dirty="0" err="1" smtClean="0"/>
              <a:t>in_copy_to_user</a:t>
            </a:r>
            <a:endParaRPr lang="en-US" dirty="0" smtClean="0"/>
          </a:p>
          <a:p>
            <a:pPr lvl="1"/>
            <a:r>
              <a:rPr lang="en-US" dirty="0" smtClean="0"/>
              <a:t>If a page fault happens for a user address, don</a:t>
            </a:r>
            <a:r>
              <a:rPr lang="fr-FR" dirty="0" smtClean="0"/>
              <a:t>’</a:t>
            </a:r>
            <a:r>
              <a:rPr lang="en-US" dirty="0" smtClean="0"/>
              <a:t>t panic</a:t>
            </a:r>
          </a:p>
          <a:p>
            <a:pPr lvl="2"/>
            <a:r>
              <a:rPr lang="en-US" dirty="0" smtClean="0"/>
              <a:t>Just handle demand faults</a:t>
            </a:r>
          </a:p>
          <a:p>
            <a:pPr lvl="1"/>
            <a:r>
              <a:rPr lang="en-US" dirty="0" smtClean="0"/>
              <a:t>If the page is really bad</a:t>
            </a:r>
          </a:p>
          <a:p>
            <a:pPr lvl="2"/>
            <a:r>
              <a:rPr lang="en-US" dirty="0" smtClean="0"/>
              <a:t>Set indicator that write loop should be aborted</a:t>
            </a:r>
          </a:p>
          <a:p>
            <a:pPr lvl="3"/>
            <a:r>
              <a:rPr lang="en-US" dirty="0" smtClean="0"/>
              <a:t>Indicator can be left in a register</a:t>
            </a:r>
          </a:p>
          <a:p>
            <a:pPr lvl="4"/>
            <a:r>
              <a:rPr lang="en-US" dirty="0" smtClean="0"/>
              <a:t>Tricky context switch code while exiting the page fault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16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Zero-Copy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memory copies needed for a large read?</a:t>
            </a:r>
          </a:p>
          <a:p>
            <a:pPr lvl="1"/>
            <a:r>
              <a:rPr lang="en-US" dirty="0" smtClean="0"/>
              <a:t>One in page cache</a:t>
            </a:r>
          </a:p>
          <a:p>
            <a:pPr lvl="1"/>
            <a:r>
              <a:rPr lang="en-US" dirty="0" smtClean="0"/>
              <a:t>One in user space</a:t>
            </a:r>
          </a:p>
          <a:p>
            <a:r>
              <a:rPr lang="en-US" dirty="0" smtClean="0"/>
              <a:t>What if we then write this to network?</a:t>
            </a:r>
          </a:p>
          <a:p>
            <a:pPr lvl="1"/>
            <a:r>
              <a:rPr lang="en-US" dirty="0" smtClean="0"/>
              <a:t>One more for NIC driver</a:t>
            </a:r>
          </a:p>
          <a:p>
            <a:r>
              <a:rPr lang="en-US" dirty="0" smtClean="0"/>
              <a:t>Avoided extra copies if read/write is page-granularity</a:t>
            </a:r>
          </a:p>
          <a:p>
            <a:pPr lvl="1"/>
            <a:r>
              <a:rPr lang="en-US" dirty="0" smtClean="0"/>
              <a:t>Steal physical page containing buffer from process</a:t>
            </a:r>
          </a:p>
          <a:p>
            <a:pPr lvl="1"/>
            <a:r>
              <a:rPr lang="en-US" dirty="0" smtClean="0"/>
              <a:t>Replace it with physical page from page cache</a:t>
            </a:r>
          </a:p>
          <a:p>
            <a:pPr lvl="2"/>
            <a:r>
              <a:rPr lang="en-US" dirty="0" smtClean="0"/>
              <a:t>Mark it as COW in process, just in case</a:t>
            </a:r>
          </a:p>
          <a:p>
            <a:pPr lvl="1"/>
            <a:r>
              <a:rPr lang="en-US" dirty="0" smtClean="0"/>
              <a:t>Avoids unnecessary copies in common case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3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User’s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 programming interface </a:t>
            </a:r>
          </a:p>
          <a:p>
            <a:pPr lvl="1"/>
            <a:r>
              <a:rPr lang="en-US" dirty="0" smtClean="0"/>
              <a:t>(POSIX file system calls – open, read, write, etc.)</a:t>
            </a:r>
          </a:p>
          <a:p>
            <a:r>
              <a:rPr lang="en-US" dirty="0" smtClean="0"/>
              <a:t>Single file system tree</a:t>
            </a:r>
          </a:p>
          <a:p>
            <a:pPr lvl="1"/>
            <a:r>
              <a:rPr lang="en-US" dirty="0" smtClean="0"/>
              <a:t>Remote FS can be transparently mounted (e.g., at /home)</a:t>
            </a:r>
          </a:p>
          <a:p>
            <a:r>
              <a:rPr lang="en-US" dirty="0" smtClean="0"/>
              <a:t>Alternative: Custom library for each file system</a:t>
            </a:r>
          </a:p>
          <a:p>
            <a:pPr lvl="1"/>
            <a:r>
              <a:rPr lang="en-US" dirty="0" smtClean="0"/>
              <a:t>Much more trouble for the programmer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38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What the VFS does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VFS is a substantial piece of code</a:t>
            </a:r>
          </a:p>
          <a:p>
            <a:pPr lvl="1"/>
            <a:r>
              <a:rPr lang="en-US" dirty="0" smtClean="0"/>
              <a:t>not just an API wrapper</a:t>
            </a:r>
          </a:p>
          <a:p>
            <a:r>
              <a:rPr lang="en-US" dirty="0" smtClean="0"/>
              <a:t>Caches file system metadata (e.g., names, attributes)</a:t>
            </a:r>
          </a:p>
          <a:p>
            <a:pPr lvl="1"/>
            <a:r>
              <a:rPr lang="en-US" dirty="0" smtClean="0"/>
              <a:t>Coordinates data caching with the page cache</a:t>
            </a:r>
          </a:p>
          <a:p>
            <a:r>
              <a:rPr lang="en-US" dirty="0" smtClean="0"/>
              <a:t>Enforces a common access control model</a:t>
            </a:r>
          </a:p>
          <a:p>
            <a:r>
              <a:rPr lang="en-US" dirty="0" smtClean="0"/>
              <a:t>Implements complex, common routines</a:t>
            </a:r>
          </a:p>
          <a:p>
            <a:pPr lvl="1"/>
            <a:r>
              <a:rPr lang="en-US" dirty="0" smtClean="0"/>
              <a:t>path lookup</a:t>
            </a:r>
          </a:p>
          <a:p>
            <a:pPr lvl="1"/>
            <a:r>
              <a:rPr lang="en-US" dirty="0" smtClean="0"/>
              <a:t>opening files</a:t>
            </a:r>
          </a:p>
          <a:p>
            <a:pPr lvl="1"/>
            <a:r>
              <a:rPr lang="en-US" dirty="0" smtClean="0"/>
              <a:t>file handle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4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FS Developer’s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FS developer responsible for…</a:t>
            </a:r>
          </a:p>
          <a:p>
            <a:pPr lvl="1"/>
            <a:r>
              <a:rPr lang="en-US" dirty="0" smtClean="0"/>
              <a:t>Implementing standard objects/functions called by the VFS</a:t>
            </a:r>
          </a:p>
          <a:p>
            <a:pPr lvl="2"/>
            <a:r>
              <a:rPr lang="en-US" dirty="0" smtClean="0"/>
              <a:t>Primarily populating in-memory objects</a:t>
            </a:r>
          </a:p>
          <a:p>
            <a:pPr lvl="3"/>
            <a:r>
              <a:rPr lang="en-US" dirty="0" smtClean="0"/>
              <a:t>Typically from stable storage</a:t>
            </a:r>
          </a:p>
          <a:p>
            <a:pPr lvl="2"/>
            <a:r>
              <a:rPr lang="en-US" dirty="0" smtClean="0"/>
              <a:t>Sometimes writing them back</a:t>
            </a:r>
          </a:p>
          <a:p>
            <a:r>
              <a:rPr lang="en-US" dirty="0" smtClean="0"/>
              <a:t>Can use block device interfaces to schedule disk I/O</a:t>
            </a:r>
          </a:p>
          <a:p>
            <a:pPr lvl="1"/>
            <a:r>
              <a:rPr lang="en-US" dirty="0" smtClean="0"/>
              <a:t>And page cache functions</a:t>
            </a:r>
          </a:p>
          <a:p>
            <a:pPr lvl="1"/>
            <a:r>
              <a:rPr lang="en-US" dirty="0" smtClean="0"/>
              <a:t>And some VFS helpers</a:t>
            </a:r>
          </a:p>
          <a:p>
            <a:r>
              <a:rPr lang="en-US" dirty="0" smtClean="0"/>
              <a:t>Analogous to implementing Java abstract classes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7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High-level FS dev.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Translate between VFS objects and backing storage (whether device, remote system, or other/none)</a:t>
            </a:r>
          </a:p>
          <a:p>
            <a:pPr lvl="1"/>
            <a:r>
              <a:rPr lang="en-US" dirty="0" smtClean="0"/>
              <a:t>Potentially includes requesting I/O</a:t>
            </a:r>
          </a:p>
          <a:p>
            <a:r>
              <a:rPr lang="en-US" dirty="0" smtClean="0"/>
              <a:t>Read and write file pages</a:t>
            </a:r>
          </a:p>
          <a:p>
            <a:r>
              <a:rPr lang="en-US" dirty="0"/>
              <a:t>VFS doesn’t prescribe all aspects of FS design</a:t>
            </a:r>
          </a:p>
          <a:p>
            <a:pPr lvl="1"/>
            <a:r>
              <a:rPr lang="en-US" dirty="0"/>
              <a:t>More of a lowest common denominator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51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Core VFS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super block – FS-global data</a:t>
            </a:r>
          </a:p>
          <a:p>
            <a:pPr lvl="1"/>
            <a:r>
              <a:rPr lang="en-US" dirty="0" smtClean="0"/>
              <a:t>Early/many file systems put this as first block of partition</a:t>
            </a:r>
          </a:p>
          <a:p>
            <a:r>
              <a:rPr lang="en-US" dirty="0" smtClean="0"/>
              <a:t>inode (index node) – metadata for one file</a:t>
            </a:r>
          </a:p>
          <a:p>
            <a:r>
              <a:rPr lang="en-US" dirty="0" smtClean="0"/>
              <a:t>dentry (directory entry) –name to inode mapping</a:t>
            </a:r>
          </a:p>
          <a:p>
            <a:r>
              <a:rPr lang="en-US" dirty="0" smtClean="0"/>
              <a:t>file – </a:t>
            </a:r>
            <a:r>
              <a:rPr lang="en-US" b="1" i="1" dirty="0" smtClean="0"/>
              <a:t>file descriptor </a:t>
            </a:r>
            <a:r>
              <a:rPr lang="en-US" dirty="0" smtClean="0"/>
              <a:t>– dentry and cursor (file offset)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28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8000"/>
        </a:solidFill>
        <a:ln w="9525" algn="ctr">
          <a:solidFill>
            <a:schemeClr val="tx1"/>
          </a:solidFill>
          <a:miter lim="800000"/>
          <a:headEnd/>
          <a:tailEnd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a:spPr>
      <a:bodyPr wrap="square" anchor="ctr"/>
      <a:lstStyle>
        <a:defPPr algn="ctr" fontAlgn="base">
          <a:spcBef>
            <a:spcPct val="0"/>
          </a:spcBef>
          <a:spcAft>
            <a:spcPct val="0"/>
          </a:spcAft>
          <a:defRPr sz="1600" dirty="0" smtClean="0">
            <a:solidFill>
              <a:srgbClr val="000000"/>
            </a:solidFill>
            <a:latin typeface="Gill Sans MT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71332</TotalTime>
  <Words>2731</Words>
  <Application>Microsoft Office PowerPoint</Application>
  <PresentationFormat>On-screen Show (4:3)</PresentationFormat>
  <Paragraphs>408</Paragraphs>
  <Slides>46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1" baseType="lpstr">
      <vt:lpstr>Arial</vt:lpstr>
      <vt:lpstr>Calibri</vt:lpstr>
      <vt:lpstr>Courier</vt:lpstr>
      <vt:lpstr>Courier New</vt:lpstr>
      <vt:lpstr>Office Theme</vt:lpstr>
      <vt:lpstr>CSE 506: Operating Systems</vt:lpstr>
      <vt:lpstr>History</vt:lpstr>
      <vt:lpstr>Modern VFS </vt:lpstr>
      <vt:lpstr>More detailed diagram</vt:lpstr>
      <vt:lpstr>User’s perspective</vt:lpstr>
      <vt:lpstr>What the VFS does</vt:lpstr>
      <vt:lpstr>FS Developer’s Perspective</vt:lpstr>
      <vt:lpstr>High-level FS dev. tasks</vt:lpstr>
      <vt:lpstr>Core VFS abstractions</vt:lpstr>
      <vt:lpstr>Super blocks</vt:lpstr>
      <vt:lpstr>Inode</vt:lpstr>
      <vt:lpstr>Inode history</vt:lpstr>
      <vt:lpstr>Embedded inodes</vt:lpstr>
      <vt:lpstr>Linking</vt:lpstr>
      <vt:lpstr>Linking, cont.</vt:lpstr>
      <vt:lpstr>Common trick for temporary files</vt:lpstr>
      <vt:lpstr>inode ‘stats’</vt:lpstr>
      <vt:lpstr>Special bits</vt:lpstr>
      <vt:lpstr>More special bits</vt:lpstr>
      <vt:lpstr>File objects </vt:lpstr>
      <vt:lpstr>File handle games</vt:lpstr>
      <vt:lpstr>Dentries</vt:lpstr>
      <vt:lpstr>Why dentries?</vt:lpstr>
      <vt:lpstr>Symbolic Links</vt:lpstr>
      <vt:lpstr>Quick review: dentry</vt:lpstr>
      <vt:lpstr>dentry Caching</vt:lpstr>
      <vt:lpstr>dentry Tracking</vt:lpstr>
      <vt:lpstr>Summary of open() Implementation</vt:lpstr>
      <vt:lpstr>open() arguments</vt:lpstr>
      <vt:lpstr>Absolute vs. Relative Paths</vt:lpstr>
      <vt:lpstr>More on paths</vt:lpstr>
      <vt:lpstr>Search</vt:lpstr>
      <vt:lpstr>Iteration 1</vt:lpstr>
      <vt:lpstr>Detail (2)</vt:lpstr>
      <vt:lpstr>Detail (3)</vt:lpstr>
      <vt:lpstr>Iteration 2</vt:lpstr>
      <vt:lpstr>Symlink Loops</vt:lpstr>
      <vt:lpstr>Preventing infinite symlink recursion</vt:lpstr>
      <vt:lpstr>Back to open()</vt:lpstr>
      <vt:lpstr>Creation</vt:lpstr>
      <vt:lpstr>File descriptors</vt:lpstr>
      <vt:lpstr>Once open(), can  read()</vt:lpstr>
      <vt:lpstr>Summary of read() Implementation</vt:lpstr>
      <vt:lpstr>Copying data to user</vt:lpstr>
      <vt:lpstr>Trick for Validating User Buffers</vt:lpstr>
      <vt:lpstr>Zero-Copy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Architecture What is it, and how is it related to Computer Science anyway?</dc:title>
  <dc:creator>mike</dc:creator>
  <cp:lastModifiedBy>Mike Ferdman</cp:lastModifiedBy>
  <cp:revision>575</cp:revision>
  <cp:lastPrinted>2013-10-02T17:35:11Z</cp:lastPrinted>
  <dcterms:created xsi:type="dcterms:W3CDTF">2012-09-21T01:57:31Z</dcterms:created>
  <dcterms:modified xsi:type="dcterms:W3CDTF">2017-11-09T16:55:40Z</dcterms:modified>
</cp:coreProperties>
</file>