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1711" r:id="rId2"/>
    <p:sldId id="1152" r:id="rId3"/>
    <p:sldId id="1712" r:id="rId4"/>
    <p:sldId id="1713" r:id="rId5"/>
    <p:sldId id="1714" r:id="rId6"/>
    <p:sldId id="1153" r:id="rId7"/>
    <p:sldId id="1154" r:id="rId8"/>
    <p:sldId id="1155" r:id="rId9"/>
    <p:sldId id="1156" r:id="rId10"/>
    <p:sldId id="1157" r:id="rId11"/>
    <p:sldId id="1158" r:id="rId12"/>
    <p:sldId id="1159" r:id="rId13"/>
    <p:sldId id="1715" r:id="rId14"/>
    <p:sldId id="1160" r:id="rId15"/>
    <p:sldId id="1161" r:id="rId16"/>
    <p:sldId id="1163" r:id="rId17"/>
    <p:sldId id="1164" r:id="rId18"/>
    <p:sldId id="1174" r:id="rId19"/>
    <p:sldId id="1175" r:id="rId20"/>
    <p:sldId id="1176" r:id="rId21"/>
    <p:sldId id="1178" r:id="rId22"/>
    <p:sldId id="1180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6" autoAdjust="0"/>
    <p:restoredTop sz="91750" autoAdjust="0"/>
  </p:normalViewPr>
  <p:slideViewPr>
    <p:cSldViewPr>
      <p:cViewPr varScale="1">
        <p:scale>
          <a:sx n="106" d="100"/>
          <a:sy n="106" d="100"/>
        </p:scale>
        <p:origin x="19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11/14/2017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File Systems</a:t>
            </a:r>
          </a:p>
        </p:txBody>
      </p:sp>
    </p:spTree>
    <p:extLst>
      <p:ext uri="{BB962C8B-B14F-4D97-AF65-F5344CB8AC3E}">
        <p14:creationId xmlns:p14="http://schemas.microsoft.com/office/powerpoint/2010/main" val="82335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fsck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Walk directory tree</a:t>
            </a:r>
          </a:p>
          <a:p>
            <a:pPr lvl="1"/>
            <a:r>
              <a:rPr lang="en-US" dirty="0" smtClean="0"/>
              <a:t>Make sure each reachable inode is marked as allocated</a:t>
            </a:r>
          </a:p>
          <a:p>
            <a:r>
              <a:rPr lang="en-US" dirty="0" smtClean="0"/>
              <a:t>For each inode, check the reference count</a:t>
            </a:r>
          </a:p>
          <a:p>
            <a:pPr lvl="1"/>
            <a:r>
              <a:rPr lang="en-US" dirty="0" smtClean="0"/>
              <a:t>Make sure all referenced blocks are marked as allocated</a:t>
            </a:r>
          </a:p>
          <a:p>
            <a:r>
              <a:rPr lang="en-US" dirty="0" smtClean="0"/>
              <a:t>Double-check that blocks and inodes are reachable</a:t>
            </a:r>
          </a:p>
          <a:p>
            <a:pPr lvl="1"/>
            <a:r>
              <a:rPr lang="en-US" dirty="0" smtClean="0"/>
              <a:t>Or in free list</a:t>
            </a:r>
          </a:p>
          <a:p>
            <a:r>
              <a:rPr lang="en-US" dirty="0" smtClean="0"/>
              <a:t>Summary: very expensive, slow scan of file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68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Journaling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Keep a log of metadata operations</a:t>
            </a:r>
          </a:p>
          <a:p>
            <a:pPr lvl="1"/>
            <a:r>
              <a:rPr lang="en-US" dirty="0" smtClean="0"/>
              <a:t>On system crash, look at data structures that were involved</a:t>
            </a:r>
          </a:p>
          <a:p>
            <a:r>
              <a:rPr lang="en-US" dirty="0" smtClean="0"/>
              <a:t>Limits the scope of recovery</a:t>
            </a:r>
          </a:p>
          <a:p>
            <a:pPr lvl="1"/>
            <a:r>
              <a:rPr lang="en-US" dirty="0" smtClean="0"/>
              <a:t>Faster </a:t>
            </a:r>
            <a:r>
              <a:rPr lang="en-US" dirty="0" err="1" smtClean="0"/>
              <a:t>fsck</a:t>
            </a:r>
            <a:endParaRPr lang="en-US" dirty="0" smtClean="0"/>
          </a:p>
          <a:p>
            <a:pPr lvl="2"/>
            <a:r>
              <a:rPr lang="en-US" dirty="0" smtClean="0"/>
              <a:t>Cheap enough to be done while mounting</a:t>
            </a:r>
          </a:p>
        </p:txBody>
      </p:sp>
    </p:spTree>
    <p:extLst>
      <p:ext uri="{BB962C8B-B14F-4D97-AF65-F5344CB8AC3E}">
        <p14:creationId xmlns:p14="http://schemas.microsoft.com/office/powerpoint/2010/main" val="3074099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Ways to Journal (Log)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main choices for a journaling scheme</a:t>
            </a:r>
          </a:p>
          <a:p>
            <a:pPr lvl="1"/>
            <a:r>
              <a:rPr lang="en-US" dirty="0" smtClean="0"/>
              <a:t>(Borrowed/developed along with databases)</a:t>
            </a:r>
          </a:p>
          <a:p>
            <a:pPr lvl="1"/>
            <a:r>
              <a:rPr lang="en-US" dirty="0" smtClean="0"/>
              <a:t>Often referred to as </a:t>
            </a:r>
            <a:r>
              <a:rPr lang="en-US" b="1" i="1" dirty="0" smtClean="0"/>
              <a:t>logging</a:t>
            </a:r>
            <a:endParaRPr lang="en-US" dirty="0" smtClean="0"/>
          </a:p>
          <a:p>
            <a:pPr lvl="2"/>
            <a:r>
              <a:rPr lang="en-US" dirty="0" smtClean="0"/>
              <a:t>Called </a:t>
            </a:r>
            <a:r>
              <a:rPr lang="en-US" b="1" i="1" dirty="0" smtClean="0"/>
              <a:t>journaling</a:t>
            </a:r>
            <a:r>
              <a:rPr lang="en-US" dirty="0" smtClean="0"/>
              <a:t> for </a:t>
            </a:r>
            <a:r>
              <a:rPr lang="en-US" dirty="0" err="1" smtClean="0"/>
              <a:t>filesystems</a:t>
            </a:r>
            <a:r>
              <a:rPr lang="en-US" dirty="0" smtClean="0"/>
              <a:t> (usually metadata only)</a:t>
            </a:r>
          </a:p>
          <a:p>
            <a:r>
              <a:rPr lang="en-US" dirty="0" smtClean="0"/>
              <a:t>Undo: write how to go back to sane state</a:t>
            </a:r>
          </a:p>
          <a:p>
            <a:r>
              <a:rPr lang="en-US" dirty="0" smtClean="0"/>
              <a:t>Redo: write how to go forward to sane state</a:t>
            </a:r>
          </a:p>
        </p:txBody>
      </p:sp>
    </p:spTree>
    <p:extLst>
      <p:ext uri="{BB962C8B-B14F-4D97-AF65-F5344CB8AC3E}">
        <p14:creationId xmlns:p14="http://schemas.microsoft.com/office/powerpoint/2010/main" val="3473691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Undo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what you are about to do (and how to </a:t>
            </a:r>
            <a:r>
              <a:rPr lang="en-US" dirty="0" smtClean="0"/>
              <a:t>undo)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</a:t>
            </a:r>
            <a:r>
              <a:rPr lang="en-US" dirty="0"/>
              <a:t>changes </a:t>
            </a:r>
            <a:r>
              <a:rPr lang="en-US" dirty="0" smtClean="0"/>
              <a:t>to rest of disk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b="1" i="1" dirty="0" smtClean="0"/>
              <a:t>commit record</a:t>
            </a:r>
            <a:r>
              <a:rPr lang="en-US" dirty="0" smtClean="0"/>
              <a:t> to log</a:t>
            </a:r>
          </a:p>
          <a:p>
            <a:pPr marL="914400" lvl="1" indent="-514350"/>
            <a:r>
              <a:rPr lang="en-US" dirty="0" smtClean="0"/>
              <a:t>Marks logged operations </a:t>
            </a:r>
            <a:r>
              <a:rPr lang="en-US" dirty="0"/>
              <a:t>as </a:t>
            </a:r>
            <a:r>
              <a:rPr lang="en-US" dirty="0" smtClean="0"/>
              <a:t>complete</a:t>
            </a:r>
          </a:p>
          <a:p>
            <a:pPr marL="514350" indent="-514350"/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system crashes before </a:t>
            </a:r>
            <a:r>
              <a:rPr lang="en-US" dirty="0" smtClean="0"/>
              <a:t>log commit record</a:t>
            </a:r>
          </a:p>
          <a:p>
            <a:pPr lvl="1"/>
            <a:r>
              <a:rPr lang="en-US" dirty="0" smtClean="0"/>
              <a:t>Execute undo steps when recovering</a:t>
            </a:r>
            <a:endParaRPr lang="en-US" dirty="0"/>
          </a:p>
          <a:p>
            <a:r>
              <a:rPr lang="en-US" dirty="0"/>
              <a:t>Undo steps </a:t>
            </a:r>
            <a:r>
              <a:rPr lang="en-US" i="1" u="sng" dirty="0" smtClean="0"/>
              <a:t>must</a:t>
            </a:r>
            <a:r>
              <a:rPr lang="en-US" dirty="0" smtClean="0"/>
              <a:t> </a:t>
            </a:r>
            <a:r>
              <a:rPr lang="en-US" dirty="0"/>
              <a:t>be on disk before </a:t>
            </a:r>
            <a:r>
              <a:rPr lang="en-US" dirty="0" smtClean="0"/>
              <a:t>other changes</a:t>
            </a:r>
          </a:p>
        </p:txBody>
      </p:sp>
    </p:spTree>
    <p:extLst>
      <p:ext uri="{BB962C8B-B14F-4D97-AF65-F5344CB8AC3E}">
        <p14:creationId xmlns:p14="http://schemas.microsoft.com/office/powerpoint/2010/main" val="369213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Redo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planned operations to the log</a:t>
            </a:r>
          </a:p>
          <a:p>
            <a:pPr marL="914400" lvl="1" indent="-514350"/>
            <a:r>
              <a:rPr lang="en-US" dirty="0" smtClean="0"/>
              <a:t>At the end, write a commit record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changes to rest of disk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updates are done, mark log entry obsolete</a:t>
            </a:r>
          </a:p>
          <a:p>
            <a:endParaRPr lang="en-US" dirty="0" smtClean="0"/>
          </a:p>
          <a:p>
            <a:r>
              <a:rPr lang="en-US" dirty="0" smtClean="0"/>
              <a:t>If system crashes during (2) or (3)</a:t>
            </a:r>
          </a:p>
          <a:p>
            <a:pPr lvl="1"/>
            <a:r>
              <a:rPr lang="en-US" dirty="0" smtClean="0"/>
              <a:t>Re-execute all steps when recovering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52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Journaling Used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Ext3 uses redo logging</a:t>
            </a:r>
          </a:p>
          <a:p>
            <a:r>
              <a:rPr lang="en-US" dirty="0" smtClean="0"/>
              <a:t>Easier to defer taking something apart</a:t>
            </a:r>
            <a:br>
              <a:rPr lang="en-US" dirty="0" smtClean="0"/>
            </a:br>
            <a:r>
              <a:rPr lang="en-US" dirty="0" smtClean="0"/>
              <a:t>… than to put it back together later</a:t>
            </a:r>
          </a:p>
          <a:p>
            <a:pPr lvl="1"/>
            <a:r>
              <a:rPr lang="en-US" dirty="0" smtClean="0"/>
              <a:t>Delete something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euse a block for something else</a:t>
            </a:r>
          </a:p>
          <a:p>
            <a:pPr lvl="2"/>
            <a:r>
              <a:rPr lang="en-US" dirty="0" smtClean="0"/>
              <a:t>Before journal entry commits</a:t>
            </a:r>
          </a:p>
          <a:p>
            <a:r>
              <a:rPr lang="en-US" dirty="0" smtClean="0"/>
              <a:t>Only works if data comfortably fits into memory</a:t>
            </a:r>
          </a:p>
          <a:p>
            <a:pPr lvl="1"/>
            <a:r>
              <a:rPr lang="en-US" dirty="0" smtClean="0"/>
              <a:t>Databases often use undo logging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void loading and writing large data sets twice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77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Atomicity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journal log entry to disk</a:t>
            </a:r>
          </a:p>
          <a:p>
            <a:pPr lvl="1"/>
            <a:r>
              <a:rPr lang="en-US" dirty="0" smtClean="0"/>
              <a:t>Include transaction number (sequence counter)</a:t>
            </a:r>
          </a:p>
          <a:p>
            <a:pPr lvl="1"/>
            <a:r>
              <a:rPr lang="en-US" dirty="0" smtClean="0"/>
              <a:t>Write global counter to indicate log entry was written</a:t>
            </a:r>
          </a:p>
          <a:p>
            <a:pPr lvl="2"/>
            <a:r>
              <a:rPr lang="en-US" dirty="0" smtClean="0"/>
              <a:t>This write is point at which journal is “committed”</a:t>
            </a:r>
          </a:p>
          <a:p>
            <a:pPr lvl="3"/>
            <a:r>
              <a:rPr lang="en-US" dirty="0" smtClean="0"/>
              <a:t>Sometimes called a linearization point</a:t>
            </a:r>
          </a:p>
          <a:p>
            <a:pPr lvl="2"/>
            <a:r>
              <a:rPr lang="en-US" dirty="0" smtClean="0"/>
              <a:t>Either the sequence number is written or not</a:t>
            </a:r>
          </a:p>
          <a:p>
            <a:pPr lvl="3"/>
            <a:r>
              <a:rPr lang="en-US" dirty="0" smtClean="0"/>
              <a:t>Sequence number not written until log entry </a:t>
            </a:r>
            <a:r>
              <a:rPr lang="en-US" dirty="0" smtClean="0"/>
              <a:t>is on </a:t>
            </a:r>
            <a:r>
              <a:rPr lang="en-US" dirty="0" smtClean="0"/>
              <a:t>disk</a:t>
            </a:r>
          </a:p>
          <a:p>
            <a:r>
              <a:rPr lang="en-US" dirty="0" smtClean="0"/>
              <a:t>Can also overwrite same spot at the end of log entry</a:t>
            </a:r>
          </a:p>
          <a:p>
            <a:pPr lvl="1"/>
            <a:r>
              <a:rPr lang="en-US" dirty="0" smtClean="0"/>
              <a:t>First write entry with “incomplete” flag</a:t>
            </a:r>
            <a:endParaRPr lang="en-US" dirty="0"/>
          </a:p>
          <a:p>
            <a:pPr lvl="1"/>
            <a:r>
              <a:rPr lang="en-US" dirty="0" smtClean="0"/>
              <a:t>Second entry with identical contents and “complete” flag</a:t>
            </a:r>
          </a:p>
        </p:txBody>
      </p:sp>
    </p:spTree>
    <p:extLst>
      <p:ext uri="{BB962C8B-B14F-4D97-AF65-F5344CB8AC3E}">
        <p14:creationId xmlns:p14="http://schemas.microsoft.com/office/powerpoint/2010/main" val="1403139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Batching of Journal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Journaling would requires many synchronous writes</a:t>
            </a:r>
          </a:p>
          <a:p>
            <a:pPr lvl="1"/>
            <a:r>
              <a:rPr lang="en-US" dirty="0" smtClean="0"/>
              <a:t>Synchronous writes are expensive</a:t>
            </a:r>
          </a:p>
          <a:p>
            <a:r>
              <a:rPr lang="en-US" dirty="0" smtClean="0"/>
              <a:t>Can batch multiple transactions into big one</a:t>
            </a:r>
          </a:p>
          <a:p>
            <a:pPr lvl="1"/>
            <a:r>
              <a:rPr lang="en-US" dirty="0" smtClean="0"/>
              <a:t>Assuming no </a:t>
            </a:r>
            <a:r>
              <a:rPr lang="en-US" dirty="0" err="1" smtClean="0"/>
              <a:t>fsync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Use a heuristic to decide on transaction size</a:t>
            </a:r>
          </a:p>
          <a:p>
            <a:pPr lvl="2"/>
            <a:r>
              <a:rPr lang="en-US" dirty="0" smtClean="0"/>
              <a:t>Wait up to 5 seconds</a:t>
            </a:r>
          </a:p>
          <a:p>
            <a:pPr lvl="2"/>
            <a:r>
              <a:rPr lang="en-US" dirty="0" smtClean="0"/>
              <a:t>Wait until disk block in the journal is full</a:t>
            </a:r>
          </a:p>
          <a:p>
            <a:r>
              <a:rPr lang="en-US" dirty="0" smtClean="0"/>
              <a:t>Batching reduces number of synchronous writes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67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ext3 has some limitations</a:t>
            </a:r>
          </a:p>
          <a:p>
            <a:pPr lvl="1"/>
            <a:r>
              <a:rPr lang="en-US" dirty="0" smtClean="0"/>
              <a:t>Ex: Can’t work on large data sets</a:t>
            </a:r>
          </a:p>
          <a:p>
            <a:pPr lvl="2"/>
            <a:r>
              <a:rPr lang="en-US" dirty="0" smtClean="0"/>
              <a:t>Can’t fix without breaking backwards compatibility</a:t>
            </a:r>
          </a:p>
          <a:p>
            <a:r>
              <a:rPr lang="en-US" dirty="0" smtClean="0"/>
              <a:t>ext4 removes limitations</a:t>
            </a:r>
          </a:p>
          <a:p>
            <a:pPr lvl="1"/>
            <a:r>
              <a:rPr lang="en-US" dirty="0" smtClean="0"/>
              <a:t>Plus adds a few features</a:t>
            </a:r>
          </a:p>
        </p:txBody>
      </p:sp>
    </p:spTree>
    <p:extLst>
      <p:ext uri="{BB962C8B-B14F-4D97-AF65-F5344CB8AC3E}">
        <p14:creationId xmlns:p14="http://schemas.microsoft.com/office/powerpoint/2010/main" val="3843798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ext3 </a:t>
            </a:r>
            <a:r>
              <a:rPr lang="en-US" dirty="0" smtClean="0"/>
              <a:t>limited to 16 TB max size</a:t>
            </a:r>
          </a:p>
          <a:p>
            <a:pPr lvl="1"/>
            <a:r>
              <a:rPr lang="en-US" dirty="0" smtClean="0"/>
              <a:t>32-bit block numbers (2</a:t>
            </a:r>
            <a:r>
              <a:rPr lang="en-US" baseline="30000" dirty="0" smtClean="0"/>
              <a:t>32</a:t>
            </a:r>
            <a:r>
              <a:rPr lang="en-US" dirty="0" smtClean="0"/>
              <a:t> * 4k block size)</a:t>
            </a:r>
          </a:p>
          <a:p>
            <a:pPr lvl="1"/>
            <a:r>
              <a:rPr lang="en-US" dirty="0" smtClean="0"/>
              <a:t>Can’t make bigger block sizes on disk</a:t>
            </a:r>
          </a:p>
          <a:p>
            <a:pPr lvl="1"/>
            <a:r>
              <a:rPr lang="en-US" dirty="0" smtClean="0"/>
              <a:t>Can’t fix without breaking backwards compatibility</a:t>
            </a:r>
          </a:p>
          <a:p>
            <a:r>
              <a:rPr lang="en-US" dirty="0" smtClean="0"/>
              <a:t>ext4 </a:t>
            </a:r>
            <a:r>
              <a:rPr lang="en-US" dirty="0" smtClean="0"/>
              <a:t>– 48 bit block numbers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1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“FS”, UFS/FFS, Ext2, …</a:t>
            </a:r>
          </a:p>
          <a:p>
            <a:r>
              <a:rPr lang="en-US" dirty="0" smtClean="0"/>
              <a:t>Several simple on disk structures</a:t>
            </a:r>
          </a:p>
          <a:p>
            <a:pPr lvl="1"/>
            <a:r>
              <a:rPr lang="en-US" dirty="0" smtClean="0"/>
              <a:t>Superblock</a:t>
            </a:r>
          </a:p>
          <a:p>
            <a:pPr lvl="2"/>
            <a:r>
              <a:rPr lang="en-US" b="1" i="1" dirty="0" smtClean="0"/>
              <a:t>magic</a:t>
            </a:r>
            <a:r>
              <a:rPr lang="en-US" dirty="0" smtClean="0"/>
              <a:t> value to identify </a:t>
            </a:r>
            <a:r>
              <a:rPr lang="en-US" dirty="0" err="1" smtClean="0"/>
              <a:t>filesystem</a:t>
            </a:r>
            <a:r>
              <a:rPr lang="en-US" dirty="0" smtClean="0"/>
              <a:t> type</a:t>
            </a:r>
          </a:p>
          <a:p>
            <a:pPr lvl="2"/>
            <a:r>
              <a:rPr lang="en-US" dirty="0" smtClean="0"/>
              <a:t>Places to find metadata on disk (e.g., inode array, free block list)</a:t>
            </a:r>
          </a:p>
          <a:p>
            <a:pPr lvl="1"/>
            <a:r>
              <a:rPr lang="en-US" dirty="0" smtClean="0"/>
              <a:t>Inode array</a:t>
            </a:r>
          </a:p>
          <a:p>
            <a:pPr lvl="2"/>
            <a:r>
              <a:rPr lang="en-US" dirty="0" smtClean="0"/>
              <a:t>Attributes (e.g., file or directory, size)</a:t>
            </a:r>
          </a:p>
          <a:p>
            <a:pPr lvl="2"/>
            <a:r>
              <a:rPr lang="en-US" dirty="0" smtClean="0"/>
              <a:t>Pointers to data blocks</a:t>
            </a:r>
          </a:p>
          <a:p>
            <a:pPr lvl="3"/>
            <a:r>
              <a:rPr lang="en-US" dirty="0" smtClean="0"/>
              <a:t>Several </a:t>
            </a:r>
            <a:r>
              <a:rPr lang="en-US" b="1" i="1" dirty="0" smtClean="0"/>
              <a:t>direct</a:t>
            </a:r>
            <a:r>
              <a:rPr lang="en-US" dirty="0" smtClean="0"/>
              <a:t> blocks for small files</a:t>
            </a:r>
          </a:p>
          <a:p>
            <a:pPr lvl="3"/>
            <a:r>
              <a:rPr lang="en-US" b="1" i="1" dirty="0" smtClean="0"/>
              <a:t>{Singly, Doubly, Triply}-Indirect </a:t>
            </a:r>
            <a:r>
              <a:rPr lang="en-US" dirty="0" smtClean="0"/>
              <a:t>blocks for large files</a:t>
            </a:r>
            <a:endParaRPr lang="en-US" b="1" i="1" dirty="0" smtClean="0"/>
          </a:p>
          <a:p>
            <a:pPr lvl="1"/>
            <a:r>
              <a:rPr lang="en-US" dirty="0" smtClean="0"/>
              <a:t>Blocks</a:t>
            </a:r>
          </a:p>
          <a:p>
            <a:pPr lvl="2"/>
            <a:r>
              <a:rPr lang="en-US" dirty="0" smtClean="0"/>
              <a:t>File contents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6784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Indirect Blocks vs. Extents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representing each block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epresent contiguous chunks of blocks with an </a:t>
            </a:r>
            <a:r>
              <a:rPr lang="en-US" b="1" i="1" dirty="0" smtClean="0"/>
              <a:t>extent</a:t>
            </a:r>
          </a:p>
          <a:p>
            <a:r>
              <a:rPr lang="en-US" dirty="0" smtClean="0"/>
              <a:t>More efficient for large files</a:t>
            </a:r>
          </a:p>
          <a:p>
            <a:pPr lvl="1"/>
            <a:r>
              <a:rPr lang="en-US" dirty="0" smtClean="0"/>
              <a:t>Ex.: Disk blocks 50—300 represent blocks 0—250 of file</a:t>
            </a:r>
          </a:p>
          <a:p>
            <a:pPr lvl="2"/>
            <a:r>
              <a:rPr lang="en-US" dirty="0" smtClean="0"/>
              <a:t>Vs.: Allocate and initialize 250 slots in an indirect block</a:t>
            </a:r>
          </a:p>
          <a:p>
            <a:pPr lvl="2"/>
            <a:r>
              <a:rPr lang="en-US" dirty="0" smtClean="0"/>
              <a:t>Deletion requires marking 250 slots as free</a:t>
            </a:r>
          </a:p>
          <a:p>
            <a:r>
              <a:rPr lang="en-US" dirty="0"/>
              <a:t>Worse for highly fragmented or sparse files</a:t>
            </a:r>
          </a:p>
          <a:p>
            <a:pPr lvl="1"/>
            <a:r>
              <a:rPr lang="en-US" dirty="0"/>
              <a:t>If no contiguous blocks, need extent for each block </a:t>
            </a:r>
          </a:p>
          <a:p>
            <a:pPr lvl="1"/>
            <a:r>
              <a:rPr lang="en-US" dirty="0"/>
              <a:t>Basically a more expensive indirect block scheme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339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Static Inode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ext3 or ext4 file system created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reate all possible inodes</a:t>
            </a:r>
          </a:p>
          <a:p>
            <a:pPr lvl="2"/>
            <a:r>
              <a:rPr lang="en-US" dirty="0" smtClean="0"/>
              <a:t>Can’t change count after creation</a:t>
            </a:r>
          </a:p>
          <a:p>
            <a:r>
              <a:rPr lang="en-US" dirty="0" smtClean="0"/>
              <a:t>If need many files, format for many </a:t>
            </a:r>
            <a:r>
              <a:rPr lang="en-US" dirty="0" err="1" smtClean="0"/>
              <a:t>inodes</a:t>
            </a:r>
            <a:endParaRPr lang="en-US" dirty="0" smtClean="0"/>
          </a:p>
          <a:p>
            <a:pPr lvl="1"/>
            <a:r>
              <a:rPr lang="en-US" dirty="0" smtClean="0"/>
              <a:t>Simplicity</a:t>
            </a:r>
          </a:p>
          <a:p>
            <a:pPr lvl="2"/>
            <a:r>
              <a:rPr lang="en-US" dirty="0" smtClean="0"/>
              <a:t>Fixed inode locations allows easy lookup</a:t>
            </a:r>
            <a:endParaRPr lang="en-US" dirty="0"/>
          </a:p>
          <a:p>
            <a:pPr lvl="2"/>
            <a:r>
              <a:rPr lang="en-US" dirty="0"/>
              <a:t>Dynamic </a:t>
            </a:r>
            <a:r>
              <a:rPr lang="en-US" dirty="0" smtClean="0"/>
              <a:t>tracking requires another data structure</a:t>
            </a:r>
          </a:p>
          <a:p>
            <a:pPr lvl="3"/>
            <a:r>
              <a:rPr lang="en-US" dirty="0" smtClean="0"/>
              <a:t>What if that structure gets corrupted?</a:t>
            </a:r>
            <a:endParaRPr lang="en-US" dirty="0"/>
          </a:p>
          <a:p>
            <a:pPr lvl="2"/>
            <a:r>
              <a:rPr lang="en-US" dirty="0"/>
              <a:t>Bookkeeping </a:t>
            </a:r>
            <a:r>
              <a:rPr lang="en-US" dirty="0" smtClean="0"/>
              <a:t>more </a:t>
            </a:r>
            <a:r>
              <a:rPr lang="en-US" dirty="0"/>
              <a:t>complicated when blocks change type</a:t>
            </a:r>
          </a:p>
          <a:p>
            <a:pPr lvl="1"/>
            <a:r>
              <a:rPr lang="en-US" dirty="0" smtClean="0"/>
              <a:t>Downsides</a:t>
            </a:r>
          </a:p>
          <a:p>
            <a:pPr lvl="2"/>
            <a:r>
              <a:rPr lang="en-US" dirty="0" smtClean="0"/>
              <a:t>Wasted </a:t>
            </a:r>
            <a:r>
              <a:rPr lang="en-US" dirty="0"/>
              <a:t>space </a:t>
            </a:r>
            <a:r>
              <a:rPr lang="en-US" dirty="0" smtClean="0"/>
              <a:t>if inode count is too high</a:t>
            </a:r>
          </a:p>
          <a:p>
            <a:pPr lvl="2"/>
            <a:r>
              <a:rPr lang="en-US" dirty="0" smtClean="0"/>
              <a:t>Available capacity, but out of space if </a:t>
            </a:r>
            <a:r>
              <a:rPr lang="en-US" dirty="0" err="1" smtClean="0"/>
              <a:t>inode</a:t>
            </a:r>
            <a:r>
              <a:rPr lang="en-US" dirty="0" smtClean="0"/>
              <a:t> count is too low</a:t>
            </a:r>
          </a:p>
        </p:txBody>
      </p:sp>
    </p:spTree>
    <p:extLst>
      <p:ext uri="{BB962C8B-B14F-4D97-AF65-F5344CB8AC3E}">
        <p14:creationId xmlns:p14="http://schemas.microsoft.com/office/powerpoint/2010/main" val="3726585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Directory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ext3 directory can have 32,000 sub-directories/files</a:t>
            </a:r>
          </a:p>
          <a:p>
            <a:pPr lvl="1"/>
            <a:r>
              <a:rPr lang="en-US" dirty="0" smtClean="0"/>
              <a:t>Painfully slow to search</a:t>
            </a:r>
          </a:p>
          <a:p>
            <a:pPr lvl="2"/>
            <a:r>
              <a:rPr lang="en-US" dirty="0" smtClean="0"/>
              <a:t>Just a simple array on disk (linear scan to look up a file)</a:t>
            </a:r>
          </a:p>
          <a:p>
            <a:r>
              <a:rPr lang="en-US" dirty="0" smtClean="0"/>
              <a:t>ext4 replaces structure with an </a:t>
            </a:r>
            <a:r>
              <a:rPr lang="en-US" dirty="0" err="1" smtClean="0"/>
              <a:t>HTree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Hash-based custom </a:t>
            </a:r>
            <a:r>
              <a:rPr lang="en-US" dirty="0" err="1" smtClean="0"/>
              <a:t>BTree</a:t>
            </a:r>
            <a:endParaRPr lang="en-US" dirty="0" smtClean="0"/>
          </a:p>
          <a:p>
            <a:pPr lvl="1"/>
            <a:r>
              <a:rPr lang="en-US" dirty="0" smtClean="0"/>
              <a:t>Relatively flat tree to reduce risk of corruptions</a:t>
            </a:r>
          </a:p>
          <a:p>
            <a:pPr lvl="1"/>
            <a:r>
              <a:rPr lang="en-US" dirty="0" smtClean="0"/>
              <a:t>Big performance wins on large directories – up  to 100x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2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Working with a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to </a:t>
            </a:r>
            <a:r>
              <a:rPr lang="en-US" b="1" i="1" dirty="0" smtClean="0"/>
              <a:t>format</a:t>
            </a:r>
            <a:r>
              <a:rPr lang="en-US" dirty="0" smtClean="0"/>
              <a:t> disk prior to use</a:t>
            </a:r>
          </a:p>
          <a:p>
            <a:pPr lvl="1"/>
            <a:r>
              <a:rPr lang="en-US" dirty="0" smtClean="0"/>
              <a:t>Write a superblock</a:t>
            </a:r>
          </a:p>
          <a:p>
            <a:pPr lvl="2"/>
            <a:r>
              <a:rPr lang="en-US" dirty="0" smtClean="0"/>
              <a:t>With correct magic number</a:t>
            </a:r>
          </a:p>
          <a:p>
            <a:pPr lvl="1"/>
            <a:r>
              <a:rPr lang="en-US" dirty="0" smtClean="0"/>
              <a:t>Write details about disk size/number of blocks</a:t>
            </a:r>
          </a:p>
          <a:p>
            <a:pPr lvl="2"/>
            <a:r>
              <a:rPr lang="en-US" dirty="0" smtClean="0"/>
              <a:t>Need a free list or bitmap</a:t>
            </a:r>
          </a:p>
          <a:p>
            <a:pPr lvl="1"/>
            <a:r>
              <a:rPr lang="en-US" dirty="0" smtClean="0"/>
              <a:t>Write first several inodes</a:t>
            </a:r>
          </a:p>
          <a:p>
            <a:pPr lvl="2"/>
            <a:r>
              <a:rPr lang="en-US" dirty="0" smtClean="0"/>
              <a:t>Usually “root” directory inode has designated index (e.g., “2”)</a:t>
            </a:r>
          </a:p>
          <a:p>
            <a:r>
              <a:rPr lang="en-US" dirty="0" smtClean="0"/>
              <a:t>Done with </a:t>
            </a:r>
            <a:r>
              <a:rPr lang="en-US" b="1" i="1" dirty="0" err="1" smtClean="0"/>
              <a:t>newfs</a:t>
            </a:r>
            <a:endParaRPr lang="en-US" b="1" i="1" dirty="0" smtClean="0"/>
          </a:p>
          <a:p>
            <a:pPr lvl="1"/>
            <a:r>
              <a:rPr lang="en-US" dirty="0" smtClean="0"/>
              <a:t>Works on raw device (via /</a:t>
            </a:r>
            <a:r>
              <a:rPr lang="en-US" dirty="0" err="1" smtClean="0"/>
              <a:t>dev</a:t>
            </a:r>
            <a:r>
              <a:rPr lang="en-US" dirty="0" smtClean="0"/>
              <a:t>/</a:t>
            </a:r>
            <a:r>
              <a:rPr lang="en-US" dirty="0" err="1" smtClean="0"/>
              <a:t>diskdriver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course project, </a:t>
            </a:r>
            <a:r>
              <a:rPr lang="en-US" dirty="0" smtClean="0"/>
              <a:t>format filesystem on first mount</a:t>
            </a:r>
            <a:endParaRPr lang="en-US" dirty="0" smtClean="0"/>
          </a:p>
          <a:p>
            <a:pPr lvl="2"/>
            <a:r>
              <a:rPr lang="en-US" dirty="0" smtClean="0"/>
              <a:t>Avoid the hassle of </a:t>
            </a:r>
            <a:r>
              <a:rPr lang="en-US" dirty="0" smtClean="0"/>
              <a:t>user access to raw devices in your OS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31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Locating/Allocating Blocks</a:t>
            </a:r>
            <a:endParaRPr lang="en-US" dirty="0"/>
          </a:p>
        </p:txBody>
      </p:sp>
      <p:pic>
        <p:nvPicPr>
          <p:cNvPr id="1026" name="Picture 2" descr="File:Ext2-inode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056784" cy="442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04248" y="52292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Wikipedia ext2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003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Free Objects on 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blocks pointed to from inode</a:t>
            </a:r>
          </a:p>
          <a:p>
            <a:pPr lvl="1"/>
            <a:r>
              <a:rPr lang="en-US" dirty="0" smtClean="0"/>
              <a:t>On erase, must replace freed blocks onto free “list”</a:t>
            </a:r>
          </a:p>
          <a:p>
            <a:r>
              <a:rPr lang="en-US" dirty="0" smtClean="0"/>
              <a:t>Disk size traditionally known in advance</a:t>
            </a:r>
          </a:p>
          <a:p>
            <a:pPr lvl="1"/>
            <a:r>
              <a:rPr lang="en-US" dirty="0"/>
              <a:t>Disk maintains </a:t>
            </a:r>
            <a:r>
              <a:rPr lang="en-US" dirty="0" smtClean="0"/>
              <a:t>list of free blocks</a:t>
            </a:r>
            <a:endParaRPr lang="en-US" dirty="0"/>
          </a:p>
          <a:p>
            <a:pPr lvl="2"/>
            <a:r>
              <a:rPr lang="en-US" dirty="0" smtClean="0"/>
              <a:t>Easy to keep track of in a bitmap</a:t>
            </a:r>
          </a:p>
          <a:p>
            <a:pPr lvl="1"/>
            <a:r>
              <a:rPr lang="en-US" dirty="0" smtClean="0"/>
              <a:t>Virtual machine disks can be resized</a:t>
            </a:r>
          </a:p>
          <a:p>
            <a:pPr lvl="2"/>
            <a:r>
              <a:rPr lang="en-US" dirty="0" smtClean="0"/>
              <a:t>Requires resizing </a:t>
            </a:r>
            <a:r>
              <a:rPr lang="en-US" dirty="0" err="1" smtClean="0"/>
              <a:t>filesystem</a:t>
            </a:r>
            <a:r>
              <a:rPr lang="en-US" dirty="0" smtClean="0"/>
              <a:t> to accept new blocks</a:t>
            </a:r>
          </a:p>
          <a:p>
            <a:pPr lvl="3"/>
            <a:r>
              <a:rPr lang="en-US" dirty="0" smtClean="0"/>
              <a:t>Add elements to free list or mark bits in free map</a:t>
            </a:r>
          </a:p>
          <a:p>
            <a:r>
              <a:rPr lang="en-US" dirty="0" smtClean="0"/>
              <a:t>Need to maintain list of free inodes too</a:t>
            </a:r>
          </a:p>
          <a:p>
            <a:pPr lvl="1"/>
            <a:r>
              <a:rPr lang="en-US" dirty="0" smtClean="0"/>
              <a:t>Otherwise must probe inode map for free slot</a:t>
            </a:r>
          </a:p>
          <a:p>
            <a:pPr lvl="1"/>
            <a:r>
              <a:rPr lang="en-US" dirty="0" smtClean="0"/>
              <a:t>Superblock should remember head of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74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File Systems and Crashes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</a:p>
          <a:p>
            <a:pPr lvl="1"/>
            <a:r>
              <a:rPr lang="en-US" dirty="0" smtClean="0"/>
              <a:t>Write a block pointer in an inode</a:t>
            </a:r>
            <a:br>
              <a:rPr lang="en-US" dirty="0" smtClean="0"/>
            </a:br>
            <a:r>
              <a:rPr lang="en-US" dirty="0" smtClean="0"/>
              <a:t>… before marking block as used in bitmap </a:t>
            </a:r>
          </a:p>
          <a:p>
            <a:pPr lvl="1"/>
            <a:r>
              <a:rPr lang="en-US" dirty="0" smtClean="0"/>
              <a:t>Write a reclaimed block into an inode</a:t>
            </a:r>
            <a:br>
              <a:rPr lang="en-US" dirty="0" smtClean="0"/>
            </a:br>
            <a:r>
              <a:rPr lang="en-US" dirty="0" smtClean="0"/>
              <a:t>… before removing old inode that points to it</a:t>
            </a:r>
          </a:p>
          <a:p>
            <a:pPr lvl="1"/>
            <a:r>
              <a:rPr lang="en-US" dirty="0" smtClean="0"/>
              <a:t>Allocate an inode</a:t>
            </a:r>
            <a:br>
              <a:rPr lang="en-US" dirty="0" smtClean="0"/>
            </a:br>
            <a:r>
              <a:rPr lang="en-US" dirty="0" smtClean="0"/>
              <a:t>… without putting it in a directory</a:t>
            </a:r>
          </a:p>
          <a:p>
            <a:pPr lvl="2"/>
            <a:r>
              <a:rPr lang="en-US" dirty="0" smtClean="0"/>
              <a:t>Inode is “orphaned”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1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Deeper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Operations span multiple on-disk data structures</a:t>
            </a:r>
          </a:p>
          <a:p>
            <a:pPr lvl="1"/>
            <a:r>
              <a:rPr lang="en-US" dirty="0" smtClean="0"/>
              <a:t>Requires more than one disk write</a:t>
            </a:r>
          </a:p>
          <a:p>
            <a:pPr lvl="2"/>
            <a:r>
              <a:rPr lang="en-US" dirty="0" smtClean="0"/>
              <a:t>Multiple disk writes not performed together</a:t>
            </a:r>
          </a:p>
          <a:p>
            <a:pPr lvl="3"/>
            <a:r>
              <a:rPr lang="en-US" dirty="0" smtClean="0"/>
              <a:t>Single sector writes aren’t guaranteed either (e.g., power loss)</a:t>
            </a:r>
          </a:p>
          <a:p>
            <a:r>
              <a:rPr lang="en-US" dirty="0" smtClean="0"/>
              <a:t>Disk writes are always a series of updates</a:t>
            </a:r>
          </a:p>
          <a:p>
            <a:pPr lvl="1"/>
            <a:r>
              <a:rPr lang="en-US" dirty="0" smtClean="0"/>
              <a:t>System crash can happen between any two updates</a:t>
            </a:r>
          </a:p>
          <a:p>
            <a:pPr lvl="2"/>
            <a:r>
              <a:rPr lang="en-US" dirty="0" smtClean="0"/>
              <a:t>Crash between dependent updates leaves structures inconsistent!</a:t>
            </a:r>
          </a:p>
        </p:txBody>
      </p:sp>
    </p:spTree>
    <p:extLst>
      <p:ext uri="{BB962C8B-B14F-4D97-AF65-F5344CB8AC3E}">
        <p14:creationId xmlns:p14="http://schemas.microsoft.com/office/powerpoint/2010/main" val="1901026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Property that something either happens or it doesn’t</a:t>
            </a:r>
          </a:p>
          <a:p>
            <a:pPr lvl="1"/>
            <a:r>
              <a:rPr lang="en-US" dirty="0" smtClean="0"/>
              <a:t>No partial results</a:t>
            </a:r>
          </a:p>
          <a:p>
            <a:r>
              <a:rPr lang="en-US" dirty="0" smtClean="0"/>
              <a:t>Desired for disk updates</a:t>
            </a:r>
          </a:p>
          <a:p>
            <a:pPr lvl="1"/>
            <a:r>
              <a:rPr lang="en-US" dirty="0" smtClean="0"/>
              <a:t>Either inode bitmap, inode, </a:t>
            </a:r>
            <a:r>
              <a:rPr lang="en-US" i="1" dirty="0" smtClean="0"/>
              <a:t>and </a:t>
            </a:r>
            <a:r>
              <a:rPr lang="en-US" dirty="0" smtClean="0"/>
              <a:t>directory are updated</a:t>
            </a:r>
          </a:p>
          <a:p>
            <a:pPr lvl="2"/>
            <a:r>
              <a:rPr lang="en-US" dirty="0" smtClean="0"/>
              <a:t>… or none of them are</a:t>
            </a:r>
          </a:p>
          <a:p>
            <a:r>
              <a:rPr lang="en-US" dirty="0" smtClean="0">
                <a:sym typeface="Wingdings"/>
              </a:rPr>
              <a:t>Preventing corruption is fundamentally hard</a:t>
            </a:r>
          </a:p>
          <a:p>
            <a:pPr lvl="1"/>
            <a:r>
              <a:rPr lang="en-US" dirty="0" smtClean="0">
                <a:sym typeface="Wingdings"/>
              </a:rPr>
              <a:t>If the system is allowed to crash</a:t>
            </a:r>
          </a:p>
        </p:txBody>
      </p:sp>
    </p:spTree>
    <p:extLst>
      <p:ext uri="{BB962C8B-B14F-4D97-AF65-F5344CB8AC3E}">
        <p14:creationId xmlns:p14="http://schemas.microsoft.com/office/powerpoint/2010/main" val="214541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fsck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file system mounted, mark on-disk superblock</a:t>
            </a:r>
          </a:p>
          <a:p>
            <a:pPr lvl="1"/>
            <a:r>
              <a:rPr lang="en-US" dirty="0" smtClean="0"/>
              <a:t>If system is cleanly shut down, last disk write clears this bit</a:t>
            </a:r>
          </a:p>
          <a:p>
            <a:pPr lvl="1"/>
            <a:r>
              <a:rPr lang="en-US" dirty="0" smtClean="0"/>
              <a:t>If the file system isn’t cleanly </a:t>
            </a:r>
            <a:r>
              <a:rPr lang="en-US" dirty="0" err="1" smtClean="0"/>
              <a:t>unmounted</a:t>
            </a:r>
            <a:r>
              <a:rPr lang="en-US" dirty="0" smtClean="0"/>
              <a:t>, run </a:t>
            </a:r>
            <a:r>
              <a:rPr lang="en-US" b="1" i="1" dirty="0" err="1" smtClean="0"/>
              <a:t>fsck</a:t>
            </a:r>
            <a:endParaRPr lang="en-US" b="1" i="1" dirty="0" smtClean="0"/>
          </a:p>
          <a:p>
            <a:r>
              <a:rPr lang="en-US" dirty="0" smtClean="0"/>
              <a:t>Does linear scan of all bookkeeping</a:t>
            </a:r>
          </a:p>
          <a:p>
            <a:pPr lvl="1"/>
            <a:r>
              <a:rPr lang="en-US" dirty="0" smtClean="0"/>
              <a:t>Checks for (and fixes) inconsistencies</a:t>
            </a:r>
          </a:p>
          <a:p>
            <a:pPr lvl="1"/>
            <a:r>
              <a:rPr lang="en-US" dirty="0" smtClean="0"/>
              <a:t>Puts orphaned pieces into /</a:t>
            </a:r>
            <a:r>
              <a:rPr lang="en-US" dirty="0" err="1" smtClean="0"/>
              <a:t>lost+found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53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76970</TotalTime>
  <Words>1089</Words>
  <Application>Microsoft Office PowerPoint</Application>
  <PresentationFormat>On-screen Show (4:3)</PresentationFormat>
  <Paragraphs>182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CSE 506: Operating Systems</vt:lpstr>
      <vt:lpstr>Traditional File Systems</vt:lpstr>
      <vt:lpstr>Working with a File System</vt:lpstr>
      <vt:lpstr>Locating/Allocating Blocks</vt:lpstr>
      <vt:lpstr>Tracking Free Objects on Disk</vt:lpstr>
      <vt:lpstr>File Systems and Crashes</vt:lpstr>
      <vt:lpstr>Deeper Issue</vt:lpstr>
      <vt:lpstr>Atomicity</vt:lpstr>
      <vt:lpstr>fsck</vt:lpstr>
      <vt:lpstr>fsck Examples</vt:lpstr>
      <vt:lpstr>Journaling</vt:lpstr>
      <vt:lpstr>Two Ways to Journal (Log)</vt:lpstr>
      <vt:lpstr>Undo Logging</vt:lpstr>
      <vt:lpstr>Redo Logging</vt:lpstr>
      <vt:lpstr>Journaling Used in Practice</vt:lpstr>
      <vt:lpstr>Atomicity Strategies</vt:lpstr>
      <vt:lpstr>Batching of Journal writes</vt:lpstr>
      <vt:lpstr>ext4</vt:lpstr>
      <vt:lpstr>Example</vt:lpstr>
      <vt:lpstr>Indirect Blocks vs. Extents</vt:lpstr>
      <vt:lpstr>Static Inode Allocations</vt:lpstr>
      <vt:lpstr>Directory Scalability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506: Operating Systems</dc:title>
  <dc:creator>mike</dc:creator>
  <cp:lastModifiedBy>mike</cp:lastModifiedBy>
  <cp:revision>622</cp:revision>
  <cp:lastPrinted>2013-10-02T17:35:11Z</cp:lastPrinted>
  <dcterms:created xsi:type="dcterms:W3CDTF">2012-09-21T01:57:31Z</dcterms:created>
  <dcterms:modified xsi:type="dcterms:W3CDTF">2017-11-14T06:06:26Z</dcterms:modified>
</cp:coreProperties>
</file>